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744" r:id="rId3"/>
    <p:sldId id="666" r:id="rId4"/>
    <p:sldId id="981" r:id="rId5"/>
    <p:sldId id="980" r:id="rId6"/>
    <p:sldId id="828" r:id="rId7"/>
    <p:sldId id="1863" r:id="rId8"/>
    <p:sldId id="895" r:id="rId9"/>
    <p:sldId id="1864" r:id="rId10"/>
    <p:sldId id="1866" r:id="rId11"/>
    <p:sldId id="779" r:id="rId12"/>
    <p:sldId id="893" r:id="rId13"/>
    <p:sldId id="849" r:id="rId14"/>
    <p:sldId id="869" r:id="rId15"/>
    <p:sldId id="773" r:id="rId16"/>
    <p:sldId id="951" r:id="rId17"/>
    <p:sldId id="1868" r:id="rId18"/>
    <p:sldId id="653" r:id="rId19"/>
    <p:sldId id="18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4F6AA-A559-4F30-A00A-E3912671420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2318B-238D-4C7B-AE1F-5308A83BD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2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C2318B-238D-4C7B-AE1F-5308A83BD6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1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AC047-987B-4C69-9941-04A5FB3069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31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RTT: Round Trip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23F7C0-8181-5241-967D-41CF93AC32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43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23F7C0-8181-5241-967D-41CF93AC32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23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23F7C0-8181-5241-967D-41CF93AC32E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85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23F7C0-8181-5241-967D-41CF93AC32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98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23F7C0-8181-5241-967D-41CF93AC32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33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23F7C0-8181-5241-967D-41CF93AC32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70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RTT(Round-Trip Time)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OOS(Out Of Sequence)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C2318B-238D-4C7B-AE1F-5308A83BD6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3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D413-5920-4918-BF48-934FA77A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366B8-D4A4-46AF-ADC0-159224786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CFC99-E6FF-4021-8F9C-93C61B27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4822-5E7D-4C67-B883-ED37FAE1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B18B1-0294-4126-B8C4-26D33D34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6018C-2A64-4F4E-B0B0-C8BCCD3C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708ED-DCDE-41EA-AADB-A333E1934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CA92B-FEFB-4886-8FAC-6241A0E52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7768B-BF4C-4350-AA03-63797962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18AAA-3267-44A9-A74C-79676A2B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6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DF72D0-EED1-49BE-B219-9D7009C87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625512-6F08-4CEE-BEBA-593B6B350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565A3-380E-48BB-9399-DE590E13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C58BA-76FA-46AC-9823-2A7E2C4E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04C95-28A6-4169-9E18-587001DCE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65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72467" y="1039449"/>
            <a:ext cx="11197457" cy="53295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612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878416"/>
            <a:ext cx="12192000" cy="5979584"/>
          </a:xfrm>
          <a:prstGeom prst="rect">
            <a:avLst/>
          </a:prstGeom>
          <a:solidFill>
            <a:srgbClr val="26395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19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1" hasCustomPrompt="1"/>
          </p:nvPr>
        </p:nvSpPr>
        <p:spPr>
          <a:xfrm>
            <a:off x="0" y="3596747"/>
            <a:ext cx="12192000" cy="713315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Clr>
                <a:schemeClr val="accent1"/>
              </a:buClr>
              <a:buNone/>
              <a:defRPr sz="2667">
                <a:solidFill>
                  <a:schemeClr val="bg1"/>
                </a:solidFill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buClr>
                <a:schemeClr val="bg1">
                  <a:lumMod val="65000"/>
                </a:schemeClr>
              </a:buCl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Sub Title Slide Name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36105"/>
            <a:ext cx="12192000" cy="875278"/>
          </a:xfrm>
        </p:spPr>
        <p:txBody>
          <a:bodyPr>
            <a:normAutofit/>
          </a:bodyPr>
          <a:lstStyle>
            <a:lvl1pPr algn="ctr">
              <a:defRPr sz="3333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5111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lu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72467" y="1039449"/>
            <a:ext cx="11197457" cy="53295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9471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72467" y="1039449"/>
            <a:ext cx="11197457" cy="5329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6763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2232" y="409743"/>
            <a:ext cx="9923932" cy="545601"/>
          </a:xfrm>
          <a:prstGeom prst="rect">
            <a:avLst/>
          </a:prstGeom>
        </p:spPr>
        <p:txBody>
          <a:bodyPr/>
          <a:lstStyle>
            <a:lvl1pPr>
              <a:lnSpc>
                <a:spcPts val="3750"/>
              </a:lnSpc>
              <a:defRPr sz="3667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473604" y="1541198"/>
            <a:ext cx="11197167" cy="4826000"/>
          </a:xfrm>
          <a:prstGeom prst="rect">
            <a:avLst/>
          </a:prstGeom>
        </p:spPr>
        <p:txBody>
          <a:bodyPr/>
          <a:lstStyle>
            <a:lvl1pPr marL="189912" indent="-205097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72137" indent="-212328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667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683210" indent="-19914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911569" indent="-22791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093895" indent="-17474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236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029EA-0B8B-4902-B683-5A9B1607A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187A4-62EE-4433-8427-9092516F4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269F6-6350-4AA4-8B17-9EA62419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8681-FC73-494F-B8B2-5A9D677C1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CF77B-5665-4D24-9234-F3267C50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3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C6B6-A83E-4D04-9F40-D0866A17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077D8-B71F-426A-9D9D-DB9F332D5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613AB-0504-4A58-BEA8-72CBF0672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83EB0-1084-4E45-A4AE-D989D0BA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F81AC-AFD9-40EC-83AD-7017ED45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1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7F08B-7966-4C88-B472-3519D258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46071-CFF8-498B-8FB8-BEC7C2F0F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7E0EA-5E08-40BA-AE00-A159DD75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2F2DB-0165-4588-902A-3846B6CA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09332-FE81-4FBA-BCB2-17392D52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D7BC8-A4EE-4C73-B7C1-2CE26271A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6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3A71-E5AE-4A07-A82A-32863ACFF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1D0F5-77AF-4983-93AB-71AAA3D50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CA179-04A0-4F01-8E4E-2FB3A6BF3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31C9B-B4F5-4B11-8729-00D154EDD1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A0D671-B67C-44F6-9E0F-B33557F65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5DBFB9-AA00-4A35-AB07-CB7CFB04D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20B274-1D89-4561-84E6-6C8A32AF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C3C9A-D32E-4AA5-86DF-63AA1D62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A02A2-B422-4369-B3EF-700389932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1C4D15-5880-42EC-801B-15792F71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6B30C-FF5C-45B3-8C03-EEF5789B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D7FD6-D1E2-4D23-95DB-EDD14869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6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52FA61-AC1A-401F-95AE-CE10F3C0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050E78-8663-4A7F-80A9-89450895E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3E002-7DF7-4174-9B9C-25AC0196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2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C8138-C43C-4918-9F93-A4117754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FEE38-4F07-46BC-8986-05B3F9E6C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5C8A0-948B-4CB4-B999-DCAF2BBA1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7B8CF-A434-4FC3-B10D-7D885537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E6368-159B-4500-AA54-BF58A627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28D1D-D68F-4256-A332-B2167CD3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9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AB13C-D1BF-4F37-9C40-9DB0BBB0D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3C5D45-2CA6-4D36-9E93-A98E8CD23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DFDC7-68C7-46EB-BADE-22C7D960C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13169-E822-4F45-9A05-D9BBFD23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B9955-B019-43BD-8C76-B2875144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64AE1-C8DA-4616-9B47-10BEDD47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2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F2D220-1622-4AE0-8500-983C5417E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56382-406D-421B-B573-5C2E885B1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8184E-A3FE-408E-B2BB-8A09C8C21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CBF37-8422-4C58-9218-042A038FF18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1D359-5998-4C92-84DA-B9DAEA400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E94DC-1B09-41DB-94D9-58AA4E1C4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4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  <p:sldLayoutId id="2147483666" r:id="rId14"/>
    <p:sldLayoutId id="2147483667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Qingchun@mellanox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NUL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3A8E2-61E9-4858-8D49-7BE4A82A5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RoCE</a:t>
            </a:r>
            <a:r>
              <a:rPr lang="en-US" dirty="0"/>
              <a:t> Network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545A5-98BB-4134-B5D4-D4E09A618E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Qingchun Song</a:t>
            </a:r>
          </a:p>
          <a:p>
            <a:r>
              <a:rPr lang="en-US" dirty="0">
                <a:hlinkClick r:id="rId2"/>
              </a:rPr>
              <a:t>Qingchun@mellanox.com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12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Lossy-2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No PFC, No ECN </a:t>
            </a:r>
          </a:p>
          <a:p>
            <a:r>
              <a:rPr lang="en-US" sz="2400" b="1" dirty="0"/>
              <a:t>No PFC spread </a:t>
            </a:r>
          </a:p>
          <a:p>
            <a:r>
              <a:rPr lang="en-US" sz="2400" b="1" dirty="0"/>
              <a:t>Packet drop may happen</a:t>
            </a:r>
          </a:p>
          <a:p>
            <a:pPr lvl="1"/>
            <a:r>
              <a:rPr lang="en-US" sz="1800" dirty="0"/>
              <a:t>Selective Repeat </a:t>
            </a:r>
          </a:p>
          <a:p>
            <a:pPr lvl="1"/>
            <a:r>
              <a:rPr lang="en-US" sz="1800" dirty="0"/>
              <a:t>Packet drop trigger the reaction in the NIC  transmit(Tx)</a:t>
            </a:r>
          </a:p>
          <a:p>
            <a:pPr lvl="1"/>
            <a:endParaRPr lang="en-US" sz="1800" b="1" dirty="0"/>
          </a:p>
          <a:p>
            <a:endParaRPr lang="en-US" sz="20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7036800" y="1690688"/>
            <a:ext cx="5006433" cy="4162044"/>
            <a:chOff x="3943831" y="3762960"/>
            <a:chExt cx="6990156" cy="6019421"/>
          </a:xfrm>
        </p:grpSpPr>
        <p:sp>
          <p:nvSpPr>
            <p:cNvPr id="4" name="Rectangle 3"/>
            <p:cNvSpPr/>
            <p:nvPr/>
          </p:nvSpPr>
          <p:spPr bwMode="auto">
            <a:xfrm>
              <a:off x="44005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8483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5848342" y="5013487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416116" y="3771215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867798" y="3762960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416116" y="5019886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7209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91687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4" name="Straight Connector 13"/>
            <p:cNvCxnSpPr>
              <a:stCxn id="4" idx="0"/>
              <a:endCxn id="6" idx="3"/>
            </p:cNvCxnSpPr>
            <p:nvPr/>
          </p:nvCxnSpPr>
          <p:spPr bwMode="auto">
            <a:xfrm flipV="1">
              <a:off x="4781542" y="5598854"/>
              <a:ext cx="1200711" cy="11681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260474" y="5699287"/>
              <a:ext cx="12642" cy="1037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 flipV="1">
              <a:off x="7873316" y="5714523"/>
              <a:ext cx="165202" cy="1022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2" idx="0"/>
              <a:endCxn id="10" idx="5"/>
            </p:cNvCxnSpPr>
            <p:nvPr/>
          </p:nvCxnSpPr>
          <p:spPr bwMode="auto">
            <a:xfrm flipH="1" flipV="1">
              <a:off x="8196605" y="5605253"/>
              <a:ext cx="1353111" cy="1131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308386" y="4457015"/>
              <a:ext cx="0" cy="5540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6" idx="7"/>
              <a:endCxn id="8" idx="3"/>
            </p:cNvCxnSpPr>
            <p:nvPr/>
          </p:nvCxnSpPr>
          <p:spPr bwMode="auto">
            <a:xfrm flipV="1">
              <a:off x="6628831" y="4356582"/>
              <a:ext cx="921196" cy="7573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 flipV="1">
              <a:off x="6762742" y="4351527"/>
              <a:ext cx="787285" cy="7623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10" idx="0"/>
              <a:endCxn id="8" idx="4"/>
            </p:cNvCxnSpPr>
            <p:nvPr/>
          </p:nvCxnSpPr>
          <p:spPr bwMode="auto">
            <a:xfrm flipV="1">
              <a:off x="7873316" y="4457015"/>
              <a:ext cx="0" cy="562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943831" y="5786996"/>
              <a:ext cx="1933856" cy="25975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67" dirty="0"/>
                <a:t>No PFC, No ECN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8986994" y="8286898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9063194" y="9325181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161384" y="8599597"/>
              <a:ext cx="66010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switch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005087" y="9483570"/>
              <a:ext cx="9289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NIC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AF1A17B6-5D81-4169-B1DD-EBB108243EA9}"/>
              </a:ext>
            </a:extLst>
          </p:cNvPr>
          <p:cNvSpPr txBox="1"/>
          <p:nvPr/>
        </p:nvSpPr>
        <p:spPr>
          <a:xfrm>
            <a:off x="7363900" y="2263175"/>
            <a:ext cx="1385051" cy="17960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167" dirty="0"/>
              <a:t>No PFC,  No ECN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8B6F10C-BDD1-450B-824A-2EED6497ABF5}"/>
              </a:ext>
            </a:extLst>
          </p:cNvPr>
          <p:cNvSpPr txBox="1"/>
          <p:nvPr/>
        </p:nvSpPr>
        <p:spPr>
          <a:xfrm>
            <a:off x="9800917" y="2320809"/>
            <a:ext cx="1385051" cy="17960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167" dirty="0"/>
              <a:t>No PFC, No ECN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76676E2-EE64-4A27-87B1-58F23396F33C}"/>
              </a:ext>
            </a:extLst>
          </p:cNvPr>
          <p:cNvSpPr txBox="1"/>
          <p:nvPr/>
        </p:nvSpPr>
        <p:spPr>
          <a:xfrm>
            <a:off x="10287746" y="3076634"/>
            <a:ext cx="1385051" cy="17960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167" dirty="0"/>
              <a:t>No PFC, No ECN</a:t>
            </a:r>
          </a:p>
        </p:txBody>
      </p:sp>
    </p:spTree>
    <p:extLst>
      <p:ext uri="{BB962C8B-B14F-4D97-AF65-F5344CB8AC3E}">
        <p14:creationId xmlns:p14="http://schemas.microsoft.com/office/powerpoint/2010/main" val="362537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Traffic Classification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3"/>
            <a:endParaRPr lang="en-US" sz="10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sz="1600" dirty="0"/>
          </a:p>
          <a:p>
            <a:r>
              <a:rPr lang="en-US" sz="2100" dirty="0"/>
              <a:t>Required for setting: </a:t>
            </a:r>
          </a:p>
          <a:p>
            <a:pPr lvl="1"/>
            <a:r>
              <a:rPr lang="en-US" sz="1900" dirty="0" err="1"/>
              <a:t>QoS</a:t>
            </a:r>
            <a:r>
              <a:rPr lang="en-US" sz="1900" dirty="0"/>
              <a:t> </a:t>
            </a:r>
          </a:p>
          <a:p>
            <a:pPr lvl="1"/>
            <a:r>
              <a:rPr lang="en-US" sz="1900" dirty="0"/>
              <a:t>Buffer management </a:t>
            </a:r>
          </a:p>
          <a:p>
            <a:pPr lvl="1"/>
            <a:r>
              <a:rPr lang="en-US" sz="1900" dirty="0"/>
              <a:t>PFC</a:t>
            </a:r>
          </a:p>
          <a:p>
            <a:r>
              <a:rPr lang="en-US" sz="2100" dirty="0"/>
              <a:t>Indicated by</a:t>
            </a:r>
          </a:p>
          <a:p>
            <a:pPr lvl="1"/>
            <a:r>
              <a:rPr lang="en-US" sz="1900" dirty="0"/>
              <a:t>DSCP (Differentiated Service Code Point, layer 3, in IP header). </a:t>
            </a:r>
          </a:p>
          <a:p>
            <a:pPr lvl="1"/>
            <a:r>
              <a:rPr lang="en-US" sz="1900" dirty="0"/>
              <a:t>PCP (Priority Code Point, layer2, in </a:t>
            </a:r>
            <a:r>
              <a:rPr lang="en-US" sz="1900" dirty="0" err="1"/>
              <a:t>Vlan</a:t>
            </a:r>
            <a:r>
              <a:rPr lang="en-US" sz="1900" dirty="0"/>
              <a:t> tag). </a:t>
            </a:r>
          </a:p>
          <a:p>
            <a:r>
              <a:rPr lang="en-US" sz="2100" dirty="0"/>
              <a:t>DSCP is the recommended method.</a:t>
            </a:r>
          </a:p>
          <a:p>
            <a:r>
              <a:rPr lang="en-US" sz="2100" dirty="0"/>
              <a:t>Set by </a:t>
            </a:r>
            <a:r>
              <a:rPr lang="en-US" sz="2100" i="1" dirty="0"/>
              <a:t>trust</a:t>
            </a:r>
            <a:r>
              <a:rPr lang="en-US" sz="2100" dirty="0"/>
              <a:t> command.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3"/>
            <a:endParaRPr lang="en-US" sz="10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485490" lvl="2" indent="0">
              <a:buNone/>
            </a:pPr>
            <a:endParaRPr lang="en-US" sz="1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939791"/>
              </p:ext>
            </p:extLst>
          </p:nvPr>
        </p:nvGraphicFramePr>
        <p:xfrm>
          <a:off x="1384251" y="1280079"/>
          <a:ext cx="8851510" cy="3215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Visio" r:id="rId4" imgW="2548512" imgH="1180689" progId="Visio.Drawing.11">
                  <p:embed/>
                </p:oleObj>
              </mc:Choice>
              <mc:Fallback>
                <p:oleObj name="Visio" r:id="rId4" imgW="2548512" imgH="1180689" progId="Visio.Drawing.11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84251" y="1280079"/>
                        <a:ext cx="8851510" cy="32150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1272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Recommended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RoCE</a:t>
            </a:r>
            <a:endParaRPr lang="en-US" dirty="0"/>
          </a:p>
          <a:p>
            <a:pPr lvl="1"/>
            <a:r>
              <a:rPr lang="en-US" dirty="0"/>
              <a:t>Lossless / </a:t>
            </a:r>
            <a:r>
              <a:rPr lang="en-US" dirty="0" err="1"/>
              <a:t>lossy</a:t>
            </a:r>
            <a:endParaRPr lang="en-US" dirty="0"/>
          </a:p>
          <a:p>
            <a:pPr lvl="1"/>
            <a:r>
              <a:rPr lang="en-US" dirty="0"/>
              <a:t>Uses DSCP 26 / PCP 3. Mapped to switch-priority 3</a:t>
            </a:r>
          </a:p>
          <a:p>
            <a:r>
              <a:rPr lang="en-US" dirty="0"/>
              <a:t>CNP</a:t>
            </a:r>
          </a:p>
          <a:p>
            <a:pPr lvl="1"/>
            <a:r>
              <a:rPr lang="en-US" dirty="0" err="1"/>
              <a:t>Lossy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Uses DSCP 48 / PCP 6. Mapped to switch-priority 6</a:t>
            </a:r>
          </a:p>
          <a:p>
            <a:pPr lvl="1"/>
            <a:r>
              <a:rPr lang="en-US" dirty="0"/>
              <a:t>Strict scheduling (highest priority)</a:t>
            </a:r>
          </a:p>
          <a:p>
            <a:r>
              <a:rPr lang="en-US" dirty="0"/>
              <a:t>Other traffic </a:t>
            </a:r>
          </a:p>
          <a:p>
            <a:pPr lvl="1"/>
            <a:r>
              <a:rPr lang="en-US" dirty="0"/>
              <a:t>Untouched (default) </a:t>
            </a:r>
          </a:p>
          <a:p>
            <a:pPr lvl="1"/>
            <a:r>
              <a:rPr lang="en-US" dirty="0"/>
              <a:t>Recommended to enable ECN for TCP as well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85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996"/>
            <a:ext cx="10515600" cy="1325563"/>
          </a:xfrm>
        </p:spPr>
        <p:txBody>
          <a:bodyPr/>
          <a:lstStyle/>
          <a:p>
            <a:r>
              <a:rPr lang="en-US" b="1" dirty="0"/>
              <a:t>Host Ingress QoS Model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559"/>
            <a:ext cx="10515600" cy="4864116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/>
              <a:t>Packets are classified into internal priority according to the packets priority:</a:t>
            </a:r>
          </a:p>
          <a:p>
            <a:pPr lvl="1"/>
            <a:r>
              <a:rPr lang="en-US" sz="1600" dirty="0"/>
              <a:t>PCP – Priority Code Point, layer 2 priority, located in the VLAN tag  </a:t>
            </a:r>
          </a:p>
          <a:p>
            <a:pPr lvl="1"/>
            <a:r>
              <a:rPr lang="en-US" sz="1600" dirty="0"/>
              <a:t>DSCP – Differentiated Service Code Point, layer 3 priority, located in the IP header </a:t>
            </a:r>
          </a:p>
          <a:p>
            <a:r>
              <a:rPr lang="en-US" sz="1600" dirty="0"/>
              <a:t>Internal priorities are mapped to buffer(s) </a:t>
            </a:r>
          </a:p>
          <a:p>
            <a:r>
              <a:rPr lang="en-US" sz="1600" dirty="0"/>
              <a:t>Buffer and priorities can be configured as </a:t>
            </a:r>
          </a:p>
          <a:p>
            <a:pPr lvl="1"/>
            <a:r>
              <a:rPr lang="en-US" sz="1600" dirty="0"/>
              <a:t>lossy – when buffer is full, packets will be dropped   </a:t>
            </a:r>
          </a:p>
          <a:p>
            <a:pPr lvl="1"/>
            <a:r>
              <a:rPr lang="en-US" sz="1600" dirty="0"/>
              <a:t>Lossless – when buffer is almost full, a pause will be sent to the transmitter to stop transmission </a:t>
            </a:r>
          </a:p>
          <a:p>
            <a:pPr lvl="2"/>
            <a:r>
              <a:rPr lang="en-US" sz="1600" dirty="0"/>
              <a:t>Can be either based on global pause or priority flow control (PFC) </a:t>
            </a:r>
          </a:p>
          <a:p>
            <a:r>
              <a:rPr lang="en-US" sz="1600" dirty="0"/>
              <a:t>In egress direction the device conform the packet priority </a:t>
            </a:r>
          </a:p>
          <a:p>
            <a:pPr lvl="1"/>
            <a:r>
              <a:rPr lang="en-US" sz="1600" dirty="0"/>
              <a:t>Ethernet</a:t>
            </a:r>
          </a:p>
          <a:p>
            <a:pPr lvl="2"/>
            <a:r>
              <a:rPr lang="en-US" sz="1600" dirty="0"/>
              <a:t>Trust PCP – according to WQE </a:t>
            </a:r>
          </a:p>
          <a:p>
            <a:pPr lvl="2"/>
            <a:r>
              <a:rPr lang="en-US" sz="1600" dirty="0"/>
              <a:t>Trust DSCP – according to TCLASS </a:t>
            </a:r>
          </a:p>
          <a:p>
            <a:pPr lvl="1"/>
            <a:r>
              <a:rPr lang="en-US" sz="1600" dirty="0"/>
              <a:t>UD</a:t>
            </a:r>
          </a:p>
          <a:p>
            <a:pPr lvl="2"/>
            <a:r>
              <a:rPr lang="en-US" sz="1600" dirty="0"/>
              <a:t>Trust PCP – according to WQE </a:t>
            </a:r>
          </a:p>
          <a:p>
            <a:pPr lvl="2"/>
            <a:r>
              <a:rPr lang="en-US" sz="1600" dirty="0"/>
              <a:t>Trust DSCP – according to TCLASS </a:t>
            </a:r>
          </a:p>
          <a:p>
            <a:pPr lvl="1"/>
            <a:r>
              <a:rPr lang="en-US" sz="1600" dirty="0"/>
              <a:t>RC </a:t>
            </a:r>
          </a:p>
          <a:p>
            <a:pPr lvl="2"/>
            <a:r>
              <a:rPr lang="en-US" sz="1600" dirty="0"/>
              <a:t>Trust PCP – according to QP’s eth </a:t>
            </a:r>
            <a:r>
              <a:rPr lang="en-US" sz="1600" dirty="0" err="1"/>
              <a:t>prio</a:t>
            </a:r>
            <a:endParaRPr lang="en-US" sz="1600" dirty="0"/>
          </a:p>
          <a:p>
            <a:pPr lvl="2"/>
            <a:r>
              <a:rPr lang="en-US" sz="1600" dirty="0"/>
              <a:t>Trust DSCP – according to QP’s TCLASS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9796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89" y="230730"/>
            <a:ext cx="10515600" cy="1325563"/>
          </a:xfrm>
        </p:spPr>
        <p:txBody>
          <a:bodyPr/>
          <a:lstStyle/>
          <a:p>
            <a:r>
              <a:rPr lang="en-US" b="1" dirty="0"/>
              <a:t>Switch Priority Classification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30904" y="2354211"/>
            <a:ext cx="1968500" cy="88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sz="1500" dirty="0">
                <a:solidFill>
                  <a:schemeClr val="tx1"/>
                </a:solidFill>
                <a:latin typeface="Arial" charset="0"/>
                <a:cs typeface="Arial" charset="0"/>
              </a:rPr>
              <a:t>DSCP (IP header) (0-63)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811989" y="3560711"/>
            <a:ext cx="1968500" cy="88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 defTabSz="76197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chemeClr val="tx1"/>
                </a:solidFill>
                <a:latin typeface="Arial" charset="0"/>
                <a:cs typeface="Arial" charset="0"/>
              </a:rPr>
              <a:t>PCP (VLAN header) (0-7)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815404" y="2925711"/>
            <a:ext cx="1968500" cy="88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chemeClr val="tx1"/>
                </a:solidFill>
                <a:latin typeface="Arial" charset="0"/>
                <a:cs typeface="Arial" charset="0"/>
              </a:rPr>
              <a:t>Switch-priority</a:t>
            </a:r>
            <a:br>
              <a:rPr lang="en-US" sz="15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500" b="1" dirty="0">
                <a:solidFill>
                  <a:schemeClr val="tx1"/>
                </a:solidFill>
                <a:latin typeface="Arial" charset="0"/>
                <a:cs typeface="Arial" charset="0"/>
              </a:rPr>
              <a:t> (0-7)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799904" y="1914458"/>
            <a:ext cx="1968500" cy="12017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sz="1500" dirty="0">
                <a:solidFill>
                  <a:schemeClr val="tx1"/>
                </a:solidFill>
                <a:latin typeface="Arial" charset="0"/>
                <a:cs typeface="Arial" charset="0"/>
              </a:rPr>
              <a:t>Priority Group (PG) (Ingress Buffer)</a:t>
            </a:r>
            <a:br>
              <a:rPr lang="en-US" sz="15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500" dirty="0">
                <a:solidFill>
                  <a:schemeClr val="tx1"/>
                </a:solidFill>
                <a:latin typeface="Arial" charset="0"/>
                <a:cs typeface="Arial" charset="0"/>
              </a:rPr>
              <a:t> (0-7)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799904" y="3633704"/>
            <a:ext cx="1968500" cy="1133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sz="1500" dirty="0">
                <a:solidFill>
                  <a:schemeClr val="tx1"/>
                </a:solidFill>
                <a:latin typeface="Arial" charset="0"/>
                <a:cs typeface="Arial" charset="0"/>
              </a:rPr>
              <a:t>Traffic Class (TC) (Egress Queue)</a:t>
            </a:r>
            <a:br>
              <a:rPr lang="en-US" sz="15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500" dirty="0">
                <a:solidFill>
                  <a:schemeClr val="tx1"/>
                </a:solidFill>
                <a:latin typeface="Arial" charset="0"/>
                <a:cs typeface="Arial" charset="0"/>
              </a:rPr>
              <a:t> (0-7)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2799404" y="2798711"/>
            <a:ext cx="1016000" cy="571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2799404" y="3370211"/>
            <a:ext cx="1016000" cy="7079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>
            <a:stCxn id="16" idx="3"/>
          </p:cNvCxnSpPr>
          <p:nvPr/>
        </p:nvCxnSpPr>
        <p:spPr bwMode="auto">
          <a:xfrm flipV="1">
            <a:off x="5783904" y="2608211"/>
            <a:ext cx="10160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16" idx="3"/>
            <a:endCxn id="18" idx="1"/>
          </p:cNvCxnSpPr>
          <p:nvPr/>
        </p:nvCxnSpPr>
        <p:spPr bwMode="auto">
          <a:xfrm>
            <a:off x="5783904" y="3370211"/>
            <a:ext cx="1016000" cy="830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529904" y="2287055"/>
            <a:ext cx="1206500" cy="41024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333" dirty="0"/>
              <a:t>Default mapping:</a:t>
            </a:r>
            <a:br>
              <a:rPr lang="en-US" sz="1333" dirty="0"/>
            </a:br>
            <a:r>
              <a:rPr lang="en-US" sz="1333" dirty="0"/>
              <a:t>All to 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66303" y="2291858"/>
            <a:ext cx="1492250" cy="41024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333" dirty="0"/>
              <a:t>Default mapping:</a:t>
            </a:r>
            <a:br>
              <a:rPr lang="en-US" sz="1333" dirty="0"/>
            </a:br>
            <a:r>
              <a:rPr lang="en-US" sz="1333" dirty="0"/>
              <a:t> 3 MSB = priority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66304" y="4608568"/>
            <a:ext cx="1427399" cy="41024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333" dirty="0"/>
              <a:t>Default mapping:</a:t>
            </a:r>
            <a:br>
              <a:rPr lang="en-US" sz="1333" dirty="0"/>
            </a:br>
            <a:r>
              <a:rPr lang="en-US" sz="1333" dirty="0"/>
              <a:t>PCP = priority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7361" y="4766068"/>
            <a:ext cx="1359543" cy="6153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333" dirty="0"/>
              <a:t>Default mapping:</a:t>
            </a:r>
            <a:br>
              <a:rPr lang="en-US" sz="1333" dirty="0"/>
            </a:br>
            <a:r>
              <a:rPr lang="en-US" sz="1333" dirty="0"/>
              <a:t>priority = traffic class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786926" y="3543546"/>
            <a:ext cx="2775478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500" u="sng" dirty="0"/>
              <a:t>Used for:</a:t>
            </a:r>
          </a:p>
          <a:p>
            <a:pPr algn="ctr"/>
            <a:r>
              <a:rPr lang="en-US" sz="1500" dirty="0"/>
              <a:t>ETS Configuration: WRR, strict</a:t>
            </a:r>
          </a:p>
          <a:p>
            <a:pPr algn="ctr"/>
            <a:r>
              <a:rPr lang="en-US" sz="1500" dirty="0"/>
              <a:t>ECN: min/max threshold</a:t>
            </a:r>
          </a:p>
          <a:p>
            <a:pPr algn="ctr"/>
            <a:r>
              <a:rPr lang="en-US" sz="1500" dirty="0"/>
              <a:t>Shared buffer: alpha, reserved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809729" y="2312386"/>
            <a:ext cx="2752675" cy="69249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500" u="sng" dirty="0"/>
              <a:t>Used for:</a:t>
            </a:r>
          </a:p>
          <a:p>
            <a:pPr algn="ctr"/>
            <a:r>
              <a:rPr lang="en-US" sz="1500" dirty="0"/>
              <a:t>Flow Control: </a:t>
            </a:r>
            <a:r>
              <a:rPr lang="en-US" sz="1500" dirty="0" err="1"/>
              <a:t>xoff</a:t>
            </a:r>
            <a:r>
              <a:rPr lang="en-US" sz="1500" dirty="0"/>
              <a:t>, </a:t>
            </a:r>
            <a:r>
              <a:rPr lang="en-US" sz="1500" dirty="0" err="1"/>
              <a:t>xon</a:t>
            </a:r>
            <a:endParaRPr lang="en-US" sz="1500" dirty="0"/>
          </a:p>
          <a:p>
            <a:pPr algn="ctr"/>
            <a:r>
              <a:rPr lang="en-US" sz="1500" dirty="0"/>
              <a:t>Shared buffer: alpha, reserved</a:t>
            </a:r>
          </a:p>
        </p:txBody>
      </p:sp>
    </p:spTree>
    <p:extLst>
      <p:ext uri="{BB962C8B-B14F-4D97-AF65-F5344CB8AC3E}">
        <p14:creationId xmlns:p14="http://schemas.microsoft.com/office/powerpoint/2010/main" val="30605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j-lt"/>
                <a:cs typeface="Arial" pitchFamily="34" charset="0"/>
              </a:rPr>
              <a:t>Standard </a:t>
            </a:r>
            <a:r>
              <a:rPr lang="en-US" b="1" dirty="0" err="1">
                <a:latin typeface="+mj-lt"/>
                <a:cs typeface="Arial" pitchFamily="34" charset="0"/>
              </a:rPr>
              <a:t>RoCE</a:t>
            </a:r>
            <a:r>
              <a:rPr lang="en-US" b="1" dirty="0">
                <a:latin typeface="+mj-lt"/>
                <a:cs typeface="Arial" pitchFamily="34" charset="0"/>
              </a:rPr>
              <a:t> Handling Packet Drops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82364" cy="4351338"/>
          </a:xfrm>
        </p:spPr>
        <p:txBody>
          <a:bodyPr>
            <a:normAutofit/>
          </a:bodyPr>
          <a:lstStyle/>
          <a:p>
            <a:r>
              <a:rPr lang="en-GB" sz="2400" dirty="0"/>
              <a:t>Congestion control doesn’t guarantee packet drops avoidance. </a:t>
            </a:r>
          </a:p>
          <a:p>
            <a:r>
              <a:rPr lang="en-GB" sz="2400" dirty="0" err="1"/>
              <a:t>RoCE</a:t>
            </a:r>
            <a:r>
              <a:rPr lang="en-GB" sz="2400" dirty="0"/>
              <a:t> uses InfiniBand transport semantics.</a:t>
            </a:r>
          </a:p>
          <a:p>
            <a:r>
              <a:rPr lang="en-GB" sz="2400" dirty="0"/>
              <a:t>InfiniBand transport is reliable!</a:t>
            </a:r>
          </a:p>
          <a:p>
            <a:pPr lvl="1"/>
            <a:r>
              <a:rPr lang="en-GB" sz="2000" dirty="0"/>
              <a:t>Packets are marked with sequence numbers (PSN)</a:t>
            </a:r>
          </a:p>
          <a:p>
            <a:pPr lvl="1"/>
            <a:r>
              <a:rPr lang="en-GB" sz="2000" dirty="0"/>
              <a:t>On first packet arrived out of order, responder sends out-of-sequence (OOS) NACK. </a:t>
            </a:r>
          </a:p>
          <a:p>
            <a:pPr lvl="1"/>
            <a:r>
              <a:rPr lang="en-GB" sz="2000" dirty="0"/>
              <a:t>OOS NACK includes the PSN of the expected packet. </a:t>
            </a:r>
          </a:p>
          <a:p>
            <a:pPr lvl="1"/>
            <a:r>
              <a:rPr lang="en-GB" sz="2000" dirty="0"/>
              <a:t>Requestor handles OOS NACK by retransmitting all packets beginning from the expected PSN. </a:t>
            </a:r>
          </a:p>
          <a:p>
            <a:pPr lvl="2"/>
            <a:endParaRPr lang="en-GB" sz="1800" dirty="0"/>
          </a:p>
          <a:p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712480" y="1309688"/>
          <a:ext cx="5257271" cy="4951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3" imgW="4552821" imgH="4286250" progId="Visio.Drawing.15">
                  <p:embed/>
                </p:oleObj>
              </mc:Choice>
              <mc:Fallback>
                <p:oleObj name="Visio" r:id="rId3" imgW="4552821" imgH="4286250" progId="Visio.Drawing.15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2480" y="1309688"/>
                        <a:ext cx="5257271" cy="4951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flipH="1">
            <a:off x="9080501" y="3746500"/>
            <a:ext cx="1460499" cy="889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5568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956"/>
            <a:ext cx="10515600" cy="1325563"/>
          </a:xfrm>
        </p:spPr>
        <p:txBody>
          <a:bodyPr/>
          <a:lstStyle/>
          <a:p>
            <a:r>
              <a:rPr lang="en-US" b="1" dirty="0"/>
              <a:t>Selective Repeat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798" y="1696919"/>
            <a:ext cx="6208660" cy="4351338"/>
          </a:xfrm>
        </p:spPr>
        <p:txBody>
          <a:bodyPr>
            <a:normAutofit lnSpcReduction="10000"/>
          </a:bodyPr>
          <a:lstStyle/>
          <a:p>
            <a:pPr marL="457200" lvl="1" indent="0" fontAlgn="auto">
              <a:buNone/>
            </a:pPr>
            <a:r>
              <a:rPr lang="en-US" b="1" dirty="0"/>
              <a:t>Loss of a request:</a:t>
            </a:r>
          </a:p>
          <a:p>
            <a:pPr lvl="2" fontAlgn="auto"/>
            <a:r>
              <a:rPr lang="en-US" dirty="0"/>
              <a:t>Upon receiving an OOS request the responder:</a:t>
            </a:r>
          </a:p>
          <a:p>
            <a:pPr lvl="3" fontAlgn="auto"/>
            <a:r>
              <a:rPr lang="en-US" dirty="0"/>
              <a:t>Send immediate OOS NAK for the first one</a:t>
            </a:r>
          </a:p>
          <a:p>
            <a:pPr lvl="3" fontAlgn="auto"/>
            <a:r>
              <a:rPr lang="en-US" dirty="0"/>
              <a:t>Store it using existing OOO placement mechanisms</a:t>
            </a:r>
          </a:p>
          <a:p>
            <a:pPr lvl="2" fontAlgn="auto"/>
            <a:r>
              <a:rPr lang="en-US" dirty="0"/>
              <a:t>Upon receiving OOS NAK the requestor:</a:t>
            </a:r>
          </a:p>
          <a:p>
            <a:pPr lvl="3" fontAlgn="auto"/>
            <a:r>
              <a:rPr lang="en-US" dirty="0"/>
              <a:t>Transmit only the </a:t>
            </a:r>
            <a:r>
              <a:rPr lang="en-US" dirty="0" err="1"/>
              <a:t>NAKed</a:t>
            </a:r>
            <a:r>
              <a:rPr lang="en-US" dirty="0"/>
              <a:t> packet, and wait for following acks</a:t>
            </a:r>
          </a:p>
          <a:p>
            <a:pPr marL="1371600" lvl="3" indent="0" fontAlgn="auto">
              <a:buNone/>
            </a:pPr>
            <a:endParaRPr lang="en-US" sz="1600" dirty="0"/>
          </a:p>
          <a:p>
            <a:pPr marL="457200" lvl="1" indent="0" fontAlgn="auto">
              <a:buNone/>
            </a:pPr>
            <a:r>
              <a:rPr lang="en-US" b="1" dirty="0"/>
              <a:t>Loss of a response:</a:t>
            </a:r>
            <a:endParaRPr lang="en-US" sz="2000" b="1" dirty="0"/>
          </a:p>
          <a:p>
            <a:pPr lvl="2" fontAlgn="ctr"/>
            <a:r>
              <a:rPr lang="en-US" dirty="0"/>
              <a:t>Upon receiving an OOS response packet:</a:t>
            </a:r>
          </a:p>
          <a:p>
            <a:pPr lvl="3" fontAlgn="ctr"/>
            <a:r>
              <a:rPr lang="en-US" dirty="0"/>
              <a:t>Store it using OOS placement mechanisms </a:t>
            </a:r>
          </a:p>
          <a:p>
            <a:pPr lvl="3" fontAlgn="ctr"/>
            <a:r>
              <a:rPr lang="en-US" dirty="0"/>
              <a:t>Issue a new read request </a:t>
            </a:r>
            <a:r>
              <a:rPr lang="en-US" sz="1600" dirty="0"/>
              <a:t>for the missing ranges</a:t>
            </a:r>
          </a:p>
          <a:p>
            <a:pPr lvl="3" fontAlgn="ctr"/>
            <a:r>
              <a:rPr lang="en-US" sz="1600" dirty="0"/>
              <a:t>Then continue sending new requests</a:t>
            </a:r>
            <a:endParaRPr lang="en-US" sz="2400" dirty="0"/>
          </a:p>
          <a:p>
            <a:pPr fontAlgn="auto"/>
            <a:endParaRPr lang="en-US" sz="2400" dirty="0"/>
          </a:p>
          <a:p>
            <a:pPr marL="457200" lvl="1" indent="0">
              <a:buNone/>
            </a:pPr>
            <a:endParaRPr lang="en-US" sz="2000" dirty="0"/>
          </a:p>
          <a:p>
            <a:pPr lvl="1" fontAlgn="auto"/>
            <a:endParaRPr lang="en-US" sz="2000" dirty="0"/>
          </a:p>
          <a:p>
            <a:endParaRPr lang="en-US" sz="2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6182101" y="2204785"/>
            <a:ext cx="2715050" cy="3782834"/>
            <a:chOff x="8443053" y="1482962"/>
            <a:chExt cx="3258060" cy="4539401"/>
          </a:xfrm>
        </p:grpSpPr>
        <p:sp>
          <p:nvSpPr>
            <p:cNvPr id="4" name="Rectangle 3"/>
            <p:cNvSpPr/>
            <p:nvPr/>
          </p:nvSpPr>
          <p:spPr bwMode="auto">
            <a:xfrm>
              <a:off x="8974388" y="1482962"/>
              <a:ext cx="1161535" cy="36246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67" b="1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Requestor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0539578" y="1501959"/>
              <a:ext cx="1161535" cy="36246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67" b="1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Responder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>
              <a:off x="9555161" y="2084173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9555160" y="2307748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9555159" y="2540714"/>
              <a:ext cx="1132705" cy="35900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9555158" y="2768481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10601363" y="2843289"/>
              <a:ext cx="518984" cy="246145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>
                  <a:solidFill>
                    <a:srgbClr val="FF0000"/>
                  </a:solidFill>
                </a:rPr>
                <a:t>X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9546923" y="3014746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9555157" y="3269248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9565977" y="3524621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9555156" y="3356260"/>
              <a:ext cx="1633675" cy="3092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8443053" y="3656922"/>
              <a:ext cx="1264507" cy="246145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>
                  <a:solidFill>
                    <a:srgbClr val="FF0000"/>
                  </a:solidFill>
                </a:rPr>
                <a:t>OOS NAK 3 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>
              <a:off x="9571637" y="4056476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9575753" y="5001742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9583987" y="5256244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9594807" y="5511617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910027" y="1886359"/>
              <a:ext cx="786713" cy="196915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/>
                <a:t>1</a:t>
              </a:r>
            </a:p>
            <a:p>
              <a:pPr algn="ctr"/>
              <a:r>
                <a:rPr lang="en-US" sz="1333" dirty="0"/>
                <a:t>2</a:t>
              </a:r>
            </a:p>
            <a:p>
              <a:pPr algn="ctr"/>
              <a:r>
                <a:rPr lang="en-US" sz="1333" dirty="0"/>
                <a:t>3</a:t>
              </a:r>
            </a:p>
            <a:p>
              <a:pPr algn="ctr"/>
              <a:r>
                <a:rPr lang="en-US" sz="1333" dirty="0"/>
                <a:t>4</a:t>
              </a:r>
            </a:p>
            <a:p>
              <a:pPr algn="ctr"/>
              <a:r>
                <a:rPr lang="en-US" sz="1333" dirty="0"/>
                <a:t>5</a:t>
              </a:r>
            </a:p>
            <a:p>
              <a:pPr algn="ctr"/>
              <a:r>
                <a:rPr lang="en-US" sz="1333" dirty="0"/>
                <a:t>6</a:t>
              </a:r>
            </a:p>
            <a:p>
              <a:pPr algn="ctr"/>
              <a:r>
                <a:rPr lang="en-US" sz="1333" dirty="0"/>
                <a:t>7</a:t>
              </a:r>
            </a:p>
            <a:p>
              <a:pPr algn="ctr"/>
              <a:endParaRPr lang="en-US" sz="1333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918261" y="3867314"/>
              <a:ext cx="786713" cy="196915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/>
                <a:t>3</a:t>
              </a:r>
            </a:p>
            <a:p>
              <a:pPr algn="ctr"/>
              <a:endParaRPr lang="en-US" sz="1333" dirty="0"/>
            </a:p>
            <a:p>
              <a:pPr algn="ctr"/>
              <a:endParaRPr lang="en-US" sz="1333" dirty="0"/>
            </a:p>
            <a:p>
              <a:pPr algn="ctr"/>
              <a:endParaRPr lang="en-US" sz="1333" dirty="0"/>
            </a:p>
            <a:p>
              <a:pPr algn="ctr"/>
              <a:r>
                <a:rPr lang="en-US" sz="1333" dirty="0"/>
                <a:t>8</a:t>
              </a:r>
            </a:p>
            <a:p>
              <a:pPr algn="ctr"/>
              <a:r>
                <a:rPr lang="en-US" sz="1333" dirty="0"/>
                <a:t>9</a:t>
              </a:r>
            </a:p>
            <a:p>
              <a:pPr algn="ctr"/>
              <a:r>
                <a:rPr lang="en-US" sz="1333" dirty="0"/>
                <a:t>10</a:t>
              </a:r>
            </a:p>
            <a:p>
              <a:pPr algn="ctr"/>
              <a:endParaRPr lang="en-US" sz="1333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9423356" y="1845427"/>
              <a:ext cx="0" cy="404462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11256275" y="1880790"/>
              <a:ext cx="0" cy="404462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>
              <a:off x="9538690" y="4648888"/>
              <a:ext cx="1633675" cy="3092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9745147" y="4534969"/>
              <a:ext cx="1264507" cy="246145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Ack 7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496225" y="2233107"/>
            <a:ext cx="3470186" cy="3702046"/>
            <a:chOff x="7191632" y="1309968"/>
            <a:chExt cx="4164223" cy="4442455"/>
          </a:xfrm>
        </p:grpSpPr>
        <p:sp>
          <p:nvSpPr>
            <p:cNvPr id="27" name="Rectangle 26"/>
            <p:cNvSpPr/>
            <p:nvPr/>
          </p:nvSpPr>
          <p:spPr bwMode="auto">
            <a:xfrm>
              <a:off x="8629130" y="1309968"/>
              <a:ext cx="1161535" cy="36246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67" b="1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Requestor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0194320" y="1328965"/>
              <a:ext cx="1161535" cy="362465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67" b="1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Responder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9209903" y="1911179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H="1">
              <a:off x="9209902" y="2530170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>
              <a:off x="9209900" y="2990903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 flipH="1">
              <a:off x="7191632" y="3123120"/>
              <a:ext cx="2401323" cy="246145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>
                  <a:solidFill>
                    <a:srgbClr val="FF0000"/>
                  </a:solidFill>
                </a:rPr>
                <a:t>   Med response lost   X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 flipH="1">
              <a:off x="9201665" y="3237168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7784758" y="1764504"/>
              <a:ext cx="1213026" cy="246145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/>
                <a:t>Large read 1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689230" y="3764077"/>
              <a:ext cx="1474106" cy="49228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/>
                <a:t>Med read 1</a:t>
              </a:r>
            </a:p>
            <a:p>
              <a:pPr algn="ctr"/>
              <a:r>
                <a:rPr lang="en-US" sz="1333" dirty="0"/>
                <a:t>Large read 2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9078098" y="1672433"/>
              <a:ext cx="0" cy="404462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10911017" y="1707796"/>
              <a:ext cx="0" cy="404462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H="1">
              <a:off x="9555860" y="2792733"/>
              <a:ext cx="1132705" cy="35900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9185198" y="4188079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9148124" y="3946596"/>
              <a:ext cx="1565189" cy="5107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2" name="Rectangle 41"/>
          <p:cNvSpPr/>
          <p:nvPr/>
        </p:nvSpPr>
        <p:spPr>
          <a:xfrm>
            <a:off x="6942820" y="1816516"/>
            <a:ext cx="15204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/>
              <a:t>Loss of a request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9582851" y="1799622"/>
            <a:ext cx="209807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fontAlgn="auto"/>
            <a:r>
              <a:rPr lang="en-US" sz="1500" b="1" dirty="0"/>
              <a:t>Loss of a response</a:t>
            </a:r>
          </a:p>
        </p:txBody>
      </p:sp>
    </p:spTree>
    <p:extLst>
      <p:ext uri="{BB962C8B-B14F-4D97-AF65-F5344CB8AC3E}">
        <p14:creationId xmlns:p14="http://schemas.microsoft.com/office/powerpoint/2010/main" val="537281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45C8-5C50-45A0-8E27-F886E1A3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</a:t>
            </a:r>
            <a:r>
              <a:rPr lang="en-US" altLang="zh-CN" b="1" dirty="0"/>
              <a:t>deal Data Traffic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87CA2-3E8A-48CE-8380-2D87CCB1B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21379" cy="4351338"/>
          </a:xfrm>
        </p:spPr>
        <p:txBody>
          <a:bodyPr/>
          <a:lstStyle/>
          <a:p>
            <a:r>
              <a:rPr lang="en-US" dirty="0"/>
              <a:t>Slow &amp; constant transmission is better than retransmission</a:t>
            </a:r>
          </a:p>
          <a:p>
            <a:r>
              <a:rPr lang="en-US" dirty="0"/>
              <a:t>Use ECN to tune the speed per QP or flow</a:t>
            </a:r>
          </a:p>
          <a:p>
            <a:r>
              <a:rPr lang="en-US" dirty="0"/>
              <a:t>PFC may help to reduce the packet drop</a:t>
            </a:r>
          </a:p>
          <a:p>
            <a:r>
              <a:rPr lang="en-US" dirty="0"/>
              <a:t>Credit based flow control per hop</a:t>
            </a:r>
          </a:p>
          <a:p>
            <a:endParaRPr lang="en-US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EB58835-0CCB-489B-A0A6-6940D4DDD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581" y="1825625"/>
            <a:ext cx="5871804" cy="292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625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5751EC-18D8-4F24-BD3B-0C9DDA621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45" y="37786"/>
            <a:ext cx="11424385" cy="1325563"/>
          </a:xfrm>
        </p:spPr>
        <p:txBody>
          <a:bodyPr>
            <a:normAutofit/>
          </a:bodyPr>
          <a:lstStyle/>
          <a:p>
            <a:r>
              <a:rPr lang="en-US" b="1" dirty="0" err="1"/>
              <a:t>SmartNIC</a:t>
            </a:r>
            <a:r>
              <a:rPr lang="en-US" b="1" dirty="0"/>
              <a:t> Application Example (</a:t>
            </a:r>
            <a:r>
              <a:rPr lang="en-US" b="1" dirty="0" err="1"/>
              <a:t>NVMe</a:t>
            </a:r>
            <a:r>
              <a:rPr lang="en-US" b="1" dirty="0"/>
              <a:t> Emulator)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5681567" y="5013356"/>
            <a:ext cx="990355" cy="598174"/>
            <a:chOff x="5650261" y="4866437"/>
            <a:chExt cx="3234500" cy="1742474"/>
          </a:xfrm>
          <a:solidFill>
            <a:srgbClr val="005AAB"/>
          </a:solidFill>
        </p:grpSpPr>
        <p:sp>
          <p:nvSpPr>
            <p:cNvPr id="53" name="Oval 52"/>
            <p:cNvSpPr/>
            <p:nvPr/>
          </p:nvSpPr>
          <p:spPr bwMode="auto">
            <a:xfrm>
              <a:off x="5650261" y="5330799"/>
              <a:ext cx="1278112" cy="1278112"/>
            </a:xfrm>
            <a:prstGeom prst="ellipse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47625" tIns="23813" rIns="47625" bIns="23813" numCol="1" rtlCol="0" anchor="t" anchorCtr="0" compatLnSpc="1">
              <a:prstTxWarp prst="textNoShape">
                <a:avLst/>
              </a:prstTxWarp>
            </a:bodyPr>
            <a:lstStyle/>
            <a:p>
              <a:pPr defTabSz="476231"/>
              <a:endParaRPr lang="en-US" sz="937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7830530" y="5554680"/>
              <a:ext cx="1054231" cy="1054231"/>
            </a:xfrm>
            <a:prstGeom prst="ellipse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47625" tIns="23813" rIns="47625" bIns="23813" numCol="1" rtlCol="0" anchor="t" anchorCtr="0" compatLnSpc="1">
              <a:prstTxWarp prst="textNoShape">
                <a:avLst/>
              </a:prstTxWarp>
            </a:bodyPr>
            <a:lstStyle/>
            <a:p>
              <a:pPr defTabSz="476231"/>
              <a:endParaRPr lang="en-US" sz="937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6718485" y="4866437"/>
              <a:ext cx="1729903" cy="1729903"/>
            </a:xfrm>
            <a:prstGeom prst="ellipse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47625" tIns="23813" rIns="47625" bIns="23813" numCol="1" rtlCol="0" anchor="t" anchorCtr="0" compatLnSpc="1">
              <a:prstTxWarp prst="textNoShape">
                <a:avLst/>
              </a:prstTxWarp>
            </a:bodyPr>
            <a:lstStyle/>
            <a:p>
              <a:pPr defTabSz="476231"/>
              <a:endParaRPr lang="en-US" sz="937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222542" y="5943428"/>
              <a:ext cx="2178601" cy="665483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47625" tIns="23813" rIns="47625" bIns="23813" numCol="1" rtlCol="0" anchor="t" anchorCtr="0" compatLnSpc="1">
              <a:prstTxWarp prst="textNoShape">
                <a:avLst/>
              </a:prstTxWarp>
            </a:bodyPr>
            <a:lstStyle/>
            <a:p>
              <a:pPr defTabSz="476231"/>
              <a:endParaRPr lang="en-US" sz="937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6285682" y="4971339"/>
              <a:ext cx="1054231" cy="1054231"/>
            </a:xfrm>
            <a:prstGeom prst="ellipse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47625" tIns="23813" rIns="47625" bIns="23813" numCol="1" rtlCol="0" anchor="t" anchorCtr="0" compatLnSpc="1">
              <a:prstTxWarp prst="textNoShape">
                <a:avLst/>
              </a:prstTxWarp>
            </a:bodyPr>
            <a:lstStyle/>
            <a:p>
              <a:pPr defTabSz="476231"/>
              <a:endParaRPr lang="en-US" sz="937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58" name="Picture 10" descr="Image result for storage icon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327" y="5120236"/>
            <a:ext cx="538263" cy="45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1118843" y="1873595"/>
            <a:ext cx="1456655" cy="507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67" dirty="0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Hypervisor</a:t>
            </a:r>
          </a:p>
          <a:p>
            <a:pPr algn="ctr">
              <a:lnSpc>
                <a:spcPct val="80000"/>
              </a:lnSpc>
            </a:pPr>
            <a:r>
              <a:rPr lang="en-US" sz="1667" dirty="0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Storage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540792" y="1835095"/>
            <a:ext cx="1453674" cy="507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67" dirty="0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Bare-Metal</a:t>
            </a:r>
            <a:br>
              <a:rPr lang="en-US" sz="1667" dirty="0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67" dirty="0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Storage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21824" y="2529116"/>
            <a:ext cx="1453673" cy="2972158"/>
            <a:chOff x="418557" y="2804140"/>
            <a:chExt cx="1744408" cy="3566589"/>
          </a:xfrm>
        </p:grpSpPr>
        <p:sp>
          <p:nvSpPr>
            <p:cNvPr id="60" name="Rectangle 59"/>
            <p:cNvSpPr/>
            <p:nvPr/>
          </p:nvSpPr>
          <p:spPr bwMode="auto">
            <a:xfrm rot="5400000">
              <a:off x="-492534" y="3715231"/>
              <a:ext cx="3566589" cy="174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2" name="Rounded Rectangle 61"/>
            <p:cNvSpPr/>
            <p:nvPr/>
          </p:nvSpPr>
          <p:spPr bwMode="auto">
            <a:xfrm rot="5400000">
              <a:off x="721941" y="4955510"/>
              <a:ext cx="1168237" cy="155510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63500" tIns="31750" rIns="63500" bIns="31750" numCol="1" rtlCol="0" anchor="b" anchorCtr="0" compatLnSpc="1">
              <a:prstTxWarp prst="textNoShape">
                <a:avLst/>
              </a:prstTxWarp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endParaRPr lang="en-US" sz="1167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 bwMode="auto">
            <a:xfrm>
              <a:off x="1376832" y="2880839"/>
              <a:ext cx="706781" cy="73211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63500" tIns="31750" rIns="63500" bIns="31750" numCol="1" rtlCol="0" anchor="t" anchorCtr="0" compatLnSpc="1">
              <a:prstTxWarp prst="textNoShape">
                <a:avLst/>
              </a:prstTxWarp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Guest VM</a:t>
              </a:r>
            </a:p>
          </p:txBody>
        </p:sp>
        <p:sp>
          <p:nvSpPr>
            <p:cNvPr id="67" name="Rounded Rectangle 66"/>
            <p:cNvSpPr/>
            <p:nvPr/>
          </p:nvSpPr>
          <p:spPr bwMode="auto">
            <a:xfrm rot="5400000">
              <a:off x="825127" y="3782745"/>
              <a:ext cx="963189" cy="155642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vert270" wrap="square" lIns="63500" tIns="31750" rIns="63500" bIns="31750" numCol="1" rtlCol="0" anchor="t" anchorCtr="0" compatLnSpc="1">
              <a:prstTxWarp prst="textNoShape">
                <a:avLst/>
              </a:prstTxWarp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Hypervisor</a:t>
              </a:r>
            </a:p>
          </p:txBody>
        </p:sp>
        <p:sp>
          <p:nvSpPr>
            <p:cNvPr id="68" name="Rounded Rectangle 67"/>
            <p:cNvSpPr/>
            <p:nvPr/>
          </p:nvSpPr>
          <p:spPr bwMode="auto">
            <a:xfrm>
              <a:off x="528507" y="2880839"/>
              <a:ext cx="706781" cy="740827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63500" tIns="31750" rIns="63500" bIns="31750" numCol="1" rtlCol="0" anchor="t" anchorCtr="0" compatLnSpc="1">
              <a:prstTxWarp prst="textNoShape">
                <a:avLst/>
              </a:prstTxWarp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Guest VM</a:t>
              </a: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 flipH="1" flipV="1">
              <a:off x="1819067" y="5002531"/>
              <a:ext cx="0" cy="83504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5A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>
              <a:endCxn id="160" idx="2"/>
            </p:cNvCxnSpPr>
            <p:nvPr/>
          </p:nvCxnSpPr>
          <p:spPr bwMode="auto">
            <a:xfrm flipV="1">
              <a:off x="1727460" y="3627571"/>
              <a:ext cx="174822" cy="94754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H="1" flipV="1">
              <a:off x="1069779" y="3569822"/>
              <a:ext cx="611677" cy="94754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76" name="Picture 8" descr="Image result for network card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506664" y="5692702"/>
              <a:ext cx="517884" cy="517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Rounded Rectangle 77"/>
            <p:cNvSpPr/>
            <p:nvPr/>
          </p:nvSpPr>
          <p:spPr bwMode="auto">
            <a:xfrm>
              <a:off x="1044311" y="4411303"/>
              <a:ext cx="970426" cy="59122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63500" tIns="31750" rIns="63500" bIns="31750" numCol="1" rtlCol="0" anchor="b" anchorCtr="0" compatLnSpc="1">
              <a:prstTxWarp prst="textNoShape">
                <a:avLst/>
              </a:prstTxWarp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17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Storage Virtualization Driver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47533" y="5886837"/>
              <a:ext cx="764056" cy="4801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Network</a:t>
              </a:r>
            </a:p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Adapter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540793" y="2522492"/>
            <a:ext cx="1453673" cy="2972158"/>
            <a:chOff x="9982401" y="2804139"/>
            <a:chExt cx="1744408" cy="3566589"/>
          </a:xfrm>
        </p:grpSpPr>
        <p:sp>
          <p:nvSpPr>
            <p:cNvPr id="20" name="Rectangle 19"/>
            <p:cNvSpPr/>
            <p:nvPr/>
          </p:nvSpPr>
          <p:spPr bwMode="auto">
            <a:xfrm rot="5400000">
              <a:off x="9071310" y="3715230"/>
              <a:ext cx="3566589" cy="17444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 rot="5400000">
              <a:off x="10283265" y="4958029"/>
              <a:ext cx="1168237" cy="155006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63500" tIns="31750" rIns="63500" bIns="31750" numCol="1" rtlCol="0" anchor="b" anchorCtr="0" compatLnSpc="1">
              <a:prstTxWarp prst="textNoShape">
                <a:avLst/>
              </a:prstTxWarp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endParaRPr lang="en-US" sz="1167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6" name="Picture 8" descr="Image result for network card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070508" y="5692701"/>
              <a:ext cx="517884" cy="517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" name="Rectangle 100"/>
            <p:cNvSpPr/>
            <p:nvPr/>
          </p:nvSpPr>
          <p:spPr>
            <a:xfrm>
              <a:off x="10110125" y="5889704"/>
              <a:ext cx="764056" cy="4801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Network</a:t>
              </a:r>
            </a:p>
            <a:p>
              <a:pPr defTabSz="6349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Adapter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 flipH="1" flipV="1">
              <a:off x="11382911" y="4115467"/>
              <a:ext cx="0" cy="17373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5A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0" name="Rectangle 109"/>
          <p:cNvSpPr/>
          <p:nvPr/>
        </p:nvSpPr>
        <p:spPr>
          <a:xfrm>
            <a:off x="3314321" y="1873595"/>
            <a:ext cx="1455059" cy="507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67" dirty="0" err="1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SmartNIC</a:t>
            </a:r>
            <a:endParaRPr lang="en-US" sz="1667" dirty="0">
              <a:solidFill>
                <a:srgbClr val="005AA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667" dirty="0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Cloud Storage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9258854" y="1806220"/>
            <a:ext cx="2307011" cy="918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67" dirty="0" err="1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SmartNIC</a:t>
            </a:r>
            <a:endParaRPr lang="en-US" sz="1667" dirty="0">
              <a:solidFill>
                <a:srgbClr val="005AA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667" dirty="0">
                <a:solidFill>
                  <a:srgbClr val="005AA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Bare-Metal Cloud Storage</a:t>
            </a:r>
          </a:p>
          <a:p>
            <a:pPr algn="ctr">
              <a:lnSpc>
                <a:spcPct val="80000"/>
              </a:lnSpc>
            </a:pPr>
            <a:endParaRPr lang="en-US" sz="1667" dirty="0">
              <a:solidFill>
                <a:srgbClr val="005AA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 rot="5400000">
            <a:off x="2556464" y="3288359"/>
            <a:ext cx="2972158" cy="14536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fontAlgn="base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 rot="5400000">
            <a:off x="3568526" y="4321924"/>
            <a:ext cx="973531" cy="1295922"/>
          </a:xfrm>
          <a:prstGeom prst="roundRect">
            <a:avLst>
              <a:gd name="adj" fmla="val 0"/>
            </a:avLst>
          </a:prstGeom>
          <a:solidFill>
            <a:srgbClr val="005AAB"/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b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endParaRPr lang="en-US" sz="1167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Rounded Rectangle 115"/>
          <p:cNvSpPr/>
          <p:nvPr/>
        </p:nvSpPr>
        <p:spPr bwMode="auto">
          <a:xfrm>
            <a:off x="4114269" y="2593032"/>
            <a:ext cx="588984" cy="61009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t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Guest VM</a:t>
            </a:r>
          </a:p>
        </p:txBody>
      </p:sp>
      <p:sp>
        <p:nvSpPr>
          <p:cNvPr id="117" name="Rounded Rectangle 116"/>
          <p:cNvSpPr/>
          <p:nvPr/>
        </p:nvSpPr>
        <p:spPr bwMode="auto">
          <a:xfrm rot="5400000">
            <a:off x="3654514" y="3344620"/>
            <a:ext cx="802658" cy="1297023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wrap="square" lIns="63500" tIns="31750" rIns="63500" bIns="31750" numCol="1" rtlCol="0" anchor="t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Hypervisor</a:t>
            </a: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3407331" y="2593032"/>
            <a:ext cx="588984" cy="617356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t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Guest VM</a:t>
            </a:r>
          </a:p>
        </p:txBody>
      </p:sp>
      <p:cxnSp>
        <p:nvCxnSpPr>
          <p:cNvPr id="120" name="Straight Connector 119"/>
          <p:cNvCxnSpPr>
            <a:endCxn id="158" idx="2"/>
          </p:cNvCxnSpPr>
          <p:nvPr/>
        </p:nvCxnSpPr>
        <p:spPr bwMode="auto">
          <a:xfrm flipV="1">
            <a:off x="4222462" y="3164374"/>
            <a:ext cx="325101" cy="138176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59" idx="2"/>
          </p:cNvCxnSpPr>
          <p:nvPr/>
        </p:nvCxnSpPr>
        <p:spPr bwMode="auto">
          <a:xfrm flipH="1" flipV="1">
            <a:off x="3845428" y="3164374"/>
            <a:ext cx="263136" cy="14148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2" name="Picture 8" descr="Image result for network card ic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74716" y="4862168"/>
            <a:ext cx="431570" cy="43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Rounded Rectangle 122"/>
          <p:cNvSpPr/>
          <p:nvPr/>
        </p:nvSpPr>
        <p:spPr bwMode="auto">
          <a:xfrm>
            <a:off x="3461754" y="4546143"/>
            <a:ext cx="808688" cy="49269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b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917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Virtualization Driver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423186" y="5098031"/>
            <a:ext cx="11641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NVMe</a:t>
            </a:r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Emulation Adapter</a:t>
            </a:r>
          </a:p>
        </p:txBody>
      </p:sp>
      <p:sp>
        <p:nvSpPr>
          <p:cNvPr id="108" name="Rectangle 107"/>
          <p:cNvSpPr/>
          <p:nvPr/>
        </p:nvSpPr>
        <p:spPr bwMode="auto">
          <a:xfrm rot="5400000">
            <a:off x="8974047" y="3281734"/>
            <a:ext cx="2972158" cy="14536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fontAlgn="base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" name="Rounded Rectangle 108"/>
          <p:cNvSpPr/>
          <p:nvPr/>
        </p:nvSpPr>
        <p:spPr bwMode="auto">
          <a:xfrm rot="5400000">
            <a:off x="9984010" y="4317400"/>
            <a:ext cx="973531" cy="1291722"/>
          </a:xfrm>
          <a:prstGeom prst="roundRect">
            <a:avLst>
              <a:gd name="adj" fmla="val 0"/>
            </a:avLst>
          </a:prstGeom>
          <a:solidFill>
            <a:srgbClr val="005AAB"/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b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endParaRPr lang="en-US" sz="1167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3" name="Picture 8" descr="Image result for network card ic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92299" y="4855543"/>
            <a:ext cx="431570" cy="43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/>
          <p:cNvSpPr/>
          <p:nvPr/>
        </p:nvSpPr>
        <p:spPr>
          <a:xfrm>
            <a:off x="9839727" y="5093796"/>
            <a:ext cx="11641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NVMe</a:t>
            </a:r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Emulation Adapter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7970373" y="1282121"/>
            <a:ext cx="2924069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76197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Bare-Metal Cloud Storage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1675879" y="1329168"/>
            <a:ext cx="2871684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76197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Virtualized Cloud Storage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1118843" y="6055392"/>
            <a:ext cx="10152340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1"/>
            <a:r>
              <a:rPr lang="en-US" sz="2400" dirty="0"/>
              <a:t>OS Agnostic, Near-local performance, Secured, Any Ethernet wire protocol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Freeform 86"/>
          <p:cNvSpPr/>
          <p:nvPr/>
        </p:nvSpPr>
        <p:spPr bwMode="auto">
          <a:xfrm>
            <a:off x="2385249" y="4088455"/>
            <a:ext cx="1037937" cy="579714"/>
          </a:xfrm>
          <a:custGeom>
            <a:avLst/>
            <a:gdLst>
              <a:gd name="connsiteX0" fmla="*/ 0 w 1129553"/>
              <a:gd name="connsiteY0" fmla="*/ 0 h 1764254"/>
              <a:gd name="connsiteX1" fmla="*/ 613186 w 1129553"/>
              <a:gd name="connsiteY1" fmla="*/ 602429 h 1764254"/>
              <a:gd name="connsiteX2" fmla="*/ 1129553 w 1129553"/>
              <a:gd name="connsiteY2" fmla="*/ 1764254 h 176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9553" h="1764254">
                <a:moveTo>
                  <a:pt x="0" y="0"/>
                </a:moveTo>
                <a:cubicBezTo>
                  <a:pt x="212463" y="154193"/>
                  <a:pt x="424927" y="308387"/>
                  <a:pt x="613186" y="602429"/>
                </a:cubicBezTo>
                <a:cubicBezTo>
                  <a:pt x="801445" y="896471"/>
                  <a:pt x="965499" y="1330362"/>
                  <a:pt x="1129553" y="1764254"/>
                </a:cubicBez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 w="med" len="med"/>
            <a:tailEnd type="triangl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4" name="Rounded Rectangle 93"/>
          <p:cNvSpPr/>
          <p:nvPr/>
        </p:nvSpPr>
        <p:spPr bwMode="auto">
          <a:xfrm>
            <a:off x="7634461" y="3816391"/>
            <a:ext cx="911147" cy="609363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b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917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</a:t>
            </a:r>
          </a:p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917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NVMe</a:t>
            </a:r>
            <a:r>
              <a:rPr lang="en-US" sz="917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SSD Drive</a:t>
            </a:r>
          </a:p>
        </p:txBody>
      </p:sp>
      <p:pic>
        <p:nvPicPr>
          <p:cNvPr id="95" name="Picture 10" descr="Image result for storag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202" y="3903370"/>
            <a:ext cx="297477" cy="29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6" name="Straight Connector 95"/>
          <p:cNvCxnSpPr/>
          <p:nvPr/>
        </p:nvCxnSpPr>
        <p:spPr bwMode="auto">
          <a:xfrm flipH="1" flipV="1">
            <a:off x="8341941" y="3619161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Rounded Rectangle 96"/>
          <p:cNvSpPr/>
          <p:nvPr/>
        </p:nvSpPr>
        <p:spPr bwMode="auto">
          <a:xfrm rot="5400000">
            <a:off x="7704426" y="2527281"/>
            <a:ext cx="1153005" cy="1297023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wrap="square" lIns="63500" tIns="31750" rIns="63500" bIns="31750" numCol="1" rtlCol="0" anchor="t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Bare Metal</a:t>
            </a:r>
          </a:p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x86 Server</a:t>
            </a:r>
          </a:p>
        </p:txBody>
      </p:sp>
      <p:pic>
        <p:nvPicPr>
          <p:cNvPr id="98" name="Picture 10" descr="Image result for storage icon">
            <a:extLst>
              <a:ext uri="{FF2B5EF4-FFF2-40B4-BE49-F238E27FC236}">
                <a16:creationId xmlns:a16="http://schemas.microsoft.com/office/drawing/2014/main" id="{5BF83BE8-539E-4741-8064-A034E235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4273" y="2773061"/>
            <a:ext cx="304014" cy="26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" name="Straight Connector 101"/>
          <p:cNvCxnSpPr>
            <a:cxnSpLocks/>
          </p:cNvCxnSpPr>
          <p:nvPr/>
        </p:nvCxnSpPr>
        <p:spPr bwMode="auto">
          <a:xfrm flipH="1" flipV="1">
            <a:off x="8714473" y="3013528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ounded Rectangle 102"/>
          <p:cNvSpPr/>
          <p:nvPr/>
        </p:nvSpPr>
        <p:spPr bwMode="auto">
          <a:xfrm>
            <a:off x="8090034" y="3180149"/>
            <a:ext cx="808688" cy="492690"/>
          </a:xfrm>
          <a:prstGeom prst="roundRect">
            <a:avLst>
              <a:gd name="adj" fmla="val 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b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917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Virtualization Driver</a:t>
            </a:r>
          </a:p>
        </p:txBody>
      </p:sp>
      <p:sp>
        <p:nvSpPr>
          <p:cNvPr id="91" name="Freeform 90"/>
          <p:cNvSpPr/>
          <p:nvPr/>
        </p:nvSpPr>
        <p:spPr bwMode="auto">
          <a:xfrm>
            <a:off x="8814322" y="3482793"/>
            <a:ext cx="1037937" cy="1194901"/>
          </a:xfrm>
          <a:custGeom>
            <a:avLst/>
            <a:gdLst>
              <a:gd name="connsiteX0" fmla="*/ 0 w 1129553"/>
              <a:gd name="connsiteY0" fmla="*/ 0 h 1764254"/>
              <a:gd name="connsiteX1" fmla="*/ 613186 w 1129553"/>
              <a:gd name="connsiteY1" fmla="*/ 602429 h 1764254"/>
              <a:gd name="connsiteX2" fmla="*/ 1129553 w 1129553"/>
              <a:gd name="connsiteY2" fmla="*/ 1764254 h 176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9553" h="1764254">
                <a:moveTo>
                  <a:pt x="0" y="0"/>
                </a:moveTo>
                <a:cubicBezTo>
                  <a:pt x="212463" y="154193"/>
                  <a:pt x="424927" y="308387"/>
                  <a:pt x="613186" y="602429"/>
                </a:cubicBezTo>
                <a:cubicBezTo>
                  <a:pt x="801445" y="896471"/>
                  <a:pt x="965499" y="1330362"/>
                  <a:pt x="1129553" y="1764254"/>
                </a:cubicBez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 w="med" len="med"/>
            <a:tailEnd type="triangl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42" name="Rounded Rectangle 141"/>
          <p:cNvSpPr/>
          <p:nvPr/>
        </p:nvSpPr>
        <p:spPr bwMode="auto">
          <a:xfrm>
            <a:off x="9822622" y="3810133"/>
            <a:ext cx="911147" cy="609363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b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917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</a:t>
            </a:r>
          </a:p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917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NVMe</a:t>
            </a:r>
            <a:r>
              <a:rPr lang="en-US" sz="917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SSD Drive</a:t>
            </a:r>
          </a:p>
        </p:txBody>
      </p:sp>
      <p:pic>
        <p:nvPicPr>
          <p:cNvPr id="143" name="Picture 10" descr="Image result for storag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364" y="3897112"/>
            <a:ext cx="297477" cy="29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4" name="Straight Connector 143"/>
          <p:cNvCxnSpPr/>
          <p:nvPr/>
        </p:nvCxnSpPr>
        <p:spPr bwMode="auto">
          <a:xfrm flipH="1" flipV="1">
            <a:off x="10530103" y="3612903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Rounded Rectangle 144"/>
          <p:cNvSpPr/>
          <p:nvPr/>
        </p:nvSpPr>
        <p:spPr bwMode="auto">
          <a:xfrm rot="5400000">
            <a:off x="9892588" y="2521023"/>
            <a:ext cx="1153005" cy="1297023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wrap="square" lIns="63500" tIns="31750" rIns="63500" bIns="31750" numCol="1" rtlCol="0" anchor="t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Bare Metal</a:t>
            </a:r>
          </a:p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x86 Server</a:t>
            </a:r>
          </a:p>
        </p:txBody>
      </p:sp>
      <p:pic>
        <p:nvPicPr>
          <p:cNvPr id="146" name="Picture 10" descr="Image result for storage icon">
            <a:extLst>
              <a:ext uri="{FF2B5EF4-FFF2-40B4-BE49-F238E27FC236}">
                <a16:creationId xmlns:a16="http://schemas.microsoft.com/office/drawing/2014/main" id="{5BF83BE8-539E-4741-8064-A034E235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2435" y="2766803"/>
            <a:ext cx="304014" cy="26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Freeform 149"/>
          <p:cNvSpPr/>
          <p:nvPr/>
        </p:nvSpPr>
        <p:spPr bwMode="auto">
          <a:xfrm rot="9360440" flipH="1">
            <a:off x="10349438" y="3131076"/>
            <a:ext cx="864180" cy="1345968"/>
          </a:xfrm>
          <a:custGeom>
            <a:avLst/>
            <a:gdLst>
              <a:gd name="connsiteX0" fmla="*/ 0 w 1129553"/>
              <a:gd name="connsiteY0" fmla="*/ 0 h 1764254"/>
              <a:gd name="connsiteX1" fmla="*/ 613186 w 1129553"/>
              <a:gd name="connsiteY1" fmla="*/ 602429 h 1764254"/>
              <a:gd name="connsiteX2" fmla="*/ 1129553 w 1129553"/>
              <a:gd name="connsiteY2" fmla="*/ 1764254 h 176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9553" h="1764254">
                <a:moveTo>
                  <a:pt x="0" y="0"/>
                </a:moveTo>
                <a:cubicBezTo>
                  <a:pt x="212463" y="154193"/>
                  <a:pt x="424927" y="308387"/>
                  <a:pt x="613186" y="602429"/>
                </a:cubicBezTo>
                <a:cubicBezTo>
                  <a:pt x="801445" y="896471"/>
                  <a:pt x="965499" y="1330362"/>
                  <a:pt x="1129553" y="1764254"/>
                </a:cubicBezTo>
              </a:path>
            </a:pathLst>
          </a:custGeom>
          <a:noFill/>
          <a:ln w="38100">
            <a:solidFill>
              <a:srgbClr val="00B050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34" name="Rounded Rectangle 133"/>
          <p:cNvSpPr/>
          <p:nvPr/>
        </p:nvSpPr>
        <p:spPr bwMode="auto">
          <a:xfrm>
            <a:off x="9880542" y="4551614"/>
            <a:ext cx="808688" cy="49269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500" tIns="31750" rIns="63500" bIns="31750" numCol="1" rtlCol="0" anchor="b" anchorCtr="0" compatLnSpc="1">
            <a:prstTxWarp prst="textNoShape">
              <a:avLst/>
            </a:prstTxWarp>
          </a:bodyPr>
          <a:lstStyle/>
          <a:p>
            <a:pPr defTabSz="634925" fontAlgn="base">
              <a:spcBef>
                <a:spcPct val="0"/>
              </a:spcBef>
              <a:spcAft>
                <a:spcPct val="0"/>
              </a:spcAft>
            </a:pPr>
            <a:r>
              <a:rPr lang="en-US" sz="917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Virtualization Driver</a:t>
            </a:r>
          </a:p>
        </p:txBody>
      </p:sp>
      <p:pic>
        <p:nvPicPr>
          <p:cNvPr id="158" name="Picture 10" descr="Image result for storage icon">
            <a:extLst>
              <a:ext uri="{FF2B5EF4-FFF2-40B4-BE49-F238E27FC236}">
                <a16:creationId xmlns:a16="http://schemas.microsoft.com/office/drawing/2014/main" id="{5BF83BE8-539E-4741-8064-A034E235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556" y="2899326"/>
            <a:ext cx="304014" cy="26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10" descr="Image result for storage icon">
            <a:extLst>
              <a:ext uri="{FF2B5EF4-FFF2-40B4-BE49-F238E27FC236}">
                <a16:creationId xmlns:a16="http://schemas.microsoft.com/office/drawing/2014/main" id="{5BF83BE8-539E-4741-8064-A034E235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421" y="2899326"/>
            <a:ext cx="304014" cy="26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10" descr="Image result for storage icon">
            <a:extLst>
              <a:ext uri="{FF2B5EF4-FFF2-40B4-BE49-F238E27FC236}">
                <a16:creationId xmlns:a16="http://schemas.microsoft.com/office/drawing/2014/main" id="{5BF83BE8-539E-4741-8064-A034E235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255" y="2902137"/>
            <a:ext cx="304014" cy="26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10" descr="Image result for storage icon">
            <a:extLst>
              <a:ext uri="{FF2B5EF4-FFF2-40B4-BE49-F238E27FC236}">
                <a16:creationId xmlns:a16="http://schemas.microsoft.com/office/drawing/2014/main" id="{5BF83BE8-539E-4741-8064-A034E235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51" y="2902137"/>
            <a:ext cx="304014" cy="26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2" name="Straight Connector 161"/>
          <p:cNvCxnSpPr/>
          <p:nvPr/>
        </p:nvCxnSpPr>
        <p:spPr bwMode="auto">
          <a:xfrm flipV="1">
            <a:off x="10405347" y="3881315"/>
            <a:ext cx="234673" cy="3274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Straight Connector 162"/>
          <p:cNvCxnSpPr/>
          <p:nvPr/>
        </p:nvCxnSpPr>
        <p:spPr bwMode="auto">
          <a:xfrm flipH="1" flipV="1">
            <a:off x="10401172" y="3881315"/>
            <a:ext cx="234673" cy="3274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reeform 16"/>
          <p:cNvSpPr/>
          <p:nvPr/>
        </p:nvSpPr>
        <p:spPr bwMode="auto">
          <a:xfrm>
            <a:off x="2370667" y="5220318"/>
            <a:ext cx="3460750" cy="749170"/>
          </a:xfrm>
          <a:custGeom>
            <a:avLst/>
            <a:gdLst>
              <a:gd name="connsiteX0" fmla="*/ 0 w 4152900"/>
              <a:gd name="connsiteY0" fmla="*/ 75876 h 973300"/>
              <a:gd name="connsiteX1" fmla="*/ 431800 w 4152900"/>
              <a:gd name="connsiteY1" fmla="*/ 88576 h 973300"/>
              <a:gd name="connsiteX2" fmla="*/ 1917700 w 4152900"/>
              <a:gd name="connsiteY2" fmla="*/ 964876 h 973300"/>
              <a:gd name="connsiteX3" fmla="*/ 4152900 w 4152900"/>
              <a:gd name="connsiteY3" fmla="*/ 456876 h 973300"/>
              <a:gd name="connsiteX0" fmla="*/ 0 w 4152900"/>
              <a:gd name="connsiteY0" fmla="*/ 43137 h 940561"/>
              <a:gd name="connsiteX1" fmla="*/ 431800 w 4152900"/>
              <a:gd name="connsiteY1" fmla="*/ 55837 h 940561"/>
              <a:gd name="connsiteX2" fmla="*/ 1917700 w 4152900"/>
              <a:gd name="connsiteY2" fmla="*/ 932137 h 940561"/>
              <a:gd name="connsiteX3" fmla="*/ 4152900 w 4152900"/>
              <a:gd name="connsiteY3" fmla="*/ 424137 h 940561"/>
              <a:gd name="connsiteX0" fmla="*/ 0 w 4152900"/>
              <a:gd name="connsiteY0" fmla="*/ 41602 h 939026"/>
              <a:gd name="connsiteX1" fmla="*/ 431800 w 4152900"/>
              <a:gd name="connsiteY1" fmla="*/ 54302 h 939026"/>
              <a:gd name="connsiteX2" fmla="*/ 1917700 w 4152900"/>
              <a:gd name="connsiteY2" fmla="*/ 930602 h 939026"/>
              <a:gd name="connsiteX3" fmla="*/ 4152900 w 4152900"/>
              <a:gd name="connsiteY3" fmla="*/ 422602 h 939026"/>
              <a:gd name="connsiteX0" fmla="*/ 0 w 4152900"/>
              <a:gd name="connsiteY0" fmla="*/ 34678 h 932102"/>
              <a:gd name="connsiteX1" fmla="*/ 431800 w 4152900"/>
              <a:gd name="connsiteY1" fmla="*/ 47378 h 932102"/>
              <a:gd name="connsiteX2" fmla="*/ 1917700 w 4152900"/>
              <a:gd name="connsiteY2" fmla="*/ 923678 h 932102"/>
              <a:gd name="connsiteX3" fmla="*/ 4152900 w 4152900"/>
              <a:gd name="connsiteY3" fmla="*/ 415678 h 932102"/>
              <a:gd name="connsiteX0" fmla="*/ 0 w 4152900"/>
              <a:gd name="connsiteY0" fmla="*/ 22481 h 917816"/>
              <a:gd name="connsiteX1" fmla="*/ 422275 w 4152900"/>
              <a:gd name="connsiteY1" fmla="*/ 92331 h 917816"/>
              <a:gd name="connsiteX2" fmla="*/ 1917700 w 4152900"/>
              <a:gd name="connsiteY2" fmla="*/ 911481 h 917816"/>
              <a:gd name="connsiteX3" fmla="*/ 4152900 w 4152900"/>
              <a:gd name="connsiteY3" fmla="*/ 403481 h 917816"/>
              <a:gd name="connsiteX0" fmla="*/ 0 w 4152900"/>
              <a:gd name="connsiteY0" fmla="*/ 24449 h 919784"/>
              <a:gd name="connsiteX1" fmla="*/ 422275 w 4152900"/>
              <a:gd name="connsiteY1" fmla="*/ 94299 h 919784"/>
              <a:gd name="connsiteX2" fmla="*/ 1917700 w 4152900"/>
              <a:gd name="connsiteY2" fmla="*/ 913449 h 919784"/>
              <a:gd name="connsiteX3" fmla="*/ 4152900 w 4152900"/>
              <a:gd name="connsiteY3" fmla="*/ 405449 h 919784"/>
              <a:gd name="connsiteX0" fmla="*/ 0 w 4152900"/>
              <a:gd name="connsiteY0" fmla="*/ 33285 h 928620"/>
              <a:gd name="connsiteX1" fmla="*/ 422275 w 4152900"/>
              <a:gd name="connsiteY1" fmla="*/ 103135 h 928620"/>
              <a:gd name="connsiteX2" fmla="*/ 1917700 w 4152900"/>
              <a:gd name="connsiteY2" fmla="*/ 922285 h 928620"/>
              <a:gd name="connsiteX3" fmla="*/ 4152900 w 4152900"/>
              <a:gd name="connsiteY3" fmla="*/ 414285 h 928620"/>
              <a:gd name="connsiteX0" fmla="*/ 0 w 4152900"/>
              <a:gd name="connsiteY0" fmla="*/ 3669 h 899004"/>
              <a:gd name="connsiteX1" fmla="*/ 422275 w 4152900"/>
              <a:gd name="connsiteY1" fmla="*/ 73519 h 899004"/>
              <a:gd name="connsiteX2" fmla="*/ 1917700 w 4152900"/>
              <a:gd name="connsiteY2" fmla="*/ 892669 h 899004"/>
              <a:gd name="connsiteX3" fmla="*/ 4152900 w 4152900"/>
              <a:gd name="connsiteY3" fmla="*/ 384669 h 89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2900" h="899004">
                <a:moveTo>
                  <a:pt x="0" y="3669"/>
                </a:moveTo>
                <a:cubicBezTo>
                  <a:pt x="146578" y="2610"/>
                  <a:pt x="236007" y="-22260"/>
                  <a:pt x="422275" y="73519"/>
                </a:cubicBezTo>
                <a:cubicBezTo>
                  <a:pt x="608543" y="169298"/>
                  <a:pt x="1295929" y="840811"/>
                  <a:pt x="1917700" y="892669"/>
                </a:cubicBezTo>
                <a:cubicBezTo>
                  <a:pt x="2539471" y="944527"/>
                  <a:pt x="3345391" y="669360"/>
                  <a:pt x="4152900" y="384669"/>
                </a:cubicBezTo>
              </a:path>
            </a:pathLst>
          </a:custGeom>
          <a:noFill/>
          <a:ln w="12700">
            <a:solidFill>
              <a:srgbClr val="005AA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8" name="Freeform 17"/>
          <p:cNvSpPr/>
          <p:nvPr/>
        </p:nvSpPr>
        <p:spPr bwMode="auto">
          <a:xfrm>
            <a:off x="4643740" y="5150467"/>
            <a:ext cx="1166510" cy="426222"/>
          </a:xfrm>
          <a:custGeom>
            <a:avLst/>
            <a:gdLst>
              <a:gd name="connsiteX0" fmla="*/ 0 w 1438275"/>
              <a:gd name="connsiteY0" fmla="*/ 6528 h 511466"/>
              <a:gd name="connsiteX1" fmla="*/ 314325 w 1438275"/>
              <a:gd name="connsiteY1" fmla="*/ 68440 h 511466"/>
              <a:gd name="connsiteX2" fmla="*/ 833438 w 1438275"/>
              <a:gd name="connsiteY2" fmla="*/ 497065 h 511466"/>
              <a:gd name="connsiteX3" fmla="*/ 1438275 w 1438275"/>
              <a:gd name="connsiteY3" fmla="*/ 368478 h 511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8275" h="511466">
                <a:moveTo>
                  <a:pt x="0" y="6528"/>
                </a:moveTo>
                <a:cubicBezTo>
                  <a:pt x="87709" y="-3394"/>
                  <a:pt x="175419" y="-13316"/>
                  <a:pt x="314325" y="68440"/>
                </a:cubicBezTo>
                <a:cubicBezTo>
                  <a:pt x="453231" y="150196"/>
                  <a:pt x="646113" y="447059"/>
                  <a:pt x="833438" y="497065"/>
                </a:cubicBezTo>
                <a:cubicBezTo>
                  <a:pt x="1020763" y="547071"/>
                  <a:pt x="1229519" y="457774"/>
                  <a:pt x="1438275" y="368478"/>
                </a:cubicBezTo>
              </a:path>
            </a:pathLst>
          </a:custGeom>
          <a:noFill/>
          <a:ln w="12700">
            <a:solidFill>
              <a:srgbClr val="005AA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9" name="Freeform 18"/>
          <p:cNvSpPr/>
          <p:nvPr/>
        </p:nvSpPr>
        <p:spPr bwMode="auto">
          <a:xfrm>
            <a:off x="6551083" y="5159876"/>
            <a:ext cx="5037667" cy="775498"/>
          </a:xfrm>
          <a:custGeom>
            <a:avLst/>
            <a:gdLst>
              <a:gd name="connsiteX0" fmla="*/ 5416550 w 5799140"/>
              <a:gd name="connsiteY0" fmla="*/ 0 h 968365"/>
              <a:gd name="connsiteX1" fmla="*/ 5505450 w 5799140"/>
              <a:gd name="connsiteY1" fmla="*/ 622300 h 968365"/>
              <a:gd name="connsiteX2" fmla="*/ 2165350 w 5799140"/>
              <a:gd name="connsiteY2" fmla="*/ 965200 h 968365"/>
              <a:gd name="connsiteX3" fmla="*/ 412750 w 5799140"/>
              <a:gd name="connsiteY3" fmla="*/ 431800 h 968365"/>
              <a:gd name="connsiteX4" fmla="*/ 0 w 5799140"/>
              <a:gd name="connsiteY4" fmla="*/ 336550 h 968365"/>
              <a:gd name="connsiteX0" fmla="*/ 5416550 w 5862860"/>
              <a:gd name="connsiteY0" fmla="*/ 0 h 966927"/>
              <a:gd name="connsiteX1" fmla="*/ 5505450 w 5862860"/>
              <a:gd name="connsiteY1" fmla="*/ 622300 h 966927"/>
              <a:gd name="connsiteX2" fmla="*/ 2165350 w 5862860"/>
              <a:gd name="connsiteY2" fmla="*/ 965200 h 966927"/>
              <a:gd name="connsiteX3" fmla="*/ 412750 w 5862860"/>
              <a:gd name="connsiteY3" fmla="*/ 431800 h 966927"/>
              <a:gd name="connsiteX4" fmla="*/ 0 w 5862860"/>
              <a:gd name="connsiteY4" fmla="*/ 336550 h 966927"/>
              <a:gd name="connsiteX0" fmla="*/ 5416550 w 5863490"/>
              <a:gd name="connsiteY0" fmla="*/ 0 h 967844"/>
              <a:gd name="connsiteX1" fmla="*/ 5759450 w 5863490"/>
              <a:gd name="connsiteY1" fmla="*/ 292100 h 967844"/>
              <a:gd name="connsiteX2" fmla="*/ 5505450 w 5863490"/>
              <a:gd name="connsiteY2" fmla="*/ 622300 h 967844"/>
              <a:gd name="connsiteX3" fmla="*/ 2165350 w 5863490"/>
              <a:gd name="connsiteY3" fmla="*/ 965200 h 967844"/>
              <a:gd name="connsiteX4" fmla="*/ 412750 w 5863490"/>
              <a:gd name="connsiteY4" fmla="*/ 431800 h 967844"/>
              <a:gd name="connsiteX5" fmla="*/ 0 w 5863490"/>
              <a:gd name="connsiteY5" fmla="*/ 336550 h 967844"/>
              <a:gd name="connsiteX0" fmla="*/ 5416550 w 5933846"/>
              <a:gd name="connsiteY0" fmla="*/ 0 h 967902"/>
              <a:gd name="connsiteX1" fmla="*/ 5880100 w 5933846"/>
              <a:gd name="connsiteY1" fmla="*/ 254000 h 967902"/>
              <a:gd name="connsiteX2" fmla="*/ 5505450 w 5933846"/>
              <a:gd name="connsiteY2" fmla="*/ 622300 h 967902"/>
              <a:gd name="connsiteX3" fmla="*/ 2165350 w 5933846"/>
              <a:gd name="connsiteY3" fmla="*/ 965200 h 967902"/>
              <a:gd name="connsiteX4" fmla="*/ 412750 w 5933846"/>
              <a:gd name="connsiteY4" fmla="*/ 431800 h 967902"/>
              <a:gd name="connsiteX5" fmla="*/ 0 w 5933846"/>
              <a:gd name="connsiteY5" fmla="*/ 336550 h 967902"/>
              <a:gd name="connsiteX0" fmla="*/ 5416550 w 5933846"/>
              <a:gd name="connsiteY0" fmla="*/ 0 h 967902"/>
              <a:gd name="connsiteX1" fmla="*/ 5880100 w 5933846"/>
              <a:gd name="connsiteY1" fmla="*/ 254000 h 967902"/>
              <a:gd name="connsiteX2" fmla="*/ 5505450 w 5933846"/>
              <a:gd name="connsiteY2" fmla="*/ 622300 h 967902"/>
              <a:gd name="connsiteX3" fmla="*/ 2165350 w 5933846"/>
              <a:gd name="connsiteY3" fmla="*/ 965200 h 967902"/>
              <a:gd name="connsiteX4" fmla="*/ 412750 w 5933846"/>
              <a:gd name="connsiteY4" fmla="*/ 431800 h 967902"/>
              <a:gd name="connsiteX5" fmla="*/ 0 w 5933846"/>
              <a:gd name="connsiteY5" fmla="*/ 336550 h 967902"/>
              <a:gd name="connsiteX0" fmla="*/ 5416550 w 5974147"/>
              <a:gd name="connsiteY0" fmla="*/ 0 h 967902"/>
              <a:gd name="connsiteX1" fmla="*/ 5880100 w 5974147"/>
              <a:gd name="connsiteY1" fmla="*/ 254000 h 967902"/>
              <a:gd name="connsiteX2" fmla="*/ 5505450 w 5974147"/>
              <a:gd name="connsiteY2" fmla="*/ 622300 h 967902"/>
              <a:gd name="connsiteX3" fmla="*/ 2165350 w 5974147"/>
              <a:gd name="connsiteY3" fmla="*/ 965200 h 967902"/>
              <a:gd name="connsiteX4" fmla="*/ 412750 w 5974147"/>
              <a:gd name="connsiteY4" fmla="*/ 431800 h 967902"/>
              <a:gd name="connsiteX5" fmla="*/ 0 w 5974147"/>
              <a:gd name="connsiteY5" fmla="*/ 336550 h 967902"/>
              <a:gd name="connsiteX0" fmla="*/ 5416550 w 6043576"/>
              <a:gd name="connsiteY0" fmla="*/ 0 h 968016"/>
              <a:gd name="connsiteX1" fmla="*/ 5975350 w 6043576"/>
              <a:gd name="connsiteY1" fmla="*/ 184150 h 968016"/>
              <a:gd name="connsiteX2" fmla="*/ 5505450 w 6043576"/>
              <a:gd name="connsiteY2" fmla="*/ 622300 h 968016"/>
              <a:gd name="connsiteX3" fmla="*/ 2165350 w 6043576"/>
              <a:gd name="connsiteY3" fmla="*/ 965200 h 968016"/>
              <a:gd name="connsiteX4" fmla="*/ 412750 w 6043576"/>
              <a:gd name="connsiteY4" fmla="*/ 431800 h 968016"/>
              <a:gd name="connsiteX5" fmla="*/ 0 w 6043576"/>
              <a:gd name="connsiteY5" fmla="*/ 336550 h 968016"/>
              <a:gd name="connsiteX0" fmla="*/ 5416550 w 6043576"/>
              <a:gd name="connsiteY0" fmla="*/ 0 h 968016"/>
              <a:gd name="connsiteX1" fmla="*/ 5975350 w 6043576"/>
              <a:gd name="connsiteY1" fmla="*/ 184150 h 968016"/>
              <a:gd name="connsiteX2" fmla="*/ 5505450 w 6043576"/>
              <a:gd name="connsiteY2" fmla="*/ 622300 h 968016"/>
              <a:gd name="connsiteX3" fmla="*/ 2165350 w 6043576"/>
              <a:gd name="connsiteY3" fmla="*/ 965200 h 968016"/>
              <a:gd name="connsiteX4" fmla="*/ 412750 w 6043576"/>
              <a:gd name="connsiteY4" fmla="*/ 431800 h 968016"/>
              <a:gd name="connsiteX5" fmla="*/ 0 w 6043576"/>
              <a:gd name="connsiteY5" fmla="*/ 336550 h 968016"/>
              <a:gd name="connsiteX0" fmla="*/ 5416550 w 6048020"/>
              <a:gd name="connsiteY0" fmla="*/ 0 h 966883"/>
              <a:gd name="connsiteX1" fmla="*/ 5975350 w 6048020"/>
              <a:gd name="connsiteY1" fmla="*/ 184150 h 966883"/>
              <a:gd name="connsiteX2" fmla="*/ 5505450 w 6048020"/>
              <a:gd name="connsiteY2" fmla="*/ 622300 h 966883"/>
              <a:gd name="connsiteX3" fmla="*/ 2165350 w 6048020"/>
              <a:gd name="connsiteY3" fmla="*/ 965200 h 966883"/>
              <a:gd name="connsiteX4" fmla="*/ 412750 w 6048020"/>
              <a:gd name="connsiteY4" fmla="*/ 431800 h 966883"/>
              <a:gd name="connsiteX5" fmla="*/ 0 w 6048020"/>
              <a:gd name="connsiteY5" fmla="*/ 336550 h 966883"/>
              <a:gd name="connsiteX0" fmla="*/ 5416550 w 6045033"/>
              <a:gd name="connsiteY0" fmla="*/ 0 h 967405"/>
              <a:gd name="connsiteX1" fmla="*/ 5975350 w 6045033"/>
              <a:gd name="connsiteY1" fmla="*/ 184150 h 967405"/>
              <a:gd name="connsiteX2" fmla="*/ 5505450 w 6045033"/>
              <a:gd name="connsiteY2" fmla="*/ 622300 h 967405"/>
              <a:gd name="connsiteX3" fmla="*/ 2165350 w 6045033"/>
              <a:gd name="connsiteY3" fmla="*/ 965200 h 967405"/>
              <a:gd name="connsiteX4" fmla="*/ 412750 w 6045033"/>
              <a:gd name="connsiteY4" fmla="*/ 431800 h 967405"/>
              <a:gd name="connsiteX5" fmla="*/ 0 w 6045033"/>
              <a:gd name="connsiteY5" fmla="*/ 336550 h 967405"/>
              <a:gd name="connsiteX0" fmla="*/ 5416550 w 6045033"/>
              <a:gd name="connsiteY0" fmla="*/ 0 h 965959"/>
              <a:gd name="connsiteX1" fmla="*/ 5975350 w 6045033"/>
              <a:gd name="connsiteY1" fmla="*/ 184150 h 965959"/>
              <a:gd name="connsiteX2" fmla="*/ 5505450 w 6045033"/>
              <a:gd name="connsiteY2" fmla="*/ 622300 h 965959"/>
              <a:gd name="connsiteX3" fmla="*/ 2165350 w 6045033"/>
              <a:gd name="connsiteY3" fmla="*/ 965200 h 965959"/>
              <a:gd name="connsiteX4" fmla="*/ 406400 w 6045033"/>
              <a:gd name="connsiteY4" fmla="*/ 514350 h 965959"/>
              <a:gd name="connsiteX5" fmla="*/ 0 w 6045033"/>
              <a:gd name="connsiteY5" fmla="*/ 336550 h 965959"/>
              <a:gd name="connsiteX0" fmla="*/ 5416550 w 6045033"/>
              <a:gd name="connsiteY0" fmla="*/ 0 h 965959"/>
              <a:gd name="connsiteX1" fmla="*/ 5975350 w 6045033"/>
              <a:gd name="connsiteY1" fmla="*/ 184150 h 965959"/>
              <a:gd name="connsiteX2" fmla="*/ 5505450 w 6045033"/>
              <a:gd name="connsiteY2" fmla="*/ 622300 h 965959"/>
              <a:gd name="connsiteX3" fmla="*/ 2165350 w 6045033"/>
              <a:gd name="connsiteY3" fmla="*/ 965200 h 965959"/>
              <a:gd name="connsiteX4" fmla="*/ 406400 w 6045033"/>
              <a:gd name="connsiteY4" fmla="*/ 514350 h 965959"/>
              <a:gd name="connsiteX5" fmla="*/ 0 w 6045033"/>
              <a:gd name="connsiteY5" fmla="*/ 387350 h 965959"/>
              <a:gd name="connsiteX0" fmla="*/ 5242487 w 5870970"/>
              <a:gd name="connsiteY0" fmla="*/ 0 h 965959"/>
              <a:gd name="connsiteX1" fmla="*/ 5801287 w 5870970"/>
              <a:gd name="connsiteY1" fmla="*/ 184150 h 965959"/>
              <a:gd name="connsiteX2" fmla="*/ 5331387 w 5870970"/>
              <a:gd name="connsiteY2" fmla="*/ 622300 h 965959"/>
              <a:gd name="connsiteX3" fmla="*/ 1991287 w 5870970"/>
              <a:gd name="connsiteY3" fmla="*/ 965200 h 965959"/>
              <a:gd name="connsiteX4" fmla="*/ 232337 w 5870970"/>
              <a:gd name="connsiteY4" fmla="*/ 514350 h 965959"/>
              <a:gd name="connsiteX5" fmla="*/ 3737 w 5870970"/>
              <a:gd name="connsiteY5" fmla="*/ 45720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5970270"/>
              <a:gd name="connsiteY0" fmla="*/ 0 h 928240"/>
              <a:gd name="connsiteX1" fmla="*/ 5937250 w 5970270"/>
              <a:gd name="connsiteY1" fmla="*/ 184150 h 928240"/>
              <a:gd name="connsiteX2" fmla="*/ 5467350 w 5970270"/>
              <a:gd name="connsiteY2" fmla="*/ 622300 h 928240"/>
              <a:gd name="connsiteX3" fmla="*/ 3460750 w 5970270"/>
              <a:gd name="connsiteY3" fmla="*/ 927100 h 928240"/>
              <a:gd name="connsiteX4" fmla="*/ 368300 w 5970270"/>
              <a:gd name="connsiteY4" fmla="*/ 514350 h 928240"/>
              <a:gd name="connsiteX5" fmla="*/ 0 w 5970270"/>
              <a:gd name="connsiteY5" fmla="*/ 374650 h 928240"/>
              <a:gd name="connsiteX0" fmla="*/ 5378450 w 5970270"/>
              <a:gd name="connsiteY0" fmla="*/ 0 h 928873"/>
              <a:gd name="connsiteX1" fmla="*/ 5937250 w 5970270"/>
              <a:gd name="connsiteY1" fmla="*/ 184150 h 928873"/>
              <a:gd name="connsiteX2" fmla="*/ 5467350 w 5970270"/>
              <a:gd name="connsiteY2" fmla="*/ 622300 h 928873"/>
              <a:gd name="connsiteX3" fmla="*/ 3460750 w 5970270"/>
              <a:gd name="connsiteY3" fmla="*/ 927100 h 928873"/>
              <a:gd name="connsiteX4" fmla="*/ 368300 w 5970270"/>
              <a:gd name="connsiteY4" fmla="*/ 514350 h 928873"/>
              <a:gd name="connsiteX5" fmla="*/ 0 w 5970270"/>
              <a:gd name="connsiteY5" fmla="*/ 374650 h 928873"/>
              <a:gd name="connsiteX0" fmla="*/ 5378450 w 5970270"/>
              <a:gd name="connsiteY0" fmla="*/ 0 h 927374"/>
              <a:gd name="connsiteX1" fmla="*/ 5937250 w 5970270"/>
              <a:gd name="connsiteY1" fmla="*/ 184150 h 927374"/>
              <a:gd name="connsiteX2" fmla="*/ 5467350 w 5970270"/>
              <a:gd name="connsiteY2" fmla="*/ 622300 h 927374"/>
              <a:gd name="connsiteX3" fmla="*/ 3460750 w 5970270"/>
              <a:gd name="connsiteY3" fmla="*/ 927100 h 927374"/>
              <a:gd name="connsiteX4" fmla="*/ 368300 w 5970270"/>
              <a:gd name="connsiteY4" fmla="*/ 514350 h 927374"/>
              <a:gd name="connsiteX5" fmla="*/ 0 w 5970270"/>
              <a:gd name="connsiteY5" fmla="*/ 374650 h 927374"/>
              <a:gd name="connsiteX0" fmla="*/ 5378450 w 6097119"/>
              <a:gd name="connsiteY0" fmla="*/ 0 h 927663"/>
              <a:gd name="connsiteX1" fmla="*/ 5937250 w 6097119"/>
              <a:gd name="connsiteY1" fmla="*/ 184150 h 927663"/>
              <a:gd name="connsiteX2" fmla="*/ 5857875 w 6097119"/>
              <a:gd name="connsiteY2" fmla="*/ 593725 h 927663"/>
              <a:gd name="connsiteX3" fmla="*/ 3460750 w 6097119"/>
              <a:gd name="connsiteY3" fmla="*/ 927100 h 927663"/>
              <a:gd name="connsiteX4" fmla="*/ 368300 w 6097119"/>
              <a:gd name="connsiteY4" fmla="*/ 514350 h 927663"/>
              <a:gd name="connsiteX5" fmla="*/ 0 w 6097119"/>
              <a:gd name="connsiteY5" fmla="*/ 374650 h 927663"/>
              <a:gd name="connsiteX0" fmla="*/ 5378450 w 6010202"/>
              <a:gd name="connsiteY0" fmla="*/ 0 h 927585"/>
              <a:gd name="connsiteX1" fmla="*/ 5937250 w 6010202"/>
              <a:gd name="connsiteY1" fmla="*/ 184150 h 927585"/>
              <a:gd name="connsiteX2" fmla="*/ 5857875 w 6010202"/>
              <a:gd name="connsiteY2" fmla="*/ 593725 h 927585"/>
              <a:gd name="connsiteX3" fmla="*/ 3460750 w 6010202"/>
              <a:gd name="connsiteY3" fmla="*/ 927100 h 927585"/>
              <a:gd name="connsiteX4" fmla="*/ 368300 w 6010202"/>
              <a:gd name="connsiteY4" fmla="*/ 514350 h 927585"/>
              <a:gd name="connsiteX5" fmla="*/ 0 w 6010202"/>
              <a:gd name="connsiteY5" fmla="*/ 374650 h 927585"/>
              <a:gd name="connsiteX0" fmla="*/ 5378450 w 6018463"/>
              <a:gd name="connsiteY0" fmla="*/ 0 h 927634"/>
              <a:gd name="connsiteX1" fmla="*/ 5937250 w 6018463"/>
              <a:gd name="connsiteY1" fmla="*/ 184150 h 927634"/>
              <a:gd name="connsiteX2" fmla="*/ 5857875 w 6018463"/>
              <a:gd name="connsiteY2" fmla="*/ 593725 h 927634"/>
              <a:gd name="connsiteX3" fmla="*/ 3460750 w 6018463"/>
              <a:gd name="connsiteY3" fmla="*/ 927100 h 927634"/>
              <a:gd name="connsiteX4" fmla="*/ 368300 w 6018463"/>
              <a:gd name="connsiteY4" fmla="*/ 514350 h 927634"/>
              <a:gd name="connsiteX5" fmla="*/ 0 w 6018463"/>
              <a:gd name="connsiteY5" fmla="*/ 374650 h 927634"/>
              <a:gd name="connsiteX0" fmla="*/ 5378450 w 6018463"/>
              <a:gd name="connsiteY0" fmla="*/ 0 h 927634"/>
              <a:gd name="connsiteX1" fmla="*/ 5937250 w 6018463"/>
              <a:gd name="connsiteY1" fmla="*/ 184150 h 927634"/>
              <a:gd name="connsiteX2" fmla="*/ 5857875 w 6018463"/>
              <a:gd name="connsiteY2" fmla="*/ 593725 h 927634"/>
              <a:gd name="connsiteX3" fmla="*/ 3460750 w 6018463"/>
              <a:gd name="connsiteY3" fmla="*/ 927100 h 927634"/>
              <a:gd name="connsiteX4" fmla="*/ 368300 w 6018463"/>
              <a:gd name="connsiteY4" fmla="*/ 514350 h 927634"/>
              <a:gd name="connsiteX5" fmla="*/ 0 w 6018463"/>
              <a:gd name="connsiteY5" fmla="*/ 374650 h 927634"/>
              <a:gd name="connsiteX0" fmla="*/ 5378450 w 6018463"/>
              <a:gd name="connsiteY0" fmla="*/ 0 h 930598"/>
              <a:gd name="connsiteX1" fmla="*/ 5937250 w 6018463"/>
              <a:gd name="connsiteY1" fmla="*/ 184150 h 930598"/>
              <a:gd name="connsiteX2" fmla="*/ 5857875 w 6018463"/>
              <a:gd name="connsiteY2" fmla="*/ 593725 h 930598"/>
              <a:gd name="connsiteX3" fmla="*/ 3460750 w 6018463"/>
              <a:gd name="connsiteY3" fmla="*/ 927100 h 930598"/>
              <a:gd name="connsiteX4" fmla="*/ 0 w 6018463"/>
              <a:gd name="connsiteY4" fmla="*/ 374650 h 930598"/>
              <a:gd name="connsiteX0" fmla="*/ 5378450 w 6018463"/>
              <a:gd name="connsiteY0" fmla="*/ 0 h 930598"/>
              <a:gd name="connsiteX1" fmla="*/ 5937250 w 6018463"/>
              <a:gd name="connsiteY1" fmla="*/ 184150 h 930598"/>
              <a:gd name="connsiteX2" fmla="*/ 5857875 w 6018463"/>
              <a:gd name="connsiteY2" fmla="*/ 593725 h 930598"/>
              <a:gd name="connsiteX3" fmla="*/ 3460750 w 6018463"/>
              <a:gd name="connsiteY3" fmla="*/ 927100 h 930598"/>
              <a:gd name="connsiteX4" fmla="*/ 0 w 6018463"/>
              <a:gd name="connsiteY4" fmla="*/ 374650 h 930598"/>
              <a:gd name="connsiteX0" fmla="*/ 5378450 w 6018463"/>
              <a:gd name="connsiteY0" fmla="*/ 0 h 930598"/>
              <a:gd name="connsiteX1" fmla="*/ 5937250 w 6018463"/>
              <a:gd name="connsiteY1" fmla="*/ 184150 h 930598"/>
              <a:gd name="connsiteX2" fmla="*/ 5857875 w 6018463"/>
              <a:gd name="connsiteY2" fmla="*/ 593725 h 930598"/>
              <a:gd name="connsiteX3" fmla="*/ 3460750 w 6018463"/>
              <a:gd name="connsiteY3" fmla="*/ 927100 h 930598"/>
              <a:gd name="connsiteX4" fmla="*/ 0 w 6018463"/>
              <a:gd name="connsiteY4" fmla="*/ 374650 h 930598"/>
              <a:gd name="connsiteX0" fmla="*/ 5378450 w 6018463"/>
              <a:gd name="connsiteY0" fmla="*/ 0 h 930598"/>
              <a:gd name="connsiteX1" fmla="*/ 5937250 w 6018463"/>
              <a:gd name="connsiteY1" fmla="*/ 184150 h 930598"/>
              <a:gd name="connsiteX2" fmla="*/ 5857875 w 6018463"/>
              <a:gd name="connsiteY2" fmla="*/ 593725 h 930598"/>
              <a:gd name="connsiteX3" fmla="*/ 3460750 w 6018463"/>
              <a:gd name="connsiteY3" fmla="*/ 927100 h 930598"/>
              <a:gd name="connsiteX4" fmla="*/ 0 w 6018463"/>
              <a:gd name="connsiteY4" fmla="*/ 374650 h 930598"/>
              <a:gd name="connsiteX0" fmla="*/ 5378450 w 6018463"/>
              <a:gd name="connsiteY0" fmla="*/ 0 h 930598"/>
              <a:gd name="connsiteX1" fmla="*/ 5937250 w 6018463"/>
              <a:gd name="connsiteY1" fmla="*/ 184150 h 930598"/>
              <a:gd name="connsiteX2" fmla="*/ 5857875 w 6018463"/>
              <a:gd name="connsiteY2" fmla="*/ 593725 h 930598"/>
              <a:gd name="connsiteX3" fmla="*/ 3460750 w 6018463"/>
              <a:gd name="connsiteY3" fmla="*/ 927100 h 930598"/>
              <a:gd name="connsiteX4" fmla="*/ 0 w 6018463"/>
              <a:gd name="connsiteY4" fmla="*/ 374650 h 93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8463" h="930598">
                <a:moveTo>
                  <a:pt x="5378450" y="0"/>
                </a:moveTo>
                <a:cubicBezTo>
                  <a:pt x="5549900" y="7408"/>
                  <a:pt x="5798608" y="77258"/>
                  <a:pt x="5937250" y="184150"/>
                </a:cubicBezTo>
                <a:cubicBezTo>
                  <a:pt x="6047317" y="281517"/>
                  <a:pt x="6067425" y="482600"/>
                  <a:pt x="5857875" y="593725"/>
                </a:cubicBezTo>
                <a:cubicBezTo>
                  <a:pt x="5648325" y="704850"/>
                  <a:pt x="4437062" y="963612"/>
                  <a:pt x="3460750" y="927100"/>
                </a:cubicBezTo>
                <a:cubicBezTo>
                  <a:pt x="2484438" y="890588"/>
                  <a:pt x="763852" y="623094"/>
                  <a:pt x="0" y="374650"/>
                </a:cubicBezTo>
              </a:path>
            </a:pathLst>
          </a:custGeom>
          <a:noFill/>
          <a:ln w="12700">
            <a:solidFill>
              <a:srgbClr val="005AA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64" name="Freeform 163"/>
          <p:cNvSpPr/>
          <p:nvPr/>
        </p:nvSpPr>
        <p:spPr bwMode="auto">
          <a:xfrm>
            <a:off x="6551084" y="5213132"/>
            <a:ext cx="2652158" cy="539173"/>
          </a:xfrm>
          <a:custGeom>
            <a:avLst/>
            <a:gdLst>
              <a:gd name="connsiteX0" fmla="*/ 5416550 w 5799140"/>
              <a:gd name="connsiteY0" fmla="*/ 0 h 968365"/>
              <a:gd name="connsiteX1" fmla="*/ 5505450 w 5799140"/>
              <a:gd name="connsiteY1" fmla="*/ 622300 h 968365"/>
              <a:gd name="connsiteX2" fmla="*/ 2165350 w 5799140"/>
              <a:gd name="connsiteY2" fmla="*/ 965200 h 968365"/>
              <a:gd name="connsiteX3" fmla="*/ 412750 w 5799140"/>
              <a:gd name="connsiteY3" fmla="*/ 431800 h 968365"/>
              <a:gd name="connsiteX4" fmla="*/ 0 w 5799140"/>
              <a:gd name="connsiteY4" fmla="*/ 336550 h 968365"/>
              <a:gd name="connsiteX0" fmla="*/ 5416550 w 5862860"/>
              <a:gd name="connsiteY0" fmla="*/ 0 h 966927"/>
              <a:gd name="connsiteX1" fmla="*/ 5505450 w 5862860"/>
              <a:gd name="connsiteY1" fmla="*/ 622300 h 966927"/>
              <a:gd name="connsiteX2" fmla="*/ 2165350 w 5862860"/>
              <a:gd name="connsiteY2" fmla="*/ 965200 h 966927"/>
              <a:gd name="connsiteX3" fmla="*/ 412750 w 5862860"/>
              <a:gd name="connsiteY3" fmla="*/ 431800 h 966927"/>
              <a:gd name="connsiteX4" fmla="*/ 0 w 5862860"/>
              <a:gd name="connsiteY4" fmla="*/ 336550 h 966927"/>
              <a:gd name="connsiteX0" fmla="*/ 5416550 w 5863490"/>
              <a:gd name="connsiteY0" fmla="*/ 0 h 967844"/>
              <a:gd name="connsiteX1" fmla="*/ 5759450 w 5863490"/>
              <a:gd name="connsiteY1" fmla="*/ 292100 h 967844"/>
              <a:gd name="connsiteX2" fmla="*/ 5505450 w 5863490"/>
              <a:gd name="connsiteY2" fmla="*/ 622300 h 967844"/>
              <a:gd name="connsiteX3" fmla="*/ 2165350 w 5863490"/>
              <a:gd name="connsiteY3" fmla="*/ 965200 h 967844"/>
              <a:gd name="connsiteX4" fmla="*/ 412750 w 5863490"/>
              <a:gd name="connsiteY4" fmla="*/ 431800 h 967844"/>
              <a:gd name="connsiteX5" fmla="*/ 0 w 5863490"/>
              <a:gd name="connsiteY5" fmla="*/ 336550 h 967844"/>
              <a:gd name="connsiteX0" fmla="*/ 5416550 w 5933846"/>
              <a:gd name="connsiteY0" fmla="*/ 0 h 967902"/>
              <a:gd name="connsiteX1" fmla="*/ 5880100 w 5933846"/>
              <a:gd name="connsiteY1" fmla="*/ 254000 h 967902"/>
              <a:gd name="connsiteX2" fmla="*/ 5505450 w 5933846"/>
              <a:gd name="connsiteY2" fmla="*/ 622300 h 967902"/>
              <a:gd name="connsiteX3" fmla="*/ 2165350 w 5933846"/>
              <a:gd name="connsiteY3" fmla="*/ 965200 h 967902"/>
              <a:gd name="connsiteX4" fmla="*/ 412750 w 5933846"/>
              <a:gd name="connsiteY4" fmla="*/ 431800 h 967902"/>
              <a:gd name="connsiteX5" fmla="*/ 0 w 5933846"/>
              <a:gd name="connsiteY5" fmla="*/ 336550 h 967902"/>
              <a:gd name="connsiteX0" fmla="*/ 5416550 w 5933846"/>
              <a:gd name="connsiteY0" fmla="*/ 0 h 967902"/>
              <a:gd name="connsiteX1" fmla="*/ 5880100 w 5933846"/>
              <a:gd name="connsiteY1" fmla="*/ 254000 h 967902"/>
              <a:gd name="connsiteX2" fmla="*/ 5505450 w 5933846"/>
              <a:gd name="connsiteY2" fmla="*/ 622300 h 967902"/>
              <a:gd name="connsiteX3" fmla="*/ 2165350 w 5933846"/>
              <a:gd name="connsiteY3" fmla="*/ 965200 h 967902"/>
              <a:gd name="connsiteX4" fmla="*/ 412750 w 5933846"/>
              <a:gd name="connsiteY4" fmla="*/ 431800 h 967902"/>
              <a:gd name="connsiteX5" fmla="*/ 0 w 5933846"/>
              <a:gd name="connsiteY5" fmla="*/ 336550 h 967902"/>
              <a:gd name="connsiteX0" fmla="*/ 5416550 w 5974147"/>
              <a:gd name="connsiteY0" fmla="*/ 0 h 967902"/>
              <a:gd name="connsiteX1" fmla="*/ 5880100 w 5974147"/>
              <a:gd name="connsiteY1" fmla="*/ 254000 h 967902"/>
              <a:gd name="connsiteX2" fmla="*/ 5505450 w 5974147"/>
              <a:gd name="connsiteY2" fmla="*/ 622300 h 967902"/>
              <a:gd name="connsiteX3" fmla="*/ 2165350 w 5974147"/>
              <a:gd name="connsiteY3" fmla="*/ 965200 h 967902"/>
              <a:gd name="connsiteX4" fmla="*/ 412750 w 5974147"/>
              <a:gd name="connsiteY4" fmla="*/ 431800 h 967902"/>
              <a:gd name="connsiteX5" fmla="*/ 0 w 5974147"/>
              <a:gd name="connsiteY5" fmla="*/ 336550 h 967902"/>
              <a:gd name="connsiteX0" fmla="*/ 5416550 w 6043576"/>
              <a:gd name="connsiteY0" fmla="*/ 0 h 968016"/>
              <a:gd name="connsiteX1" fmla="*/ 5975350 w 6043576"/>
              <a:gd name="connsiteY1" fmla="*/ 184150 h 968016"/>
              <a:gd name="connsiteX2" fmla="*/ 5505450 w 6043576"/>
              <a:gd name="connsiteY2" fmla="*/ 622300 h 968016"/>
              <a:gd name="connsiteX3" fmla="*/ 2165350 w 6043576"/>
              <a:gd name="connsiteY3" fmla="*/ 965200 h 968016"/>
              <a:gd name="connsiteX4" fmla="*/ 412750 w 6043576"/>
              <a:gd name="connsiteY4" fmla="*/ 431800 h 968016"/>
              <a:gd name="connsiteX5" fmla="*/ 0 w 6043576"/>
              <a:gd name="connsiteY5" fmla="*/ 336550 h 968016"/>
              <a:gd name="connsiteX0" fmla="*/ 5416550 w 6043576"/>
              <a:gd name="connsiteY0" fmla="*/ 0 h 968016"/>
              <a:gd name="connsiteX1" fmla="*/ 5975350 w 6043576"/>
              <a:gd name="connsiteY1" fmla="*/ 184150 h 968016"/>
              <a:gd name="connsiteX2" fmla="*/ 5505450 w 6043576"/>
              <a:gd name="connsiteY2" fmla="*/ 622300 h 968016"/>
              <a:gd name="connsiteX3" fmla="*/ 2165350 w 6043576"/>
              <a:gd name="connsiteY3" fmla="*/ 965200 h 968016"/>
              <a:gd name="connsiteX4" fmla="*/ 412750 w 6043576"/>
              <a:gd name="connsiteY4" fmla="*/ 431800 h 968016"/>
              <a:gd name="connsiteX5" fmla="*/ 0 w 6043576"/>
              <a:gd name="connsiteY5" fmla="*/ 336550 h 968016"/>
              <a:gd name="connsiteX0" fmla="*/ 5416550 w 6048020"/>
              <a:gd name="connsiteY0" fmla="*/ 0 h 966883"/>
              <a:gd name="connsiteX1" fmla="*/ 5975350 w 6048020"/>
              <a:gd name="connsiteY1" fmla="*/ 184150 h 966883"/>
              <a:gd name="connsiteX2" fmla="*/ 5505450 w 6048020"/>
              <a:gd name="connsiteY2" fmla="*/ 622300 h 966883"/>
              <a:gd name="connsiteX3" fmla="*/ 2165350 w 6048020"/>
              <a:gd name="connsiteY3" fmla="*/ 965200 h 966883"/>
              <a:gd name="connsiteX4" fmla="*/ 412750 w 6048020"/>
              <a:gd name="connsiteY4" fmla="*/ 431800 h 966883"/>
              <a:gd name="connsiteX5" fmla="*/ 0 w 6048020"/>
              <a:gd name="connsiteY5" fmla="*/ 336550 h 966883"/>
              <a:gd name="connsiteX0" fmla="*/ 5416550 w 6045033"/>
              <a:gd name="connsiteY0" fmla="*/ 0 h 967405"/>
              <a:gd name="connsiteX1" fmla="*/ 5975350 w 6045033"/>
              <a:gd name="connsiteY1" fmla="*/ 184150 h 967405"/>
              <a:gd name="connsiteX2" fmla="*/ 5505450 w 6045033"/>
              <a:gd name="connsiteY2" fmla="*/ 622300 h 967405"/>
              <a:gd name="connsiteX3" fmla="*/ 2165350 w 6045033"/>
              <a:gd name="connsiteY3" fmla="*/ 965200 h 967405"/>
              <a:gd name="connsiteX4" fmla="*/ 412750 w 6045033"/>
              <a:gd name="connsiteY4" fmla="*/ 431800 h 967405"/>
              <a:gd name="connsiteX5" fmla="*/ 0 w 6045033"/>
              <a:gd name="connsiteY5" fmla="*/ 336550 h 967405"/>
              <a:gd name="connsiteX0" fmla="*/ 5416550 w 6045033"/>
              <a:gd name="connsiteY0" fmla="*/ 0 h 965959"/>
              <a:gd name="connsiteX1" fmla="*/ 5975350 w 6045033"/>
              <a:gd name="connsiteY1" fmla="*/ 184150 h 965959"/>
              <a:gd name="connsiteX2" fmla="*/ 5505450 w 6045033"/>
              <a:gd name="connsiteY2" fmla="*/ 622300 h 965959"/>
              <a:gd name="connsiteX3" fmla="*/ 2165350 w 6045033"/>
              <a:gd name="connsiteY3" fmla="*/ 965200 h 965959"/>
              <a:gd name="connsiteX4" fmla="*/ 406400 w 6045033"/>
              <a:gd name="connsiteY4" fmla="*/ 514350 h 965959"/>
              <a:gd name="connsiteX5" fmla="*/ 0 w 6045033"/>
              <a:gd name="connsiteY5" fmla="*/ 336550 h 965959"/>
              <a:gd name="connsiteX0" fmla="*/ 5416550 w 6045033"/>
              <a:gd name="connsiteY0" fmla="*/ 0 h 965959"/>
              <a:gd name="connsiteX1" fmla="*/ 5975350 w 6045033"/>
              <a:gd name="connsiteY1" fmla="*/ 184150 h 965959"/>
              <a:gd name="connsiteX2" fmla="*/ 5505450 w 6045033"/>
              <a:gd name="connsiteY2" fmla="*/ 622300 h 965959"/>
              <a:gd name="connsiteX3" fmla="*/ 2165350 w 6045033"/>
              <a:gd name="connsiteY3" fmla="*/ 965200 h 965959"/>
              <a:gd name="connsiteX4" fmla="*/ 406400 w 6045033"/>
              <a:gd name="connsiteY4" fmla="*/ 514350 h 965959"/>
              <a:gd name="connsiteX5" fmla="*/ 0 w 6045033"/>
              <a:gd name="connsiteY5" fmla="*/ 387350 h 965959"/>
              <a:gd name="connsiteX0" fmla="*/ 5242487 w 5870970"/>
              <a:gd name="connsiteY0" fmla="*/ 0 h 965959"/>
              <a:gd name="connsiteX1" fmla="*/ 5801287 w 5870970"/>
              <a:gd name="connsiteY1" fmla="*/ 184150 h 965959"/>
              <a:gd name="connsiteX2" fmla="*/ 5331387 w 5870970"/>
              <a:gd name="connsiteY2" fmla="*/ 622300 h 965959"/>
              <a:gd name="connsiteX3" fmla="*/ 1991287 w 5870970"/>
              <a:gd name="connsiteY3" fmla="*/ 965200 h 965959"/>
              <a:gd name="connsiteX4" fmla="*/ 232337 w 5870970"/>
              <a:gd name="connsiteY4" fmla="*/ 514350 h 965959"/>
              <a:gd name="connsiteX5" fmla="*/ 3737 w 5870970"/>
              <a:gd name="connsiteY5" fmla="*/ 45720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6006933"/>
              <a:gd name="connsiteY0" fmla="*/ 0 h 965959"/>
              <a:gd name="connsiteX1" fmla="*/ 5937250 w 6006933"/>
              <a:gd name="connsiteY1" fmla="*/ 184150 h 965959"/>
              <a:gd name="connsiteX2" fmla="*/ 5467350 w 6006933"/>
              <a:gd name="connsiteY2" fmla="*/ 622300 h 965959"/>
              <a:gd name="connsiteX3" fmla="*/ 2127250 w 6006933"/>
              <a:gd name="connsiteY3" fmla="*/ 965200 h 965959"/>
              <a:gd name="connsiteX4" fmla="*/ 368300 w 6006933"/>
              <a:gd name="connsiteY4" fmla="*/ 514350 h 965959"/>
              <a:gd name="connsiteX5" fmla="*/ 0 w 6006933"/>
              <a:gd name="connsiteY5" fmla="*/ 374650 h 965959"/>
              <a:gd name="connsiteX0" fmla="*/ 5378450 w 5970270"/>
              <a:gd name="connsiteY0" fmla="*/ 0 h 928240"/>
              <a:gd name="connsiteX1" fmla="*/ 5937250 w 5970270"/>
              <a:gd name="connsiteY1" fmla="*/ 184150 h 928240"/>
              <a:gd name="connsiteX2" fmla="*/ 5467350 w 5970270"/>
              <a:gd name="connsiteY2" fmla="*/ 622300 h 928240"/>
              <a:gd name="connsiteX3" fmla="*/ 3460750 w 5970270"/>
              <a:gd name="connsiteY3" fmla="*/ 927100 h 928240"/>
              <a:gd name="connsiteX4" fmla="*/ 368300 w 5970270"/>
              <a:gd name="connsiteY4" fmla="*/ 514350 h 928240"/>
              <a:gd name="connsiteX5" fmla="*/ 0 w 5970270"/>
              <a:gd name="connsiteY5" fmla="*/ 374650 h 928240"/>
              <a:gd name="connsiteX0" fmla="*/ 5378450 w 5970270"/>
              <a:gd name="connsiteY0" fmla="*/ 0 h 928873"/>
              <a:gd name="connsiteX1" fmla="*/ 5937250 w 5970270"/>
              <a:gd name="connsiteY1" fmla="*/ 184150 h 928873"/>
              <a:gd name="connsiteX2" fmla="*/ 5467350 w 5970270"/>
              <a:gd name="connsiteY2" fmla="*/ 622300 h 928873"/>
              <a:gd name="connsiteX3" fmla="*/ 3460750 w 5970270"/>
              <a:gd name="connsiteY3" fmla="*/ 927100 h 928873"/>
              <a:gd name="connsiteX4" fmla="*/ 368300 w 5970270"/>
              <a:gd name="connsiteY4" fmla="*/ 514350 h 928873"/>
              <a:gd name="connsiteX5" fmla="*/ 0 w 5970270"/>
              <a:gd name="connsiteY5" fmla="*/ 374650 h 928873"/>
              <a:gd name="connsiteX0" fmla="*/ 5378450 w 5970270"/>
              <a:gd name="connsiteY0" fmla="*/ 0 h 927374"/>
              <a:gd name="connsiteX1" fmla="*/ 5937250 w 5970270"/>
              <a:gd name="connsiteY1" fmla="*/ 184150 h 927374"/>
              <a:gd name="connsiteX2" fmla="*/ 5467350 w 5970270"/>
              <a:gd name="connsiteY2" fmla="*/ 622300 h 927374"/>
              <a:gd name="connsiteX3" fmla="*/ 3460750 w 5970270"/>
              <a:gd name="connsiteY3" fmla="*/ 927100 h 927374"/>
              <a:gd name="connsiteX4" fmla="*/ 368300 w 5970270"/>
              <a:gd name="connsiteY4" fmla="*/ 514350 h 927374"/>
              <a:gd name="connsiteX5" fmla="*/ 0 w 5970270"/>
              <a:gd name="connsiteY5" fmla="*/ 374650 h 927374"/>
              <a:gd name="connsiteX0" fmla="*/ 5378450 w 6097119"/>
              <a:gd name="connsiteY0" fmla="*/ 0 h 927663"/>
              <a:gd name="connsiteX1" fmla="*/ 5937250 w 6097119"/>
              <a:gd name="connsiteY1" fmla="*/ 184150 h 927663"/>
              <a:gd name="connsiteX2" fmla="*/ 5857875 w 6097119"/>
              <a:gd name="connsiteY2" fmla="*/ 593725 h 927663"/>
              <a:gd name="connsiteX3" fmla="*/ 3460750 w 6097119"/>
              <a:gd name="connsiteY3" fmla="*/ 927100 h 927663"/>
              <a:gd name="connsiteX4" fmla="*/ 368300 w 6097119"/>
              <a:gd name="connsiteY4" fmla="*/ 514350 h 927663"/>
              <a:gd name="connsiteX5" fmla="*/ 0 w 6097119"/>
              <a:gd name="connsiteY5" fmla="*/ 374650 h 927663"/>
              <a:gd name="connsiteX0" fmla="*/ 5378450 w 6010202"/>
              <a:gd name="connsiteY0" fmla="*/ 0 h 927585"/>
              <a:gd name="connsiteX1" fmla="*/ 5937250 w 6010202"/>
              <a:gd name="connsiteY1" fmla="*/ 184150 h 927585"/>
              <a:gd name="connsiteX2" fmla="*/ 5857875 w 6010202"/>
              <a:gd name="connsiteY2" fmla="*/ 593725 h 927585"/>
              <a:gd name="connsiteX3" fmla="*/ 3460750 w 6010202"/>
              <a:gd name="connsiteY3" fmla="*/ 927100 h 927585"/>
              <a:gd name="connsiteX4" fmla="*/ 368300 w 6010202"/>
              <a:gd name="connsiteY4" fmla="*/ 514350 h 927585"/>
              <a:gd name="connsiteX5" fmla="*/ 0 w 6010202"/>
              <a:gd name="connsiteY5" fmla="*/ 374650 h 927585"/>
              <a:gd name="connsiteX0" fmla="*/ 5378450 w 6018463"/>
              <a:gd name="connsiteY0" fmla="*/ 0 h 927634"/>
              <a:gd name="connsiteX1" fmla="*/ 5937250 w 6018463"/>
              <a:gd name="connsiteY1" fmla="*/ 184150 h 927634"/>
              <a:gd name="connsiteX2" fmla="*/ 5857875 w 6018463"/>
              <a:gd name="connsiteY2" fmla="*/ 593725 h 927634"/>
              <a:gd name="connsiteX3" fmla="*/ 3460750 w 6018463"/>
              <a:gd name="connsiteY3" fmla="*/ 927100 h 927634"/>
              <a:gd name="connsiteX4" fmla="*/ 368300 w 6018463"/>
              <a:gd name="connsiteY4" fmla="*/ 514350 h 927634"/>
              <a:gd name="connsiteX5" fmla="*/ 0 w 6018463"/>
              <a:gd name="connsiteY5" fmla="*/ 374650 h 927634"/>
              <a:gd name="connsiteX0" fmla="*/ 5378450 w 6018463"/>
              <a:gd name="connsiteY0" fmla="*/ 0 h 927634"/>
              <a:gd name="connsiteX1" fmla="*/ 5937250 w 6018463"/>
              <a:gd name="connsiteY1" fmla="*/ 184150 h 927634"/>
              <a:gd name="connsiteX2" fmla="*/ 5857875 w 6018463"/>
              <a:gd name="connsiteY2" fmla="*/ 593725 h 927634"/>
              <a:gd name="connsiteX3" fmla="*/ 3460750 w 6018463"/>
              <a:gd name="connsiteY3" fmla="*/ 927100 h 927634"/>
              <a:gd name="connsiteX4" fmla="*/ 368300 w 6018463"/>
              <a:gd name="connsiteY4" fmla="*/ 514350 h 927634"/>
              <a:gd name="connsiteX5" fmla="*/ 0 w 6018463"/>
              <a:gd name="connsiteY5" fmla="*/ 374650 h 927634"/>
              <a:gd name="connsiteX0" fmla="*/ 5378450 w 6083051"/>
              <a:gd name="connsiteY0" fmla="*/ 0 h 757088"/>
              <a:gd name="connsiteX1" fmla="*/ 5937250 w 6083051"/>
              <a:gd name="connsiteY1" fmla="*/ 184150 h 757088"/>
              <a:gd name="connsiteX2" fmla="*/ 5857875 w 6083051"/>
              <a:gd name="connsiteY2" fmla="*/ 593725 h 757088"/>
              <a:gd name="connsiteX3" fmla="*/ 3665214 w 6083051"/>
              <a:gd name="connsiteY3" fmla="*/ 755650 h 757088"/>
              <a:gd name="connsiteX4" fmla="*/ 368300 w 6083051"/>
              <a:gd name="connsiteY4" fmla="*/ 514350 h 757088"/>
              <a:gd name="connsiteX5" fmla="*/ 0 w 6083051"/>
              <a:gd name="connsiteY5" fmla="*/ 374650 h 757088"/>
              <a:gd name="connsiteX0" fmla="*/ 5378450 w 6083051"/>
              <a:gd name="connsiteY0" fmla="*/ 0 h 759643"/>
              <a:gd name="connsiteX1" fmla="*/ 5937250 w 6083051"/>
              <a:gd name="connsiteY1" fmla="*/ 184150 h 759643"/>
              <a:gd name="connsiteX2" fmla="*/ 5857875 w 6083051"/>
              <a:gd name="connsiteY2" fmla="*/ 593725 h 759643"/>
              <a:gd name="connsiteX3" fmla="*/ 3665214 w 6083051"/>
              <a:gd name="connsiteY3" fmla="*/ 755650 h 759643"/>
              <a:gd name="connsiteX4" fmla="*/ 1037456 w 6083051"/>
              <a:gd name="connsiteY4" fmla="*/ 447675 h 759643"/>
              <a:gd name="connsiteX5" fmla="*/ 0 w 6083051"/>
              <a:gd name="connsiteY5" fmla="*/ 374650 h 759643"/>
              <a:gd name="connsiteX0" fmla="*/ 5378450 w 6083051"/>
              <a:gd name="connsiteY0" fmla="*/ 0 h 759643"/>
              <a:gd name="connsiteX1" fmla="*/ 5937250 w 6083051"/>
              <a:gd name="connsiteY1" fmla="*/ 184150 h 759643"/>
              <a:gd name="connsiteX2" fmla="*/ 5857875 w 6083051"/>
              <a:gd name="connsiteY2" fmla="*/ 593725 h 759643"/>
              <a:gd name="connsiteX3" fmla="*/ 3665214 w 6083051"/>
              <a:gd name="connsiteY3" fmla="*/ 755650 h 759643"/>
              <a:gd name="connsiteX4" fmla="*/ 1037456 w 6083051"/>
              <a:gd name="connsiteY4" fmla="*/ 447675 h 759643"/>
              <a:gd name="connsiteX5" fmla="*/ 0 w 6083051"/>
              <a:gd name="connsiteY5" fmla="*/ 374650 h 759643"/>
              <a:gd name="connsiteX0" fmla="*/ 5378450 w 6083051"/>
              <a:gd name="connsiteY0" fmla="*/ 0 h 759643"/>
              <a:gd name="connsiteX1" fmla="*/ 5937250 w 6083051"/>
              <a:gd name="connsiteY1" fmla="*/ 184150 h 759643"/>
              <a:gd name="connsiteX2" fmla="*/ 5857875 w 6083051"/>
              <a:gd name="connsiteY2" fmla="*/ 593725 h 759643"/>
              <a:gd name="connsiteX3" fmla="*/ 3665214 w 6083051"/>
              <a:gd name="connsiteY3" fmla="*/ 755650 h 759643"/>
              <a:gd name="connsiteX4" fmla="*/ 1037456 w 6083051"/>
              <a:gd name="connsiteY4" fmla="*/ 447675 h 759643"/>
              <a:gd name="connsiteX5" fmla="*/ 0 w 6083051"/>
              <a:gd name="connsiteY5" fmla="*/ 374650 h 759643"/>
              <a:gd name="connsiteX0" fmla="*/ 5378450 w 6083051"/>
              <a:gd name="connsiteY0" fmla="*/ 0 h 755784"/>
              <a:gd name="connsiteX1" fmla="*/ 5937250 w 6083051"/>
              <a:gd name="connsiteY1" fmla="*/ 184150 h 755784"/>
              <a:gd name="connsiteX2" fmla="*/ 5857875 w 6083051"/>
              <a:gd name="connsiteY2" fmla="*/ 593725 h 755784"/>
              <a:gd name="connsiteX3" fmla="*/ 3665214 w 6083051"/>
              <a:gd name="connsiteY3" fmla="*/ 755650 h 755784"/>
              <a:gd name="connsiteX4" fmla="*/ 1688025 w 6083051"/>
              <a:gd name="connsiteY4" fmla="*/ 616744 h 755784"/>
              <a:gd name="connsiteX5" fmla="*/ 0 w 6083051"/>
              <a:gd name="connsiteY5" fmla="*/ 374650 h 755784"/>
              <a:gd name="connsiteX0" fmla="*/ 5378450 w 6040763"/>
              <a:gd name="connsiteY0" fmla="*/ 0 h 635844"/>
              <a:gd name="connsiteX1" fmla="*/ 5937250 w 6040763"/>
              <a:gd name="connsiteY1" fmla="*/ 184150 h 635844"/>
              <a:gd name="connsiteX2" fmla="*/ 5857875 w 6040763"/>
              <a:gd name="connsiteY2" fmla="*/ 593725 h 635844"/>
              <a:gd name="connsiteX3" fmla="*/ 4306491 w 6040763"/>
              <a:gd name="connsiteY3" fmla="*/ 617538 h 635844"/>
              <a:gd name="connsiteX4" fmla="*/ 1688025 w 6040763"/>
              <a:gd name="connsiteY4" fmla="*/ 616744 h 635844"/>
              <a:gd name="connsiteX5" fmla="*/ 0 w 6040763"/>
              <a:gd name="connsiteY5" fmla="*/ 374650 h 635844"/>
              <a:gd name="connsiteX0" fmla="*/ 5378450 w 6029911"/>
              <a:gd name="connsiteY0" fmla="*/ 0 h 694089"/>
              <a:gd name="connsiteX1" fmla="*/ 5937250 w 6029911"/>
              <a:gd name="connsiteY1" fmla="*/ 184150 h 694089"/>
              <a:gd name="connsiteX2" fmla="*/ 5857875 w 6029911"/>
              <a:gd name="connsiteY2" fmla="*/ 593725 h 694089"/>
              <a:gd name="connsiteX3" fmla="*/ 4483073 w 6029911"/>
              <a:gd name="connsiteY3" fmla="*/ 693738 h 694089"/>
              <a:gd name="connsiteX4" fmla="*/ 1688025 w 6029911"/>
              <a:gd name="connsiteY4" fmla="*/ 616744 h 694089"/>
              <a:gd name="connsiteX5" fmla="*/ 0 w 6029911"/>
              <a:gd name="connsiteY5" fmla="*/ 374650 h 694089"/>
              <a:gd name="connsiteX0" fmla="*/ 5378450 w 5993505"/>
              <a:gd name="connsiteY0" fmla="*/ 0 h 831925"/>
              <a:gd name="connsiteX1" fmla="*/ 5937250 w 5993505"/>
              <a:gd name="connsiteY1" fmla="*/ 184150 h 831925"/>
              <a:gd name="connsiteX2" fmla="*/ 5857875 w 5993505"/>
              <a:gd name="connsiteY2" fmla="*/ 593725 h 831925"/>
              <a:gd name="connsiteX3" fmla="*/ 5189405 w 5993505"/>
              <a:gd name="connsiteY3" fmla="*/ 831850 h 831925"/>
              <a:gd name="connsiteX4" fmla="*/ 1688025 w 5993505"/>
              <a:gd name="connsiteY4" fmla="*/ 616744 h 831925"/>
              <a:gd name="connsiteX5" fmla="*/ 0 w 5993505"/>
              <a:gd name="connsiteY5" fmla="*/ 374650 h 831925"/>
              <a:gd name="connsiteX0" fmla="*/ 5378450 w 5983418"/>
              <a:gd name="connsiteY0" fmla="*/ 0 h 831925"/>
              <a:gd name="connsiteX1" fmla="*/ 5937250 w 5983418"/>
              <a:gd name="connsiteY1" fmla="*/ 184150 h 831925"/>
              <a:gd name="connsiteX2" fmla="*/ 5857875 w 5983418"/>
              <a:gd name="connsiteY2" fmla="*/ 593725 h 831925"/>
              <a:gd name="connsiteX3" fmla="*/ 5189405 w 5983418"/>
              <a:gd name="connsiteY3" fmla="*/ 831850 h 831925"/>
              <a:gd name="connsiteX4" fmla="*/ 1688025 w 5983418"/>
              <a:gd name="connsiteY4" fmla="*/ 616744 h 831925"/>
              <a:gd name="connsiteX5" fmla="*/ 0 w 5983418"/>
              <a:gd name="connsiteY5" fmla="*/ 374650 h 831925"/>
              <a:gd name="connsiteX0" fmla="*/ 5378450 w 6027691"/>
              <a:gd name="connsiteY0" fmla="*/ 0 h 853025"/>
              <a:gd name="connsiteX1" fmla="*/ 5937250 w 6027691"/>
              <a:gd name="connsiteY1" fmla="*/ 184150 h 853025"/>
              <a:gd name="connsiteX2" fmla="*/ 5857875 w 6027691"/>
              <a:gd name="connsiteY2" fmla="*/ 593725 h 853025"/>
              <a:gd name="connsiteX3" fmla="*/ 5189405 w 6027691"/>
              <a:gd name="connsiteY3" fmla="*/ 831850 h 853025"/>
              <a:gd name="connsiteX4" fmla="*/ 1688025 w 6027691"/>
              <a:gd name="connsiteY4" fmla="*/ 616744 h 853025"/>
              <a:gd name="connsiteX5" fmla="*/ 0 w 6027691"/>
              <a:gd name="connsiteY5" fmla="*/ 374650 h 853025"/>
              <a:gd name="connsiteX0" fmla="*/ 5378450 w 5977107"/>
              <a:gd name="connsiteY0" fmla="*/ 0 h 831925"/>
              <a:gd name="connsiteX1" fmla="*/ 5937250 w 5977107"/>
              <a:gd name="connsiteY1" fmla="*/ 184150 h 831925"/>
              <a:gd name="connsiteX2" fmla="*/ 5857875 w 5977107"/>
              <a:gd name="connsiteY2" fmla="*/ 593725 h 831925"/>
              <a:gd name="connsiteX3" fmla="*/ 5189405 w 5977107"/>
              <a:gd name="connsiteY3" fmla="*/ 831850 h 831925"/>
              <a:gd name="connsiteX4" fmla="*/ 1688025 w 5977107"/>
              <a:gd name="connsiteY4" fmla="*/ 616744 h 831925"/>
              <a:gd name="connsiteX5" fmla="*/ 0 w 5977107"/>
              <a:gd name="connsiteY5" fmla="*/ 374650 h 831925"/>
              <a:gd name="connsiteX0" fmla="*/ 5378450 w 6006203"/>
              <a:gd name="connsiteY0" fmla="*/ 0 h 812885"/>
              <a:gd name="connsiteX1" fmla="*/ 5937250 w 6006203"/>
              <a:gd name="connsiteY1" fmla="*/ 184150 h 812885"/>
              <a:gd name="connsiteX2" fmla="*/ 5857875 w 6006203"/>
              <a:gd name="connsiteY2" fmla="*/ 593725 h 812885"/>
              <a:gd name="connsiteX3" fmla="*/ 4910590 w 6006203"/>
              <a:gd name="connsiteY3" fmla="*/ 812800 h 812885"/>
              <a:gd name="connsiteX4" fmla="*/ 1688025 w 6006203"/>
              <a:gd name="connsiteY4" fmla="*/ 616744 h 812885"/>
              <a:gd name="connsiteX5" fmla="*/ 0 w 6006203"/>
              <a:gd name="connsiteY5" fmla="*/ 374650 h 812885"/>
              <a:gd name="connsiteX0" fmla="*/ 5378450 w 6021190"/>
              <a:gd name="connsiteY0" fmla="*/ 0 h 798605"/>
              <a:gd name="connsiteX1" fmla="*/ 5937250 w 6021190"/>
              <a:gd name="connsiteY1" fmla="*/ 184150 h 798605"/>
              <a:gd name="connsiteX2" fmla="*/ 5857875 w 6021190"/>
              <a:gd name="connsiteY2" fmla="*/ 593725 h 798605"/>
              <a:gd name="connsiteX3" fmla="*/ 4631774 w 6021190"/>
              <a:gd name="connsiteY3" fmla="*/ 798512 h 798605"/>
              <a:gd name="connsiteX4" fmla="*/ 1688025 w 6021190"/>
              <a:gd name="connsiteY4" fmla="*/ 616744 h 798605"/>
              <a:gd name="connsiteX5" fmla="*/ 0 w 6021190"/>
              <a:gd name="connsiteY5" fmla="*/ 374650 h 798605"/>
              <a:gd name="connsiteX0" fmla="*/ 5285512 w 6021192"/>
              <a:gd name="connsiteY0" fmla="*/ 394 h 646599"/>
              <a:gd name="connsiteX1" fmla="*/ 5937250 w 6021192"/>
              <a:gd name="connsiteY1" fmla="*/ 32144 h 646599"/>
              <a:gd name="connsiteX2" fmla="*/ 5857875 w 6021192"/>
              <a:gd name="connsiteY2" fmla="*/ 441719 h 646599"/>
              <a:gd name="connsiteX3" fmla="*/ 4631774 w 6021192"/>
              <a:gd name="connsiteY3" fmla="*/ 646506 h 646599"/>
              <a:gd name="connsiteX4" fmla="*/ 1688025 w 6021192"/>
              <a:gd name="connsiteY4" fmla="*/ 464738 h 646599"/>
              <a:gd name="connsiteX5" fmla="*/ 0 w 6021192"/>
              <a:gd name="connsiteY5" fmla="*/ 222644 h 646599"/>
              <a:gd name="connsiteX0" fmla="*/ 5285512 w 6021190"/>
              <a:gd name="connsiteY0" fmla="*/ 22296 h 668501"/>
              <a:gd name="connsiteX1" fmla="*/ 5937250 w 6021190"/>
              <a:gd name="connsiteY1" fmla="*/ 54046 h 668501"/>
              <a:gd name="connsiteX2" fmla="*/ 5857875 w 6021190"/>
              <a:gd name="connsiteY2" fmla="*/ 463621 h 668501"/>
              <a:gd name="connsiteX3" fmla="*/ 4631774 w 6021190"/>
              <a:gd name="connsiteY3" fmla="*/ 668408 h 668501"/>
              <a:gd name="connsiteX4" fmla="*/ 1688025 w 6021190"/>
              <a:gd name="connsiteY4" fmla="*/ 486640 h 668501"/>
              <a:gd name="connsiteX5" fmla="*/ 0 w 6021190"/>
              <a:gd name="connsiteY5" fmla="*/ 244546 h 668501"/>
              <a:gd name="connsiteX0" fmla="*/ 5285512 w 6171187"/>
              <a:gd name="connsiteY0" fmla="*/ 863 h 647068"/>
              <a:gd name="connsiteX1" fmla="*/ 6132419 w 6171187"/>
              <a:gd name="connsiteY1" fmla="*/ 161201 h 647068"/>
              <a:gd name="connsiteX2" fmla="*/ 5857875 w 6171187"/>
              <a:gd name="connsiteY2" fmla="*/ 442188 h 647068"/>
              <a:gd name="connsiteX3" fmla="*/ 4631774 w 6171187"/>
              <a:gd name="connsiteY3" fmla="*/ 646975 h 647068"/>
              <a:gd name="connsiteX4" fmla="*/ 1688025 w 6171187"/>
              <a:gd name="connsiteY4" fmla="*/ 465207 h 647068"/>
              <a:gd name="connsiteX5" fmla="*/ 0 w 6171187"/>
              <a:gd name="connsiteY5" fmla="*/ 223113 h 647068"/>
              <a:gd name="connsiteX0" fmla="*/ 5285512 w 6148730"/>
              <a:gd name="connsiteY0" fmla="*/ 863 h 647068"/>
              <a:gd name="connsiteX1" fmla="*/ 6132419 w 6148730"/>
              <a:gd name="connsiteY1" fmla="*/ 161201 h 647068"/>
              <a:gd name="connsiteX2" fmla="*/ 5857875 w 6148730"/>
              <a:gd name="connsiteY2" fmla="*/ 442188 h 647068"/>
              <a:gd name="connsiteX3" fmla="*/ 4631774 w 6148730"/>
              <a:gd name="connsiteY3" fmla="*/ 646975 h 647068"/>
              <a:gd name="connsiteX4" fmla="*/ 1688025 w 6148730"/>
              <a:gd name="connsiteY4" fmla="*/ 465207 h 647068"/>
              <a:gd name="connsiteX5" fmla="*/ 0 w 6148730"/>
              <a:gd name="connsiteY5" fmla="*/ 223113 h 647068"/>
              <a:gd name="connsiteX0" fmla="*/ 5285512 w 6259612"/>
              <a:gd name="connsiteY0" fmla="*/ 863 h 647007"/>
              <a:gd name="connsiteX1" fmla="*/ 6132419 w 6259612"/>
              <a:gd name="connsiteY1" fmla="*/ 161201 h 647007"/>
              <a:gd name="connsiteX2" fmla="*/ 6136689 w 6259612"/>
              <a:gd name="connsiteY2" fmla="*/ 451713 h 647007"/>
              <a:gd name="connsiteX3" fmla="*/ 4631774 w 6259612"/>
              <a:gd name="connsiteY3" fmla="*/ 646975 h 647007"/>
              <a:gd name="connsiteX4" fmla="*/ 1688025 w 6259612"/>
              <a:gd name="connsiteY4" fmla="*/ 465207 h 647007"/>
              <a:gd name="connsiteX5" fmla="*/ 0 w 6259612"/>
              <a:gd name="connsiteY5" fmla="*/ 223113 h 647007"/>
              <a:gd name="connsiteX0" fmla="*/ 5285512 w 6210702"/>
              <a:gd name="connsiteY0" fmla="*/ 863 h 647007"/>
              <a:gd name="connsiteX1" fmla="*/ 6132419 w 6210702"/>
              <a:gd name="connsiteY1" fmla="*/ 161201 h 647007"/>
              <a:gd name="connsiteX2" fmla="*/ 6136689 w 6210702"/>
              <a:gd name="connsiteY2" fmla="*/ 451713 h 647007"/>
              <a:gd name="connsiteX3" fmla="*/ 4631774 w 6210702"/>
              <a:gd name="connsiteY3" fmla="*/ 646975 h 647007"/>
              <a:gd name="connsiteX4" fmla="*/ 1688025 w 6210702"/>
              <a:gd name="connsiteY4" fmla="*/ 465207 h 647007"/>
              <a:gd name="connsiteX5" fmla="*/ 0 w 6210702"/>
              <a:gd name="connsiteY5" fmla="*/ 223113 h 647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702" h="647007">
                <a:moveTo>
                  <a:pt x="5285512" y="863"/>
                </a:moveTo>
                <a:cubicBezTo>
                  <a:pt x="5830394" y="-9192"/>
                  <a:pt x="5977902" y="70184"/>
                  <a:pt x="6132419" y="161201"/>
                </a:cubicBezTo>
                <a:cubicBezTo>
                  <a:pt x="6186723" y="207768"/>
                  <a:pt x="6275271" y="337413"/>
                  <a:pt x="6136689" y="451713"/>
                </a:cubicBezTo>
                <a:cubicBezTo>
                  <a:pt x="5998107" y="566013"/>
                  <a:pt x="5373218" y="644726"/>
                  <a:pt x="4631774" y="646975"/>
                </a:cubicBezTo>
                <a:cubicBezTo>
                  <a:pt x="3890330" y="649224"/>
                  <a:pt x="2459987" y="535851"/>
                  <a:pt x="1688025" y="465207"/>
                </a:cubicBezTo>
                <a:cubicBezTo>
                  <a:pt x="916063" y="394563"/>
                  <a:pt x="485604" y="311219"/>
                  <a:pt x="0" y="223113"/>
                </a:cubicBezTo>
              </a:path>
            </a:pathLst>
          </a:custGeom>
          <a:noFill/>
          <a:ln w="12700">
            <a:solidFill>
              <a:srgbClr val="005AAB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65" name="TextBox 164"/>
          <p:cNvSpPr txBox="1"/>
          <p:nvPr/>
        </p:nvSpPr>
        <p:spPr>
          <a:xfrm>
            <a:off x="5717836" y="5598538"/>
            <a:ext cx="936154" cy="3592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sz="1167" dirty="0">
                <a:latin typeface="Calibri" panose="020F0502020204030204" pitchFamily="34" charset="0"/>
                <a:cs typeface="Calibri" panose="020F0502020204030204" pitchFamily="34" charset="0"/>
              </a:rPr>
              <a:t>Remote Target </a:t>
            </a:r>
          </a:p>
          <a:p>
            <a:pPr algn="ctr"/>
            <a:r>
              <a:rPr lang="en-US" sz="1167" dirty="0">
                <a:latin typeface="Calibri" panose="020F0502020204030204" pitchFamily="34" charset="0"/>
                <a:cs typeface="Calibri" panose="020F0502020204030204" pitchFamily="34" charset="0"/>
              </a:rPr>
              <a:t>Storage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4309585" y="4991204"/>
            <a:ext cx="307903" cy="203014"/>
          </a:xfrm>
          <a:prstGeom prst="rect">
            <a:avLst/>
          </a:prstGeom>
          <a:solidFill>
            <a:srgbClr val="CCCCCD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fontAlgn="base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19F39AE9-8B3B-405D-B11C-B3CAA85235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818" y="4970954"/>
            <a:ext cx="275417" cy="219765"/>
          </a:xfrm>
          <a:prstGeom prst="rect">
            <a:avLst/>
          </a:prstGeom>
        </p:spPr>
      </p:pic>
      <p:sp>
        <p:nvSpPr>
          <p:cNvPr id="82" name="Rectangle 81"/>
          <p:cNvSpPr/>
          <p:nvPr/>
        </p:nvSpPr>
        <p:spPr bwMode="auto">
          <a:xfrm>
            <a:off x="10716467" y="4984321"/>
            <a:ext cx="319182" cy="203014"/>
          </a:xfrm>
          <a:prstGeom prst="rect">
            <a:avLst/>
          </a:prstGeom>
          <a:solidFill>
            <a:srgbClr val="CCCCCD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fontAlgn="base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19F39AE9-8B3B-405D-B11C-B3CAA85235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979" y="4964072"/>
            <a:ext cx="275417" cy="2197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455618A-4592-44EE-90D8-9D7E8B1A1BE8}"/>
              </a:ext>
            </a:extLst>
          </p:cNvPr>
          <p:cNvSpPr/>
          <p:nvPr/>
        </p:nvSpPr>
        <p:spPr>
          <a:xfrm>
            <a:off x="4936945" y="2072345"/>
            <a:ext cx="2471842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50"/>
              </a:spcAft>
            </a:pPr>
            <a:r>
              <a:rPr lang="en-US" sz="1600" b="1" dirty="0"/>
              <a:t>Two solutions in one</a:t>
            </a:r>
          </a:p>
          <a:p>
            <a:pPr>
              <a:spcAft>
                <a:spcPts val="250"/>
              </a:spcAft>
              <a:buFont typeface="Wingdings" panose="05000000000000000000" pitchFamily="2" charset="2"/>
              <a:buChar char="q"/>
            </a:pPr>
            <a:r>
              <a:rPr lang="en-US" sz="1200" dirty="0"/>
              <a:t>Emulated </a:t>
            </a:r>
            <a:r>
              <a:rPr lang="en-US" sz="1200" dirty="0" err="1"/>
              <a:t>NVMe</a:t>
            </a:r>
            <a:r>
              <a:rPr lang="en-US" sz="1200" dirty="0"/>
              <a:t> PCIe device</a:t>
            </a:r>
          </a:p>
          <a:p>
            <a:pPr lvl="1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Emulating a local physical </a:t>
            </a:r>
            <a:r>
              <a:rPr lang="en-US" sz="1100" dirty="0" err="1"/>
              <a:t>NVMe</a:t>
            </a:r>
            <a:r>
              <a:rPr lang="en-US" sz="1100" dirty="0"/>
              <a:t> SSD drive to the Host</a:t>
            </a:r>
          </a:p>
          <a:p>
            <a:pPr lvl="1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Emulating via SR-IOV multiple </a:t>
            </a:r>
            <a:r>
              <a:rPr lang="en-US" sz="1100" dirty="0" err="1"/>
              <a:t>NVMe</a:t>
            </a:r>
            <a:r>
              <a:rPr lang="en-US" sz="1100" dirty="0"/>
              <a:t> SSD drives to VMs</a:t>
            </a:r>
          </a:p>
          <a:p>
            <a:pPr marL="484066" lvl="2" indent="0">
              <a:spcAft>
                <a:spcPts val="250"/>
              </a:spcAft>
              <a:buNone/>
            </a:pPr>
            <a:endParaRPr lang="en-US" sz="1100" dirty="0"/>
          </a:p>
          <a:p>
            <a:pPr>
              <a:spcAft>
                <a:spcPts val="250"/>
              </a:spcAft>
              <a:buFont typeface="Wingdings" panose="05000000000000000000" pitchFamily="2" charset="2"/>
              <a:buChar char="q"/>
            </a:pPr>
            <a:r>
              <a:rPr lang="en-US" sz="1200" dirty="0"/>
              <a:t>NIC </a:t>
            </a:r>
          </a:p>
          <a:p>
            <a:pPr lvl="1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Up to line rate throughput</a:t>
            </a:r>
          </a:p>
          <a:p>
            <a:pPr lvl="1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Low latency (end-to-end)</a:t>
            </a:r>
          </a:p>
          <a:p>
            <a:pPr lvl="1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Native RDMA and </a:t>
            </a:r>
            <a:r>
              <a:rPr lang="en-US" sz="1100" dirty="0" err="1"/>
              <a:t>RoCE</a:t>
            </a:r>
            <a:endParaRPr lang="en-US" sz="1100" dirty="0"/>
          </a:p>
          <a:p>
            <a:pPr lvl="1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Integrated hardware offloads</a:t>
            </a:r>
          </a:p>
        </p:txBody>
      </p:sp>
    </p:spTree>
    <p:extLst>
      <p:ext uri="{BB962C8B-B14F-4D97-AF65-F5344CB8AC3E}">
        <p14:creationId xmlns:p14="http://schemas.microsoft.com/office/powerpoint/2010/main" val="2241182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3A8E2-61E9-4858-8D49-7BE4A82A5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 </a:t>
            </a:r>
          </a:p>
        </p:txBody>
      </p:sp>
    </p:spTree>
    <p:extLst>
      <p:ext uri="{BB962C8B-B14F-4D97-AF65-F5344CB8AC3E}">
        <p14:creationId xmlns:p14="http://schemas.microsoft.com/office/powerpoint/2010/main" val="3726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39375" cy="1325563"/>
          </a:xfrm>
        </p:spPr>
        <p:txBody>
          <a:bodyPr/>
          <a:lstStyle/>
          <a:p>
            <a:r>
              <a:rPr lang="en-US" b="1" dirty="0"/>
              <a:t>Remote Direct Memory Access (RDMA)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735B6-02AF-43EC-87B4-798FD3E38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990"/>
            <a:ext cx="10515600" cy="4351338"/>
          </a:xfrm>
        </p:spPr>
        <p:txBody>
          <a:bodyPr>
            <a:normAutofit/>
          </a:bodyPr>
          <a:lstStyle/>
          <a:p>
            <a:pPr marL="285739" indent="-285739" defTabSz="914363"/>
            <a:r>
              <a:rPr lang="en-US" sz="1600" dirty="0">
                <a:latin typeface="Calibri" panose="020F0502020204030204" pitchFamily="34" charset="0"/>
                <a:cs typeface="Arial" charset="0"/>
              </a:rPr>
              <a:t>Hardware based transport stack</a:t>
            </a:r>
          </a:p>
          <a:p>
            <a:pPr marL="285739" indent="-285739" defTabSz="914363"/>
            <a:r>
              <a:rPr lang="en-US" sz="1600" dirty="0">
                <a:latin typeface="Calibri" panose="020F0502020204030204" pitchFamily="34" charset="0"/>
                <a:cs typeface="Arial" charset="0"/>
              </a:rPr>
              <a:t>Provides low latency, high throughput, low CPU usage.</a:t>
            </a:r>
          </a:p>
          <a:p>
            <a:pPr marL="285739" indent="-285739" defTabSz="914363"/>
            <a:r>
              <a:rPr lang="en-US" sz="1600" dirty="0">
                <a:latin typeface="Calibri" panose="020F0502020204030204" pitchFamily="34" charset="0"/>
                <a:cs typeface="Arial" charset="0"/>
              </a:rPr>
              <a:t>Offloads CPU network processing (OS TCP/IP stack)</a:t>
            </a:r>
          </a:p>
          <a:p>
            <a:pPr marL="285739" indent="-285739" defTabSz="914363"/>
            <a:r>
              <a:rPr lang="en-US" sz="1600" dirty="0">
                <a:latin typeface="Calibri" panose="020F0502020204030204" pitchFamily="34" charset="0"/>
                <a:cs typeface="Arial" charset="0"/>
              </a:rPr>
              <a:t>Avoids data copy between user space and kernel space</a:t>
            </a:r>
          </a:p>
          <a:p>
            <a:pPr marL="285739" indent="-285739" defTabSz="914363"/>
            <a:r>
              <a:rPr lang="en-US" sz="1600" dirty="0">
                <a:latin typeface="Calibri" panose="020F0502020204030204" pitchFamily="34" charset="0"/>
                <a:cs typeface="Arial" charset="0"/>
              </a:rPr>
              <a:t>CPU is utilized for computation operations in high-performance computing applications.</a:t>
            </a:r>
          </a:p>
          <a:p>
            <a:pPr marL="285739" indent="-285739" defTabSz="914363"/>
            <a:r>
              <a:rPr lang="en-US" sz="1600" dirty="0">
                <a:latin typeface="Calibri" panose="020F0502020204030204" pitchFamily="34" charset="0"/>
                <a:cs typeface="Arial" charset="0"/>
              </a:rPr>
              <a:t>High network throughput in storage applications.</a:t>
            </a:r>
          </a:p>
          <a:p>
            <a:pPr marL="285739" indent="-285739" defTabSz="914363"/>
            <a:r>
              <a:rPr lang="en-US" sz="1600" dirty="0">
                <a:latin typeface="Calibri" panose="020F0502020204030204" pitchFamily="34" charset="0"/>
                <a:cs typeface="Arial" charset="0"/>
              </a:rPr>
              <a:t>Low latency in real time applications.</a:t>
            </a:r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462602" y="6412400"/>
            <a:ext cx="1694576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400" b="1" dirty="0"/>
              <a:t>TCP/IP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56440" y="6409714"/>
            <a:ext cx="1694576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400" b="1" dirty="0"/>
              <a:t>RDMA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EC6169D-5441-46A6-9F1D-A45E740EF968}"/>
              </a:ext>
            </a:extLst>
          </p:cNvPr>
          <p:cNvGrpSpPr/>
          <p:nvPr/>
        </p:nvGrpSpPr>
        <p:grpSpPr>
          <a:xfrm>
            <a:off x="6534334" y="3939128"/>
            <a:ext cx="4226627" cy="2425997"/>
            <a:chOff x="299815" y="1551397"/>
            <a:chExt cx="8615585" cy="4945171"/>
          </a:xfrm>
        </p:grpSpPr>
        <p:sp>
          <p:nvSpPr>
            <p:cNvPr id="166" name="Rounded Rectangle 8">
              <a:extLst>
                <a:ext uri="{FF2B5EF4-FFF2-40B4-BE49-F238E27FC236}">
                  <a16:creationId xmlns:a16="http://schemas.microsoft.com/office/drawing/2014/main" id="{F4AAD2A0-1172-4069-A02A-864851224497}"/>
                </a:ext>
              </a:extLst>
            </p:cNvPr>
            <p:cNvSpPr/>
            <p:nvPr/>
          </p:nvSpPr>
          <p:spPr>
            <a:xfrm>
              <a:off x="304800" y="1551397"/>
              <a:ext cx="3810000" cy="4677267"/>
            </a:xfrm>
            <a:prstGeom prst="roundRect">
              <a:avLst/>
            </a:prstGeom>
            <a:solidFill>
              <a:srgbClr val="95B6E3"/>
            </a:solidFill>
            <a:ln w="25400" cap="flat" cmpd="sng" algn="ctr">
              <a:solidFill>
                <a:srgbClr val="95B6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67" name="Rounded Rectangle 9">
              <a:extLst>
                <a:ext uri="{FF2B5EF4-FFF2-40B4-BE49-F238E27FC236}">
                  <a16:creationId xmlns:a16="http://schemas.microsoft.com/office/drawing/2014/main" id="{9EE7373E-6BCF-4552-B7D9-5ABCBF32BE31}"/>
                </a:ext>
              </a:extLst>
            </p:cNvPr>
            <p:cNvSpPr/>
            <p:nvPr/>
          </p:nvSpPr>
          <p:spPr>
            <a:xfrm>
              <a:off x="5105400" y="1551397"/>
              <a:ext cx="3810000" cy="4677268"/>
            </a:xfrm>
            <a:prstGeom prst="roundRect">
              <a:avLst/>
            </a:prstGeom>
            <a:solidFill>
              <a:srgbClr val="95B6E3"/>
            </a:solidFill>
            <a:ln w="25400" cap="flat" cmpd="sng" algn="ctr">
              <a:solidFill>
                <a:srgbClr val="95B6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87F5CE76-02A3-4193-931C-807D3D59B913}"/>
                </a:ext>
              </a:extLst>
            </p:cNvPr>
            <p:cNvSpPr txBox="1"/>
            <p:nvPr/>
          </p:nvSpPr>
          <p:spPr>
            <a:xfrm>
              <a:off x="299815" y="1623314"/>
              <a:ext cx="3810000" cy="533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100" dirty="0">
                  <a:latin typeface="Arial"/>
                </a:rPr>
                <a:t>Server - Initiator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0372E238-AB0E-4D50-B17A-C60545043814}"/>
                </a:ext>
              </a:extLst>
            </p:cNvPr>
            <p:cNvSpPr/>
            <p:nvPr/>
          </p:nvSpPr>
          <p:spPr>
            <a:xfrm>
              <a:off x="1376736" y="3208719"/>
              <a:ext cx="2433263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67C8B4EE-DA30-4E43-B500-616A3D182F05}"/>
                </a:ext>
              </a:extLst>
            </p:cNvPr>
            <p:cNvSpPr txBox="1"/>
            <p:nvPr/>
          </p:nvSpPr>
          <p:spPr>
            <a:xfrm>
              <a:off x="2396840" y="3328854"/>
              <a:ext cx="1408176" cy="43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800" dirty="0">
                  <a:solidFill>
                    <a:schemeClr val="bg1"/>
                  </a:solidFill>
                  <a:latin typeface="Arial"/>
                </a:rPr>
                <a:t>Sockets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907BF503-8695-4A8B-9FD1-B8F07F34D486}"/>
                </a:ext>
              </a:extLst>
            </p:cNvPr>
            <p:cNvSpPr/>
            <p:nvPr/>
          </p:nvSpPr>
          <p:spPr>
            <a:xfrm>
              <a:off x="1376736" y="4775805"/>
              <a:ext cx="2433263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7F7618BA-0A16-4FC1-AD66-BDE9A73DEAAC}"/>
                </a:ext>
              </a:extLst>
            </p:cNvPr>
            <p:cNvSpPr txBox="1"/>
            <p:nvPr/>
          </p:nvSpPr>
          <p:spPr>
            <a:xfrm>
              <a:off x="2396840" y="4895939"/>
              <a:ext cx="1408176" cy="43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800" dirty="0">
                  <a:solidFill>
                    <a:schemeClr val="bg1"/>
                  </a:solidFill>
                  <a:latin typeface="Arial"/>
                </a:rPr>
                <a:t>NIC Driver</a:t>
              </a:r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A5A337D3-E80F-4260-A62B-1B7038081EC7}"/>
                </a:ext>
              </a:extLst>
            </p:cNvPr>
            <p:cNvSpPr/>
            <p:nvPr/>
          </p:nvSpPr>
          <p:spPr>
            <a:xfrm>
              <a:off x="1487324" y="4849772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E4CAF2C7-823B-416C-9C21-FAFEF7D5B68D}"/>
                </a:ext>
              </a:extLst>
            </p:cNvPr>
            <p:cNvSpPr/>
            <p:nvPr/>
          </p:nvSpPr>
          <p:spPr>
            <a:xfrm>
              <a:off x="1376736" y="3958020"/>
              <a:ext cx="2433263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AF4BCC29-B91F-41D0-95A6-B88559F9FD74}"/>
                </a:ext>
              </a:extLst>
            </p:cNvPr>
            <p:cNvSpPr txBox="1"/>
            <p:nvPr/>
          </p:nvSpPr>
          <p:spPr>
            <a:xfrm>
              <a:off x="2401824" y="4001208"/>
              <a:ext cx="1408176" cy="564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600" dirty="0">
                  <a:solidFill>
                    <a:schemeClr val="bg1"/>
                  </a:solidFill>
                  <a:latin typeface="Arial"/>
                </a:rPr>
                <a:t>Transport Protocol Driver</a:t>
              </a:r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3205D0DF-BF65-4C3C-9817-4DABEE0B84BE}"/>
                </a:ext>
              </a:extLst>
            </p:cNvPr>
            <p:cNvSpPr/>
            <p:nvPr/>
          </p:nvSpPr>
          <p:spPr>
            <a:xfrm>
              <a:off x="1487324" y="4057387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normalizeH="0" baseline="0" noProof="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99B94808-6C4B-42A0-A1BA-8BF73601D2F5}"/>
                </a:ext>
              </a:extLst>
            </p:cNvPr>
            <p:cNvSpPr/>
            <p:nvPr/>
          </p:nvSpPr>
          <p:spPr>
            <a:xfrm>
              <a:off x="5410200" y="4775805"/>
              <a:ext cx="2431902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299D9C40-83F2-48D6-BEE8-E1813FF5542A}"/>
                </a:ext>
              </a:extLst>
            </p:cNvPr>
            <p:cNvSpPr txBox="1"/>
            <p:nvPr/>
          </p:nvSpPr>
          <p:spPr>
            <a:xfrm>
              <a:off x="5427829" y="4895939"/>
              <a:ext cx="1404487" cy="43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800" dirty="0">
                  <a:solidFill>
                    <a:schemeClr val="bg1"/>
                  </a:solidFill>
                  <a:latin typeface="Arial"/>
                </a:rPr>
                <a:t>NIC Driver</a:t>
              </a:r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C144B4C-BB36-4170-842C-D89973A9C7D7}"/>
                </a:ext>
              </a:extLst>
            </p:cNvPr>
            <p:cNvSpPr/>
            <p:nvPr/>
          </p:nvSpPr>
          <p:spPr>
            <a:xfrm>
              <a:off x="6801141" y="4849772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B0205327-04D5-4A39-8791-DAFF17103AD6}"/>
                </a:ext>
              </a:extLst>
            </p:cNvPr>
            <p:cNvSpPr/>
            <p:nvPr/>
          </p:nvSpPr>
          <p:spPr>
            <a:xfrm>
              <a:off x="5427828" y="3970508"/>
              <a:ext cx="2431902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D3B06A9-75A0-4E9C-866B-40466E2035BA}"/>
                </a:ext>
              </a:extLst>
            </p:cNvPr>
            <p:cNvSpPr txBox="1"/>
            <p:nvPr/>
          </p:nvSpPr>
          <p:spPr>
            <a:xfrm>
              <a:off x="5427831" y="4013698"/>
              <a:ext cx="1496521" cy="564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600" dirty="0">
                  <a:solidFill>
                    <a:schemeClr val="bg1"/>
                  </a:solidFill>
                  <a:latin typeface="Arial"/>
                </a:rPr>
                <a:t>Transport Protocol Driver</a:t>
              </a: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99118306-37A6-42E7-B6A3-5841C1C8B1B8}"/>
                </a:ext>
              </a:extLst>
            </p:cNvPr>
            <p:cNvSpPr/>
            <p:nvPr/>
          </p:nvSpPr>
          <p:spPr>
            <a:xfrm>
              <a:off x="5427828" y="3208719"/>
              <a:ext cx="2431902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5838BB97-7D62-4B0F-BD85-C5D1028C7B19}"/>
                </a:ext>
              </a:extLst>
            </p:cNvPr>
            <p:cNvSpPr txBox="1"/>
            <p:nvPr/>
          </p:nvSpPr>
          <p:spPr>
            <a:xfrm>
              <a:off x="5427829" y="3328854"/>
              <a:ext cx="1404487" cy="43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800" dirty="0">
                  <a:solidFill>
                    <a:schemeClr val="bg1"/>
                  </a:solidFill>
                  <a:latin typeface="Arial"/>
                </a:rPr>
                <a:t>Sockets</a:t>
              </a: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C49560E7-E300-4B46-A605-C25AD359A679}"/>
                </a:ext>
              </a:extLst>
            </p:cNvPr>
            <p:cNvSpPr/>
            <p:nvPr/>
          </p:nvSpPr>
          <p:spPr>
            <a:xfrm>
              <a:off x="5427828" y="2402133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EB65406F-8420-4732-AD0F-611D521E56A2}"/>
                </a:ext>
              </a:extLst>
            </p:cNvPr>
            <p:cNvSpPr txBox="1"/>
            <p:nvPr/>
          </p:nvSpPr>
          <p:spPr>
            <a:xfrm>
              <a:off x="5623446" y="2476098"/>
              <a:ext cx="1686637" cy="501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Application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170D0B2-D746-42F4-A098-E98B38F3E7F2}"/>
                </a:ext>
              </a:extLst>
            </p:cNvPr>
            <p:cNvSpPr txBox="1"/>
            <p:nvPr/>
          </p:nvSpPr>
          <p:spPr>
            <a:xfrm>
              <a:off x="5105400" y="1623312"/>
              <a:ext cx="3810000" cy="533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100" dirty="0">
                  <a:latin typeface="Arial"/>
                </a:rPr>
                <a:t>Server - Target</a:t>
              </a:r>
            </a:p>
          </p:txBody>
        </p:sp>
        <p:sp>
          <p:nvSpPr>
            <p:cNvPr id="187" name="Plaque 186">
              <a:extLst>
                <a:ext uri="{FF2B5EF4-FFF2-40B4-BE49-F238E27FC236}">
                  <a16:creationId xmlns:a16="http://schemas.microsoft.com/office/drawing/2014/main" id="{63170B6A-16B4-4C31-B409-CF366EEA5DD5}"/>
                </a:ext>
              </a:extLst>
            </p:cNvPr>
            <p:cNvSpPr/>
            <p:nvPr/>
          </p:nvSpPr>
          <p:spPr>
            <a:xfrm>
              <a:off x="507753" y="5530514"/>
              <a:ext cx="2133600" cy="685800"/>
            </a:xfrm>
            <a:prstGeom prst="plaque">
              <a:avLst/>
            </a:prstGeom>
            <a:solidFill>
              <a:srgbClr val="00B050"/>
            </a:solidFill>
            <a:ln w="38100" cap="flat" cmpd="sng" algn="ctr">
              <a:solidFill>
                <a:srgbClr val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RNIC</a:t>
              </a:r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27F668E6-0C01-4213-923F-A41A1D744040}"/>
                </a:ext>
              </a:extLst>
            </p:cNvPr>
            <p:cNvSpPr/>
            <p:nvPr/>
          </p:nvSpPr>
          <p:spPr>
            <a:xfrm>
              <a:off x="710706" y="5642581"/>
              <a:ext cx="955458" cy="461665"/>
            </a:xfrm>
            <a:prstGeom prst="ellipse">
              <a:avLst/>
            </a:prstGeom>
            <a:gradFill rotWithShape="1">
              <a:gsLst>
                <a:gs pos="0">
                  <a:srgbClr val="1A3B94">
                    <a:tint val="50000"/>
                    <a:satMod val="300000"/>
                  </a:srgbClr>
                </a:gs>
                <a:gs pos="35000">
                  <a:srgbClr val="1A3B94">
                    <a:tint val="37000"/>
                    <a:satMod val="300000"/>
                  </a:srgbClr>
                </a:gs>
                <a:gs pos="100000">
                  <a:srgbClr val="1A3B9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1A3B94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189" name="Plaque 188">
              <a:extLst>
                <a:ext uri="{FF2B5EF4-FFF2-40B4-BE49-F238E27FC236}">
                  <a16:creationId xmlns:a16="http://schemas.microsoft.com/office/drawing/2014/main" id="{50F213A3-2D5B-4D1E-9CFB-4F241403C4F5}"/>
                </a:ext>
              </a:extLst>
            </p:cNvPr>
            <p:cNvSpPr/>
            <p:nvPr/>
          </p:nvSpPr>
          <p:spPr>
            <a:xfrm>
              <a:off x="6525450" y="5530513"/>
              <a:ext cx="2133600" cy="685800"/>
            </a:xfrm>
            <a:prstGeom prst="plaque">
              <a:avLst/>
            </a:prstGeom>
            <a:solidFill>
              <a:srgbClr val="00B050"/>
            </a:solidFill>
            <a:ln w="38100" cap="flat" cmpd="sng" algn="ctr">
              <a:solidFill>
                <a:srgbClr val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RNIC</a:t>
              </a:r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D237A8CA-F285-417D-8C5A-B925ACC1DAE7}"/>
                </a:ext>
              </a:extLst>
            </p:cNvPr>
            <p:cNvSpPr/>
            <p:nvPr/>
          </p:nvSpPr>
          <p:spPr>
            <a:xfrm>
              <a:off x="7505700" y="5642580"/>
              <a:ext cx="972632" cy="461665"/>
            </a:xfrm>
            <a:prstGeom prst="ellipse">
              <a:avLst/>
            </a:prstGeom>
            <a:gradFill rotWithShape="1">
              <a:gsLst>
                <a:gs pos="0">
                  <a:srgbClr val="1A3B94">
                    <a:tint val="50000"/>
                    <a:satMod val="300000"/>
                  </a:srgbClr>
                </a:gs>
                <a:gs pos="35000">
                  <a:srgbClr val="1A3B94">
                    <a:tint val="37000"/>
                    <a:satMod val="300000"/>
                  </a:srgbClr>
                </a:gs>
                <a:gs pos="100000">
                  <a:srgbClr val="1A3B9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1A3B94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cxnSp>
          <p:nvCxnSpPr>
            <p:cNvPr id="191" name="Elbow Connector 47">
              <a:extLst>
                <a:ext uri="{FF2B5EF4-FFF2-40B4-BE49-F238E27FC236}">
                  <a16:creationId xmlns:a16="http://schemas.microsoft.com/office/drawing/2014/main" id="{B195B4E3-311E-4AF0-93A9-15CF90675AC0}"/>
                </a:ext>
              </a:extLst>
            </p:cNvPr>
            <p:cNvCxnSpPr>
              <a:endCxn id="189" idx="2"/>
            </p:cNvCxnSpPr>
            <p:nvPr/>
          </p:nvCxnSpPr>
          <p:spPr>
            <a:xfrm flipV="1">
              <a:off x="1574553" y="6216313"/>
              <a:ext cx="6017697" cy="280255"/>
            </a:xfrm>
            <a:prstGeom prst="bentConnector2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192" name="Straight Arrow Connector 191">
              <a:extLst>
                <a:ext uri="{FF2B5EF4-FFF2-40B4-BE49-F238E27FC236}">
                  <a16:creationId xmlns:a16="http://schemas.microsoft.com/office/drawing/2014/main" id="{B185AAE1-9BA7-4595-9AF2-F5E1DA718CBD}"/>
                </a:ext>
              </a:extLst>
            </p:cNvPr>
            <p:cNvCxnSpPr>
              <a:stCxn id="190" idx="0"/>
            </p:cNvCxnSpPr>
            <p:nvPr/>
          </p:nvCxnSpPr>
          <p:spPr>
            <a:xfrm flipV="1">
              <a:off x="7992016" y="2962058"/>
              <a:ext cx="7744" cy="2680522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074AF3B8-9F4B-4468-88B2-C62B4186696A}"/>
                </a:ext>
              </a:extLst>
            </p:cNvPr>
            <p:cNvSpPr/>
            <p:nvPr/>
          </p:nvSpPr>
          <p:spPr>
            <a:xfrm>
              <a:off x="604615" y="2382797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8FD9F68F-B1F3-47FC-BDC2-A40A86C3468A}"/>
                </a:ext>
              </a:extLst>
            </p:cNvPr>
            <p:cNvSpPr txBox="1"/>
            <p:nvPr/>
          </p:nvSpPr>
          <p:spPr>
            <a:xfrm>
              <a:off x="1972389" y="2473238"/>
              <a:ext cx="1686637" cy="501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Application</a:t>
              </a:r>
            </a:p>
          </p:txBody>
        </p:sp>
        <p:cxnSp>
          <p:nvCxnSpPr>
            <p:cNvPr id="195" name="Straight Arrow Connector 194">
              <a:extLst>
                <a:ext uri="{FF2B5EF4-FFF2-40B4-BE49-F238E27FC236}">
                  <a16:creationId xmlns:a16="http://schemas.microsoft.com/office/drawing/2014/main" id="{601DD0BA-75B8-4368-ACE4-6494EAFC51E6}"/>
                </a:ext>
              </a:extLst>
            </p:cNvPr>
            <p:cNvCxnSpPr>
              <a:endCxn id="188" idx="0"/>
            </p:cNvCxnSpPr>
            <p:nvPr/>
          </p:nvCxnSpPr>
          <p:spPr>
            <a:xfrm>
              <a:off x="1181100" y="2781866"/>
              <a:ext cx="7335" cy="2860715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196" name="Straight Arrow Connector 195">
              <a:extLst>
                <a:ext uri="{FF2B5EF4-FFF2-40B4-BE49-F238E27FC236}">
                  <a16:creationId xmlns:a16="http://schemas.microsoft.com/office/drawing/2014/main" id="{B3C753BB-5B78-4F69-B97D-683373863948}"/>
                </a:ext>
              </a:extLst>
            </p:cNvPr>
            <p:cNvCxnSpPr>
              <a:stCxn id="187" idx="2"/>
            </p:cNvCxnSpPr>
            <p:nvPr/>
          </p:nvCxnSpPr>
          <p:spPr>
            <a:xfrm>
              <a:off x="1574553" y="6216314"/>
              <a:ext cx="0" cy="28025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CB0027B6-F83C-4C93-AE90-3C08F6178AE8}"/>
                </a:ext>
              </a:extLst>
            </p:cNvPr>
            <p:cNvSpPr/>
            <p:nvPr/>
          </p:nvSpPr>
          <p:spPr>
            <a:xfrm>
              <a:off x="1487324" y="3282686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normalizeH="0" baseline="0" noProof="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DF22ED11-A05B-4169-BD01-740F1207AF50}"/>
                </a:ext>
              </a:extLst>
            </p:cNvPr>
            <p:cNvSpPr/>
            <p:nvPr/>
          </p:nvSpPr>
          <p:spPr>
            <a:xfrm>
              <a:off x="6801141" y="4080556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60C514E2-0EC8-464B-8BB2-88B722C6BC86}"/>
                </a:ext>
              </a:extLst>
            </p:cNvPr>
            <p:cNvSpPr/>
            <p:nvPr/>
          </p:nvSpPr>
          <p:spPr>
            <a:xfrm>
              <a:off x="6801141" y="3276664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D76507EB-0ED6-45E5-8353-C68284FE2849}"/>
                </a:ext>
              </a:extLst>
            </p:cNvPr>
            <p:cNvSpPr/>
            <p:nvPr/>
          </p:nvSpPr>
          <p:spPr>
            <a:xfrm>
              <a:off x="7505699" y="2456766"/>
              <a:ext cx="970129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56DADDB7-8088-478E-B97C-FFAAF7193C32}"/>
                </a:ext>
              </a:extLst>
            </p:cNvPr>
            <p:cNvSpPr/>
            <p:nvPr/>
          </p:nvSpPr>
          <p:spPr>
            <a:xfrm>
              <a:off x="696036" y="2453415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DA17719C-3880-49B5-97C1-CA8C9001E075}"/>
                </a:ext>
              </a:extLst>
            </p:cNvPr>
            <p:cNvSpPr/>
            <p:nvPr/>
          </p:nvSpPr>
          <p:spPr>
            <a:xfrm>
              <a:off x="1291151" y="3149778"/>
              <a:ext cx="2608779" cy="2338635"/>
            </a:xfrm>
            <a:prstGeom prst="rect">
              <a:avLst/>
            </a:prstGeom>
            <a:solidFill>
              <a:srgbClr val="95B6E3">
                <a:alpha val="6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5AD27A54-6908-483E-ABD0-A9EBE9FBFED8}"/>
                </a:ext>
              </a:extLst>
            </p:cNvPr>
            <p:cNvSpPr/>
            <p:nvPr/>
          </p:nvSpPr>
          <p:spPr>
            <a:xfrm>
              <a:off x="5304576" y="3102623"/>
              <a:ext cx="2608779" cy="2338635"/>
            </a:xfrm>
            <a:prstGeom prst="rect">
              <a:avLst/>
            </a:prstGeom>
            <a:solidFill>
              <a:srgbClr val="95B6E3">
                <a:alpha val="6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57AD4CF-A188-45FF-B656-8B1CD4B1C8D3}"/>
              </a:ext>
            </a:extLst>
          </p:cNvPr>
          <p:cNvGrpSpPr/>
          <p:nvPr/>
        </p:nvGrpSpPr>
        <p:grpSpPr>
          <a:xfrm>
            <a:off x="1175656" y="3940903"/>
            <a:ext cx="4223533" cy="2424222"/>
            <a:chOff x="1424453" y="-200831"/>
            <a:chExt cx="8615585" cy="4945171"/>
          </a:xfrm>
        </p:grpSpPr>
        <p:sp>
          <p:nvSpPr>
            <p:cNvPr id="246" name="Rounded Rectangle 8">
              <a:extLst>
                <a:ext uri="{FF2B5EF4-FFF2-40B4-BE49-F238E27FC236}">
                  <a16:creationId xmlns:a16="http://schemas.microsoft.com/office/drawing/2014/main" id="{C839182B-8181-41B2-868D-404A57297EE8}"/>
                </a:ext>
              </a:extLst>
            </p:cNvPr>
            <p:cNvSpPr/>
            <p:nvPr/>
          </p:nvSpPr>
          <p:spPr>
            <a:xfrm>
              <a:off x="1429438" y="-200831"/>
              <a:ext cx="3810000" cy="4677267"/>
            </a:xfrm>
            <a:prstGeom prst="roundRect">
              <a:avLst/>
            </a:prstGeom>
            <a:solidFill>
              <a:srgbClr val="95B6E3"/>
            </a:solidFill>
            <a:ln w="25400" cap="flat" cmpd="sng" algn="ctr">
              <a:solidFill>
                <a:srgbClr val="95B6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47" name="Rounded Rectangle 9">
              <a:extLst>
                <a:ext uri="{FF2B5EF4-FFF2-40B4-BE49-F238E27FC236}">
                  <a16:creationId xmlns:a16="http://schemas.microsoft.com/office/drawing/2014/main" id="{D6918647-99E6-4872-BBE2-9EFAD2778E13}"/>
                </a:ext>
              </a:extLst>
            </p:cNvPr>
            <p:cNvSpPr/>
            <p:nvPr/>
          </p:nvSpPr>
          <p:spPr>
            <a:xfrm>
              <a:off x="6230038" y="-200831"/>
              <a:ext cx="3810000" cy="4677268"/>
            </a:xfrm>
            <a:prstGeom prst="roundRect">
              <a:avLst/>
            </a:prstGeom>
            <a:solidFill>
              <a:srgbClr val="95B6E3"/>
            </a:solidFill>
            <a:ln w="25400" cap="flat" cmpd="sng" algn="ctr">
              <a:solidFill>
                <a:srgbClr val="95B6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562FC12D-99E8-4580-B41B-6F60A617ECA9}"/>
                </a:ext>
              </a:extLst>
            </p:cNvPr>
            <p:cNvSpPr txBox="1"/>
            <p:nvPr/>
          </p:nvSpPr>
          <p:spPr>
            <a:xfrm>
              <a:off x="1424453" y="-128914"/>
              <a:ext cx="3810001" cy="53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100" dirty="0">
                  <a:latin typeface="Arial"/>
                </a:rPr>
                <a:t>Server - Initiator</a:t>
              </a:r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D5D5BE88-E598-4504-8385-D0C808596C1E}"/>
                </a:ext>
              </a:extLst>
            </p:cNvPr>
            <p:cNvSpPr/>
            <p:nvPr/>
          </p:nvSpPr>
          <p:spPr>
            <a:xfrm>
              <a:off x="1734238" y="1456491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A049BE03-BEA9-4BAB-A7F2-3CA1587BC0BA}"/>
                </a:ext>
              </a:extLst>
            </p:cNvPr>
            <p:cNvSpPr txBox="1"/>
            <p:nvPr/>
          </p:nvSpPr>
          <p:spPr>
            <a:xfrm>
              <a:off x="3095602" y="1530459"/>
              <a:ext cx="1686636" cy="517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Sockets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5C2D2DA4-BC62-40B3-BDF8-03CFCC5CB7E8}"/>
                </a:ext>
              </a:extLst>
            </p:cNvPr>
            <p:cNvSpPr/>
            <p:nvPr/>
          </p:nvSpPr>
          <p:spPr>
            <a:xfrm>
              <a:off x="1734238" y="3023577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C23A5327-4BFC-457A-AE79-1F8654673C69}"/>
                </a:ext>
              </a:extLst>
            </p:cNvPr>
            <p:cNvSpPr txBox="1"/>
            <p:nvPr/>
          </p:nvSpPr>
          <p:spPr>
            <a:xfrm>
              <a:off x="3095602" y="3097545"/>
              <a:ext cx="1686636" cy="517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NIC Driver</a:t>
              </a:r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E914A720-1743-42B2-8BB8-4E28E0C5C9A8}"/>
                </a:ext>
              </a:extLst>
            </p:cNvPr>
            <p:cNvSpPr/>
            <p:nvPr/>
          </p:nvSpPr>
          <p:spPr>
            <a:xfrm>
              <a:off x="1820674" y="3097544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F6113FEB-5B5B-44C2-B03B-D77FE04E5258}"/>
                </a:ext>
              </a:extLst>
            </p:cNvPr>
            <p:cNvSpPr/>
            <p:nvPr/>
          </p:nvSpPr>
          <p:spPr>
            <a:xfrm>
              <a:off x="1734238" y="2231192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C03D5576-0092-4392-8F5B-E970CFA3444A}"/>
                </a:ext>
              </a:extLst>
            </p:cNvPr>
            <p:cNvSpPr txBox="1"/>
            <p:nvPr/>
          </p:nvSpPr>
          <p:spPr>
            <a:xfrm>
              <a:off x="2948187" y="2180393"/>
              <a:ext cx="1981465" cy="690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800" dirty="0">
                  <a:solidFill>
                    <a:schemeClr val="bg1"/>
                  </a:solidFill>
                  <a:latin typeface="Arial"/>
                </a:rPr>
                <a:t>Transport Protocol Driver</a:t>
              </a:r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F1D08730-0136-4240-9269-22912D14D5A1}"/>
                </a:ext>
              </a:extLst>
            </p:cNvPr>
            <p:cNvSpPr/>
            <p:nvPr/>
          </p:nvSpPr>
          <p:spPr>
            <a:xfrm>
              <a:off x="1820674" y="2305159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76196080-CAEB-435E-A73B-1F814A6AC7F7}"/>
                </a:ext>
              </a:extLst>
            </p:cNvPr>
            <p:cNvSpPr/>
            <p:nvPr/>
          </p:nvSpPr>
          <p:spPr>
            <a:xfrm>
              <a:off x="6534838" y="3023577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C20C177E-A406-4A2D-8679-3BCE69AEDC26}"/>
                </a:ext>
              </a:extLst>
            </p:cNvPr>
            <p:cNvSpPr txBox="1"/>
            <p:nvPr/>
          </p:nvSpPr>
          <p:spPr>
            <a:xfrm>
              <a:off x="6748082" y="3097543"/>
              <a:ext cx="1686636" cy="517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NIC Driver</a:t>
              </a:r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8316ED30-4C21-4FE3-B6EA-1E884E06A35E}"/>
                </a:ext>
              </a:extLst>
            </p:cNvPr>
            <p:cNvSpPr/>
            <p:nvPr/>
          </p:nvSpPr>
          <p:spPr>
            <a:xfrm>
              <a:off x="8630338" y="3097544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8B66815D-526D-4C95-9E3F-BC42418E7D3D}"/>
                </a:ext>
              </a:extLst>
            </p:cNvPr>
            <p:cNvSpPr/>
            <p:nvPr/>
          </p:nvSpPr>
          <p:spPr>
            <a:xfrm>
              <a:off x="6552466" y="2231192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61" name="TextBox 260">
              <a:extLst>
                <a:ext uri="{FF2B5EF4-FFF2-40B4-BE49-F238E27FC236}">
                  <a16:creationId xmlns:a16="http://schemas.microsoft.com/office/drawing/2014/main" id="{BB328CB4-8BD7-4211-906E-332B70201088}"/>
                </a:ext>
              </a:extLst>
            </p:cNvPr>
            <p:cNvSpPr txBox="1"/>
            <p:nvPr/>
          </p:nvSpPr>
          <p:spPr>
            <a:xfrm>
              <a:off x="6660466" y="2205368"/>
              <a:ext cx="1861874" cy="690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800" dirty="0">
                  <a:solidFill>
                    <a:schemeClr val="bg1"/>
                  </a:solidFill>
                  <a:latin typeface="Arial"/>
                </a:rPr>
                <a:t>Transport Protocol Driver</a:t>
              </a:r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BE0A9DF0-E131-4E62-9F12-8E94A749AF09}"/>
                </a:ext>
              </a:extLst>
            </p:cNvPr>
            <p:cNvSpPr/>
            <p:nvPr/>
          </p:nvSpPr>
          <p:spPr>
            <a:xfrm>
              <a:off x="6552466" y="1456491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7524DE13-F278-4329-B75F-2E4438DB01C7}"/>
                </a:ext>
              </a:extLst>
            </p:cNvPr>
            <p:cNvSpPr txBox="1"/>
            <p:nvPr/>
          </p:nvSpPr>
          <p:spPr>
            <a:xfrm>
              <a:off x="6748082" y="1542633"/>
              <a:ext cx="1686636" cy="517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Sockets</a:t>
              </a:r>
            </a:p>
          </p:txBody>
        </p: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235E4C16-0671-4A4A-B3CD-5DCFA38D922C}"/>
                </a:ext>
              </a:extLst>
            </p:cNvPr>
            <p:cNvSpPr/>
            <p:nvPr/>
          </p:nvSpPr>
          <p:spPr>
            <a:xfrm>
              <a:off x="6552466" y="649905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1A95172C-F70F-4F61-BE19-44547B991563}"/>
                </a:ext>
              </a:extLst>
            </p:cNvPr>
            <p:cNvSpPr txBox="1"/>
            <p:nvPr/>
          </p:nvSpPr>
          <p:spPr>
            <a:xfrm>
              <a:off x="6748082" y="723872"/>
              <a:ext cx="1686636" cy="502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Application</a:t>
              </a: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369FB0F3-E842-43EA-96D2-CF91D6345BF9}"/>
                </a:ext>
              </a:extLst>
            </p:cNvPr>
            <p:cNvSpPr txBox="1"/>
            <p:nvPr/>
          </p:nvSpPr>
          <p:spPr>
            <a:xfrm>
              <a:off x="6230037" y="-128914"/>
              <a:ext cx="3810001" cy="53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100" dirty="0">
                  <a:latin typeface="Arial"/>
                </a:rPr>
                <a:t>Server - Target</a:t>
              </a:r>
            </a:p>
          </p:txBody>
        </p:sp>
        <p:sp>
          <p:nvSpPr>
            <p:cNvPr id="267" name="Plaque 266">
              <a:extLst>
                <a:ext uri="{FF2B5EF4-FFF2-40B4-BE49-F238E27FC236}">
                  <a16:creationId xmlns:a16="http://schemas.microsoft.com/office/drawing/2014/main" id="{B8F35913-D751-4737-A63E-E6580AE26C8E}"/>
                </a:ext>
              </a:extLst>
            </p:cNvPr>
            <p:cNvSpPr/>
            <p:nvPr/>
          </p:nvSpPr>
          <p:spPr>
            <a:xfrm>
              <a:off x="1632391" y="3778286"/>
              <a:ext cx="2133600" cy="685800"/>
            </a:xfrm>
            <a:prstGeom prst="plaque">
              <a:avLst/>
            </a:prstGeom>
            <a:solidFill>
              <a:srgbClr val="00B050"/>
            </a:solidFill>
            <a:ln w="38100" cap="flat" cmpd="sng" algn="ctr">
              <a:solidFill>
                <a:srgbClr val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NIC</a:t>
              </a:r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28AF048C-E959-4E46-AC5E-F6C3C2C00AD8}"/>
                </a:ext>
              </a:extLst>
            </p:cNvPr>
            <p:cNvSpPr/>
            <p:nvPr/>
          </p:nvSpPr>
          <p:spPr>
            <a:xfrm>
              <a:off x="1835344" y="3890352"/>
              <a:ext cx="955459" cy="461664"/>
            </a:xfrm>
            <a:prstGeom prst="ellipse">
              <a:avLst/>
            </a:prstGeom>
            <a:gradFill rotWithShape="1">
              <a:gsLst>
                <a:gs pos="0">
                  <a:srgbClr val="1A3B94">
                    <a:tint val="50000"/>
                    <a:satMod val="300000"/>
                  </a:srgbClr>
                </a:gs>
                <a:gs pos="35000">
                  <a:srgbClr val="1A3B94">
                    <a:tint val="37000"/>
                    <a:satMod val="300000"/>
                  </a:srgbClr>
                </a:gs>
                <a:gs pos="100000">
                  <a:srgbClr val="1A3B9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1A3B94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69" name="Plaque 268">
              <a:extLst>
                <a:ext uri="{FF2B5EF4-FFF2-40B4-BE49-F238E27FC236}">
                  <a16:creationId xmlns:a16="http://schemas.microsoft.com/office/drawing/2014/main" id="{5B89E3F6-8D13-4D68-9C79-74731DA638AC}"/>
                </a:ext>
              </a:extLst>
            </p:cNvPr>
            <p:cNvSpPr/>
            <p:nvPr/>
          </p:nvSpPr>
          <p:spPr>
            <a:xfrm>
              <a:off x="7650088" y="3778285"/>
              <a:ext cx="2133600" cy="685800"/>
            </a:xfrm>
            <a:prstGeom prst="plaque">
              <a:avLst/>
            </a:prstGeom>
            <a:solidFill>
              <a:srgbClr val="00B050"/>
            </a:solidFill>
            <a:ln w="38100" cap="flat" cmpd="sng" algn="ctr">
              <a:solidFill>
                <a:srgbClr val="FFFF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NIC</a:t>
              </a:r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BA0AE210-3B07-4DD7-B170-D186C7C2974F}"/>
                </a:ext>
              </a:extLst>
            </p:cNvPr>
            <p:cNvSpPr/>
            <p:nvPr/>
          </p:nvSpPr>
          <p:spPr>
            <a:xfrm>
              <a:off x="8630338" y="3890352"/>
              <a:ext cx="972632" cy="461665"/>
            </a:xfrm>
            <a:prstGeom prst="ellipse">
              <a:avLst/>
            </a:prstGeom>
            <a:gradFill rotWithShape="1">
              <a:gsLst>
                <a:gs pos="0">
                  <a:srgbClr val="1A3B94">
                    <a:tint val="50000"/>
                    <a:satMod val="300000"/>
                  </a:srgbClr>
                </a:gs>
                <a:gs pos="35000">
                  <a:srgbClr val="1A3B94">
                    <a:tint val="37000"/>
                    <a:satMod val="300000"/>
                  </a:srgbClr>
                </a:gs>
                <a:gs pos="100000">
                  <a:srgbClr val="1A3B9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1A3B94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cxnSp>
          <p:nvCxnSpPr>
            <p:cNvPr id="271" name="Straight Arrow Connector 270">
              <a:extLst>
                <a:ext uri="{FF2B5EF4-FFF2-40B4-BE49-F238E27FC236}">
                  <a16:creationId xmlns:a16="http://schemas.microsoft.com/office/drawing/2014/main" id="{0FE6B5D1-5FE1-4CA5-A783-29C75058BD76}"/>
                </a:ext>
              </a:extLst>
            </p:cNvPr>
            <p:cNvCxnSpPr>
              <a:endCxn id="256" idx="0"/>
            </p:cNvCxnSpPr>
            <p:nvPr/>
          </p:nvCxnSpPr>
          <p:spPr>
            <a:xfrm>
              <a:off x="2305738" y="1827024"/>
              <a:ext cx="0" cy="478135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272" name="Straight Arrow Connector 271">
              <a:extLst>
                <a:ext uri="{FF2B5EF4-FFF2-40B4-BE49-F238E27FC236}">
                  <a16:creationId xmlns:a16="http://schemas.microsoft.com/office/drawing/2014/main" id="{F012F559-5361-446D-B55D-7F9C1CF9914B}"/>
                </a:ext>
              </a:extLst>
            </p:cNvPr>
            <p:cNvCxnSpPr>
              <a:stCxn id="256" idx="4"/>
              <a:endCxn id="253" idx="0"/>
            </p:cNvCxnSpPr>
            <p:nvPr/>
          </p:nvCxnSpPr>
          <p:spPr>
            <a:xfrm>
              <a:off x="2305738" y="2766824"/>
              <a:ext cx="0" cy="33072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273" name="Elbow Connector 47">
              <a:extLst>
                <a:ext uri="{FF2B5EF4-FFF2-40B4-BE49-F238E27FC236}">
                  <a16:creationId xmlns:a16="http://schemas.microsoft.com/office/drawing/2014/main" id="{300C36FC-C8ED-4EE1-B093-6B04DFB23E62}"/>
                </a:ext>
              </a:extLst>
            </p:cNvPr>
            <p:cNvCxnSpPr>
              <a:endCxn id="269" idx="2"/>
            </p:cNvCxnSpPr>
            <p:nvPr/>
          </p:nvCxnSpPr>
          <p:spPr>
            <a:xfrm flipV="1">
              <a:off x="2699191" y="4464085"/>
              <a:ext cx="6017697" cy="280255"/>
            </a:xfrm>
            <a:prstGeom prst="bentConnector2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274" name="Straight Arrow Connector 273">
              <a:extLst>
                <a:ext uri="{FF2B5EF4-FFF2-40B4-BE49-F238E27FC236}">
                  <a16:creationId xmlns:a16="http://schemas.microsoft.com/office/drawing/2014/main" id="{96FC726C-9CAF-48B1-8E2E-F92687D5680D}"/>
                </a:ext>
              </a:extLst>
            </p:cNvPr>
            <p:cNvCxnSpPr>
              <a:cxnSpLocks/>
              <a:stCxn id="259" idx="0"/>
              <a:endCxn id="284" idx="4"/>
            </p:cNvCxnSpPr>
            <p:nvPr/>
          </p:nvCxnSpPr>
          <p:spPr>
            <a:xfrm flipV="1">
              <a:off x="9115402" y="2789993"/>
              <a:ext cx="0" cy="307551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275" name="Straight Arrow Connector 274">
              <a:extLst>
                <a:ext uri="{FF2B5EF4-FFF2-40B4-BE49-F238E27FC236}">
                  <a16:creationId xmlns:a16="http://schemas.microsoft.com/office/drawing/2014/main" id="{AD61DD40-8A25-4CA2-9B04-7FCD4B669089}"/>
                </a:ext>
              </a:extLst>
            </p:cNvPr>
            <p:cNvCxnSpPr/>
            <p:nvPr/>
          </p:nvCxnSpPr>
          <p:spPr>
            <a:xfrm flipV="1">
              <a:off x="9124398" y="1209829"/>
              <a:ext cx="0" cy="49144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276" name="Straight Arrow Connector 275">
              <a:extLst>
                <a:ext uri="{FF2B5EF4-FFF2-40B4-BE49-F238E27FC236}">
                  <a16:creationId xmlns:a16="http://schemas.microsoft.com/office/drawing/2014/main" id="{D549F401-17B3-42EA-92EC-C5FE1903BEA3}"/>
                </a:ext>
              </a:extLst>
            </p:cNvPr>
            <p:cNvCxnSpPr/>
            <p:nvPr/>
          </p:nvCxnSpPr>
          <p:spPr>
            <a:xfrm flipV="1">
              <a:off x="9124398" y="2028665"/>
              <a:ext cx="0" cy="507326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277" name="Rectangle 276">
              <a:extLst>
                <a:ext uri="{FF2B5EF4-FFF2-40B4-BE49-F238E27FC236}">
                  <a16:creationId xmlns:a16="http://schemas.microsoft.com/office/drawing/2014/main" id="{1CFF0D52-A21D-45C3-A733-BAFCFE781971}"/>
                </a:ext>
              </a:extLst>
            </p:cNvPr>
            <p:cNvSpPr/>
            <p:nvPr/>
          </p:nvSpPr>
          <p:spPr>
            <a:xfrm>
              <a:off x="1729253" y="630569"/>
              <a:ext cx="3200400" cy="609600"/>
            </a:xfrm>
            <a:prstGeom prst="rect">
              <a:avLst/>
            </a:prstGeom>
            <a:gradFill rotWithShape="1">
              <a:gsLst>
                <a:gs pos="0">
                  <a:srgbClr val="163586">
                    <a:shade val="51000"/>
                    <a:satMod val="130000"/>
                  </a:srgbClr>
                </a:gs>
                <a:gs pos="80000">
                  <a:srgbClr val="163586">
                    <a:shade val="93000"/>
                    <a:satMod val="130000"/>
                  </a:srgbClr>
                </a:gs>
                <a:gs pos="100000">
                  <a:srgbClr val="16358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6358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30B10268-B3B2-4F0D-B7D7-F4EC91503A60}"/>
                </a:ext>
              </a:extLst>
            </p:cNvPr>
            <p:cNvSpPr txBox="1"/>
            <p:nvPr/>
          </p:nvSpPr>
          <p:spPr>
            <a:xfrm>
              <a:off x="3097024" y="721010"/>
              <a:ext cx="1686636" cy="502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</a:pPr>
              <a:r>
                <a:rPr lang="en-US" sz="1000" dirty="0">
                  <a:solidFill>
                    <a:schemeClr val="bg1"/>
                  </a:solidFill>
                  <a:latin typeface="Arial"/>
                </a:rPr>
                <a:t>Application</a:t>
              </a:r>
            </a:p>
          </p:txBody>
        </p:sp>
        <p:cxnSp>
          <p:nvCxnSpPr>
            <p:cNvPr id="279" name="Straight Arrow Connector 278">
              <a:extLst>
                <a:ext uri="{FF2B5EF4-FFF2-40B4-BE49-F238E27FC236}">
                  <a16:creationId xmlns:a16="http://schemas.microsoft.com/office/drawing/2014/main" id="{CC829706-32AC-4078-BEF9-77338DA034FC}"/>
                </a:ext>
              </a:extLst>
            </p:cNvPr>
            <p:cNvCxnSpPr/>
            <p:nvPr/>
          </p:nvCxnSpPr>
          <p:spPr>
            <a:xfrm>
              <a:off x="2305738" y="1029638"/>
              <a:ext cx="0" cy="50082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280" name="Straight Arrow Connector 279">
              <a:extLst>
                <a:ext uri="{FF2B5EF4-FFF2-40B4-BE49-F238E27FC236}">
                  <a16:creationId xmlns:a16="http://schemas.microsoft.com/office/drawing/2014/main" id="{57B83A27-E4EF-4964-85DD-B918AF20A058}"/>
                </a:ext>
              </a:extLst>
            </p:cNvPr>
            <p:cNvCxnSpPr>
              <a:stCxn id="267" idx="2"/>
            </p:cNvCxnSpPr>
            <p:nvPr/>
          </p:nvCxnSpPr>
          <p:spPr>
            <a:xfrm>
              <a:off x="2699191" y="4464086"/>
              <a:ext cx="0" cy="28025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281" name="Straight Arrow Connector 280">
              <a:extLst>
                <a:ext uri="{FF2B5EF4-FFF2-40B4-BE49-F238E27FC236}">
                  <a16:creationId xmlns:a16="http://schemas.microsoft.com/office/drawing/2014/main" id="{FE842C3C-A93D-497E-9347-24EB834849DB}"/>
                </a:ext>
              </a:extLst>
            </p:cNvPr>
            <p:cNvCxnSpPr>
              <a:stCxn id="270" idx="0"/>
              <a:endCxn id="259" idx="4"/>
            </p:cNvCxnSpPr>
            <p:nvPr/>
          </p:nvCxnSpPr>
          <p:spPr>
            <a:xfrm flipH="1" flipV="1">
              <a:off x="9115402" y="3559209"/>
              <a:ext cx="1252" cy="331143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282" name="Straight Arrow Connector 281">
              <a:extLst>
                <a:ext uri="{FF2B5EF4-FFF2-40B4-BE49-F238E27FC236}">
                  <a16:creationId xmlns:a16="http://schemas.microsoft.com/office/drawing/2014/main" id="{D436AB70-4D04-4EEB-932C-75051CD74DFD}"/>
                </a:ext>
              </a:extLst>
            </p:cNvPr>
            <p:cNvCxnSpPr>
              <a:cxnSpLocks/>
              <a:stCxn id="253" idx="4"/>
              <a:endCxn id="268" idx="0"/>
            </p:cNvCxnSpPr>
            <p:nvPr/>
          </p:nvCxnSpPr>
          <p:spPr>
            <a:xfrm>
              <a:off x="2305738" y="3559209"/>
              <a:ext cx="7335" cy="33114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EDAA4028-58B2-4935-B151-A85E6D77F4B3}"/>
                </a:ext>
              </a:extLst>
            </p:cNvPr>
            <p:cNvSpPr/>
            <p:nvPr/>
          </p:nvSpPr>
          <p:spPr>
            <a:xfrm>
              <a:off x="1820674" y="1530458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1E05A778-5A48-4EE5-A271-A0548AE04A91}"/>
                </a:ext>
              </a:extLst>
            </p:cNvPr>
            <p:cNvSpPr/>
            <p:nvPr/>
          </p:nvSpPr>
          <p:spPr>
            <a:xfrm>
              <a:off x="8630339" y="2328327"/>
              <a:ext cx="970127" cy="461664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09423C09-14A3-4ED6-BD59-1EAC99C17AA0}"/>
                </a:ext>
              </a:extLst>
            </p:cNvPr>
            <p:cNvSpPr/>
            <p:nvPr/>
          </p:nvSpPr>
          <p:spPr>
            <a:xfrm>
              <a:off x="8630338" y="1524436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60AAD729-DC61-441C-A4E3-821595D4E0D6}"/>
                </a:ext>
              </a:extLst>
            </p:cNvPr>
            <p:cNvSpPr/>
            <p:nvPr/>
          </p:nvSpPr>
          <p:spPr>
            <a:xfrm>
              <a:off x="8630338" y="704537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7D69E1F5-3DCB-459B-A22A-D1BFB87EAE7F}"/>
                </a:ext>
              </a:extLst>
            </p:cNvPr>
            <p:cNvSpPr/>
            <p:nvPr/>
          </p:nvSpPr>
          <p:spPr>
            <a:xfrm>
              <a:off x="1820674" y="701187"/>
              <a:ext cx="970128" cy="461665"/>
            </a:xfrm>
            <a:prstGeom prst="ellipse">
              <a:avLst/>
            </a:prstGeom>
            <a:gradFill rotWithShape="1">
              <a:gsLst>
                <a:gs pos="0">
                  <a:srgbClr val="C8D7EF">
                    <a:shade val="51000"/>
                    <a:satMod val="130000"/>
                  </a:srgbClr>
                </a:gs>
                <a:gs pos="80000">
                  <a:srgbClr val="C8D7EF">
                    <a:shade val="93000"/>
                    <a:satMod val="130000"/>
                  </a:srgbClr>
                </a:gs>
                <a:gs pos="100000">
                  <a:srgbClr val="C8D7E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8D7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 typeface="Tahoma" pitchFamily="34" charset="0"/>
                <a:buNone/>
                <a:tabLst/>
                <a:defRPr/>
              </a:pPr>
              <a:r>
                <a:rPr kumimoji="0" lang="en-US" sz="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Arial"/>
                </a:rPr>
                <a:t>Buffer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398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208100"/>
              </p:ext>
            </p:extLst>
          </p:nvPr>
        </p:nvGraphicFramePr>
        <p:xfrm>
          <a:off x="446864" y="1838426"/>
          <a:ext cx="6652240" cy="6556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Visio" r:id="rId5" imgW="1904973" imgH="2371636" progId="Visio.Drawing.11">
                  <p:embed/>
                </p:oleObj>
              </mc:Choice>
              <mc:Fallback>
                <p:oleObj name="Visio" r:id="rId5" imgW="1904973" imgH="2371636" progId="Visio.Drawing.11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864" y="1838426"/>
                        <a:ext cx="6652240" cy="6556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/>
          <p:cNvSpPr txBox="1">
            <a:spLocks/>
          </p:cNvSpPr>
          <p:nvPr/>
        </p:nvSpPr>
        <p:spPr bwMode="white">
          <a:xfrm>
            <a:off x="446864" y="18742"/>
            <a:ext cx="9831918" cy="87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3200" b="0" baseline="0">
                <a:solidFill>
                  <a:srgbClr val="0070C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defRPr>
            </a:lvl1pPr>
            <a:lvl2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2pPr>
            <a:lvl3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3pPr>
            <a:lvl4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4pPr>
            <a:lvl5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5pPr>
            <a:lvl6pPr marL="653077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1306155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959234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261231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667" dirty="0">
                <a:solidFill>
                  <a:schemeClr val="bg1"/>
                </a:solidFill>
                <a:latin typeface="+mj-lt"/>
                <a:cs typeface="Arial" pitchFamily="34" charset="0"/>
              </a:rPr>
              <a:t>RoCEv2 Packet Format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25381" y="3211173"/>
            <a:ext cx="36195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cs typeface="Times New Roman" panose="02020603050405020304" pitchFamily="18" charset="0"/>
              </a:rPr>
              <a:t>ECN field in IP header is used to mark congestion (same as used for TCP)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1240403"/>
            <a:ext cx="9313914" cy="1970770"/>
          </a:xfrm>
          <a:prstGeom prst="rect">
            <a:avLst/>
          </a:prstGeom>
        </p:spPr>
      </p:pic>
      <p:cxnSp>
        <p:nvCxnSpPr>
          <p:cNvPr id="19" name="Straight Arrow Connector 18"/>
          <p:cNvCxnSpPr>
            <a:endCxn id="18" idx="0"/>
          </p:cNvCxnSpPr>
          <p:nvPr/>
        </p:nvCxnSpPr>
        <p:spPr>
          <a:xfrm>
            <a:off x="3135131" y="2093910"/>
            <a:ext cx="0" cy="11172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B5283F69-3680-481F-89A1-81F2E9BC2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RoCE</a:t>
            </a:r>
            <a:r>
              <a:rPr lang="en-US" b="1" dirty="0"/>
              <a:t> – RDMA Over Converged Ethernet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2908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996"/>
    </mc:Choice>
    <mc:Fallback xmlns="">
      <p:transition spd="slow" advTm="3499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</a:rPr>
              <a:t>Resilient </a:t>
            </a:r>
            <a:r>
              <a:rPr lang="en-US" dirty="0" err="1">
                <a:latin typeface="Arial"/>
              </a:rPr>
              <a:t>RoCE</a:t>
            </a:r>
            <a:r>
              <a:rPr lang="en-US" dirty="0">
                <a:latin typeface="Arial"/>
              </a:rPr>
              <a:t> Feature Progression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9FDC50-E7DB-4262-BD92-74BB8EF5B46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Software &amp; Firmware based implementation of congestion control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Hardware support to catch ECN-marks and CNPs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Hardware-based congestion control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Hardware acceleration</a:t>
            </a:r>
            <a:r>
              <a:rPr lang="en-US" baseline="0" dirty="0"/>
              <a:t> to</a:t>
            </a:r>
            <a:r>
              <a:rPr lang="en-US" dirty="0"/>
              <a:t> support loss handling events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Hardware-based packet retransmission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Selective-Repeat</a:t>
            </a:r>
            <a:r>
              <a:rPr lang="en-US" baseline="0" dirty="0"/>
              <a:t> based transport control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88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Optimizing Performance With Network </a:t>
            </a:r>
            <a:r>
              <a:rPr lang="en-US" b="1" dirty="0" err="1"/>
              <a:t>QoS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8285" indent="-380985">
              <a:buFont typeface="+mj-lt"/>
              <a:buAutoNum type="arabicPeriod"/>
            </a:pPr>
            <a:r>
              <a:rPr lang="en-US" dirty="0"/>
              <a:t>High priority traffic class separation of CNPs (congestion notification packets)</a:t>
            </a:r>
          </a:p>
          <a:p>
            <a:pPr marL="447645" lvl="1" indent="-317475"/>
            <a:r>
              <a:rPr lang="en-US" dirty="0"/>
              <a:t>Fast propagation over the network. Bypassing congested queues.</a:t>
            </a:r>
          </a:p>
          <a:p>
            <a:pPr marL="368285" indent="-380985">
              <a:buFont typeface="+mj-lt"/>
              <a:buAutoNum type="arabicPeriod"/>
            </a:pPr>
            <a:r>
              <a:rPr lang="en-US" dirty="0" err="1"/>
              <a:t>RoCE</a:t>
            </a:r>
            <a:r>
              <a:rPr lang="en-US" dirty="0"/>
              <a:t> traffic priority isolation from other traffic (</a:t>
            </a:r>
            <a:r>
              <a:rPr lang="en-US" dirty="0" err="1"/>
              <a:t>eg</a:t>
            </a:r>
            <a:r>
              <a:rPr lang="en-US" dirty="0"/>
              <a:t>. background TCP, UDP)</a:t>
            </a:r>
          </a:p>
          <a:p>
            <a:pPr marL="447645" lvl="1" indent="-317475"/>
            <a:r>
              <a:rPr lang="en-US" dirty="0"/>
              <a:t>Avoid co-existence problems with non-controlled (or differently controlled) traffic</a:t>
            </a:r>
          </a:p>
          <a:p>
            <a:pPr marL="368285" indent="-380985">
              <a:buFont typeface="+mj-lt"/>
              <a:buAutoNum type="arabicPeriod"/>
            </a:pPr>
            <a:r>
              <a:rPr lang="en-US" dirty="0"/>
              <a:t>Flow Control (lossless network)</a:t>
            </a:r>
          </a:p>
          <a:p>
            <a:pPr marL="447645" lvl="1" indent="-317475"/>
            <a:r>
              <a:rPr lang="en-US" dirty="0"/>
              <a:t>Better to pause packets than drop packets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3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263"/>
            <a:ext cx="10515600" cy="1325563"/>
          </a:xfrm>
        </p:spPr>
        <p:txBody>
          <a:bodyPr/>
          <a:lstStyle/>
          <a:p>
            <a:r>
              <a:rPr lang="en-US" b="1" dirty="0" err="1"/>
              <a:t>RoCE</a:t>
            </a:r>
            <a:r>
              <a:rPr lang="en-US" b="1" dirty="0"/>
              <a:t> CC (DCQCN) Convergence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614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ts val="1100"/>
              </a:lnSpc>
            </a:pPr>
            <a:r>
              <a:rPr lang="en-US" sz="1600" dirty="0"/>
              <a:t>Assume N synchronous flows in congestion point draining to one port.  Initial flow rate is link rate (</a:t>
            </a:r>
            <a:r>
              <a:rPr lang="en-US" sz="1600" dirty="0" err="1"/>
              <a:t>eg.</a:t>
            </a:r>
            <a:r>
              <a:rPr lang="en-US" sz="1600" dirty="0"/>
              <a:t> 100Gbps).</a:t>
            </a:r>
          </a:p>
          <a:p>
            <a:pPr>
              <a:lnSpc>
                <a:spcPts val="1100"/>
              </a:lnSpc>
            </a:pPr>
            <a:r>
              <a:rPr lang="en-US" sz="1600" dirty="0"/>
              <a:t>Rate of each flow needs to be reduced to link rate/N. So the total sum of flow rates will be equal to link rate.</a:t>
            </a:r>
          </a:p>
          <a:p>
            <a:pPr>
              <a:lnSpc>
                <a:spcPts val="1100"/>
              </a:lnSpc>
            </a:pPr>
            <a:r>
              <a:rPr lang="en-US" sz="1600" dirty="0"/>
              <a:t>Every rate reduction event, throttles the flow rate to half of previous rate.  new rate = 0.5 * old rate.</a:t>
            </a:r>
          </a:p>
          <a:p>
            <a:pPr>
              <a:lnSpc>
                <a:spcPts val="1100"/>
              </a:lnSpc>
            </a:pPr>
            <a:r>
              <a:rPr lang="en-US" sz="1600" dirty="0"/>
              <a:t>Hence, need log2(N) reduction events in order to converge. </a:t>
            </a:r>
          </a:p>
          <a:p>
            <a:pPr>
              <a:lnSpc>
                <a:spcPts val="1100"/>
              </a:lnSpc>
            </a:pPr>
            <a:r>
              <a:rPr lang="en-US" sz="1600" dirty="0"/>
              <a:t>The first reduction event arrives after first CNP arrives (RTT since start)</a:t>
            </a:r>
          </a:p>
          <a:p>
            <a:pPr>
              <a:lnSpc>
                <a:spcPts val="1100"/>
              </a:lnSpc>
            </a:pPr>
            <a:r>
              <a:rPr lang="en-US" sz="1600" dirty="0"/>
              <a:t>Following reduction events occur in periods configured by </a:t>
            </a:r>
            <a:r>
              <a:rPr lang="en-US" sz="1600" dirty="0" err="1"/>
              <a:t>rate_reduce_period</a:t>
            </a:r>
            <a:r>
              <a:rPr lang="en-US" sz="1600" dirty="0"/>
              <a:t> parameter. </a:t>
            </a:r>
          </a:p>
          <a:p>
            <a:pPr lvl="1">
              <a:lnSpc>
                <a:spcPts val="1100"/>
              </a:lnSpc>
            </a:pPr>
            <a:r>
              <a:rPr lang="en-US" sz="1400" dirty="0"/>
              <a:t>This is configurable parameter of DCQCN in the NIC</a:t>
            </a:r>
          </a:p>
          <a:p>
            <a:pPr>
              <a:lnSpc>
                <a:spcPts val="1100"/>
              </a:lnSpc>
            </a:pPr>
            <a:r>
              <a:rPr lang="en-US" sz="1600" dirty="0"/>
              <a:t>Hence, convergence time =  RTT + log(N)*(rate_reduce_period-1)</a:t>
            </a:r>
          </a:p>
          <a:p>
            <a:pPr>
              <a:lnSpc>
                <a:spcPts val="1100"/>
              </a:lnSpc>
            </a:pPr>
            <a:r>
              <a:rPr lang="en-US" sz="1600" dirty="0"/>
              <a:t>Example:</a:t>
            </a:r>
          </a:p>
          <a:p>
            <a:pPr marL="685800" lvl="2">
              <a:lnSpc>
                <a:spcPts val="1100"/>
              </a:lnSpc>
              <a:spcBef>
                <a:spcPts val="1000"/>
              </a:spcBef>
            </a:pPr>
            <a:r>
              <a:rPr lang="en-US" sz="1400" dirty="0"/>
              <a:t>network propagation time = 9 us  (estimated, including links and switches)</a:t>
            </a:r>
          </a:p>
          <a:p>
            <a:pPr marL="685800" lvl="2">
              <a:lnSpc>
                <a:spcPts val="1100"/>
              </a:lnSpc>
              <a:spcBef>
                <a:spcPts val="1000"/>
              </a:spcBef>
            </a:pPr>
            <a:r>
              <a:rPr lang="en-US" sz="1400" dirty="0"/>
              <a:t>NIC response time = 1 us</a:t>
            </a:r>
          </a:p>
          <a:p>
            <a:pPr marL="685800" lvl="2">
              <a:lnSpc>
                <a:spcPts val="1100"/>
              </a:lnSpc>
              <a:spcBef>
                <a:spcPts val="1000"/>
              </a:spcBef>
            </a:pPr>
            <a:r>
              <a:rPr lang="en-US" sz="1400" dirty="0"/>
              <a:t>Switch queue delay = ECN mark threshold / </a:t>
            </a:r>
            <a:r>
              <a:rPr lang="en-US" sz="1400" dirty="0" err="1"/>
              <a:t>link_rate</a:t>
            </a:r>
            <a:endParaRPr lang="en-US" sz="1400" dirty="0"/>
          </a:p>
          <a:p>
            <a:pPr marL="457200" lvl="2" indent="0">
              <a:lnSpc>
                <a:spcPts val="1100"/>
              </a:lnSpc>
              <a:spcBef>
                <a:spcPts val="1000"/>
              </a:spcBef>
              <a:buNone/>
            </a:pPr>
            <a:r>
              <a:rPr lang="en-US" sz="1400" dirty="0"/>
              <a:t>		   = 150KB (assuming switch configured to mark packets at 150KB) / 12.5GBps (= 100Gbps) = 12us</a:t>
            </a:r>
          </a:p>
          <a:p>
            <a:pPr lvl="1">
              <a:lnSpc>
                <a:spcPts val="1100"/>
              </a:lnSpc>
            </a:pPr>
            <a:r>
              <a:rPr lang="en-US" sz="1400" dirty="0"/>
              <a:t>RTT = network propagation time + NIC response time + queue delay = 9us + 1us + 12us = 22us </a:t>
            </a:r>
          </a:p>
          <a:p>
            <a:pPr lvl="1">
              <a:lnSpc>
                <a:spcPts val="1100"/>
              </a:lnSpc>
            </a:pPr>
            <a:r>
              <a:rPr lang="en-US" sz="1400" dirty="0"/>
              <a:t>Assume: number of flows N = 1024.  All links are 100Gbps.  Traffic arrives from 16 ports, draining to one port.</a:t>
            </a:r>
          </a:p>
          <a:p>
            <a:pPr lvl="1">
              <a:lnSpc>
                <a:spcPts val="1100"/>
              </a:lnSpc>
            </a:pPr>
            <a:r>
              <a:rPr lang="en-US" sz="1400" dirty="0"/>
              <a:t>Time to converge = 22us + log2(1024)*4 us  = 62us.</a:t>
            </a:r>
          </a:p>
          <a:p>
            <a:pPr>
              <a:lnSpc>
                <a:spcPts val="1100"/>
              </a:lnSpc>
            </a:pPr>
            <a:endParaRPr lang="en-US" sz="1600" dirty="0"/>
          </a:p>
          <a:p>
            <a:pPr>
              <a:lnSpc>
                <a:spcPts val="1100"/>
              </a:lnSpc>
            </a:pPr>
            <a:r>
              <a:rPr lang="en-US" sz="1800" b="1" i="1" u="sng" dirty="0"/>
              <a:t>Buffer needed </a:t>
            </a:r>
            <a:r>
              <a:rPr lang="en-US" sz="1800" i="1" u="sng" dirty="0"/>
              <a:t>= link rate * (num. incoming ports-1) * time to converge</a:t>
            </a:r>
          </a:p>
          <a:p>
            <a:pPr marL="1371600" lvl="4" indent="0">
              <a:lnSpc>
                <a:spcPts val="1100"/>
              </a:lnSpc>
              <a:spcBef>
                <a:spcPts val="1000"/>
              </a:spcBef>
              <a:buNone/>
            </a:pPr>
            <a:r>
              <a:rPr lang="en-US" i="1" u="sng" dirty="0"/>
              <a:t>  = 100Gbps* 15 ports * 62us = (100/8)*10^9* 15 * 62*10^(-6) = </a:t>
            </a:r>
            <a:r>
              <a:rPr lang="en-US" b="1" i="1" u="sng" dirty="0"/>
              <a:t>11,625 KB.</a:t>
            </a:r>
          </a:p>
          <a:p>
            <a:pPr>
              <a:lnSpc>
                <a:spcPts val="1100"/>
              </a:lnSpc>
            </a:pPr>
            <a:endParaRPr lang="en-US" sz="1200" dirty="0"/>
          </a:p>
          <a:p>
            <a:pPr>
              <a:lnSpc>
                <a:spcPts val="1100"/>
              </a:lnSpc>
            </a:pPr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2123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Lossless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4537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Enable ECN and PFC in all switch and NIC</a:t>
            </a:r>
          </a:p>
          <a:p>
            <a:r>
              <a:rPr lang="en-US" sz="1800" b="1" dirty="0"/>
              <a:t>NIC receive (Rx) congestion may occur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NIC cache misses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PCI bottleneck</a:t>
            </a:r>
          </a:p>
          <a:p>
            <a:r>
              <a:rPr lang="en-US" sz="1800" b="1" dirty="0"/>
              <a:t>Switch congestion may occur</a:t>
            </a:r>
          </a:p>
          <a:p>
            <a:pPr lvl="1"/>
            <a:r>
              <a:rPr lang="en-US" sz="1400" dirty="0"/>
              <a:t> Many to one communication</a:t>
            </a:r>
          </a:p>
          <a:p>
            <a:r>
              <a:rPr lang="en-US" sz="1800" b="1" dirty="0"/>
              <a:t>PFC may spread congestion to other switches</a:t>
            </a:r>
          </a:p>
          <a:p>
            <a:r>
              <a:rPr lang="en-US" sz="1800" b="1" dirty="0"/>
              <a:t>PFC may spread congestion to NIC transmit(Tx) side</a:t>
            </a:r>
          </a:p>
          <a:p>
            <a:pPr lvl="1"/>
            <a:r>
              <a:rPr lang="en-US" sz="1400" dirty="0"/>
              <a:t>PCIe congestion control</a:t>
            </a:r>
          </a:p>
          <a:p>
            <a:r>
              <a:rPr lang="en-US" sz="1800" b="1" dirty="0"/>
              <a:t>Use and optimize ECN to avoid the PFC </a:t>
            </a:r>
          </a:p>
          <a:p>
            <a:pPr lvl="1"/>
            <a:r>
              <a:rPr lang="en-US" sz="1400" dirty="0"/>
              <a:t>Buffer optimization in </a:t>
            </a:r>
            <a:r>
              <a:rPr lang="en-US" sz="1400" dirty="0" err="1"/>
              <a:t>en-gress</a:t>
            </a:r>
            <a:r>
              <a:rPr lang="en-US" sz="1400" dirty="0"/>
              <a:t> port </a:t>
            </a:r>
          </a:p>
          <a:p>
            <a:pPr lvl="1"/>
            <a:r>
              <a:rPr lang="en-US" sz="1400" dirty="0"/>
              <a:t>Faster ECN mark in switch and faster response for CNP in NIC </a:t>
            </a:r>
          </a:p>
          <a:p>
            <a:endParaRPr lang="en-US" sz="1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7527653" y="3138279"/>
            <a:ext cx="3590129" cy="3520195"/>
            <a:chOff x="4400542" y="3762960"/>
            <a:chExt cx="6533445" cy="6019421"/>
          </a:xfrm>
        </p:grpSpPr>
        <p:sp>
          <p:nvSpPr>
            <p:cNvPr id="4" name="Rectangle 3"/>
            <p:cNvSpPr/>
            <p:nvPr/>
          </p:nvSpPr>
          <p:spPr bwMode="auto">
            <a:xfrm>
              <a:off x="44005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8483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5848342" y="5013487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416116" y="3771215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867798" y="3762960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416116" y="5019886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7209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91687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4" name="Straight Connector 13"/>
            <p:cNvCxnSpPr>
              <a:stCxn id="4" idx="0"/>
              <a:endCxn id="6" idx="3"/>
            </p:cNvCxnSpPr>
            <p:nvPr/>
          </p:nvCxnSpPr>
          <p:spPr bwMode="auto">
            <a:xfrm flipV="1">
              <a:off x="4781542" y="5598854"/>
              <a:ext cx="1200711" cy="11681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260474" y="5699287"/>
              <a:ext cx="12642" cy="1037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 flipV="1">
              <a:off x="7873316" y="5714523"/>
              <a:ext cx="165202" cy="1022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2" idx="0"/>
              <a:endCxn id="10" idx="5"/>
            </p:cNvCxnSpPr>
            <p:nvPr/>
          </p:nvCxnSpPr>
          <p:spPr bwMode="auto">
            <a:xfrm flipH="1" flipV="1">
              <a:off x="8196605" y="5605253"/>
              <a:ext cx="1353111" cy="1131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308386" y="4457015"/>
              <a:ext cx="0" cy="5540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6" idx="7"/>
              <a:endCxn id="8" idx="3"/>
            </p:cNvCxnSpPr>
            <p:nvPr/>
          </p:nvCxnSpPr>
          <p:spPr bwMode="auto">
            <a:xfrm flipV="1">
              <a:off x="6628831" y="4356582"/>
              <a:ext cx="921196" cy="7573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 flipV="1">
              <a:off x="6762742" y="4351527"/>
              <a:ext cx="787285" cy="7623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10" idx="0"/>
              <a:endCxn id="8" idx="4"/>
            </p:cNvCxnSpPr>
            <p:nvPr/>
          </p:nvCxnSpPr>
          <p:spPr bwMode="auto">
            <a:xfrm flipV="1">
              <a:off x="7873316" y="4457015"/>
              <a:ext cx="0" cy="562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4808419" y="4619492"/>
              <a:ext cx="1600199" cy="29665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/>
                <a:t>PFC + ECN</a:t>
              </a:r>
              <a:endParaRPr lang="en-US" sz="1333" dirty="0"/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8986994" y="8286898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9063194" y="9325181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161384" y="8599597"/>
              <a:ext cx="66010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switch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005087" y="9483570"/>
              <a:ext cx="9289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NIC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2806AD9-E80A-4FD7-B880-41D1923BAC62}"/>
              </a:ext>
            </a:extLst>
          </p:cNvPr>
          <p:cNvSpPr txBox="1"/>
          <p:nvPr/>
        </p:nvSpPr>
        <p:spPr>
          <a:xfrm>
            <a:off x="9258295" y="3647741"/>
            <a:ext cx="1146082" cy="2051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333" dirty="0"/>
              <a:t>PFC + ECN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393BF3-CC33-4DC2-81CC-C7C512BE4883}"/>
              </a:ext>
            </a:extLst>
          </p:cNvPr>
          <p:cNvSpPr txBox="1"/>
          <p:nvPr/>
        </p:nvSpPr>
        <p:spPr>
          <a:xfrm>
            <a:off x="7182557" y="4324765"/>
            <a:ext cx="1146082" cy="2051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333" dirty="0"/>
              <a:t>PFC + ECN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7E7F91-2FAF-414D-886D-6A947AE6BED0}"/>
              </a:ext>
            </a:extLst>
          </p:cNvPr>
          <p:cNvSpPr txBox="1"/>
          <p:nvPr/>
        </p:nvSpPr>
        <p:spPr>
          <a:xfrm>
            <a:off x="9777954" y="4341343"/>
            <a:ext cx="1146082" cy="2051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333" dirty="0"/>
              <a:t>PFC + ECN</a:t>
            </a:r>
          </a:p>
        </p:txBody>
      </p:sp>
      <p:pic>
        <p:nvPicPr>
          <p:cNvPr id="42" name="Picture 41" descr="A picture containing screen, television, monitor, game&#10;&#10;Description automatically generated">
            <a:extLst>
              <a:ext uri="{FF2B5EF4-FFF2-40B4-BE49-F238E27FC236}">
                <a16:creationId xmlns:a16="http://schemas.microsoft.com/office/drawing/2014/main" id="{48410703-93B7-49D3-B495-B27E908A88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63" y="1859096"/>
            <a:ext cx="2974948" cy="132556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11033D92-0F44-40C7-9312-2C31A7149D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85" y="5349744"/>
            <a:ext cx="2980851" cy="683166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CEA68CC-EFB2-4138-A192-50F3F7D582C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5327" b="65580"/>
          <a:stretch/>
        </p:blipFill>
        <p:spPr>
          <a:xfrm>
            <a:off x="9220813" y="2053489"/>
            <a:ext cx="2304349" cy="115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5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Semi-lossless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2767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Address The Problem In Lossless: </a:t>
            </a:r>
          </a:p>
          <a:p>
            <a:r>
              <a:rPr lang="en-US" sz="2000" b="1" dirty="0"/>
              <a:t>NIC receive (Rx) congestion may occur</a:t>
            </a:r>
          </a:p>
          <a:p>
            <a:pPr marL="603503" lvl="1" indent="-342900"/>
            <a:r>
              <a:rPr lang="en-US" sz="1600" dirty="0"/>
              <a:t>NIC cache misses </a:t>
            </a:r>
          </a:p>
          <a:p>
            <a:pPr marL="603503" lvl="1" indent="-342900"/>
            <a:r>
              <a:rPr lang="en-US" sz="1600" dirty="0"/>
              <a:t>PCI bottleneck</a:t>
            </a:r>
          </a:p>
          <a:p>
            <a:r>
              <a:rPr lang="en-US" sz="2000" b="1" dirty="0"/>
              <a:t>PFC for NIC Congestion </a:t>
            </a:r>
          </a:p>
          <a:p>
            <a:pPr lvl="1"/>
            <a:r>
              <a:rPr lang="en-US" sz="1600" dirty="0"/>
              <a:t>NIC Rx congestion is propagated to the switch</a:t>
            </a:r>
          </a:p>
          <a:p>
            <a:pPr lvl="1"/>
            <a:r>
              <a:rPr lang="en-US" sz="1600" dirty="0"/>
              <a:t>Switch buffer absorbs the backpressure, congestion marked with ECN </a:t>
            </a:r>
            <a:endParaRPr lang="en-US" sz="1600" b="1" dirty="0"/>
          </a:p>
          <a:p>
            <a:r>
              <a:rPr lang="en-US" sz="2000" b="1" dirty="0"/>
              <a:t>PFC may spread congestion to other switches</a:t>
            </a:r>
          </a:p>
          <a:p>
            <a:r>
              <a:rPr lang="en-US" sz="2000" b="1" dirty="0"/>
              <a:t>Semi-Lossless network solves NIC congestion and prevents congestion spreading </a:t>
            </a:r>
          </a:p>
          <a:p>
            <a:pPr lvl="1"/>
            <a:r>
              <a:rPr lang="en-US" sz="1600" dirty="0"/>
              <a:t>NIC to switch: Uni-directional PFC </a:t>
            </a:r>
          </a:p>
          <a:p>
            <a:pPr lvl="1"/>
            <a:r>
              <a:rPr lang="en-US" sz="1600" dirty="0"/>
              <a:t>Switch to switch: no PFC </a:t>
            </a:r>
          </a:p>
          <a:p>
            <a:endParaRPr lang="en-US" sz="20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210071" y="1347978"/>
            <a:ext cx="5484626" cy="4162044"/>
            <a:chOff x="3448041" y="3762960"/>
            <a:chExt cx="7657825" cy="6019421"/>
          </a:xfrm>
        </p:grpSpPr>
        <p:sp>
          <p:nvSpPr>
            <p:cNvPr id="4" name="Rectangle 3"/>
            <p:cNvSpPr/>
            <p:nvPr/>
          </p:nvSpPr>
          <p:spPr bwMode="auto">
            <a:xfrm>
              <a:off x="44005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8483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5848342" y="5013487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416116" y="3771215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867798" y="3762960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416116" y="5019886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7209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91687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4" name="Straight Connector 13"/>
            <p:cNvCxnSpPr>
              <a:stCxn id="4" idx="0"/>
              <a:endCxn id="6" idx="3"/>
            </p:cNvCxnSpPr>
            <p:nvPr/>
          </p:nvCxnSpPr>
          <p:spPr bwMode="auto">
            <a:xfrm flipV="1">
              <a:off x="4781542" y="5598854"/>
              <a:ext cx="1200711" cy="11681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260474" y="5699287"/>
              <a:ext cx="12642" cy="1037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 flipV="1">
              <a:off x="7873316" y="5714523"/>
              <a:ext cx="165202" cy="1022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2" idx="0"/>
              <a:endCxn id="10" idx="5"/>
            </p:cNvCxnSpPr>
            <p:nvPr/>
          </p:nvCxnSpPr>
          <p:spPr bwMode="auto">
            <a:xfrm flipH="1" flipV="1">
              <a:off x="8196605" y="5605253"/>
              <a:ext cx="1353111" cy="1131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308386" y="4457015"/>
              <a:ext cx="0" cy="5540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6" idx="7"/>
              <a:endCxn id="8" idx="3"/>
            </p:cNvCxnSpPr>
            <p:nvPr/>
          </p:nvCxnSpPr>
          <p:spPr bwMode="auto">
            <a:xfrm flipV="1">
              <a:off x="6628831" y="4356582"/>
              <a:ext cx="921196" cy="7573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 flipV="1">
              <a:off x="6762742" y="4351527"/>
              <a:ext cx="787285" cy="7623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10" idx="0"/>
              <a:endCxn id="8" idx="4"/>
            </p:cNvCxnSpPr>
            <p:nvPr/>
          </p:nvCxnSpPr>
          <p:spPr bwMode="auto">
            <a:xfrm flipV="1">
              <a:off x="7873316" y="4457015"/>
              <a:ext cx="0" cy="562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4781542" y="4644750"/>
              <a:ext cx="1600200" cy="246145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333" dirty="0"/>
                <a:t>No PFC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43994" y="4692154"/>
              <a:ext cx="1600200" cy="2155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67" dirty="0"/>
                <a:t>No PFC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48041" y="5828688"/>
              <a:ext cx="1933856" cy="43104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67" dirty="0"/>
                <a:t>PFC from NIC to switch</a:t>
              </a:r>
            </a:p>
            <a:p>
              <a:pPr algn="ctr"/>
              <a:r>
                <a:rPr lang="en-US" sz="1167" dirty="0"/>
                <a:t>No PFC from switch to NIC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172010" y="5934143"/>
              <a:ext cx="1933856" cy="43104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67" dirty="0"/>
                <a:t>PFC from NIC to switch</a:t>
              </a:r>
            </a:p>
            <a:p>
              <a:pPr algn="ctr"/>
              <a:r>
                <a:rPr lang="en-US" sz="1167" dirty="0"/>
                <a:t>No PFC from switch to NIC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8986994" y="8286898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9063194" y="9325181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161384" y="8599597"/>
              <a:ext cx="66010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switch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005087" y="9483570"/>
              <a:ext cx="9289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NIC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182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Lossy-1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No PFC, End to End ECN only: </a:t>
            </a:r>
          </a:p>
          <a:p>
            <a:r>
              <a:rPr lang="en-US" sz="2400" b="1" dirty="0"/>
              <a:t>No PFC spread </a:t>
            </a:r>
          </a:p>
          <a:p>
            <a:r>
              <a:rPr lang="en-US" sz="2400" b="1" dirty="0"/>
              <a:t>Packet drop may happen</a:t>
            </a:r>
          </a:p>
          <a:p>
            <a:pPr lvl="1"/>
            <a:r>
              <a:rPr lang="en-US" sz="1800" dirty="0"/>
              <a:t>Selective Repeat </a:t>
            </a:r>
            <a:endParaRPr lang="en-US" sz="1800" b="1" dirty="0"/>
          </a:p>
          <a:p>
            <a:r>
              <a:rPr lang="en-US" sz="2400" b="1" dirty="0"/>
              <a:t>Optimize ECN</a:t>
            </a:r>
          </a:p>
          <a:p>
            <a:pPr lvl="1"/>
            <a:r>
              <a:rPr lang="en-US" sz="1800" dirty="0"/>
              <a:t>Buffer optimization in </a:t>
            </a:r>
            <a:r>
              <a:rPr lang="en-US" sz="1800" dirty="0" err="1"/>
              <a:t>en-gress</a:t>
            </a:r>
            <a:r>
              <a:rPr lang="en-US" sz="1800" dirty="0"/>
              <a:t> port </a:t>
            </a:r>
          </a:p>
          <a:p>
            <a:pPr lvl="1"/>
            <a:r>
              <a:rPr lang="en-US" sz="1800" dirty="0"/>
              <a:t>Fast Congestion Notification</a:t>
            </a:r>
          </a:p>
          <a:p>
            <a:pPr marL="1002759" lvl="2" indent="-285750" fontAlgn="base">
              <a:lnSpc>
                <a:spcPct val="80000"/>
              </a:lnSpc>
              <a:spcBef>
                <a:spcPts val="355"/>
              </a:spcBef>
              <a:spcAft>
                <a:spcPct val="0"/>
              </a:spcAft>
              <a:buClr>
                <a:srgbClr val="B7C035"/>
              </a:buClr>
              <a:buSzPct val="120000"/>
              <a:buFont typeface="Courier New" panose="02070309020205020404" pitchFamily="49" charset="0"/>
              <a:buChar char="o"/>
              <a:defRPr/>
            </a:pPr>
            <a:r>
              <a:rPr lang="en-US" sz="1600" dirty="0"/>
              <a:t>Packets marked as they leave queue</a:t>
            </a:r>
          </a:p>
          <a:p>
            <a:pPr marL="1002759" lvl="2" indent="-285750" fontAlgn="base">
              <a:lnSpc>
                <a:spcPct val="80000"/>
              </a:lnSpc>
              <a:spcBef>
                <a:spcPts val="355"/>
              </a:spcBef>
              <a:spcAft>
                <a:spcPct val="0"/>
              </a:spcAft>
              <a:buClr>
                <a:srgbClr val="B7C035"/>
              </a:buClr>
              <a:buSzPct val="120000"/>
              <a:buFont typeface="Courier New" panose="02070309020205020404" pitchFamily="49" charset="0"/>
              <a:buChar char="o"/>
              <a:defRPr/>
            </a:pPr>
            <a:r>
              <a:rPr lang="en-US" sz="1600" dirty="0"/>
              <a:t>Reduces average queue depth </a:t>
            </a:r>
          </a:p>
          <a:p>
            <a:pPr lvl="1"/>
            <a:r>
              <a:rPr lang="en-US" sz="1800" dirty="0"/>
              <a:t>Faster CNP creation in NIC receive</a:t>
            </a:r>
          </a:p>
          <a:p>
            <a:pPr lvl="1"/>
            <a:r>
              <a:rPr lang="en-US" sz="1800" dirty="0"/>
              <a:t>Give the highest priority for CNP</a:t>
            </a:r>
          </a:p>
          <a:p>
            <a:pPr lvl="1"/>
            <a:r>
              <a:rPr lang="en-US" sz="1800" dirty="0"/>
              <a:t>Faster reaction for  CNP in NIC transmit</a:t>
            </a:r>
          </a:p>
          <a:p>
            <a:pPr marL="0" indent="0">
              <a:buNone/>
            </a:pP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441080" y="1706323"/>
            <a:ext cx="5303770" cy="4162044"/>
            <a:chOff x="3528679" y="3762960"/>
            <a:chExt cx="7405308" cy="6019421"/>
          </a:xfrm>
        </p:grpSpPr>
        <p:sp>
          <p:nvSpPr>
            <p:cNvPr id="4" name="Rectangle 3"/>
            <p:cNvSpPr/>
            <p:nvPr/>
          </p:nvSpPr>
          <p:spPr bwMode="auto">
            <a:xfrm>
              <a:off x="44005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848342" y="6767046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5848342" y="5013487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416116" y="3771215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867798" y="3762960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416116" y="5019886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7209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9168716" y="6736573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4" name="Straight Connector 13"/>
            <p:cNvCxnSpPr>
              <a:stCxn id="4" idx="0"/>
              <a:endCxn id="6" idx="3"/>
            </p:cNvCxnSpPr>
            <p:nvPr/>
          </p:nvCxnSpPr>
          <p:spPr bwMode="auto">
            <a:xfrm flipV="1">
              <a:off x="4781542" y="5598854"/>
              <a:ext cx="1200711" cy="11681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260474" y="5699287"/>
              <a:ext cx="12642" cy="1037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 flipV="1">
              <a:off x="7873316" y="5714523"/>
              <a:ext cx="165202" cy="1022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2" idx="0"/>
              <a:endCxn id="10" idx="5"/>
            </p:cNvCxnSpPr>
            <p:nvPr/>
          </p:nvCxnSpPr>
          <p:spPr bwMode="auto">
            <a:xfrm flipH="1" flipV="1">
              <a:off x="8196605" y="5605253"/>
              <a:ext cx="1353111" cy="1131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308386" y="4457015"/>
              <a:ext cx="0" cy="5540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6" idx="7"/>
              <a:endCxn id="8" idx="3"/>
            </p:cNvCxnSpPr>
            <p:nvPr/>
          </p:nvCxnSpPr>
          <p:spPr bwMode="auto">
            <a:xfrm flipV="1">
              <a:off x="6628831" y="4356582"/>
              <a:ext cx="921196" cy="7573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 flipV="1">
              <a:off x="6762742" y="4351527"/>
              <a:ext cx="787285" cy="7623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10" idx="0"/>
              <a:endCxn id="8" idx="4"/>
            </p:cNvCxnSpPr>
            <p:nvPr/>
          </p:nvCxnSpPr>
          <p:spPr bwMode="auto">
            <a:xfrm flipV="1">
              <a:off x="7873316" y="4457015"/>
              <a:ext cx="0" cy="562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3528679" y="5914334"/>
              <a:ext cx="1933856" cy="25975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67" dirty="0"/>
                <a:t>No PFC, ECN Only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8986994" y="8286898"/>
              <a:ext cx="914400" cy="6858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9063194" y="9325181"/>
              <a:ext cx="7620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fontAlgn="base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161384" y="8599597"/>
              <a:ext cx="66010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switch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005087" y="9483570"/>
              <a:ext cx="9289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/>
                <a:t>NIC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AF1A17B6-5D81-4169-B1DD-EBB108243EA9}"/>
              </a:ext>
            </a:extLst>
          </p:cNvPr>
          <p:cNvSpPr txBox="1"/>
          <p:nvPr/>
        </p:nvSpPr>
        <p:spPr>
          <a:xfrm>
            <a:off x="7065517" y="2278810"/>
            <a:ext cx="1385051" cy="17960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167" dirty="0"/>
              <a:t>No PFC, ECN Only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8B6F10C-BDD1-450B-824A-2EED6497ABF5}"/>
              </a:ext>
            </a:extLst>
          </p:cNvPr>
          <p:cNvSpPr txBox="1"/>
          <p:nvPr/>
        </p:nvSpPr>
        <p:spPr>
          <a:xfrm>
            <a:off x="9502534" y="2336444"/>
            <a:ext cx="1385051" cy="17960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167" dirty="0"/>
              <a:t>No PFC, ECN Only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76676E2-EE64-4A27-87B1-58F23396F33C}"/>
              </a:ext>
            </a:extLst>
          </p:cNvPr>
          <p:cNvSpPr txBox="1"/>
          <p:nvPr/>
        </p:nvSpPr>
        <p:spPr>
          <a:xfrm>
            <a:off x="10212615" y="3193103"/>
            <a:ext cx="1385051" cy="17960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167" dirty="0"/>
              <a:t>No PFC, ECN Only</a:t>
            </a:r>
          </a:p>
        </p:txBody>
      </p:sp>
      <p:pic>
        <p:nvPicPr>
          <p:cNvPr id="41" name="Picture 40" descr="A picture containing screen, television, monitor, game&#10;&#10;Description automatically generated">
            <a:extLst>
              <a:ext uri="{FF2B5EF4-FFF2-40B4-BE49-F238E27FC236}">
                <a16:creationId xmlns:a16="http://schemas.microsoft.com/office/drawing/2014/main" id="{B692891E-1643-4107-A384-A3BF45FA23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30" y="4442108"/>
            <a:ext cx="3221151" cy="1435266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2C4E646-F0E5-4474-8684-C4EDF1505EB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071" y="4430837"/>
            <a:ext cx="1882534" cy="61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805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5788</TotalTime>
  <Words>1512</Words>
  <Application>Microsoft Office PowerPoint</Application>
  <PresentationFormat>Widescreen</PresentationFormat>
  <Paragraphs>360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Tahoma</vt:lpstr>
      <vt:lpstr>Wingdings</vt:lpstr>
      <vt:lpstr>Office Theme</vt:lpstr>
      <vt:lpstr>Visio</vt:lpstr>
      <vt:lpstr>RoCE Network Proposal</vt:lpstr>
      <vt:lpstr>Remote Direct Memory Access (RDMA) Benefits</vt:lpstr>
      <vt:lpstr>RoCE – RDMA Over Converged Ethernet </vt:lpstr>
      <vt:lpstr>Resilient RoCE Feature Progression</vt:lpstr>
      <vt:lpstr>Optimizing Performance With Network QoS</vt:lpstr>
      <vt:lpstr>RoCE CC (DCQCN) Convergence Analysis</vt:lpstr>
      <vt:lpstr>Lossless Configuration</vt:lpstr>
      <vt:lpstr>Semi-lossless Configuration</vt:lpstr>
      <vt:lpstr>Lossy-1 Configuration</vt:lpstr>
      <vt:lpstr>Lossy-2 Configuration</vt:lpstr>
      <vt:lpstr>Traffic Classification </vt:lpstr>
      <vt:lpstr>Recommended Classification</vt:lpstr>
      <vt:lpstr>Host Ingress QoS Model  </vt:lpstr>
      <vt:lpstr>Switch Priority Classification</vt:lpstr>
      <vt:lpstr>Standard RoCE Handling Packet Drops</vt:lpstr>
      <vt:lpstr>Selective Repeat </vt:lpstr>
      <vt:lpstr>Ideal Data Traffic</vt:lpstr>
      <vt:lpstr>SmartNIC Application Example (NVMe Emulator)</vt:lpstr>
      <vt:lpstr>Thanks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RoCE Network Proposal</dc:title>
  <dc:creator>Qingchun Song</dc:creator>
  <cp:lastModifiedBy>Qingchun Song</cp:lastModifiedBy>
  <cp:revision>50</cp:revision>
  <dcterms:created xsi:type="dcterms:W3CDTF">2019-11-05T05:13:38Z</dcterms:created>
  <dcterms:modified xsi:type="dcterms:W3CDTF">2019-11-11T09:41:33Z</dcterms:modified>
</cp:coreProperties>
</file>