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858" r:id="rId2"/>
    <p:sldId id="553" r:id="rId3"/>
    <p:sldId id="864" r:id="rId4"/>
    <p:sldId id="741" r:id="rId5"/>
    <p:sldId id="1025" r:id="rId6"/>
    <p:sldId id="1026" r:id="rId7"/>
    <p:sldId id="1027" r:id="rId8"/>
    <p:sldId id="623" r:id="rId9"/>
    <p:sldId id="351" r:id="rId10"/>
    <p:sldId id="354" r:id="rId11"/>
    <p:sldId id="607" r:id="rId12"/>
    <p:sldId id="355" r:id="rId13"/>
    <p:sldId id="356" r:id="rId14"/>
    <p:sldId id="357" r:id="rId15"/>
    <p:sldId id="4859"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106" autoAdjust="0"/>
    <p:restoredTop sz="94660"/>
  </p:normalViewPr>
  <p:slideViewPr>
    <p:cSldViewPr snapToGrid="0">
      <p:cViewPr varScale="1">
        <p:scale>
          <a:sx n="128" d="100"/>
          <a:sy n="128" d="100"/>
        </p:scale>
        <p:origin x="1472" y="17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Users\miherber\Documents\Insieme\Bootcamp,%20Networkers,%20Roadshows%20&amp;%20VTs\Networkers\2016\Melbourne\BRKDCT-2045%20(N9K%20ARchitecture)\miercom-buffer-resul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Users\miherber\Documents\Insieme\Bootcamp,%20Networkers,%20Roadshows%20&amp;%20VTs\Networkers\2016\Melbourne\BRKDCT-2045%20(N9K%20ARchitecture)\miercom-buffer-resul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Users\miherber\Documents\Insieme\Bootcamp,%20Networkers,%20Roadshows%20&amp;%20VTs\Networkers\2016\Melbourne\BRKDCT-2045%20(N9K%20ARchitecture)\miercom-buffer-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400"/>
            </a:pPr>
            <a:r>
              <a:rPr lang="en-US" sz="1400"/>
              <a:t>Data Mining </a:t>
            </a:r>
            <a:r>
              <a:rPr lang="en-US" sz="1400" baseline="0"/>
              <a:t>Workload</a:t>
            </a:r>
          </a:p>
          <a:p>
            <a:pPr>
              <a:defRPr sz="1400"/>
            </a:pPr>
            <a:r>
              <a:rPr lang="en-US" sz="1400" baseline="0"/>
              <a:t>Average Flow Completion Time</a:t>
            </a:r>
          </a:p>
        </c:rich>
      </c:tx>
      <c:overlay val="0"/>
    </c:title>
    <c:autoTitleDeleted val="0"/>
    <c:plotArea>
      <c:layout/>
      <c:barChart>
        <c:barDir val="col"/>
        <c:grouping val="clustered"/>
        <c:varyColors val="0"/>
        <c:ser>
          <c:idx val="0"/>
          <c:order val="0"/>
          <c:tx>
            <c:v>Nexus 92160YC-X</c:v>
          </c:tx>
          <c:invertIfNegative val="0"/>
          <c:cat>
            <c:numRef>
              <c:f>'data mining'!$C$7:$C$15</c:f>
              <c:numCache>
                <c:formatCode>General</c:formatCode>
                <c:ptCount val="9"/>
                <c:pt idx="0">
                  <c:v>20</c:v>
                </c:pt>
                <c:pt idx="1">
                  <c:v>30</c:v>
                </c:pt>
                <c:pt idx="2">
                  <c:v>40</c:v>
                </c:pt>
                <c:pt idx="3">
                  <c:v>50</c:v>
                </c:pt>
                <c:pt idx="4">
                  <c:v>60</c:v>
                </c:pt>
                <c:pt idx="5">
                  <c:v>70</c:v>
                </c:pt>
                <c:pt idx="6">
                  <c:v>80</c:v>
                </c:pt>
                <c:pt idx="7">
                  <c:v>90</c:v>
                </c:pt>
                <c:pt idx="8">
                  <c:v>95</c:v>
                </c:pt>
              </c:numCache>
            </c:numRef>
          </c:cat>
          <c:val>
            <c:numRef>
              <c:f>'data mining'!$D$7:$D$15</c:f>
              <c:numCache>
                <c:formatCode>0.00</c:formatCode>
                <c:ptCount val="9"/>
                <c:pt idx="0">
                  <c:v>13.6301643967</c:v>
                </c:pt>
                <c:pt idx="1">
                  <c:v>17.8426147845</c:v>
                </c:pt>
                <c:pt idx="2">
                  <c:v>19.083594983800001</c:v>
                </c:pt>
                <c:pt idx="3">
                  <c:v>24.595124121600001</c:v>
                </c:pt>
                <c:pt idx="4">
                  <c:v>34.251444040999999</c:v>
                </c:pt>
                <c:pt idx="5">
                  <c:v>53.648861740400001</c:v>
                </c:pt>
                <c:pt idx="6">
                  <c:v>79.349840017199298</c:v>
                </c:pt>
                <c:pt idx="7">
                  <c:v>116.814263986</c:v>
                </c:pt>
                <c:pt idx="8">
                  <c:v>153.808034924</c:v>
                </c:pt>
              </c:numCache>
            </c:numRef>
          </c:val>
          <c:extLst>
            <c:ext xmlns:c16="http://schemas.microsoft.com/office/drawing/2014/chart" uri="{C3380CC4-5D6E-409C-BE32-E72D297353CC}">
              <c16:uniqueId val="{00000000-B8AA-4560-9F6A-C809D2399184}"/>
            </c:ext>
          </c:extLst>
        </c:ser>
        <c:ser>
          <c:idx val="1"/>
          <c:order val="1"/>
          <c:tx>
            <c:v>Nexus 9272Q</c:v>
          </c:tx>
          <c:invertIfNegative val="0"/>
          <c:cat>
            <c:numRef>
              <c:f>'data mining'!$C$7:$C$15</c:f>
              <c:numCache>
                <c:formatCode>General</c:formatCode>
                <c:ptCount val="9"/>
                <c:pt idx="0">
                  <c:v>20</c:v>
                </c:pt>
                <c:pt idx="1">
                  <c:v>30</c:v>
                </c:pt>
                <c:pt idx="2">
                  <c:v>40</c:v>
                </c:pt>
                <c:pt idx="3">
                  <c:v>50</c:v>
                </c:pt>
                <c:pt idx="4">
                  <c:v>60</c:v>
                </c:pt>
                <c:pt idx="5">
                  <c:v>70</c:v>
                </c:pt>
                <c:pt idx="6">
                  <c:v>80</c:v>
                </c:pt>
                <c:pt idx="7">
                  <c:v>90</c:v>
                </c:pt>
                <c:pt idx="8">
                  <c:v>95</c:v>
                </c:pt>
              </c:numCache>
            </c:numRef>
          </c:cat>
          <c:val>
            <c:numRef>
              <c:f>'data mining'!$I$7:$I$15</c:f>
              <c:numCache>
                <c:formatCode>0.00</c:formatCode>
                <c:ptCount val="9"/>
                <c:pt idx="0">
                  <c:v>13.800587569499999</c:v>
                </c:pt>
                <c:pt idx="1">
                  <c:v>18.2466984269</c:v>
                </c:pt>
                <c:pt idx="2">
                  <c:v>19.821365439600001</c:v>
                </c:pt>
                <c:pt idx="3">
                  <c:v>25.2776911855</c:v>
                </c:pt>
                <c:pt idx="4">
                  <c:v>33.515618001100002</c:v>
                </c:pt>
                <c:pt idx="5">
                  <c:v>53.853758386000003</c:v>
                </c:pt>
                <c:pt idx="6">
                  <c:v>78.371804635000004</c:v>
                </c:pt>
                <c:pt idx="7">
                  <c:v>116.194210078</c:v>
                </c:pt>
                <c:pt idx="8">
                  <c:v>151.16750180400001</c:v>
                </c:pt>
              </c:numCache>
            </c:numRef>
          </c:val>
          <c:extLst>
            <c:ext xmlns:c16="http://schemas.microsoft.com/office/drawing/2014/chart" uri="{C3380CC4-5D6E-409C-BE32-E72D297353CC}">
              <c16:uniqueId val="{00000001-B8AA-4560-9F6A-C809D2399184}"/>
            </c:ext>
          </c:extLst>
        </c:ser>
        <c:ser>
          <c:idx val="2"/>
          <c:order val="2"/>
          <c:tx>
            <c:v>7280SE-72</c:v>
          </c:tx>
          <c:invertIfNegative val="0"/>
          <c:cat>
            <c:numRef>
              <c:f>'data mining'!$C$7:$C$15</c:f>
              <c:numCache>
                <c:formatCode>General</c:formatCode>
                <c:ptCount val="9"/>
                <c:pt idx="0">
                  <c:v>20</c:v>
                </c:pt>
                <c:pt idx="1">
                  <c:v>30</c:v>
                </c:pt>
                <c:pt idx="2">
                  <c:v>40</c:v>
                </c:pt>
                <c:pt idx="3">
                  <c:v>50</c:v>
                </c:pt>
                <c:pt idx="4">
                  <c:v>60</c:v>
                </c:pt>
                <c:pt idx="5">
                  <c:v>70</c:v>
                </c:pt>
                <c:pt idx="6">
                  <c:v>80</c:v>
                </c:pt>
                <c:pt idx="7">
                  <c:v>90</c:v>
                </c:pt>
                <c:pt idx="8">
                  <c:v>95</c:v>
                </c:pt>
              </c:numCache>
            </c:numRef>
          </c:cat>
          <c:val>
            <c:numRef>
              <c:f>'data mining'!$N$7:$N$15</c:f>
              <c:numCache>
                <c:formatCode>0.00</c:formatCode>
                <c:ptCount val="9"/>
                <c:pt idx="0">
                  <c:v>13.5403656244</c:v>
                </c:pt>
                <c:pt idx="1">
                  <c:v>19.331626806500001</c:v>
                </c:pt>
                <c:pt idx="2">
                  <c:v>22.369784093100002</c:v>
                </c:pt>
                <c:pt idx="3">
                  <c:v>29.707273220299999</c:v>
                </c:pt>
                <c:pt idx="4">
                  <c:v>43.460231607099999</c:v>
                </c:pt>
                <c:pt idx="5">
                  <c:v>68.026110379000002</c:v>
                </c:pt>
                <c:pt idx="6">
                  <c:v>94.017446855200006</c:v>
                </c:pt>
                <c:pt idx="7">
                  <c:v>134.052747635</c:v>
                </c:pt>
                <c:pt idx="8">
                  <c:v>184.40855332800001</c:v>
                </c:pt>
              </c:numCache>
            </c:numRef>
          </c:val>
          <c:extLst>
            <c:ext xmlns:c16="http://schemas.microsoft.com/office/drawing/2014/chart" uri="{C3380CC4-5D6E-409C-BE32-E72D297353CC}">
              <c16:uniqueId val="{00000002-B8AA-4560-9F6A-C809D2399184}"/>
            </c:ext>
          </c:extLst>
        </c:ser>
        <c:dLbls>
          <c:showLegendKey val="0"/>
          <c:showVal val="0"/>
          <c:showCatName val="0"/>
          <c:showSerName val="0"/>
          <c:showPercent val="0"/>
          <c:showBubbleSize val="0"/>
        </c:dLbls>
        <c:gapWidth val="150"/>
        <c:axId val="-2111339560"/>
        <c:axId val="-2111333768"/>
      </c:barChart>
      <c:catAx>
        <c:axId val="-2111339560"/>
        <c:scaling>
          <c:orientation val="minMax"/>
        </c:scaling>
        <c:delete val="0"/>
        <c:axPos val="b"/>
        <c:title>
          <c:tx>
            <c:rich>
              <a:bodyPr/>
              <a:lstStyle/>
              <a:p>
                <a:pPr>
                  <a:defRPr/>
                </a:pPr>
                <a:r>
                  <a:rPr lang="en-US"/>
                  <a:t>Traffic Load</a:t>
                </a:r>
                <a:r>
                  <a:rPr lang="en-US" baseline="0"/>
                  <a:t> (% line rate)</a:t>
                </a:r>
                <a:endParaRPr lang="en-US"/>
              </a:p>
            </c:rich>
          </c:tx>
          <c:overlay val="0"/>
        </c:title>
        <c:numFmt formatCode="General" sourceLinked="1"/>
        <c:majorTickMark val="out"/>
        <c:minorTickMark val="none"/>
        <c:tickLblPos val="nextTo"/>
        <c:crossAx val="-2111333768"/>
        <c:crosses val="autoZero"/>
        <c:auto val="1"/>
        <c:lblAlgn val="ctr"/>
        <c:lblOffset val="100"/>
        <c:noMultiLvlLbl val="0"/>
      </c:catAx>
      <c:valAx>
        <c:axId val="-2111333768"/>
        <c:scaling>
          <c:orientation val="minMax"/>
        </c:scaling>
        <c:delete val="0"/>
        <c:axPos val="l"/>
        <c:majorGridlines/>
        <c:title>
          <c:tx>
            <c:rich>
              <a:bodyPr rot="-5400000" vert="horz"/>
              <a:lstStyle/>
              <a:p>
                <a:pPr>
                  <a:defRPr sz="1200"/>
                </a:pPr>
                <a:r>
                  <a:rPr lang="en-US" sz="1200"/>
                  <a:t>Flow Completion time (msec)</a:t>
                </a:r>
              </a:p>
            </c:rich>
          </c:tx>
          <c:layout>
            <c:manualLayout>
              <c:xMode val="edge"/>
              <c:yMode val="edge"/>
              <c:x val="4.6695567548438502E-4"/>
              <c:y val="0.205926630859884"/>
            </c:manualLayout>
          </c:layout>
          <c:overlay val="0"/>
        </c:title>
        <c:numFmt formatCode="0.00" sourceLinked="1"/>
        <c:majorTickMark val="out"/>
        <c:minorTickMark val="none"/>
        <c:tickLblPos val="nextTo"/>
        <c:crossAx val="-211133956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400"/>
            </a:pPr>
            <a:r>
              <a:rPr lang="en-US" sz="1400" b="1" i="0" u="none" strike="noStrike" baseline="0">
                <a:effectLst/>
              </a:rPr>
              <a:t>Data Mining </a:t>
            </a:r>
            <a:r>
              <a:rPr lang="en-US" sz="1400" baseline="0"/>
              <a:t>Workload</a:t>
            </a:r>
          </a:p>
          <a:p>
            <a:pPr>
              <a:defRPr sz="1400"/>
            </a:pPr>
            <a:r>
              <a:rPr lang="en-US" sz="1400" baseline="0"/>
              <a:t>Under 100KB Flow Completion Time</a:t>
            </a:r>
          </a:p>
        </c:rich>
      </c:tx>
      <c:layout>
        <c:manualLayout>
          <c:xMode val="edge"/>
          <c:yMode val="edge"/>
          <c:x val="0.18548039493454699"/>
          <c:y val="3.1835389589409797E-2"/>
        </c:manualLayout>
      </c:layout>
      <c:overlay val="0"/>
    </c:title>
    <c:autoTitleDeleted val="0"/>
    <c:plotArea>
      <c:layout/>
      <c:barChart>
        <c:barDir val="col"/>
        <c:grouping val="clustered"/>
        <c:varyColors val="0"/>
        <c:ser>
          <c:idx val="0"/>
          <c:order val="0"/>
          <c:tx>
            <c:v>Nexus 92160YC-X</c:v>
          </c:tx>
          <c:invertIfNegative val="0"/>
          <c:cat>
            <c:numRef>
              <c:f>'data mining'!$C$7:$C$15</c:f>
              <c:numCache>
                <c:formatCode>General</c:formatCode>
                <c:ptCount val="9"/>
                <c:pt idx="0">
                  <c:v>20</c:v>
                </c:pt>
                <c:pt idx="1">
                  <c:v>30</c:v>
                </c:pt>
                <c:pt idx="2">
                  <c:v>40</c:v>
                </c:pt>
                <c:pt idx="3">
                  <c:v>50</c:v>
                </c:pt>
                <c:pt idx="4">
                  <c:v>60</c:v>
                </c:pt>
                <c:pt idx="5">
                  <c:v>70</c:v>
                </c:pt>
                <c:pt idx="6">
                  <c:v>80</c:v>
                </c:pt>
                <c:pt idx="7">
                  <c:v>90</c:v>
                </c:pt>
                <c:pt idx="8">
                  <c:v>95</c:v>
                </c:pt>
              </c:numCache>
            </c:numRef>
          </c:cat>
          <c:val>
            <c:numRef>
              <c:f>'data mining'!$D$17:$D$25</c:f>
              <c:numCache>
                <c:formatCode>0.00</c:formatCode>
                <c:ptCount val="9"/>
                <c:pt idx="0">
                  <c:v>0.240087715216</c:v>
                </c:pt>
                <c:pt idx="1">
                  <c:v>0.236427219119</c:v>
                </c:pt>
                <c:pt idx="2">
                  <c:v>0.24042427049599999</c:v>
                </c:pt>
                <c:pt idx="3">
                  <c:v>0.239111792584</c:v>
                </c:pt>
                <c:pt idx="4">
                  <c:v>0.23767325121999999</c:v>
                </c:pt>
                <c:pt idx="5">
                  <c:v>0.23965046296299999</c:v>
                </c:pt>
                <c:pt idx="6">
                  <c:v>0.249117524581</c:v>
                </c:pt>
                <c:pt idx="7">
                  <c:v>0.24741644385</c:v>
                </c:pt>
                <c:pt idx="8">
                  <c:v>0.29758792625399999</c:v>
                </c:pt>
              </c:numCache>
            </c:numRef>
          </c:val>
          <c:extLst>
            <c:ext xmlns:c16="http://schemas.microsoft.com/office/drawing/2014/chart" uri="{C3380CC4-5D6E-409C-BE32-E72D297353CC}">
              <c16:uniqueId val="{00000000-80E3-4272-BAD1-DA3413F976A8}"/>
            </c:ext>
          </c:extLst>
        </c:ser>
        <c:ser>
          <c:idx val="1"/>
          <c:order val="1"/>
          <c:tx>
            <c:v>Nexus 9272Q</c:v>
          </c:tx>
          <c:invertIfNegative val="0"/>
          <c:cat>
            <c:numRef>
              <c:f>'data mining'!$C$7:$C$15</c:f>
              <c:numCache>
                <c:formatCode>General</c:formatCode>
                <c:ptCount val="9"/>
                <c:pt idx="0">
                  <c:v>20</c:v>
                </c:pt>
                <c:pt idx="1">
                  <c:v>30</c:v>
                </c:pt>
                <c:pt idx="2">
                  <c:v>40</c:v>
                </c:pt>
                <c:pt idx="3">
                  <c:v>50</c:v>
                </c:pt>
                <c:pt idx="4">
                  <c:v>60</c:v>
                </c:pt>
                <c:pt idx="5">
                  <c:v>70</c:v>
                </c:pt>
                <c:pt idx="6">
                  <c:v>80</c:v>
                </c:pt>
                <c:pt idx="7">
                  <c:v>90</c:v>
                </c:pt>
                <c:pt idx="8">
                  <c:v>95</c:v>
                </c:pt>
              </c:numCache>
            </c:numRef>
          </c:cat>
          <c:val>
            <c:numRef>
              <c:f>'data mining'!$I$17:$I$25</c:f>
              <c:numCache>
                <c:formatCode>0.00</c:formatCode>
                <c:ptCount val="9"/>
                <c:pt idx="0">
                  <c:v>0.240017682643</c:v>
                </c:pt>
                <c:pt idx="1">
                  <c:v>0.23964059590299999</c:v>
                </c:pt>
                <c:pt idx="2">
                  <c:v>0.23836150995800001</c:v>
                </c:pt>
                <c:pt idx="3">
                  <c:v>0.23958563330499999</c:v>
                </c:pt>
                <c:pt idx="4">
                  <c:v>0.24069416686</c:v>
                </c:pt>
                <c:pt idx="5">
                  <c:v>0.24314285714299999</c:v>
                </c:pt>
                <c:pt idx="6">
                  <c:v>0.24500798149200001</c:v>
                </c:pt>
                <c:pt idx="7">
                  <c:v>0.24540703414199999</c:v>
                </c:pt>
                <c:pt idx="8">
                  <c:v>0.24642851583399999</c:v>
                </c:pt>
              </c:numCache>
            </c:numRef>
          </c:val>
          <c:extLst>
            <c:ext xmlns:c16="http://schemas.microsoft.com/office/drawing/2014/chart" uri="{C3380CC4-5D6E-409C-BE32-E72D297353CC}">
              <c16:uniqueId val="{00000001-80E3-4272-BAD1-DA3413F976A8}"/>
            </c:ext>
          </c:extLst>
        </c:ser>
        <c:ser>
          <c:idx val="2"/>
          <c:order val="2"/>
          <c:tx>
            <c:v>7280SE-72</c:v>
          </c:tx>
          <c:invertIfNegative val="0"/>
          <c:cat>
            <c:numRef>
              <c:f>'data mining'!$C$7:$C$15</c:f>
              <c:numCache>
                <c:formatCode>General</c:formatCode>
                <c:ptCount val="9"/>
                <c:pt idx="0">
                  <c:v>20</c:v>
                </c:pt>
                <c:pt idx="1">
                  <c:v>30</c:v>
                </c:pt>
                <c:pt idx="2">
                  <c:v>40</c:v>
                </c:pt>
                <c:pt idx="3">
                  <c:v>50</c:v>
                </c:pt>
                <c:pt idx="4">
                  <c:v>60</c:v>
                </c:pt>
                <c:pt idx="5">
                  <c:v>70</c:v>
                </c:pt>
                <c:pt idx="6">
                  <c:v>80</c:v>
                </c:pt>
                <c:pt idx="7">
                  <c:v>90</c:v>
                </c:pt>
                <c:pt idx="8">
                  <c:v>95</c:v>
                </c:pt>
              </c:numCache>
            </c:numRef>
          </c:cat>
          <c:val>
            <c:numRef>
              <c:f>'data mining'!$N$17:$N$25</c:f>
              <c:numCache>
                <c:formatCode>0.00</c:formatCode>
                <c:ptCount val="9"/>
                <c:pt idx="0">
                  <c:v>0.62157631456499995</c:v>
                </c:pt>
                <c:pt idx="1">
                  <c:v>1.6775822470499999</c:v>
                </c:pt>
                <c:pt idx="2">
                  <c:v>2.6135094951400002</c:v>
                </c:pt>
                <c:pt idx="3">
                  <c:v>4.5207597806899997</c:v>
                </c:pt>
                <c:pt idx="4">
                  <c:v>7.6777672941399997</c:v>
                </c:pt>
                <c:pt idx="5">
                  <c:v>10.498504497400001</c:v>
                </c:pt>
                <c:pt idx="6">
                  <c:v>13.6173408907</c:v>
                </c:pt>
                <c:pt idx="7">
                  <c:v>18.084908525300001</c:v>
                </c:pt>
                <c:pt idx="8">
                  <c:v>21.366754633500001</c:v>
                </c:pt>
              </c:numCache>
            </c:numRef>
          </c:val>
          <c:extLst>
            <c:ext xmlns:c16="http://schemas.microsoft.com/office/drawing/2014/chart" uri="{C3380CC4-5D6E-409C-BE32-E72D297353CC}">
              <c16:uniqueId val="{00000002-80E3-4272-BAD1-DA3413F976A8}"/>
            </c:ext>
          </c:extLst>
        </c:ser>
        <c:dLbls>
          <c:showLegendKey val="0"/>
          <c:showVal val="0"/>
          <c:showCatName val="0"/>
          <c:showSerName val="0"/>
          <c:showPercent val="0"/>
          <c:showBubbleSize val="0"/>
        </c:dLbls>
        <c:gapWidth val="150"/>
        <c:axId val="-2111394232"/>
        <c:axId val="-2111388472"/>
      </c:barChart>
      <c:catAx>
        <c:axId val="-2111394232"/>
        <c:scaling>
          <c:orientation val="minMax"/>
        </c:scaling>
        <c:delete val="0"/>
        <c:axPos val="b"/>
        <c:title>
          <c:tx>
            <c:rich>
              <a:bodyPr/>
              <a:lstStyle/>
              <a:p>
                <a:pPr>
                  <a:defRPr/>
                </a:pPr>
                <a:r>
                  <a:rPr lang="en-US"/>
                  <a:t>Traffic Load</a:t>
                </a:r>
                <a:r>
                  <a:rPr lang="en-US" baseline="0"/>
                  <a:t> (% line rate)</a:t>
                </a:r>
                <a:endParaRPr lang="en-US"/>
              </a:p>
            </c:rich>
          </c:tx>
          <c:overlay val="0"/>
        </c:title>
        <c:numFmt formatCode="General" sourceLinked="1"/>
        <c:majorTickMark val="out"/>
        <c:minorTickMark val="none"/>
        <c:tickLblPos val="nextTo"/>
        <c:crossAx val="-2111388472"/>
        <c:crossesAt val="0.1"/>
        <c:auto val="1"/>
        <c:lblAlgn val="ctr"/>
        <c:lblOffset val="100"/>
        <c:noMultiLvlLbl val="0"/>
      </c:catAx>
      <c:valAx>
        <c:axId val="-2111388472"/>
        <c:scaling>
          <c:orientation val="minMax"/>
        </c:scaling>
        <c:delete val="0"/>
        <c:axPos val="l"/>
        <c:majorGridlines/>
        <c:title>
          <c:tx>
            <c:rich>
              <a:bodyPr rot="-5400000" vert="horz"/>
              <a:lstStyle/>
              <a:p>
                <a:pPr>
                  <a:defRPr sz="1200"/>
                </a:pPr>
                <a:r>
                  <a:rPr lang="en-US" sz="1200"/>
                  <a:t>Flow Completion time (msec)</a:t>
                </a:r>
              </a:p>
            </c:rich>
          </c:tx>
          <c:layout>
            <c:manualLayout>
              <c:xMode val="edge"/>
              <c:yMode val="edge"/>
              <c:x val="6.9323017304234701E-3"/>
              <c:y val="0.17070564826100201"/>
            </c:manualLayout>
          </c:layout>
          <c:overlay val="0"/>
        </c:title>
        <c:numFmt formatCode="0.00" sourceLinked="1"/>
        <c:majorTickMark val="out"/>
        <c:minorTickMark val="none"/>
        <c:tickLblPos val="nextTo"/>
        <c:crossAx val="-211139423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400"/>
            </a:pPr>
            <a:r>
              <a:rPr lang="en-US" sz="1400" b="1" i="0" u="none" strike="noStrike" baseline="0">
                <a:effectLst/>
              </a:rPr>
              <a:t>Data Mining </a:t>
            </a:r>
            <a:r>
              <a:rPr lang="en-US" sz="1400" baseline="0"/>
              <a:t>Workload</a:t>
            </a:r>
          </a:p>
          <a:p>
            <a:pPr>
              <a:defRPr sz="1400"/>
            </a:pPr>
            <a:r>
              <a:rPr lang="en-US" sz="1400" baseline="0"/>
              <a:t>&gt; 10MB Flow Completion Time</a:t>
            </a:r>
          </a:p>
        </c:rich>
      </c:tx>
      <c:overlay val="0"/>
    </c:title>
    <c:autoTitleDeleted val="0"/>
    <c:plotArea>
      <c:layout/>
      <c:barChart>
        <c:barDir val="col"/>
        <c:grouping val="clustered"/>
        <c:varyColors val="0"/>
        <c:ser>
          <c:idx val="0"/>
          <c:order val="0"/>
          <c:tx>
            <c:v>Nexus 92160YC-X</c:v>
          </c:tx>
          <c:invertIfNegative val="0"/>
          <c:cat>
            <c:numRef>
              <c:f>'data mining'!$C$7:$C$15</c:f>
              <c:numCache>
                <c:formatCode>General</c:formatCode>
                <c:ptCount val="9"/>
                <c:pt idx="0">
                  <c:v>20</c:v>
                </c:pt>
                <c:pt idx="1">
                  <c:v>30</c:v>
                </c:pt>
                <c:pt idx="2">
                  <c:v>40</c:v>
                </c:pt>
                <c:pt idx="3">
                  <c:v>50</c:v>
                </c:pt>
                <c:pt idx="4">
                  <c:v>60</c:v>
                </c:pt>
                <c:pt idx="5">
                  <c:v>70</c:v>
                </c:pt>
                <c:pt idx="6">
                  <c:v>80</c:v>
                </c:pt>
                <c:pt idx="7">
                  <c:v>90</c:v>
                </c:pt>
                <c:pt idx="8">
                  <c:v>95</c:v>
                </c:pt>
              </c:numCache>
            </c:numRef>
          </c:cat>
          <c:val>
            <c:numRef>
              <c:f>'data mining'!$D$47:$D$55</c:f>
              <c:numCache>
                <c:formatCode>0.00</c:formatCode>
                <c:ptCount val="9"/>
                <c:pt idx="0">
                  <c:v>280.53463785999992</c:v>
                </c:pt>
                <c:pt idx="1">
                  <c:v>360.191037333</c:v>
                </c:pt>
                <c:pt idx="2">
                  <c:v>375.59796086099999</c:v>
                </c:pt>
                <c:pt idx="3">
                  <c:v>475.65072973000002</c:v>
                </c:pt>
                <c:pt idx="4">
                  <c:v>625.33811640199394</c:v>
                </c:pt>
                <c:pt idx="5">
                  <c:v>921.31834597700004</c:v>
                </c:pt>
                <c:pt idx="6">
                  <c:v>1307.0520543</c:v>
                </c:pt>
                <c:pt idx="7">
                  <c:v>1826.40296715</c:v>
                </c:pt>
                <c:pt idx="8">
                  <c:v>2333.9885892100001</c:v>
                </c:pt>
              </c:numCache>
            </c:numRef>
          </c:val>
          <c:extLst>
            <c:ext xmlns:c16="http://schemas.microsoft.com/office/drawing/2014/chart" uri="{C3380CC4-5D6E-409C-BE32-E72D297353CC}">
              <c16:uniqueId val="{00000000-57BF-4239-9EF6-8D566A3B2534}"/>
            </c:ext>
          </c:extLst>
        </c:ser>
        <c:ser>
          <c:idx val="1"/>
          <c:order val="1"/>
          <c:tx>
            <c:v>Nexus 9272Q</c:v>
          </c:tx>
          <c:invertIfNegative val="0"/>
          <c:cat>
            <c:numRef>
              <c:f>'data mining'!$C$7:$C$15</c:f>
              <c:numCache>
                <c:formatCode>General</c:formatCode>
                <c:ptCount val="9"/>
                <c:pt idx="0">
                  <c:v>20</c:v>
                </c:pt>
                <c:pt idx="1">
                  <c:v>30</c:v>
                </c:pt>
                <c:pt idx="2">
                  <c:v>40</c:v>
                </c:pt>
                <c:pt idx="3">
                  <c:v>50</c:v>
                </c:pt>
                <c:pt idx="4">
                  <c:v>60</c:v>
                </c:pt>
                <c:pt idx="5">
                  <c:v>70</c:v>
                </c:pt>
                <c:pt idx="6">
                  <c:v>80</c:v>
                </c:pt>
                <c:pt idx="7">
                  <c:v>90</c:v>
                </c:pt>
                <c:pt idx="8">
                  <c:v>95</c:v>
                </c:pt>
              </c:numCache>
            </c:numRef>
          </c:cat>
          <c:val>
            <c:numRef>
              <c:f>'data mining'!$I$47:$I$55</c:f>
              <c:numCache>
                <c:formatCode>0.00</c:formatCode>
                <c:ptCount val="9"/>
                <c:pt idx="0">
                  <c:v>282.92386008199992</c:v>
                </c:pt>
                <c:pt idx="1">
                  <c:v>367.76111466699501</c:v>
                </c:pt>
                <c:pt idx="2">
                  <c:v>389.86270645799891</c:v>
                </c:pt>
                <c:pt idx="3">
                  <c:v>488.79732114500001</c:v>
                </c:pt>
                <c:pt idx="4">
                  <c:v>626.39137433899998</c:v>
                </c:pt>
                <c:pt idx="5">
                  <c:v>931.60021034499937</c:v>
                </c:pt>
                <c:pt idx="6">
                  <c:v>1294.5651793</c:v>
                </c:pt>
                <c:pt idx="7">
                  <c:v>1840.9359607700001</c:v>
                </c:pt>
                <c:pt idx="8">
                  <c:v>2309.58770409</c:v>
                </c:pt>
              </c:numCache>
            </c:numRef>
          </c:val>
          <c:extLst>
            <c:ext xmlns:c16="http://schemas.microsoft.com/office/drawing/2014/chart" uri="{C3380CC4-5D6E-409C-BE32-E72D297353CC}">
              <c16:uniqueId val="{00000001-57BF-4239-9EF6-8D566A3B2534}"/>
            </c:ext>
          </c:extLst>
        </c:ser>
        <c:ser>
          <c:idx val="2"/>
          <c:order val="2"/>
          <c:tx>
            <c:v>7280SE-72</c:v>
          </c:tx>
          <c:invertIfNegative val="0"/>
          <c:cat>
            <c:numRef>
              <c:f>'data mining'!$C$7:$C$15</c:f>
              <c:numCache>
                <c:formatCode>General</c:formatCode>
                <c:ptCount val="9"/>
                <c:pt idx="0">
                  <c:v>20</c:v>
                </c:pt>
                <c:pt idx="1">
                  <c:v>30</c:v>
                </c:pt>
                <c:pt idx="2">
                  <c:v>40</c:v>
                </c:pt>
                <c:pt idx="3">
                  <c:v>50</c:v>
                </c:pt>
                <c:pt idx="4">
                  <c:v>60</c:v>
                </c:pt>
                <c:pt idx="5">
                  <c:v>70</c:v>
                </c:pt>
                <c:pt idx="6">
                  <c:v>80</c:v>
                </c:pt>
                <c:pt idx="7">
                  <c:v>90</c:v>
                </c:pt>
                <c:pt idx="8">
                  <c:v>95</c:v>
                </c:pt>
              </c:numCache>
            </c:numRef>
          </c:cat>
          <c:val>
            <c:numRef>
              <c:f>'data mining'!$N$47:$N$55</c:f>
              <c:numCache>
                <c:formatCode>0.00</c:formatCode>
                <c:ptCount val="9"/>
                <c:pt idx="0">
                  <c:v>268.89930041199892</c:v>
                </c:pt>
                <c:pt idx="1">
                  <c:v>343.20748800000001</c:v>
                </c:pt>
                <c:pt idx="2">
                  <c:v>364.61876125200001</c:v>
                </c:pt>
                <c:pt idx="3">
                  <c:v>445.92326550099921</c:v>
                </c:pt>
                <c:pt idx="4">
                  <c:v>590.74376851900001</c:v>
                </c:pt>
                <c:pt idx="5">
                  <c:v>900.95869195399996</c:v>
                </c:pt>
                <c:pt idx="6">
                  <c:v>1236.82831762</c:v>
                </c:pt>
                <c:pt idx="7">
                  <c:v>1765.700875</c:v>
                </c:pt>
                <c:pt idx="8">
                  <c:v>2328.4133028699998</c:v>
                </c:pt>
              </c:numCache>
            </c:numRef>
          </c:val>
          <c:extLst>
            <c:ext xmlns:c16="http://schemas.microsoft.com/office/drawing/2014/chart" uri="{C3380CC4-5D6E-409C-BE32-E72D297353CC}">
              <c16:uniqueId val="{00000002-57BF-4239-9EF6-8D566A3B2534}"/>
            </c:ext>
          </c:extLst>
        </c:ser>
        <c:dLbls>
          <c:showLegendKey val="0"/>
          <c:showVal val="0"/>
          <c:showCatName val="0"/>
          <c:showSerName val="0"/>
          <c:showPercent val="0"/>
          <c:showBubbleSize val="0"/>
        </c:dLbls>
        <c:gapWidth val="150"/>
        <c:axId val="-2111515960"/>
        <c:axId val="-2111510680"/>
      </c:barChart>
      <c:catAx>
        <c:axId val="-2111515960"/>
        <c:scaling>
          <c:orientation val="minMax"/>
        </c:scaling>
        <c:delete val="0"/>
        <c:axPos val="b"/>
        <c:title>
          <c:tx>
            <c:rich>
              <a:bodyPr/>
              <a:lstStyle/>
              <a:p>
                <a:pPr>
                  <a:defRPr/>
                </a:pPr>
                <a:r>
                  <a:rPr lang="en-US"/>
                  <a:t>Traffic Load</a:t>
                </a:r>
                <a:r>
                  <a:rPr lang="en-US" baseline="0"/>
                  <a:t> (% line rate)</a:t>
                </a:r>
                <a:endParaRPr lang="en-US"/>
              </a:p>
            </c:rich>
          </c:tx>
          <c:overlay val="0"/>
        </c:title>
        <c:numFmt formatCode="General" sourceLinked="1"/>
        <c:majorTickMark val="out"/>
        <c:minorTickMark val="none"/>
        <c:tickLblPos val="nextTo"/>
        <c:crossAx val="-2111510680"/>
        <c:crosses val="autoZero"/>
        <c:auto val="1"/>
        <c:lblAlgn val="ctr"/>
        <c:lblOffset val="100"/>
        <c:noMultiLvlLbl val="0"/>
      </c:catAx>
      <c:valAx>
        <c:axId val="-2111510680"/>
        <c:scaling>
          <c:orientation val="minMax"/>
        </c:scaling>
        <c:delete val="0"/>
        <c:axPos val="l"/>
        <c:majorGridlines/>
        <c:title>
          <c:tx>
            <c:rich>
              <a:bodyPr rot="-5400000" vert="horz"/>
              <a:lstStyle/>
              <a:p>
                <a:pPr>
                  <a:defRPr sz="1200"/>
                </a:pPr>
                <a:r>
                  <a:rPr lang="en-US" sz="1200"/>
                  <a:t>Flow Completion time (msec)</a:t>
                </a:r>
              </a:p>
            </c:rich>
          </c:tx>
          <c:layout>
            <c:manualLayout>
              <c:xMode val="edge"/>
              <c:yMode val="edge"/>
              <c:x val="2.7600683890095499E-3"/>
              <c:y val="0.197800500914317"/>
            </c:manualLayout>
          </c:layout>
          <c:overlay val="0"/>
        </c:title>
        <c:numFmt formatCode="0.00" sourceLinked="1"/>
        <c:majorTickMark val="out"/>
        <c:minorTickMark val="none"/>
        <c:tickLblPos val="nextTo"/>
        <c:crossAx val="-2111515960"/>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45D6F8-3810-4157-8914-CC2A9665F68B}" type="datetimeFigureOut">
              <a:rPr lang="zh-CN" altLang="en-US" smtClean="0"/>
              <a:t>2019/12/9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385C76-5188-4D45-BC99-30D228753F05}" type="slidenum">
              <a:rPr lang="zh-CN" altLang="en-US" smtClean="0"/>
              <a:t>‹#›</a:t>
            </a:fld>
            <a:endParaRPr lang="zh-CN" altLang="en-US"/>
          </a:p>
        </p:txBody>
      </p:sp>
    </p:spTree>
    <p:extLst>
      <p:ext uri="{BB962C8B-B14F-4D97-AF65-F5344CB8AC3E}">
        <p14:creationId xmlns:p14="http://schemas.microsoft.com/office/powerpoint/2010/main" val="919987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97A1FA6-25DE-9E4E-A34D-CF67DE7DBDC7}" type="slidenum">
              <a:rPr lang="en-US" smtClean="0"/>
              <a:pPr>
                <a:defRPr/>
              </a:pPr>
              <a:t>2</a:t>
            </a:fld>
            <a:endParaRPr lang="en-US" dirty="0"/>
          </a:p>
        </p:txBody>
      </p:sp>
    </p:spTree>
    <p:extLst>
      <p:ext uri="{BB962C8B-B14F-4D97-AF65-F5344CB8AC3E}">
        <p14:creationId xmlns:p14="http://schemas.microsoft.com/office/powerpoint/2010/main" val="3654318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p:cNvSpPr>
          <p:nvPr>
            <p:ph type="sldImg"/>
          </p:nvPr>
        </p:nvSpPr>
        <p:spPr bwMode="auto">
          <a:xfrm>
            <a:off x="381000" y="685800"/>
            <a:ext cx="6096000" cy="34290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sp>
      <p:sp>
        <p:nvSpPr>
          <p:cNvPr id="7885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charset="0"/>
            </a:endParaRP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86191">
              <a:defRPr sz="2900" b="1">
                <a:solidFill>
                  <a:schemeClr val="tx1"/>
                </a:solidFill>
                <a:latin typeface="Arial" charset="0"/>
                <a:ea typeface="ＭＳ Ｐゴシック" charset="0"/>
                <a:cs typeface="ＭＳ Ｐゴシック" charset="0"/>
              </a:defRPr>
            </a:lvl1pPr>
            <a:lvl2pPr marL="730171" indent="-280835" defTabSz="886191">
              <a:defRPr sz="2900" b="1">
                <a:solidFill>
                  <a:schemeClr val="tx1"/>
                </a:solidFill>
                <a:latin typeface="Arial" charset="0"/>
                <a:ea typeface="ＭＳ Ｐゴシック" charset="0"/>
              </a:defRPr>
            </a:lvl2pPr>
            <a:lvl3pPr marL="1123340" indent="-224668" defTabSz="886191">
              <a:defRPr sz="2900" b="1">
                <a:solidFill>
                  <a:schemeClr val="tx1"/>
                </a:solidFill>
                <a:latin typeface="Arial" charset="0"/>
                <a:ea typeface="ＭＳ Ｐゴシック" charset="0"/>
              </a:defRPr>
            </a:lvl3pPr>
            <a:lvl4pPr marL="1572677" indent="-224668" defTabSz="886191">
              <a:defRPr sz="2900" b="1">
                <a:solidFill>
                  <a:schemeClr val="tx1"/>
                </a:solidFill>
                <a:latin typeface="Arial" charset="0"/>
                <a:ea typeface="ＭＳ Ｐゴシック" charset="0"/>
              </a:defRPr>
            </a:lvl4pPr>
            <a:lvl5pPr marL="2022013" indent="-224668" defTabSz="886191">
              <a:defRPr sz="2900" b="1">
                <a:solidFill>
                  <a:schemeClr val="tx1"/>
                </a:solidFill>
                <a:latin typeface="Arial" charset="0"/>
                <a:ea typeface="ＭＳ Ｐゴシック" charset="0"/>
              </a:defRPr>
            </a:lvl5pPr>
            <a:lvl6pPr marL="2471349" indent="-224668" defTabSz="886191" eaLnBrk="0" fontAlgn="base" hangingPunct="0">
              <a:lnSpc>
                <a:spcPct val="90000"/>
              </a:lnSpc>
              <a:spcBef>
                <a:spcPct val="0"/>
              </a:spcBef>
              <a:spcAft>
                <a:spcPct val="0"/>
              </a:spcAft>
              <a:defRPr sz="2900" b="1">
                <a:solidFill>
                  <a:schemeClr val="tx1"/>
                </a:solidFill>
                <a:latin typeface="Arial" charset="0"/>
                <a:ea typeface="ＭＳ Ｐゴシック" charset="0"/>
              </a:defRPr>
            </a:lvl6pPr>
            <a:lvl7pPr marL="2920685" indent="-224668" defTabSz="886191" eaLnBrk="0" fontAlgn="base" hangingPunct="0">
              <a:lnSpc>
                <a:spcPct val="90000"/>
              </a:lnSpc>
              <a:spcBef>
                <a:spcPct val="0"/>
              </a:spcBef>
              <a:spcAft>
                <a:spcPct val="0"/>
              </a:spcAft>
              <a:defRPr sz="2900" b="1">
                <a:solidFill>
                  <a:schemeClr val="tx1"/>
                </a:solidFill>
                <a:latin typeface="Arial" charset="0"/>
                <a:ea typeface="ＭＳ Ｐゴシック" charset="0"/>
              </a:defRPr>
            </a:lvl7pPr>
            <a:lvl8pPr marL="3370021" indent="-224668" defTabSz="886191" eaLnBrk="0" fontAlgn="base" hangingPunct="0">
              <a:lnSpc>
                <a:spcPct val="90000"/>
              </a:lnSpc>
              <a:spcBef>
                <a:spcPct val="0"/>
              </a:spcBef>
              <a:spcAft>
                <a:spcPct val="0"/>
              </a:spcAft>
              <a:defRPr sz="2900" b="1">
                <a:solidFill>
                  <a:schemeClr val="tx1"/>
                </a:solidFill>
                <a:latin typeface="Arial" charset="0"/>
                <a:ea typeface="ＭＳ Ｐゴシック" charset="0"/>
              </a:defRPr>
            </a:lvl8pPr>
            <a:lvl9pPr marL="3819357" indent="-224668" defTabSz="886191" eaLnBrk="0" fontAlgn="base" hangingPunct="0">
              <a:lnSpc>
                <a:spcPct val="90000"/>
              </a:lnSpc>
              <a:spcBef>
                <a:spcPct val="0"/>
              </a:spcBef>
              <a:spcAft>
                <a:spcPct val="0"/>
              </a:spcAft>
              <a:defRPr sz="2900" b="1">
                <a:solidFill>
                  <a:schemeClr val="tx1"/>
                </a:solidFill>
                <a:latin typeface="Arial" charset="0"/>
                <a:ea typeface="ＭＳ Ｐゴシック" charset="0"/>
              </a:defRPr>
            </a:lvl9pPr>
          </a:lstStyle>
          <a:p>
            <a:fld id="{7335ED4A-23B6-4E4D-8CD1-855F72D9D814}" type="slidenum">
              <a:rPr lang="en-US" sz="800" b="0">
                <a:solidFill>
                  <a:prstClr val="black"/>
                </a:solidFill>
              </a:rPr>
              <a:pPr/>
              <a:t>5</a:t>
            </a:fld>
            <a:endParaRPr lang="en-US" sz="800" b="0"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p:cNvSpPr>
          <p:nvPr>
            <p:ph type="sldImg"/>
          </p:nvPr>
        </p:nvSpPr>
        <p:spPr bwMode="auto">
          <a:xfrm>
            <a:off x="381000" y="685800"/>
            <a:ext cx="6096000" cy="34290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sp>
      <p:sp>
        <p:nvSpPr>
          <p:cNvPr id="7885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ea typeface="ＭＳ Ｐゴシック" charset="0"/>
            </a:endParaRPr>
          </a:p>
        </p:txBody>
      </p:sp>
      <p:sp>
        <p:nvSpPr>
          <p:cNvPr id="7885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886191">
              <a:defRPr sz="2900" b="1">
                <a:solidFill>
                  <a:schemeClr val="tx1"/>
                </a:solidFill>
                <a:latin typeface="Arial" charset="0"/>
                <a:ea typeface="ＭＳ Ｐゴシック" charset="0"/>
                <a:cs typeface="ＭＳ Ｐゴシック" charset="0"/>
              </a:defRPr>
            </a:lvl1pPr>
            <a:lvl2pPr marL="730171" indent="-280835" defTabSz="886191">
              <a:defRPr sz="2900" b="1">
                <a:solidFill>
                  <a:schemeClr val="tx1"/>
                </a:solidFill>
                <a:latin typeface="Arial" charset="0"/>
                <a:ea typeface="ＭＳ Ｐゴシック" charset="0"/>
              </a:defRPr>
            </a:lvl2pPr>
            <a:lvl3pPr marL="1123340" indent="-224668" defTabSz="886191">
              <a:defRPr sz="2900" b="1">
                <a:solidFill>
                  <a:schemeClr val="tx1"/>
                </a:solidFill>
                <a:latin typeface="Arial" charset="0"/>
                <a:ea typeface="ＭＳ Ｐゴシック" charset="0"/>
              </a:defRPr>
            </a:lvl3pPr>
            <a:lvl4pPr marL="1572677" indent="-224668" defTabSz="886191">
              <a:defRPr sz="2900" b="1">
                <a:solidFill>
                  <a:schemeClr val="tx1"/>
                </a:solidFill>
                <a:latin typeface="Arial" charset="0"/>
                <a:ea typeface="ＭＳ Ｐゴシック" charset="0"/>
              </a:defRPr>
            </a:lvl4pPr>
            <a:lvl5pPr marL="2022013" indent="-224668" defTabSz="886191">
              <a:defRPr sz="2900" b="1">
                <a:solidFill>
                  <a:schemeClr val="tx1"/>
                </a:solidFill>
                <a:latin typeface="Arial" charset="0"/>
                <a:ea typeface="ＭＳ Ｐゴシック" charset="0"/>
              </a:defRPr>
            </a:lvl5pPr>
            <a:lvl6pPr marL="2471349" indent="-224668" defTabSz="886191" eaLnBrk="0" fontAlgn="base" hangingPunct="0">
              <a:lnSpc>
                <a:spcPct val="90000"/>
              </a:lnSpc>
              <a:spcBef>
                <a:spcPct val="0"/>
              </a:spcBef>
              <a:spcAft>
                <a:spcPct val="0"/>
              </a:spcAft>
              <a:defRPr sz="2900" b="1">
                <a:solidFill>
                  <a:schemeClr val="tx1"/>
                </a:solidFill>
                <a:latin typeface="Arial" charset="0"/>
                <a:ea typeface="ＭＳ Ｐゴシック" charset="0"/>
              </a:defRPr>
            </a:lvl6pPr>
            <a:lvl7pPr marL="2920685" indent="-224668" defTabSz="886191" eaLnBrk="0" fontAlgn="base" hangingPunct="0">
              <a:lnSpc>
                <a:spcPct val="90000"/>
              </a:lnSpc>
              <a:spcBef>
                <a:spcPct val="0"/>
              </a:spcBef>
              <a:spcAft>
                <a:spcPct val="0"/>
              </a:spcAft>
              <a:defRPr sz="2900" b="1">
                <a:solidFill>
                  <a:schemeClr val="tx1"/>
                </a:solidFill>
                <a:latin typeface="Arial" charset="0"/>
                <a:ea typeface="ＭＳ Ｐゴシック" charset="0"/>
              </a:defRPr>
            </a:lvl7pPr>
            <a:lvl8pPr marL="3370021" indent="-224668" defTabSz="886191" eaLnBrk="0" fontAlgn="base" hangingPunct="0">
              <a:lnSpc>
                <a:spcPct val="90000"/>
              </a:lnSpc>
              <a:spcBef>
                <a:spcPct val="0"/>
              </a:spcBef>
              <a:spcAft>
                <a:spcPct val="0"/>
              </a:spcAft>
              <a:defRPr sz="2900" b="1">
                <a:solidFill>
                  <a:schemeClr val="tx1"/>
                </a:solidFill>
                <a:latin typeface="Arial" charset="0"/>
                <a:ea typeface="ＭＳ Ｐゴシック" charset="0"/>
              </a:defRPr>
            </a:lvl8pPr>
            <a:lvl9pPr marL="3819357" indent="-224668" defTabSz="886191" eaLnBrk="0" fontAlgn="base" hangingPunct="0">
              <a:lnSpc>
                <a:spcPct val="90000"/>
              </a:lnSpc>
              <a:spcBef>
                <a:spcPct val="0"/>
              </a:spcBef>
              <a:spcAft>
                <a:spcPct val="0"/>
              </a:spcAft>
              <a:defRPr sz="2900" b="1">
                <a:solidFill>
                  <a:schemeClr val="tx1"/>
                </a:solidFill>
                <a:latin typeface="Arial" charset="0"/>
                <a:ea typeface="ＭＳ Ｐゴシック" charset="0"/>
              </a:defRPr>
            </a:lvl9pPr>
          </a:lstStyle>
          <a:p>
            <a:fld id="{7335ED4A-23B6-4E4D-8CD1-855F72D9D814}" type="slidenum">
              <a:rPr lang="en-US" sz="800" b="0">
                <a:solidFill>
                  <a:prstClr val="black"/>
                </a:solidFill>
              </a:rPr>
              <a:pPr/>
              <a:t>8</a:t>
            </a:fld>
            <a:endParaRPr lang="en-US" sz="800" b="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5FEA6-C1EC-3C41-B0C4-E440A4D50CB1}"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60588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DPP is</a:t>
            </a:r>
            <a:r>
              <a:rPr lang="en-US" baseline="0"/>
              <a:t> not just looking for the beginning of a TCP connection.  It’s looking for the beginning of the flow activity.  So there could be a long TCP flow that sends a lot of packets, then a big gap, and then a burst for that same flow, then the burst will be prioritized.</a:t>
            </a:r>
            <a:endParaRPr lang="en-US"/>
          </a:p>
        </p:txBody>
      </p:sp>
      <p:sp>
        <p:nvSpPr>
          <p:cNvPr id="4" name="Header Placeholder 3"/>
          <p:cNvSpPr>
            <a:spLocks noGrp="1"/>
          </p:cNvSpPr>
          <p:nvPr>
            <p:ph type="hdr" sz="quarter" idx="10"/>
          </p:nvPr>
        </p:nvSpPr>
        <p:spPr/>
        <p:txBody>
          <a:bodyPr/>
          <a:lstStyle/>
          <a:p>
            <a:r>
              <a:rPr lang="en-US"/>
              <a:t>Cisco Live 2016</a:t>
            </a:r>
            <a:endParaRPr lang="en-US" dirty="0"/>
          </a:p>
        </p:txBody>
      </p:sp>
      <p:sp>
        <p:nvSpPr>
          <p:cNvPr id="5" name="Date Placeholder 4"/>
          <p:cNvSpPr>
            <a:spLocks noGrp="1"/>
          </p:cNvSpPr>
          <p:nvPr>
            <p:ph type="dt" idx="11"/>
          </p:nvPr>
        </p:nvSpPr>
        <p:spPr/>
        <p:txBody>
          <a:bodyPr/>
          <a:lstStyle/>
          <a:p>
            <a:fld id="{804A5BEA-4E78-4BCB-BFF1-AADD0AC33BFA}" type="datetime1">
              <a:rPr lang="en-US" smtClean="0"/>
              <a:t>12/9/19</a:t>
            </a:fld>
            <a:endParaRPr lang="en-US"/>
          </a:p>
        </p:txBody>
      </p:sp>
      <p:sp>
        <p:nvSpPr>
          <p:cNvPr id="6" name="Slide Number Placeholder 5"/>
          <p:cNvSpPr>
            <a:spLocks noGrp="1"/>
          </p:cNvSpPr>
          <p:nvPr>
            <p:ph type="sldNum" sz="quarter" idx="12"/>
          </p:nvPr>
        </p:nvSpPr>
        <p:spPr/>
        <p:txBody>
          <a:bodyPr/>
          <a:lstStyle/>
          <a:p>
            <a:fld id="{0ADFA4A4-C10A-49FC-AF1A-861163FEA0B7}" type="slidenum">
              <a:rPr lang="en-US" smtClean="0"/>
              <a:t>10</a:t>
            </a:fld>
            <a:endParaRPr lang="en-US"/>
          </a:p>
        </p:txBody>
      </p:sp>
    </p:spTree>
    <p:extLst>
      <p:ext uri="{BB962C8B-B14F-4D97-AF65-F5344CB8AC3E}">
        <p14:creationId xmlns:p14="http://schemas.microsoft.com/office/powerpoint/2010/main" val="485613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altLang="zh-CN" sz="900" dirty="0">
                <a:solidFill>
                  <a:srgbClr val="676767"/>
                </a:solidFill>
                <a:cs typeface="Times New Roman" pitchFamily="18" charset="0"/>
              </a:rPr>
              <a:t>The 3Gbps flow is also protected: even though it belongs to elephant flows, it’s below the fair rate, so it will go through un-impacted.  8Gbps flow is throttled to 7Gbps.</a:t>
            </a:r>
          </a:p>
          <a:p>
            <a:endParaRPr lang="en-US"/>
          </a:p>
        </p:txBody>
      </p:sp>
      <p:sp>
        <p:nvSpPr>
          <p:cNvPr id="4" name="Header Placeholder 3"/>
          <p:cNvSpPr>
            <a:spLocks noGrp="1"/>
          </p:cNvSpPr>
          <p:nvPr>
            <p:ph type="hdr" sz="quarter" idx="10"/>
          </p:nvPr>
        </p:nvSpPr>
        <p:spPr/>
        <p:txBody>
          <a:bodyPr/>
          <a:lstStyle/>
          <a:p>
            <a:r>
              <a:rPr lang="en-US"/>
              <a:t>Cisco Live 2016</a:t>
            </a:r>
            <a:endParaRPr lang="en-US" dirty="0"/>
          </a:p>
        </p:txBody>
      </p:sp>
      <p:sp>
        <p:nvSpPr>
          <p:cNvPr id="5" name="Date Placeholder 4"/>
          <p:cNvSpPr>
            <a:spLocks noGrp="1"/>
          </p:cNvSpPr>
          <p:nvPr>
            <p:ph type="dt" idx="11"/>
          </p:nvPr>
        </p:nvSpPr>
        <p:spPr/>
        <p:txBody>
          <a:bodyPr/>
          <a:lstStyle/>
          <a:p>
            <a:fld id="{804A5BEA-4E78-4BCB-BFF1-AADD0AC33BFA}" type="datetime1">
              <a:rPr lang="en-US" smtClean="0"/>
              <a:t>12/9/19</a:t>
            </a:fld>
            <a:endParaRPr lang="en-US"/>
          </a:p>
        </p:txBody>
      </p:sp>
      <p:sp>
        <p:nvSpPr>
          <p:cNvPr id="6" name="Slide Number Placeholder 5"/>
          <p:cNvSpPr>
            <a:spLocks noGrp="1"/>
          </p:cNvSpPr>
          <p:nvPr>
            <p:ph type="sldNum" sz="quarter" idx="12"/>
          </p:nvPr>
        </p:nvSpPr>
        <p:spPr/>
        <p:txBody>
          <a:bodyPr/>
          <a:lstStyle/>
          <a:p>
            <a:fld id="{0ADFA4A4-C10A-49FC-AF1A-861163FEA0B7}" type="slidenum">
              <a:rPr lang="en-US" smtClean="0"/>
              <a:t>11</a:t>
            </a:fld>
            <a:endParaRPr lang="en-US"/>
          </a:p>
        </p:txBody>
      </p:sp>
    </p:spTree>
    <p:extLst>
      <p:ext uri="{BB962C8B-B14F-4D97-AF65-F5344CB8AC3E}">
        <p14:creationId xmlns:p14="http://schemas.microsoft.com/office/powerpoint/2010/main" val="3936340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1391A0-BD32-4273-B460-737F899A880E}"/>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F4ED02D9-30C4-4FDA-B591-5F3CBEBE95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8913C3E-973F-45F7-BB75-13EA396C0193}"/>
              </a:ext>
            </a:extLst>
          </p:cNvPr>
          <p:cNvSpPr>
            <a:spLocks noGrp="1"/>
          </p:cNvSpPr>
          <p:nvPr>
            <p:ph type="dt" sz="half" idx="10"/>
          </p:nvPr>
        </p:nvSpPr>
        <p:spPr/>
        <p:txBody>
          <a:bodyPr/>
          <a:lstStyle/>
          <a:p>
            <a:fld id="{9E55D0FA-F342-4030-900D-BB29B9288886}" type="datetimeFigureOut">
              <a:rPr lang="zh-CN" altLang="en-US" smtClean="0"/>
              <a:t>2019/12/9</a:t>
            </a:fld>
            <a:endParaRPr lang="zh-CN" altLang="en-US"/>
          </a:p>
        </p:txBody>
      </p:sp>
      <p:sp>
        <p:nvSpPr>
          <p:cNvPr id="5" name="页脚占位符 4">
            <a:extLst>
              <a:ext uri="{FF2B5EF4-FFF2-40B4-BE49-F238E27FC236}">
                <a16:creationId xmlns:a16="http://schemas.microsoft.com/office/drawing/2014/main" id="{C7705785-86B2-4D34-AE73-BA8C0D800EF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37DEF75-9B5C-4FB9-AF2D-A756664AF4A1}"/>
              </a:ext>
            </a:extLst>
          </p:cNvPr>
          <p:cNvSpPr>
            <a:spLocks noGrp="1"/>
          </p:cNvSpPr>
          <p:nvPr>
            <p:ph type="sldNum" sz="quarter" idx="12"/>
          </p:nvPr>
        </p:nvSpPr>
        <p:spPr/>
        <p:txBody>
          <a:body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231334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51E02C-72DB-4A70-B839-83BBEFD8DB6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9762A48-2D20-41B1-A2FB-DECC059B2BF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73A31A8-F3A3-4E27-98BF-201B55E4810C}"/>
              </a:ext>
            </a:extLst>
          </p:cNvPr>
          <p:cNvSpPr>
            <a:spLocks noGrp="1"/>
          </p:cNvSpPr>
          <p:nvPr>
            <p:ph type="dt" sz="half" idx="10"/>
          </p:nvPr>
        </p:nvSpPr>
        <p:spPr/>
        <p:txBody>
          <a:bodyPr/>
          <a:lstStyle/>
          <a:p>
            <a:fld id="{9E55D0FA-F342-4030-900D-BB29B9288886}" type="datetimeFigureOut">
              <a:rPr lang="zh-CN" altLang="en-US" smtClean="0"/>
              <a:t>2019/12/9</a:t>
            </a:fld>
            <a:endParaRPr lang="zh-CN" altLang="en-US"/>
          </a:p>
        </p:txBody>
      </p:sp>
      <p:sp>
        <p:nvSpPr>
          <p:cNvPr id="5" name="页脚占位符 4">
            <a:extLst>
              <a:ext uri="{FF2B5EF4-FFF2-40B4-BE49-F238E27FC236}">
                <a16:creationId xmlns:a16="http://schemas.microsoft.com/office/drawing/2014/main" id="{B927AA09-2B7B-4040-9F94-E1995F0EB32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14B51D8-6C78-4FE2-A9F5-4BE21B44B64A}"/>
              </a:ext>
            </a:extLst>
          </p:cNvPr>
          <p:cNvSpPr>
            <a:spLocks noGrp="1"/>
          </p:cNvSpPr>
          <p:nvPr>
            <p:ph type="sldNum" sz="quarter" idx="12"/>
          </p:nvPr>
        </p:nvSpPr>
        <p:spPr/>
        <p:txBody>
          <a:body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1957132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FC24DF0-3623-4684-925B-D215DFAFB53D}"/>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C75630C-956C-4C25-8AB2-A66057023220}"/>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85A07D1-75C3-407E-89BD-0369D99D9CE4}"/>
              </a:ext>
            </a:extLst>
          </p:cNvPr>
          <p:cNvSpPr>
            <a:spLocks noGrp="1"/>
          </p:cNvSpPr>
          <p:nvPr>
            <p:ph type="dt" sz="half" idx="10"/>
          </p:nvPr>
        </p:nvSpPr>
        <p:spPr/>
        <p:txBody>
          <a:bodyPr/>
          <a:lstStyle/>
          <a:p>
            <a:fld id="{9E55D0FA-F342-4030-900D-BB29B9288886}" type="datetimeFigureOut">
              <a:rPr lang="zh-CN" altLang="en-US" smtClean="0"/>
              <a:t>2019/12/9</a:t>
            </a:fld>
            <a:endParaRPr lang="zh-CN" altLang="en-US"/>
          </a:p>
        </p:txBody>
      </p:sp>
      <p:sp>
        <p:nvSpPr>
          <p:cNvPr id="5" name="页脚占位符 4">
            <a:extLst>
              <a:ext uri="{FF2B5EF4-FFF2-40B4-BE49-F238E27FC236}">
                <a16:creationId xmlns:a16="http://schemas.microsoft.com/office/drawing/2014/main" id="{6D3B2EE2-FDFE-4AFF-8C10-47F23B036DE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55BFB2A-0EDC-4B16-A6D9-B207CEBE8D73}"/>
              </a:ext>
            </a:extLst>
          </p:cNvPr>
          <p:cNvSpPr>
            <a:spLocks noGrp="1"/>
          </p:cNvSpPr>
          <p:nvPr>
            <p:ph type="sldNum" sz="quarter" idx="12"/>
          </p:nvPr>
        </p:nvSpPr>
        <p:spPr/>
        <p:txBody>
          <a:body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3200992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_Heavy Text">
    <p:spTree>
      <p:nvGrpSpPr>
        <p:cNvPr id="1" name=""/>
        <p:cNvGrpSpPr/>
        <p:nvPr/>
      </p:nvGrpSpPr>
      <p:grpSpPr>
        <a:xfrm>
          <a:off x="0" y="0"/>
          <a:ext cx="0" cy="0"/>
          <a:chOff x="0" y="0"/>
          <a:chExt cx="0" cy="0"/>
        </a:xfrm>
      </p:grpSpPr>
      <p:sp>
        <p:nvSpPr>
          <p:cNvPr id="7" name="Text Placeholder 3"/>
          <p:cNvSpPr>
            <a:spLocks noGrp="1"/>
          </p:cNvSpPr>
          <p:nvPr>
            <p:ph type="body" sz="quarter" idx="10" hasCustomPrompt="1"/>
          </p:nvPr>
        </p:nvSpPr>
        <p:spPr>
          <a:xfrm>
            <a:off x="593600" y="1607864"/>
            <a:ext cx="5181600" cy="4110792"/>
          </a:xfrm>
          <a:prstGeom prst="rect">
            <a:avLst/>
          </a:prstGeom>
        </p:spPr>
        <p:txBody>
          <a:bodyPr lIns="91440" tIns="45710" rIns="0" bIns="45710">
            <a:noAutofit/>
          </a:bodyPr>
          <a:lstStyle>
            <a:lvl1pPr marL="154513" indent="-154513">
              <a:lnSpc>
                <a:spcPct val="95000"/>
              </a:lnSpc>
              <a:spcBef>
                <a:spcPts val="1433"/>
              </a:spcBef>
              <a:buClr>
                <a:schemeClr val="tx1"/>
              </a:buClr>
              <a:buSzPct val="60000"/>
              <a:buFont typeface="Arial"/>
              <a:buChar char="•"/>
              <a:defRPr sz="2667" b="0" i="0">
                <a:solidFill>
                  <a:schemeClr val="tx1"/>
                </a:solidFill>
                <a:latin typeface="CiscoSansTT Light" panose="020B0503020201020303" pitchFamily="34" charset="0"/>
                <a:cs typeface="CiscoSans ExtraLight"/>
              </a:defRPr>
            </a:lvl1pPr>
            <a:lvl2pPr marL="309026" indent="-148163">
              <a:lnSpc>
                <a:spcPct val="95000"/>
              </a:lnSpc>
              <a:spcBef>
                <a:spcPts val="800"/>
              </a:spcBef>
              <a:buClr>
                <a:schemeClr val="tx1"/>
              </a:buClr>
              <a:buSzPct val="60000"/>
              <a:buFont typeface="Arial"/>
              <a:buChar char="•"/>
              <a:defRPr sz="2400" b="0" i="0">
                <a:solidFill>
                  <a:schemeClr val="tx1"/>
                </a:solidFill>
                <a:latin typeface="CiscoSansTT Light" panose="020B0503020201020303" pitchFamily="34" charset="0"/>
                <a:cs typeface="CiscoSans ExtraLight"/>
              </a:defRPr>
            </a:lvl2pPr>
            <a:lvl3pPr marL="455073" indent="-152396">
              <a:spcBef>
                <a:spcPts val="800"/>
              </a:spcBef>
              <a:buClr>
                <a:schemeClr val="tx1"/>
              </a:buClr>
              <a:buSzPct val="60000"/>
              <a:buFont typeface="Arial"/>
              <a:buChar char="•"/>
              <a:tabLst/>
              <a:defRPr sz="2133" b="0" i="0">
                <a:solidFill>
                  <a:schemeClr val="tx1"/>
                </a:solidFill>
                <a:latin typeface="CiscoSansTT Light" panose="020B0503020201020303" pitchFamily="34" charset="0"/>
                <a:cs typeface="CiscoSans ExtraLight"/>
              </a:defRPr>
            </a:lvl3pPr>
            <a:lvl4pPr marL="690016" indent="-152396">
              <a:buClr>
                <a:schemeClr val="tx1"/>
              </a:buClr>
              <a:buSzPct val="60000"/>
              <a:buFont typeface="Arial"/>
              <a:buChar char="•"/>
              <a:defRPr sz="1867" b="0" i="0">
                <a:solidFill>
                  <a:schemeClr val="tx1"/>
                </a:solidFill>
                <a:latin typeface="CiscoSansTT Light" panose="020B0503020201020303" pitchFamily="34" charset="0"/>
                <a:cs typeface="CiscoSans ExtraLight"/>
              </a:defRPr>
            </a:lvl4pPr>
            <a:lvl5pPr marL="842412" indent="-152396">
              <a:buClr>
                <a:schemeClr val="tx1"/>
              </a:buClr>
              <a:buSzPct val="60000"/>
              <a:buFont typeface="Arial"/>
              <a:buChar char="•"/>
              <a:defRPr sz="1600" b="0" i="0">
                <a:solidFill>
                  <a:schemeClr val="tx1"/>
                </a:solidFill>
                <a:latin typeface="CiscoSansTT Light" panose="020B0503020201020303" pitchFamily="34" charset="0"/>
                <a:cs typeface="CiscoSans ExtraLight"/>
              </a:defRPr>
            </a:lvl5pPr>
          </a:lstStyle>
          <a:p>
            <a:pPr lvl="0"/>
            <a:r>
              <a:rPr lang="en-US" dirty="0"/>
              <a:t>Click to edit Master text styles</a:t>
            </a:r>
          </a:p>
          <a:p>
            <a:pPr lvl="1"/>
            <a:r>
              <a:rPr lang="en-US" dirty="0"/>
              <a:t>Second level</a:t>
            </a:r>
          </a:p>
          <a:p>
            <a:pPr lvl="2"/>
            <a:r>
              <a:rPr lang="en-US" dirty="0"/>
              <a:t>Third level</a:t>
            </a:r>
          </a:p>
        </p:txBody>
      </p:sp>
      <p:sp>
        <p:nvSpPr>
          <p:cNvPr id="5" name="Title Placeholder 5"/>
          <p:cNvSpPr>
            <a:spLocks noGrp="1"/>
          </p:cNvSpPr>
          <p:nvPr>
            <p:ph type="title"/>
          </p:nvPr>
        </p:nvSpPr>
        <p:spPr bwMode="auto">
          <a:xfrm>
            <a:off x="593601" y="256033"/>
            <a:ext cx="11009967" cy="9757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733">
                <a:solidFill>
                  <a:schemeClr val="tx2"/>
                </a:solidFill>
                <a:latin typeface="CiscoSansTT Light" panose="020B0503020201020303" pitchFamily="34" charset="0"/>
              </a:defRPr>
            </a:lvl1pPr>
          </a:lstStyle>
          <a:p>
            <a:pPr lvl="0"/>
            <a:r>
              <a:rPr lang="en-US" dirty="0"/>
              <a:t>Click to edit Master title style</a:t>
            </a:r>
            <a:endParaRPr lang="en-GB" dirty="0"/>
          </a:p>
        </p:txBody>
      </p:sp>
      <p:sp>
        <p:nvSpPr>
          <p:cNvPr id="6" name="Slide Number Placeholder 1"/>
          <p:cNvSpPr>
            <a:spLocks noGrp="1"/>
          </p:cNvSpPr>
          <p:nvPr>
            <p:ph type="sldNum" sz="quarter" idx="4"/>
          </p:nvPr>
        </p:nvSpPr>
        <p:spPr>
          <a:xfrm>
            <a:off x="11160200" y="6507857"/>
            <a:ext cx="479555" cy="366183"/>
          </a:xfrm>
          <a:prstGeom prst="rect">
            <a:avLst/>
          </a:prstGeom>
        </p:spPr>
        <p:txBody>
          <a:bodyPr vert="horz" lIns="91440" tIns="45720" rIns="91440" bIns="45720" rtlCol="0" anchor="ctr"/>
          <a:lstStyle>
            <a:lvl1pPr algn="r">
              <a:defRPr lang="en-US" sz="800" kern="1200" smtClean="0">
                <a:solidFill>
                  <a:schemeClr val="tx1"/>
                </a:solidFill>
                <a:latin typeface="CiscoSansTT Light" panose="020B0503020201020303" pitchFamily="34" charset="0"/>
                <a:ea typeface="+mn-ea"/>
                <a:cs typeface="CiscoSans Thin"/>
              </a:defRPr>
            </a:lvl1pPr>
          </a:lstStyle>
          <a:p>
            <a:fld id="{96A97DD0-5BE7-4856-A2A9-C42C6688E607}" type="slidenum">
              <a:rPr lang="en-US" smtClean="0"/>
              <a:pPr/>
              <a:t>‹#›</a:t>
            </a:fld>
            <a:endParaRPr lang="en-US" dirty="0"/>
          </a:p>
        </p:txBody>
      </p:sp>
      <p:sp>
        <p:nvSpPr>
          <p:cNvPr id="11" name="Text Placeholder 3"/>
          <p:cNvSpPr>
            <a:spLocks noGrp="1"/>
          </p:cNvSpPr>
          <p:nvPr>
            <p:ph type="body" sz="quarter" idx="12" hasCustomPrompt="1"/>
          </p:nvPr>
        </p:nvSpPr>
        <p:spPr>
          <a:xfrm>
            <a:off x="6458155" y="1607864"/>
            <a:ext cx="5181600" cy="4110792"/>
          </a:xfrm>
          <a:prstGeom prst="rect">
            <a:avLst/>
          </a:prstGeom>
        </p:spPr>
        <p:txBody>
          <a:bodyPr lIns="91440" tIns="45710" rIns="0" bIns="45710">
            <a:noAutofit/>
          </a:bodyPr>
          <a:lstStyle>
            <a:lvl1pPr marL="154513" indent="-154513">
              <a:lnSpc>
                <a:spcPct val="95000"/>
              </a:lnSpc>
              <a:spcBef>
                <a:spcPts val="1433"/>
              </a:spcBef>
              <a:buClr>
                <a:schemeClr val="tx1"/>
              </a:buClr>
              <a:buSzPct val="60000"/>
              <a:buFont typeface="Arial"/>
              <a:buChar char="•"/>
              <a:defRPr sz="2667" b="0" i="0">
                <a:solidFill>
                  <a:schemeClr val="tx1"/>
                </a:solidFill>
                <a:latin typeface="CiscoSansTT Light" panose="020B0503020201020303" pitchFamily="34" charset="0"/>
                <a:cs typeface="CiscoSans ExtraLight"/>
              </a:defRPr>
            </a:lvl1pPr>
            <a:lvl2pPr marL="309026" indent="-148163">
              <a:lnSpc>
                <a:spcPct val="95000"/>
              </a:lnSpc>
              <a:spcBef>
                <a:spcPts val="800"/>
              </a:spcBef>
              <a:buClr>
                <a:schemeClr val="tx1"/>
              </a:buClr>
              <a:buSzPct val="60000"/>
              <a:buFont typeface="Arial"/>
              <a:buChar char="•"/>
              <a:defRPr sz="2400" b="0" i="0">
                <a:solidFill>
                  <a:schemeClr val="tx1"/>
                </a:solidFill>
                <a:latin typeface="CiscoSansTT Light" panose="020B0503020201020303" pitchFamily="34" charset="0"/>
                <a:cs typeface="CiscoSans ExtraLight"/>
              </a:defRPr>
            </a:lvl2pPr>
            <a:lvl3pPr marL="455073" indent="-152396">
              <a:spcBef>
                <a:spcPts val="800"/>
              </a:spcBef>
              <a:buClr>
                <a:schemeClr val="tx1"/>
              </a:buClr>
              <a:buSzPct val="60000"/>
              <a:buFont typeface="Arial"/>
              <a:buChar char="•"/>
              <a:tabLst/>
              <a:defRPr sz="2133" b="0" i="0">
                <a:solidFill>
                  <a:schemeClr val="tx1"/>
                </a:solidFill>
                <a:latin typeface="CiscoSansTT Light" panose="020B0503020201020303" pitchFamily="34" charset="0"/>
                <a:cs typeface="CiscoSans ExtraLight"/>
              </a:defRPr>
            </a:lvl3pPr>
            <a:lvl4pPr marL="690016" indent="-152396">
              <a:buClr>
                <a:schemeClr val="tx1"/>
              </a:buClr>
              <a:buSzPct val="60000"/>
              <a:buFont typeface="Arial"/>
              <a:buChar char="•"/>
              <a:defRPr sz="1867" b="0" i="0">
                <a:solidFill>
                  <a:schemeClr val="tx1"/>
                </a:solidFill>
                <a:latin typeface="CiscoSansTT Light" panose="020B0503020201020303" pitchFamily="34" charset="0"/>
                <a:cs typeface="CiscoSans ExtraLight"/>
              </a:defRPr>
            </a:lvl4pPr>
            <a:lvl5pPr marL="842412" indent="-152396">
              <a:buClr>
                <a:schemeClr val="tx1"/>
              </a:buClr>
              <a:buSzPct val="60000"/>
              <a:buFont typeface="Arial"/>
              <a:buChar char="•"/>
              <a:defRPr sz="1600" b="0" i="0">
                <a:solidFill>
                  <a:schemeClr val="tx1"/>
                </a:solidFill>
                <a:latin typeface="CiscoSansTT Light" panose="020B0503020201020303" pitchFamily="34" charset="0"/>
                <a:cs typeface="CiscoSans ExtraLight"/>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855199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6" name="Title 1"/>
          <p:cNvSpPr>
            <a:spLocks noGrp="1"/>
          </p:cNvSpPr>
          <p:nvPr>
            <p:ph type="title"/>
          </p:nvPr>
        </p:nvSpPr>
        <p:spPr>
          <a:xfrm>
            <a:off x="591996" y="256032"/>
            <a:ext cx="11009376" cy="975360"/>
          </a:xfrm>
        </p:spPr>
        <p:txBody>
          <a:bodyPr anchor="b" anchorCtr="0"/>
          <a:lstStyle>
            <a:lvl1pPr>
              <a:defRPr lang="en-US" sz="3733" b="0" i="0" u="none" kern="1200" dirty="0">
                <a:solidFill>
                  <a:schemeClr val="tx2"/>
                </a:solidFill>
                <a:latin typeface="CiscoSansTT Light" panose="020B0503020201020303" pitchFamily="34" charset="0"/>
                <a:ea typeface="CiscoSansTT Light" panose="020B0503020201020303" pitchFamily="34" charset="0"/>
                <a:cs typeface="CiscoSansTT Light" panose="020B0503020201020303" pitchFamily="34" charset="0"/>
              </a:defRPr>
            </a:lvl1pPr>
          </a:lstStyle>
          <a:p>
            <a:r>
              <a:rPr lang="en-US" dirty="0"/>
              <a:t>Click to edit Master title style</a:t>
            </a:r>
          </a:p>
        </p:txBody>
      </p:sp>
      <p:sp>
        <p:nvSpPr>
          <p:cNvPr id="9" name="Content Placeholder 4"/>
          <p:cNvSpPr>
            <a:spLocks noGrp="1"/>
          </p:cNvSpPr>
          <p:nvPr>
            <p:ph sz="quarter" idx="11" hasCustomPrompt="1"/>
          </p:nvPr>
        </p:nvSpPr>
        <p:spPr>
          <a:xfrm>
            <a:off x="591996" y="1597152"/>
            <a:ext cx="11009376" cy="4523232"/>
          </a:xfrm>
          <a:prstGeom prst="rect">
            <a:avLst/>
          </a:prstGeom>
        </p:spPr>
        <p:txBody>
          <a:bodyPr/>
          <a:lstStyle>
            <a:lvl1pPr marL="226478" indent="-226478" algn="l" defTabSz="912261" rtl="0" eaLnBrk="1" fontAlgn="base" hangingPunct="1">
              <a:lnSpc>
                <a:spcPct val="95000"/>
              </a:lnSpc>
              <a:spcBef>
                <a:spcPts val="1468"/>
              </a:spcBef>
              <a:spcAft>
                <a:spcPct val="0"/>
              </a:spcAft>
              <a:buClr>
                <a:schemeClr val="tx1"/>
              </a:buClr>
              <a:buSzPct val="80000"/>
              <a:buFont typeface="Arial"/>
              <a:buChar char="•"/>
              <a:defRPr lang="en-US" sz="2667" b="0" i="0" kern="1200" dirty="0">
                <a:solidFill>
                  <a:schemeClr val="tx1"/>
                </a:solidFill>
                <a:latin typeface="CiscoSansTT Light" panose="020B0503020201020303" pitchFamily="34" charset="0"/>
                <a:ea typeface="CiscoSansTT Thin" charset="0"/>
                <a:cs typeface="CiscoSansTT Thin" charset="0"/>
              </a:defRPr>
            </a:lvl1pPr>
            <a:lvl2pPr marL="455073" indent="-228594" algn="l" defTabSz="912261" rtl="0" eaLnBrk="1" fontAlgn="base" hangingPunct="1">
              <a:lnSpc>
                <a:spcPct val="95000"/>
              </a:lnSpc>
              <a:spcBef>
                <a:spcPts val="800"/>
              </a:spcBef>
              <a:spcAft>
                <a:spcPct val="0"/>
              </a:spcAft>
              <a:buClr>
                <a:schemeClr val="tx1"/>
              </a:buClr>
              <a:buSzPct val="80000"/>
              <a:buFont typeface="Arial"/>
              <a:buChar char="•"/>
              <a:defRPr lang="en-US" sz="2400" b="0" i="0" kern="1200" dirty="0">
                <a:solidFill>
                  <a:schemeClr val="tx1"/>
                </a:solidFill>
                <a:latin typeface="CiscoSansTT Light" panose="020B0503020201020303" pitchFamily="34" charset="0"/>
                <a:ea typeface="CiscoSansTT Thin" charset="0"/>
                <a:cs typeface="CiscoSansTT Thin" charset="0"/>
              </a:defRPr>
            </a:lvl2pPr>
            <a:lvl3pPr marL="681550" indent="-226478" algn="l" defTabSz="912261" rtl="0" eaLnBrk="1" fontAlgn="base" hangingPunct="1">
              <a:lnSpc>
                <a:spcPct val="95000"/>
              </a:lnSpc>
              <a:spcBef>
                <a:spcPts val="800"/>
              </a:spcBef>
              <a:spcAft>
                <a:spcPct val="0"/>
              </a:spcAft>
              <a:buClr>
                <a:schemeClr val="tx1"/>
              </a:buClr>
              <a:buSzPct val="80000"/>
              <a:buFont typeface="Arial"/>
              <a:buChar char="•"/>
              <a:defRPr lang="en-US" sz="2133" b="0" i="0" kern="1200" dirty="0">
                <a:solidFill>
                  <a:schemeClr val="tx1"/>
                </a:solidFill>
                <a:latin typeface="CiscoSansTT Light" panose="020B0503020201020303" pitchFamily="34" charset="0"/>
                <a:ea typeface="CiscoSansTT Thin" charset="0"/>
                <a:cs typeface="CiscoSansTT Thin" charset="0"/>
              </a:defRPr>
            </a:lvl3pPr>
            <a:lvl4pPr marL="670967" indent="-226478" algn="l" defTabSz="912261" rtl="0" eaLnBrk="1" fontAlgn="base" hangingPunct="1">
              <a:lnSpc>
                <a:spcPct val="95000"/>
              </a:lnSpc>
              <a:spcBef>
                <a:spcPts val="800"/>
              </a:spcBef>
              <a:spcAft>
                <a:spcPct val="0"/>
              </a:spcAft>
              <a:buClr>
                <a:schemeClr val="tx1"/>
              </a:buClr>
              <a:buSzPct val="80000"/>
              <a:buFont typeface="Arial"/>
              <a:buChar char="•"/>
              <a:defRPr lang="en-US" sz="2400" b="0" i="0" kern="1200" dirty="0">
                <a:solidFill>
                  <a:schemeClr val="tx1"/>
                </a:solidFill>
                <a:latin typeface="CiscoSansTT Light" panose="020B0503020201020303" pitchFamily="34" charset="0"/>
                <a:ea typeface="CiscoSansTT Thin" charset="0"/>
                <a:cs typeface="CiscoSansTT Thin" charset="0"/>
              </a:defRPr>
            </a:lvl4pPr>
          </a:lstStyle>
          <a:p>
            <a:pPr marL="228594" lvl="0" indent="-228594" algn="l" defTabSz="912261" rtl="0" eaLnBrk="1" fontAlgn="base" hangingPunct="1">
              <a:lnSpc>
                <a:spcPct val="95000"/>
              </a:lnSpc>
              <a:spcBef>
                <a:spcPts val="1480"/>
              </a:spcBef>
              <a:spcAft>
                <a:spcPct val="0"/>
              </a:spcAft>
              <a:buClr>
                <a:schemeClr val="tx1"/>
              </a:buClr>
              <a:buSzPct val="80000"/>
              <a:buFont typeface="Arial"/>
              <a:buChar char="•"/>
            </a:pPr>
            <a:r>
              <a:rPr lang="en-US" dirty="0"/>
              <a:t>Click to edit Master text styles</a:t>
            </a:r>
          </a:p>
          <a:p>
            <a:pPr lvl="1"/>
            <a:r>
              <a:rPr lang="en-US" dirty="0"/>
              <a:t>Second level</a:t>
            </a:r>
          </a:p>
          <a:p>
            <a:pPr lvl="2"/>
            <a:r>
              <a:rPr lang="en-US" dirty="0"/>
              <a:t>Third level</a:t>
            </a:r>
          </a:p>
        </p:txBody>
      </p:sp>
      <p:sp>
        <p:nvSpPr>
          <p:cNvPr id="49" name="Slide Number Placeholder 1"/>
          <p:cNvSpPr>
            <a:spLocks noGrp="1"/>
          </p:cNvSpPr>
          <p:nvPr>
            <p:ph type="sldNum" sz="quarter" idx="4"/>
          </p:nvPr>
        </p:nvSpPr>
        <p:spPr>
          <a:xfrm>
            <a:off x="11160200" y="6507857"/>
            <a:ext cx="479555" cy="366183"/>
          </a:xfrm>
          <a:prstGeom prst="rect">
            <a:avLst/>
          </a:prstGeom>
        </p:spPr>
        <p:txBody>
          <a:bodyPr vert="horz" lIns="91440" tIns="45720" rIns="91440" bIns="45720" rtlCol="0" anchor="ctr"/>
          <a:lstStyle>
            <a:lvl1pPr algn="r">
              <a:defRPr lang="en-US" sz="800" kern="1200" smtClean="0">
                <a:solidFill>
                  <a:schemeClr val="tx1"/>
                </a:solidFill>
                <a:latin typeface="CiscoSansTT Light" panose="020B0503020201020303" pitchFamily="34" charset="0"/>
                <a:ea typeface="+mn-ea"/>
                <a:cs typeface="CiscoSans Thin"/>
              </a:defRPr>
            </a:lvl1pPr>
          </a:lstStyle>
          <a:p>
            <a:fld id="{96A97DD0-5BE7-4856-A2A9-C42C6688E607}" type="slidenum">
              <a:rPr lang="en-US" smtClean="0"/>
              <a:pPr/>
              <a:t>‹#›</a:t>
            </a:fld>
            <a:endParaRPr lang="en-US" dirty="0"/>
          </a:p>
        </p:txBody>
      </p:sp>
    </p:spTree>
    <p:extLst>
      <p:ext uri="{BB962C8B-B14F-4D97-AF65-F5344CB8AC3E}">
        <p14:creationId xmlns:p14="http://schemas.microsoft.com/office/powerpoint/2010/main" val="1576722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ullet_Title only">
    <p:spTree>
      <p:nvGrpSpPr>
        <p:cNvPr id="1" name=""/>
        <p:cNvGrpSpPr/>
        <p:nvPr/>
      </p:nvGrpSpPr>
      <p:grpSpPr>
        <a:xfrm>
          <a:off x="0" y="0"/>
          <a:ext cx="0" cy="0"/>
          <a:chOff x="0" y="0"/>
          <a:chExt cx="0" cy="0"/>
        </a:xfrm>
      </p:grpSpPr>
      <p:sp>
        <p:nvSpPr>
          <p:cNvPr id="3" name="Title Placeholder 5"/>
          <p:cNvSpPr>
            <a:spLocks noGrp="1"/>
          </p:cNvSpPr>
          <p:nvPr>
            <p:ph type="title"/>
          </p:nvPr>
        </p:nvSpPr>
        <p:spPr bwMode="auto">
          <a:xfrm>
            <a:off x="593600" y="256032"/>
            <a:ext cx="11009376" cy="975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24" tIns="45712" rIns="91424" bIns="45712" numCol="1" anchor="b" anchorCtr="0" compatLnSpc="1">
            <a:prstTxWarp prst="textNoShape">
              <a:avLst/>
            </a:prstTxWarp>
          </a:bodyPr>
          <a:lstStyle>
            <a:lvl1pPr>
              <a:defRPr sz="3733">
                <a:solidFill>
                  <a:schemeClr val="tx2"/>
                </a:solidFill>
                <a:latin typeface="CiscoSansTT Light" panose="020B0503020201020303" pitchFamily="34" charset="0"/>
              </a:defRPr>
            </a:lvl1pPr>
          </a:lstStyle>
          <a:p>
            <a:pPr lvl="0"/>
            <a:r>
              <a:rPr lang="en-GB" dirty="0"/>
              <a:t>Click to edit Master title style</a:t>
            </a:r>
          </a:p>
        </p:txBody>
      </p:sp>
      <p:sp>
        <p:nvSpPr>
          <p:cNvPr id="20" name="Slide Number Placeholder 1"/>
          <p:cNvSpPr>
            <a:spLocks noGrp="1"/>
          </p:cNvSpPr>
          <p:nvPr>
            <p:ph type="sldNum" sz="quarter" idx="4"/>
          </p:nvPr>
        </p:nvSpPr>
        <p:spPr>
          <a:xfrm>
            <a:off x="11160200" y="6507857"/>
            <a:ext cx="479555" cy="366183"/>
          </a:xfrm>
          <a:prstGeom prst="rect">
            <a:avLst/>
          </a:prstGeom>
        </p:spPr>
        <p:txBody>
          <a:bodyPr vert="horz" lIns="91440" tIns="45720" rIns="91440" bIns="45720" rtlCol="0" anchor="ctr"/>
          <a:lstStyle>
            <a:lvl1pPr algn="r">
              <a:defRPr lang="en-US" sz="800" kern="1200" smtClean="0">
                <a:solidFill>
                  <a:schemeClr val="tx1"/>
                </a:solidFill>
                <a:latin typeface="CiscoSansTT Light" panose="020B0503020201020303" pitchFamily="34" charset="0"/>
                <a:ea typeface="+mn-ea"/>
                <a:cs typeface="CiscoSans Thin"/>
              </a:defRPr>
            </a:lvl1pPr>
          </a:lstStyle>
          <a:p>
            <a:fld id="{96A97DD0-5BE7-4856-A2A9-C42C6688E607}" type="slidenum">
              <a:rPr lang="en-US" smtClean="0"/>
              <a:pPr/>
              <a:t>‹#›</a:t>
            </a:fld>
            <a:endParaRPr lang="en-US" dirty="0"/>
          </a:p>
        </p:txBody>
      </p:sp>
    </p:spTree>
    <p:extLst>
      <p:ext uri="{BB962C8B-B14F-4D97-AF65-F5344CB8AC3E}">
        <p14:creationId xmlns:p14="http://schemas.microsoft.com/office/powerpoint/2010/main" val="3954415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6" name="Title 1"/>
          <p:cNvSpPr>
            <a:spLocks noGrp="1"/>
          </p:cNvSpPr>
          <p:nvPr>
            <p:ph type="title"/>
          </p:nvPr>
        </p:nvSpPr>
        <p:spPr>
          <a:xfrm>
            <a:off x="591996" y="256032"/>
            <a:ext cx="11009376" cy="975360"/>
          </a:xfrm>
        </p:spPr>
        <p:txBody>
          <a:bodyPr anchor="b" anchorCtr="0"/>
          <a:lstStyle>
            <a:lvl1pPr>
              <a:defRPr lang="en-US" sz="3733" b="0" i="0" u="none" kern="1200" dirty="0">
                <a:solidFill>
                  <a:schemeClr val="tx2"/>
                </a:solidFill>
                <a:latin typeface="CiscoSansTT Light" panose="020B0503020201020303" pitchFamily="34" charset="0"/>
                <a:ea typeface="CiscoSansTT Light" panose="020B0503020201020303" pitchFamily="34" charset="0"/>
                <a:cs typeface="CiscoSansTT Light" panose="020B0503020201020303" pitchFamily="34" charset="0"/>
              </a:defRPr>
            </a:lvl1pPr>
          </a:lstStyle>
          <a:p>
            <a:r>
              <a:rPr lang="en-US" dirty="0"/>
              <a:t>Click to edit Master title style</a:t>
            </a:r>
          </a:p>
        </p:txBody>
      </p:sp>
      <p:sp>
        <p:nvSpPr>
          <p:cNvPr id="9" name="Content Placeholder 4"/>
          <p:cNvSpPr>
            <a:spLocks noGrp="1"/>
          </p:cNvSpPr>
          <p:nvPr>
            <p:ph sz="quarter" idx="11" hasCustomPrompt="1"/>
          </p:nvPr>
        </p:nvSpPr>
        <p:spPr>
          <a:xfrm>
            <a:off x="591996" y="1597152"/>
            <a:ext cx="11009376" cy="4523232"/>
          </a:xfrm>
          <a:prstGeom prst="rect">
            <a:avLst/>
          </a:prstGeom>
        </p:spPr>
        <p:txBody>
          <a:bodyPr/>
          <a:lstStyle>
            <a:lvl1pPr marL="226478" indent="-226478" algn="l" defTabSz="912261" rtl="0" eaLnBrk="1" fontAlgn="base" hangingPunct="1">
              <a:lnSpc>
                <a:spcPct val="95000"/>
              </a:lnSpc>
              <a:spcBef>
                <a:spcPts val="1468"/>
              </a:spcBef>
              <a:spcAft>
                <a:spcPct val="0"/>
              </a:spcAft>
              <a:buClr>
                <a:schemeClr val="tx1"/>
              </a:buClr>
              <a:buSzPct val="80000"/>
              <a:buFont typeface="Arial"/>
              <a:buChar char="•"/>
              <a:defRPr lang="en-US" sz="2667" b="0" i="0" kern="1200" dirty="0">
                <a:solidFill>
                  <a:schemeClr val="tx1"/>
                </a:solidFill>
                <a:latin typeface="CiscoSansTT Light" panose="020B0503020201020303" pitchFamily="34" charset="0"/>
                <a:ea typeface="CiscoSansTT Thin" charset="0"/>
                <a:cs typeface="CiscoSansTT Thin" charset="0"/>
              </a:defRPr>
            </a:lvl1pPr>
            <a:lvl2pPr marL="455073" indent="-228594" algn="l" defTabSz="912261" rtl="0" eaLnBrk="1" fontAlgn="base" hangingPunct="1">
              <a:lnSpc>
                <a:spcPct val="95000"/>
              </a:lnSpc>
              <a:spcBef>
                <a:spcPts val="800"/>
              </a:spcBef>
              <a:spcAft>
                <a:spcPct val="0"/>
              </a:spcAft>
              <a:buClr>
                <a:schemeClr val="tx1"/>
              </a:buClr>
              <a:buSzPct val="80000"/>
              <a:buFont typeface="Arial"/>
              <a:buChar char="•"/>
              <a:defRPr lang="en-US" sz="2400" b="0" i="0" kern="1200" dirty="0">
                <a:solidFill>
                  <a:schemeClr val="tx1"/>
                </a:solidFill>
                <a:latin typeface="CiscoSansTT Light" panose="020B0503020201020303" pitchFamily="34" charset="0"/>
                <a:ea typeface="CiscoSansTT Thin" charset="0"/>
                <a:cs typeface="CiscoSansTT Thin" charset="0"/>
              </a:defRPr>
            </a:lvl2pPr>
            <a:lvl3pPr marL="681550" indent="-226478" algn="l" defTabSz="912261" rtl="0" eaLnBrk="1" fontAlgn="base" hangingPunct="1">
              <a:lnSpc>
                <a:spcPct val="95000"/>
              </a:lnSpc>
              <a:spcBef>
                <a:spcPts val="800"/>
              </a:spcBef>
              <a:spcAft>
                <a:spcPct val="0"/>
              </a:spcAft>
              <a:buClr>
                <a:schemeClr val="tx1"/>
              </a:buClr>
              <a:buSzPct val="80000"/>
              <a:buFont typeface="Arial"/>
              <a:buChar char="•"/>
              <a:defRPr lang="en-US" sz="2133" b="0" i="0" kern="1200" dirty="0">
                <a:solidFill>
                  <a:schemeClr val="tx1"/>
                </a:solidFill>
                <a:latin typeface="CiscoSansTT Light" panose="020B0503020201020303" pitchFamily="34" charset="0"/>
                <a:ea typeface="CiscoSansTT Thin" charset="0"/>
                <a:cs typeface="CiscoSansTT Thin" charset="0"/>
              </a:defRPr>
            </a:lvl3pPr>
            <a:lvl4pPr marL="670967" indent="-226478" algn="l" defTabSz="912261" rtl="0" eaLnBrk="1" fontAlgn="base" hangingPunct="1">
              <a:lnSpc>
                <a:spcPct val="95000"/>
              </a:lnSpc>
              <a:spcBef>
                <a:spcPts val="800"/>
              </a:spcBef>
              <a:spcAft>
                <a:spcPct val="0"/>
              </a:spcAft>
              <a:buClr>
                <a:schemeClr val="tx1"/>
              </a:buClr>
              <a:buSzPct val="80000"/>
              <a:buFont typeface="Arial"/>
              <a:buChar char="•"/>
              <a:defRPr lang="en-US" sz="2400" b="0" i="0" kern="1200" dirty="0">
                <a:solidFill>
                  <a:schemeClr val="tx1"/>
                </a:solidFill>
                <a:latin typeface="CiscoSansTT Light" panose="020B0503020201020303" pitchFamily="34" charset="0"/>
                <a:ea typeface="CiscoSansTT Thin" charset="0"/>
                <a:cs typeface="CiscoSansTT Thin" charset="0"/>
              </a:defRPr>
            </a:lvl4pPr>
          </a:lstStyle>
          <a:p>
            <a:pPr marL="228594" lvl="0" indent="-228594" algn="l" defTabSz="912261" rtl="0" eaLnBrk="1" fontAlgn="base" hangingPunct="1">
              <a:lnSpc>
                <a:spcPct val="95000"/>
              </a:lnSpc>
              <a:spcBef>
                <a:spcPts val="1480"/>
              </a:spcBef>
              <a:spcAft>
                <a:spcPct val="0"/>
              </a:spcAft>
              <a:buClr>
                <a:schemeClr val="tx1"/>
              </a:buClr>
              <a:buSzPct val="80000"/>
              <a:buFont typeface="Arial"/>
              <a:buChar char="•"/>
            </a:pPr>
            <a:r>
              <a:rPr lang="en-US" dirty="0"/>
              <a:t>Click to edit Master text styles</a:t>
            </a:r>
          </a:p>
          <a:p>
            <a:pPr lvl="1"/>
            <a:r>
              <a:rPr lang="en-US" dirty="0"/>
              <a:t>Second level</a:t>
            </a:r>
          </a:p>
          <a:p>
            <a:pPr lvl="2"/>
            <a:r>
              <a:rPr lang="en-US" dirty="0"/>
              <a:t>Third level</a:t>
            </a:r>
          </a:p>
        </p:txBody>
      </p:sp>
      <p:sp>
        <p:nvSpPr>
          <p:cNvPr id="49" name="Slide Number Placeholder 1"/>
          <p:cNvSpPr>
            <a:spLocks noGrp="1"/>
          </p:cNvSpPr>
          <p:nvPr>
            <p:ph type="sldNum" sz="quarter" idx="4"/>
          </p:nvPr>
        </p:nvSpPr>
        <p:spPr>
          <a:xfrm>
            <a:off x="11160200" y="6507857"/>
            <a:ext cx="479555" cy="366183"/>
          </a:xfrm>
          <a:prstGeom prst="rect">
            <a:avLst/>
          </a:prstGeom>
        </p:spPr>
        <p:txBody>
          <a:bodyPr vert="horz" lIns="91440" tIns="45720" rIns="91440" bIns="45720" rtlCol="0" anchor="ctr"/>
          <a:lstStyle>
            <a:lvl1pPr algn="r">
              <a:defRPr lang="en-US" sz="800" kern="1200" smtClean="0">
                <a:solidFill>
                  <a:schemeClr val="tx1"/>
                </a:solidFill>
                <a:latin typeface="CiscoSansTT Light" panose="020B0503020201020303" pitchFamily="34" charset="0"/>
                <a:ea typeface="+mn-ea"/>
                <a:cs typeface="CiscoSans Thin"/>
              </a:defRPr>
            </a:lvl1pPr>
          </a:lstStyle>
          <a:p>
            <a:fld id="{96A97DD0-5BE7-4856-A2A9-C42C6688E607}" type="slidenum">
              <a:rPr lang="en-US" smtClean="0"/>
              <a:pPr/>
              <a:t>‹#›</a:t>
            </a:fld>
            <a:endParaRPr lang="en-US" dirty="0"/>
          </a:p>
        </p:txBody>
      </p:sp>
    </p:spTree>
    <p:extLst>
      <p:ext uri="{BB962C8B-B14F-4D97-AF65-F5344CB8AC3E}">
        <p14:creationId xmlns:p14="http://schemas.microsoft.com/office/powerpoint/2010/main" val="29708253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3" name="Title Placeholder 5"/>
          <p:cNvSpPr>
            <a:spLocks noGrp="1"/>
          </p:cNvSpPr>
          <p:nvPr>
            <p:ph type="title"/>
          </p:nvPr>
        </p:nvSpPr>
        <p:spPr bwMode="auto">
          <a:xfrm>
            <a:off x="593600" y="256032"/>
            <a:ext cx="11009376" cy="975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24" tIns="45712" rIns="91424" bIns="45712" numCol="1" anchor="b" anchorCtr="0" compatLnSpc="1">
            <a:prstTxWarp prst="textNoShape">
              <a:avLst/>
            </a:prstTxWarp>
          </a:bodyPr>
          <a:lstStyle>
            <a:lvl1pPr>
              <a:defRPr sz="3733">
                <a:solidFill>
                  <a:schemeClr val="tx2"/>
                </a:solidFill>
                <a:latin typeface="CiscoSansTT Light" panose="020B0503020201020303" pitchFamily="34" charset="0"/>
              </a:defRPr>
            </a:lvl1pPr>
          </a:lstStyle>
          <a:p>
            <a:pPr lvl="0"/>
            <a:r>
              <a:rPr lang="en-GB" dirty="0"/>
              <a:t>Click to edit Master title style</a:t>
            </a:r>
          </a:p>
        </p:txBody>
      </p:sp>
      <p:sp>
        <p:nvSpPr>
          <p:cNvPr id="20" name="Slide Number Placeholder 1"/>
          <p:cNvSpPr>
            <a:spLocks noGrp="1"/>
          </p:cNvSpPr>
          <p:nvPr>
            <p:ph type="sldNum" sz="quarter" idx="4"/>
          </p:nvPr>
        </p:nvSpPr>
        <p:spPr>
          <a:xfrm>
            <a:off x="11160200" y="6507857"/>
            <a:ext cx="479555" cy="366183"/>
          </a:xfrm>
          <a:prstGeom prst="rect">
            <a:avLst/>
          </a:prstGeom>
        </p:spPr>
        <p:txBody>
          <a:bodyPr vert="horz" lIns="91440" tIns="45720" rIns="91440" bIns="45720" rtlCol="0" anchor="ctr"/>
          <a:lstStyle>
            <a:lvl1pPr algn="r">
              <a:defRPr lang="en-US" sz="800" kern="1200" smtClean="0">
                <a:solidFill>
                  <a:schemeClr val="tx1"/>
                </a:solidFill>
                <a:latin typeface="CiscoSansTT Light" panose="020B0503020201020303" pitchFamily="34" charset="0"/>
                <a:ea typeface="+mn-ea"/>
                <a:cs typeface="CiscoSans Thin"/>
              </a:defRPr>
            </a:lvl1pPr>
          </a:lstStyle>
          <a:p>
            <a:fld id="{96A97DD0-5BE7-4856-A2A9-C42C6688E607}" type="slidenum">
              <a:rPr lang="en-US" smtClean="0"/>
              <a:pPr/>
              <a:t>‹#›</a:t>
            </a:fld>
            <a:endParaRPr lang="en-US" dirty="0"/>
          </a:p>
        </p:txBody>
      </p:sp>
    </p:spTree>
    <p:extLst>
      <p:ext uri="{BB962C8B-B14F-4D97-AF65-F5344CB8AC3E}">
        <p14:creationId xmlns:p14="http://schemas.microsoft.com/office/powerpoint/2010/main" val="490706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4E3760-62CF-48DD-A177-D81DA7418D1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F4A94EF-AD0D-471A-9336-818518B05C42}"/>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159991C-7B7B-4865-A1CB-014C679BE550}"/>
              </a:ext>
            </a:extLst>
          </p:cNvPr>
          <p:cNvSpPr>
            <a:spLocks noGrp="1"/>
          </p:cNvSpPr>
          <p:nvPr>
            <p:ph type="dt" sz="half" idx="10"/>
          </p:nvPr>
        </p:nvSpPr>
        <p:spPr/>
        <p:txBody>
          <a:bodyPr/>
          <a:lstStyle/>
          <a:p>
            <a:fld id="{9E55D0FA-F342-4030-900D-BB29B9288886}" type="datetimeFigureOut">
              <a:rPr lang="zh-CN" altLang="en-US" smtClean="0"/>
              <a:t>2019/12/9</a:t>
            </a:fld>
            <a:endParaRPr lang="zh-CN" altLang="en-US"/>
          </a:p>
        </p:txBody>
      </p:sp>
      <p:sp>
        <p:nvSpPr>
          <p:cNvPr id="5" name="页脚占位符 4">
            <a:extLst>
              <a:ext uri="{FF2B5EF4-FFF2-40B4-BE49-F238E27FC236}">
                <a16:creationId xmlns:a16="http://schemas.microsoft.com/office/drawing/2014/main" id="{BB80E816-50DD-4360-845E-008AC205A7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8067383-D25B-4D22-93C2-2C147D4320F6}"/>
              </a:ext>
            </a:extLst>
          </p:cNvPr>
          <p:cNvSpPr>
            <a:spLocks noGrp="1"/>
          </p:cNvSpPr>
          <p:nvPr>
            <p:ph type="sldNum" sz="quarter" idx="12"/>
          </p:nvPr>
        </p:nvSpPr>
        <p:spPr/>
        <p:txBody>
          <a:body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1743993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1A4FC1-7DBA-41D2-8931-CB5C3A83ADED}"/>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8952ECFA-5F75-4D73-B11A-6A083E0347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5B0BE9C-A907-4101-BAE9-A4CDC235DC73}"/>
              </a:ext>
            </a:extLst>
          </p:cNvPr>
          <p:cNvSpPr>
            <a:spLocks noGrp="1"/>
          </p:cNvSpPr>
          <p:nvPr>
            <p:ph type="dt" sz="half" idx="10"/>
          </p:nvPr>
        </p:nvSpPr>
        <p:spPr/>
        <p:txBody>
          <a:bodyPr/>
          <a:lstStyle/>
          <a:p>
            <a:fld id="{9E55D0FA-F342-4030-900D-BB29B9288886}" type="datetimeFigureOut">
              <a:rPr lang="zh-CN" altLang="en-US" smtClean="0"/>
              <a:t>2019/12/9</a:t>
            </a:fld>
            <a:endParaRPr lang="zh-CN" altLang="en-US"/>
          </a:p>
        </p:txBody>
      </p:sp>
      <p:sp>
        <p:nvSpPr>
          <p:cNvPr id="5" name="页脚占位符 4">
            <a:extLst>
              <a:ext uri="{FF2B5EF4-FFF2-40B4-BE49-F238E27FC236}">
                <a16:creationId xmlns:a16="http://schemas.microsoft.com/office/drawing/2014/main" id="{7357BB3D-15D3-4F59-9FC4-F4C1D60DFB2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403FE90-DCEB-412F-8FCE-4D055EDB0BBF}"/>
              </a:ext>
            </a:extLst>
          </p:cNvPr>
          <p:cNvSpPr>
            <a:spLocks noGrp="1"/>
          </p:cNvSpPr>
          <p:nvPr>
            <p:ph type="sldNum" sz="quarter" idx="12"/>
          </p:nvPr>
        </p:nvSpPr>
        <p:spPr/>
        <p:txBody>
          <a:body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2082774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632D17-46F8-479A-B2B7-D194372CCC2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A2018C3-9256-494F-ADBB-40F2010F757E}"/>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E193FA45-1586-46DA-897D-6DA5303485DF}"/>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98E85E5-06FF-4230-90DB-7AFCBD952FE0}"/>
              </a:ext>
            </a:extLst>
          </p:cNvPr>
          <p:cNvSpPr>
            <a:spLocks noGrp="1"/>
          </p:cNvSpPr>
          <p:nvPr>
            <p:ph type="dt" sz="half" idx="10"/>
          </p:nvPr>
        </p:nvSpPr>
        <p:spPr/>
        <p:txBody>
          <a:bodyPr/>
          <a:lstStyle/>
          <a:p>
            <a:fld id="{9E55D0FA-F342-4030-900D-BB29B9288886}" type="datetimeFigureOut">
              <a:rPr lang="zh-CN" altLang="en-US" smtClean="0"/>
              <a:t>2019/12/9</a:t>
            </a:fld>
            <a:endParaRPr lang="zh-CN" altLang="en-US"/>
          </a:p>
        </p:txBody>
      </p:sp>
      <p:sp>
        <p:nvSpPr>
          <p:cNvPr id="6" name="页脚占位符 5">
            <a:extLst>
              <a:ext uri="{FF2B5EF4-FFF2-40B4-BE49-F238E27FC236}">
                <a16:creationId xmlns:a16="http://schemas.microsoft.com/office/drawing/2014/main" id="{7FDBEDE4-22D8-4EBE-8735-13DBCEF8EA0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FF6805B-1267-4888-9334-DBCAFBBEC331}"/>
              </a:ext>
            </a:extLst>
          </p:cNvPr>
          <p:cNvSpPr>
            <a:spLocks noGrp="1"/>
          </p:cNvSpPr>
          <p:nvPr>
            <p:ph type="sldNum" sz="quarter" idx="12"/>
          </p:nvPr>
        </p:nvSpPr>
        <p:spPr/>
        <p:txBody>
          <a:body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488993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E7A419-4732-4AF7-9CBA-C3446B36739D}"/>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A3D6AB5-A487-4B2D-991D-B3C23216F8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DD1A7BFF-E7AC-4C54-9572-56BE791AD24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3F85E0E8-3861-4A7F-B9BA-29FE5B0853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62D20FB0-6F31-4BA1-905C-DE01253B83EA}"/>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890CC06-660D-4A21-8DCF-7CBE90832CB7}"/>
              </a:ext>
            </a:extLst>
          </p:cNvPr>
          <p:cNvSpPr>
            <a:spLocks noGrp="1"/>
          </p:cNvSpPr>
          <p:nvPr>
            <p:ph type="dt" sz="half" idx="10"/>
          </p:nvPr>
        </p:nvSpPr>
        <p:spPr/>
        <p:txBody>
          <a:bodyPr/>
          <a:lstStyle/>
          <a:p>
            <a:fld id="{9E55D0FA-F342-4030-900D-BB29B9288886}" type="datetimeFigureOut">
              <a:rPr lang="zh-CN" altLang="en-US" smtClean="0"/>
              <a:t>2019/12/9</a:t>
            </a:fld>
            <a:endParaRPr lang="zh-CN" altLang="en-US"/>
          </a:p>
        </p:txBody>
      </p:sp>
      <p:sp>
        <p:nvSpPr>
          <p:cNvPr id="8" name="页脚占位符 7">
            <a:extLst>
              <a:ext uri="{FF2B5EF4-FFF2-40B4-BE49-F238E27FC236}">
                <a16:creationId xmlns:a16="http://schemas.microsoft.com/office/drawing/2014/main" id="{05747067-C560-46FF-BD15-B1F8F6B3072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EF2AA707-1656-479E-8167-A48D12216E19}"/>
              </a:ext>
            </a:extLst>
          </p:cNvPr>
          <p:cNvSpPr>
            <a:spLocks noGrp="1"/>
          </p:cNvSpPr>
          <p:nvPr>
            <p:ph type="sldNum" sz="quarter" idx="12"/>
          </p:nvPr>
        </p:nvSpPr>
        <p:spPr/>
        <p:txBody>
          <a:body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3006689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255062-5795-4C87-95E8-16D59202005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6145B4C-C9B9-4B47-946C-7386758DF7AC}"/>
              </a:ext>
            </a:extLst>
          </p:cNvPr>
          <p:cNvSpPr>
            <a:spLocks noGrp="1"/>
          </p:cNvSpPr>
          <p:nvPr>
            <p:ph type="dt" sz="half" idx="10"/>
          </p:nvPr>
        </p:nvSpPr>
        <p:spPr/>
        <p:txBody>
          <a:bodyPr/>
          <a:lstStyle/>
          <a:p>
            <a:fld id="{9E55D0FA-F342-4030-900D-BB29B9288886}" type="datetimeFigureOut">
              <a:rPr lang="zh-CN" altLang="en-US" smtClean="0"/>
              <a:t>2019/12/9</a:t>
            </a:fld>
            <a:endParaRPr lang="zh-CN" altLang="en-US"/>
          </a:p>
        </p:txBody>
      </p:sp>
      <p:sp>
        <p:nvSpPr>
          <p:cNvPr id="4" name="页脚占位符 3">
            <a:extLst>
              <a:ext uri="{FF2B5EF4-FFF2-40B4-BE49-F238E27FC236}">
                <a16:creationId xmlns:a16="http://schemas.microsoft.com/office/drawing/2014/main" id="{B4A4B2C3-40C1-40B6-88A2-553FE2B4595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E4EF29B4-204C-49E5-8EAB-C74EB37281AB}"/>
              </a:ext>
            </a:extLst>
          </p:cNvPr>
          <p:cNvSpPr>
            <a:spLocks noGrp="1"/>
          </p:cNvSpPr>
          <p:nvPr>
            <p:ph type="sldNum" sz="quarter" idx="12"/>
          </p:nvPr>
        </p:nvSpPr>
        <p:spPr/>
        <p:txBody>
          <a:body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1931160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01AE60C8-2C59-4BB7-9090-CC29A874EE6A}"/>
              </a:ext>
            </a:extLst>
          </p:cNvPr>
          <p:cNvSpPr>
            <a:spLocks noGrp="1"/>
          </p:cNvSpPr>
          <p:nvPr>
            <p:ph type="dt" sz="half" idx="10"/>
          </p:nvPr>
        </p:nvSpPr>
        <p:spPr/>
        <p:txBody>
          <a:bodyPr/>
          <a:lstStyle/>
          <a:p>
            <a:fld id="{9E55D0FA-F342-4030-900D-BB29B9288886}" type="datetimeFigureOut">
              <a:rPr lang="zh-CN" altLang="en-US" smtClean="0"/>
              <a:t>2019/12/9</a:t>
            </a:fld>
            <a:endParaRPr lang="zh-CN" altLang="en-US"/>
          </a:p>
        </p:txBody>
      </p:sp>
      <p:sp>
        <p:nvSpPr>
          <p:cNvPr id="3" name="页脚占位符 2">
            <a:extLst>
              <a:ext uri="{FF2B5EF4-FFF2-40B4-BE49-F238E27FC236}">
                <a16:creationId xmlns:a16="http://schemas.microsoft.com/office/drawing/2014/main" id="{4383F4B8-1480-40FF-A2FD-74C76FDFEE4B}"/>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E88B696F-549D-4D0F-83A3-B74D29BE994C}"/>
              </a:ext>
            </a:extLst>
          </p:cNvPr>
          <p:cNvSpPr>
            <a:spLocks noGrp="1"/>
          </p:cNvSpPr>
          <p:nvPr>
            <p:ph type="sldNum" sz="quarter" idx="12"/>
          </p:nvPr>
        </p:nvSpPr>
        <p:spPr/>
        <p:txBody>
          <a:body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1934135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EF561D-0330-4E6D-8923-65713934FE5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9EEE3187-5C7F-4D94-B58F-82337DB9D8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E813198F-E218-4D87-875B-E61F4179D8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7CB36D8-830B-43DB-A6C1-1D2CA782F4A5}"/>
              </a:ext>
            </a:extLst>
          </p:cNvPr>
          <p:cNvSpPr>
            <a:spLocks noGrp="1"/>
          </p:cNvSpPr>
          <p:nvPr>
            <p:ph type="dt" sz="half" idx="10"/>
          </p:nvPr>
        </p:nvSpPr>
        <p:spPr/>
        <p:txBody>
          <a:bodyPr/>
          <a:lstStyle/>
          <a:p>
            <a:fld id="{9E55D0FA-F342-4030-900D-BB29B9288886}" type="datetimeFigureOut">
              <a:rPr lang="zh-CN" altLang="en-US" smtClean="0"/>
              <a:t>2019/12/9</a:t>
            </a:fld>
            <a:endParaRPr lang="zh-CN" altLang="en-US"/>
          </a:p>
        </p:txBody>
      </p:sp>
      <p:sp>
        <p:nvSpPr>
          <p:cNvPr id="6" name="页脚占位符 5">
            <a:extLst>
              <a:ext uri="{FF2B5EF4-FFF2-40B4-BE49-F238E27FC236}">
                <a16:creationId xmlns:a16="http://schemas.microsoft.com/office/drawing/2014/main" id="{9D01748A-D079-43C8-96CC-8017A6433BA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B0BDD3C-B103-4A2F-8BC9-1A85DAA9EE12}"/>
              </a:ext>
            </a:extLst>
          </p:cNvPr>
          <p:cNvSpPr>
            <a:spLocks noGrp="1"/>
          </p:cNvSpPr>
          <p:nvPr>
            <p:ph type="sldNum" sz="quarter" idx="12"/>
          </p:nvPr>
        </p:nvSpPr>
        <p:spPr/>
        <p:txBody>
          <a:body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392897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AD9A363-0F3D-4039-A128-6E660273738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1BBCA90B-D77B-4592-8B69-8565CEF199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8C9EAA36-FA2E-4A4C-A2FB-B256E87E71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31EEA54-F879-49EF-BBDC-947DDCFDCC7E}"/>
              </a:ext>
            </a:extLst>
          </p:cNvPr>
          <p:cNvSpPr>
            <a:spLocks noGrp="1"/>
          </p:cNvSpPr>
          <p:nvPr>
            <p:ph type="dt" sz="half" idx="10"/>
          </p:nvPr>
        </p:nvSpPr>
        <p:spPr/>
        <p:txBody>
          <a:bodyPr/>
          <a:lstStyle/>
          <a:p>
            <a:fld id="{9E55D0FA-F342-4030-900D-BB29B9288886}" type="datetimeFigureOut">
              <a:rPr lang="zh-CN" altLang="en-US" smtClean="0"/>
              <a:t>2019/12/9</a:t>
            </a:fld>
            <a:endParaRPr lang="zh-CN" altLang="en-US"/>
          </a:p>
        </p:txBody>
      </p:sp>
      <p:sp>
        <p:nvSpPr>
          <p:cNvPr id="6" name="页脚占位符 5">
            <a:extLst>
              <a:ext uri="{FF2B5EF4-FFF2-40B4-BE49-F238E27FC236}">
                <a16:creationId xmlns:a16="http://schemas.microsoft.com/office/drawing/2014/main" id="{7CF0CF2C-0AD2-4B74-89A8-73F39F66600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EF7710A-C79B-4DC7-AC5D-760F8B8540DE}"/>
              </a:ext>
            </a:extLst>
          </p:cNvPr>
          <p:cNvSpPr>
            <a:spLocks noGrp="1"/>
          </p:cNvSpPr>
          <p:nvPr>
            <p:ph type="sldNum" sz="quarter" idx="12"/>
          </p:nvPr>
        </p:nvSpPr>
        <p:spPr/>
        <p:txBody>
          <a:body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1251778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89DFECF6-18E7-4452-9586-2547FAF7DA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021E35E-4344-4733-800E-3F3815C233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61DD651-3AF0-45FE-B51A-F1F54EC619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5D0FA-F342-4030-900D-BB29B9288886}" type="datetimeFigureOut">
              <a:rPr lang="zh-CN" altLang="en-US" smtClean="0"/>
              <a:t>2019/12/9</a:t>
            </a:fld>
            <a:endParaRPr lang="zh-CN" altLang="en-US"/>
          </a:p>
        </p:txBody>
      </p:sp>
      <p:sp>
        <p:nvSpPr>
          <p:cNvPr id="5" name="页脚占位符 4">
            <a:extLst>
              <a:ext uri="{FF2B5EF4-FFF2-40B4-BE49-F238E27FC236}">
                <a16:creationId xmlns:a16="http://schemas.microsoft.com/office/drawing/2014/main" id="{692A8346-BED3-42EB-86CE-261EB5B91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3BCF33C2-7E45-46B7-A108-759C84186B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69EA67-6C87-41C4-AF14-0D5F7688CD41}" type="slidenum">
              <a:rPr lang="zh-CN" altLang="en-US" smtClean="0"/>
              <a:t>‹#›</a:t>
            </a:fld>
            <a:endParaRPr lang="zh-CN" altLang="en-US"/>
          </a:p>
        </p:txBody>
      </p:sp>
    </p:spTree>
    <p:extLst>
      <p:ext uri="{BB962C8B-B14F-4D97-AF65-F5344CB8AC3E}">
        <p14:creationId xmlns:p14="http://schemas.microsoft.com/office/powerpoint/2010/main" val="3257169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iercom.com/cisco-systems-speeding-applications-in-data-center-networks/" TargetMode="External"/><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hyperlink" Target="https://miercom.com/cisco-systems-speeding-applications-in-data-center-networks/" TargetMode="External"/><Relationship Id="rId2" Type="http://schemas.openxmlformats.org/officeDocument/2006/relationships/chart" Target="../charts/chart2.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hyperlink" Target="https://miercom.com/cisco-systems-speeding-applications-in-data-center-networks/" TargetMode="External"/><Relationship Id="rId2" Type="http://schemas.openxmlformats.org/officeDocument/2006/relationships/chart" Target="../charts/chart3.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4.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F0031BBF-E688-42E5-A95C-3B980318345F}"/>
              </a:ext>
            </a:extLst>
          </p:cNvPr>
          <p:cNvSpPr txBox="1">
            <a:spLocks/>
          </p:cNvSpPr>
          <p:nvPr/>
        </p:nvSpPr>
        <p:spPr>
          <a:xfrm>
            <a:off x="425764" y="2226751"/>
            <a:ext cx="5394960" cy="644730"/>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t>Lossless Network</a:t>
            </a:r>
            <a:endParaRPr lang="en-US" b="1" dirty="0"/>
          </a:p>
        </p:txBody>
      </p:sp>
      <p:sp>
        <p:nvSpPr>
          <p:cNvPr id="2" name="矩形 1">
            <a:extLst>
              <a:ext uri="{FF2B5EF4-FFF2-40B4-BE49-F238E27FC236}">
                <a16:creationId xmlns:a16="http://schemas.microsoft.com/office/drawing/2014/main" id="{2EF9988D-03D5-4C1D-80DD-2F1A7C3BA1D3}"/>
              </a:ext>
            </a:extLst>
          </p:cNvPr>
          <p:cNvSpPr/>
          <p:nvPr/>
        </p:nvSpPr>
        <p:spPr>
          <a:xfrm>
            <a:off x="534030" y="5096580"/>
            <a:ext cx="2917786" cy="369332"/>
          </a:xfrm>
          <a:prstGeom prst="rect">
            <a:avLst/>
          </a:prstGeom>
        </p:spPr>
        <p:txBody>
          <a:bodyPr wrap="none">
            <a:spAutoFit/>
          </a:bodyPr>
          <a:lstStyle/>
          <a:p>
            <a:r>
              <a:rPr lang="en-US" altLang="zh-CN" dirty="0"/>
              <a:t>Jun Liu (johnliu@cisco.com)</a:t>
            </a:r>
          </a:p>
        </p:txBody>
      </p:sp>
      <p:sp>
        <p:nvSpPr>
          <p:cNvPr id="3" name="TextBox 2">
            <a:extLst>
              <a:ext uri="{FF2B5EF4-FFF2-40B4-BE49-F238E27FC236}">
                <a16:creationId xmlns:a16="http://schemas.microsoft.com/office/drawing/2014/main" id="{D108A155-D120-8F42-8359-E8F9D57BE8C2}"/>
              </a:ext>
            </a:extLst>
          </p:cNvPr>
          <p:cNvSpPr txBox="1"/>
          <p:nvPr/>
        </p:nvSpPr>
        <p:spPr>
          <a:xfrm>
            <a:off x="7633252" y="1888435"/>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315395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600" y="-14517"/>
            <a:ext cx="11350752" cy="1020576"/>
          </a:xfrm>
        </p:spPr>
        <p:txBody>
          <a:bodyPr/>
          <a:lstStyle/>
          <a:p>
            <a:r>
              <a:rPr lang="en-US" dirty="0"/>
              <a:t>DPP looks for Any Burst: TCP, UDP</a:t>
            </a:r>
            <a:r>
              <a:rPr lang="en-US"/>
              <a:t>, Multicast, ..</a:t>
            </a:r>
            <a:endParaRPr lang="en-US" dirty="0"/>
          </a:p>
        </p:txBody>
      </p:sp>
      <p:sp>
        <p:nvSpPr>
          <p:cNvPr id="3" name="TextBox 2"/>
          <p:cNvSpPr txBox="1"/>
          <p:nvPr/>
        </p:nvSpPr>
        <p:spPr>
          <a:xfrm>
            <a:off x="2036342" y="1330711"/>
            <a:ext cx="8151277" cy="461665"/>
          </a:xfrm>
          <a:prstGeom prst="rect">
            <a:avLst/>
          </a:prstGeom>
          <a:noFill/>
        </p:spPr>
        <p:txBody>
          <a:bodyPr wrap="square" rtlCol="0">
            <a:spAutoFit/>
          </a:bodyPr>
          <a:lstStyle/>
          <a:p>
            <a:pPr defTabSz="609433" eaLnBrk="0" fontAlgn="base" hangingPunct="0">
              <a:spcBef>
                <a:spcPct val="0"/>
              </a:spcBef>
              <a:spcAft>
                <a:spcPct val="0"/>
              </a:spcAft>
            </a:pPr>
            <a:r>
              <a:rPr lang="en-US" sz="2400" dirty="0">
                <a:solidFill>
                  <a:srgbClr val="676767"/>
                </a:solidFill>
                <a:ea typeface="MS PGothic" charset="-128"/>
              </a:rPr>
              <a:t>A Long-lived TCP Session            An Elephant Flow </a:t>
            </a:r>
          </a:p>
        </p:txBody>
      </p:sp>
      <p:sp>
        <p:nvSpPr>
          <p:cNvPr id="4" name="Not Equal 3"/>
          <p:cNvSpPr/>
          <p:nvPr/>
        </p:nvSpPr>
        <p:spPr>
          <a:xfrm>
            <a:off x="5877281" y="1441854"/>
            <a:ext cx="457081" cy="290367"/>
          </a:xfrm>
          <a:prstGeom prst="mathNotEqual">
            <a:avLst/>
          </a:prstGeom>
          <a:solidFill>
            <a:srgbClr val="0096D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dirty="0">
              <a:solidFill>
                <a:srgbClr val="0096D6"/>
              </a:solidFill>
            </a:endParaRPr>
          </a:p>
        </p:txBody>
      </p:sp>
      <p:sp>
        <p:nvSpPr>
          <p:cNvPr id="11" name="Oval 933"/>
          <p:cNvSpPr>
            <a:spLocks noChangeArrowheads="1"/>
          </p:cNvSpPr>
          <p:nvPr/>
        </p:nvSpPr>
        <p:spPr bwMode="auto">
          <a:xfrm>
            <a:off x="2800708" y="4754705"/>
            <a:ext cx="934469" cy="897091"/>
          </a:xfrm>
          <a:prstGeom prst="ellipse">
            <a:avLst/>
          </a:prstGeom>
          <a:solidFill>
            <a:schemeClr val="tx2">
              <a:lumMod val="75000"/>
            </a:schemeClr>
          </a:solidFill>
          <a:ln w="9525">
            <a:solidFill>
              <a:srgbClr val="528633"/>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defTabSz="609433" eaLnBrk="0" fontAlgn="base" hangingPunct="0">
              <a:spcBef>
                <a:spcPct val="0"/>
              </a:spcBef>
              <a:spcAft>
                <a:spcPct val="0"/>
              </a:spcAft>
            </a:pPr>
            <a:r>
              <a:rPr lang="en-US" sz="1867" dirty="0">
                <a:solidFill>
                  <a:srgbClr val="FFFFFF"/>
                </a:solidFill>
                <a:ea typeface="MS PGothic" charset="-128"/>
              </a:rPr>
              <a:t>Source</a:t>
            </a:r>
          </a:p>
        </p:txBody>
      </p:sp>
      <p:sp>
        <p:nvSpPr>
          <p:cNvPr id="12" name="Oval 934"/>
          <p:cNvSpPr>
            <a:spLocks noChangeArrowheads="1"/>
          </p:cNvSpPr>
          <p:nvPr/>
        </p:nvSpPr>
        <p:spPr bwMode="auto">
          <a:xfrm>
            <a:off x="8509464" y="4754705"/>
            <a:ext cx="934469" cy="897091"/>
          </a:xfrm>
          <a:prstGeom prst="ellipse">
            <a:avLst/>
          </a:prstGeom>
          <a:solidFill>
            <a:srgbClr val="528633"/>
          </a:solidFill>
          <a:ln w="9525">
            <a:solidFill>
              <a:srgbClr val="528633"/>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defTabSz="609433" eaLnBrk="0" fontAlgn="base" hangingPunct="0">
              <a:spcBef>
                <a:spcPct val="0"/>
              </a:spcBef>
              <a:spcAft>
                <a:spcPct val="0"/>
              </a:spcAft>
            </a:pPr>
            <a:r>
              <a:rPr lang="en-US" sz="2133">
                <a:solidFill>
                  <a:srgbClr val="FFFFFF"/>
                </a:solidFill>
                <a:ea typeface="MS PGothic" charset="-128"/>
              </a:rPr>
              <a:t>Dest</a:t>
            </a:r>
            <a:endParaRPr lang="en-US" sz="2133" dirty="0">
              <a:solidFill>
                <a:srgbClr val="FFFFFF"/>
              </a:solidFill>
              <a:ea typeface="MS PGothic" charset="-128"/>
            </a:endParaRPr>
          </a:p>
        </p:txBody>
      </p:sp>
      <p:sp>
        <p:nvSpPr>
          <p:cNvPr id="14" name="Line 947"/>
          <p:cNvSpPr>
            <a:spLocks noChangeShapeType="1"/>
          </p:cNvSpPr>
          <p:nvPr/>
        </p:nvSpPr>
        <p:spPr bwMode="auto">
          <a:xfrm>
            <a:off x="3840674" y="5327991"/>
            <a:ext cx="4668791" cy="0"/>
          </a:xfrm>
          <a:prstGeom prst="line">
            <a:avLst/>
          </a:prstGeom>
          <a:noFill/>
          <a:ln w="28575">
            <a:solidFill>
              <a:schemeClr val="tx2">
                <a:lumMod val="75000"/>
              </a:schemeClr>
            </a:solidFill>
            <a:round/>
            <a:headEnd/>
            <a:tailEnd type="arrow"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defTabSz="609433" eaLnBrk="0" fontAlgn="base" hangingPunct="0">
              <a:spcBef>
                <a:spcPct val="0"/>
              </a:spcBef>
              <a:spcAft>
                <a:spcPct val="0"/>
              </a:spcAft>
            </a:pPr>
            <a:endParaRPr lang="en-US" sz="3199">
              <a:solidFill>
                <a:srgbClr val="676767"/>
              </a:solidFill>
              <a:ea typeface="MS PGothic" charset="-128"/>
            </a:endParaRPr>
          </a:p>
        </p:txBody>
      </p:sp>
      <p:grpSp>
        <p:nvGrpSpPr>
          <p:cNvPr id="26" name="Group 25"/>
          <p:cNvGrpSpPr/>
          <p:nvPr/>
        </p:nvGrpSpPr>
        <p:grpSpPr>
          <a:xfrm>
            <a:off x="5896039" y="4912247"/>
            <a:ext cx="554195" cy="249156"/>
            <a:chOff x="4108296" y="4784142"/>
            <a:chExt cx="554338" cy="249221"/>
          </a:xfrm>
        </p:grpSpPr>
        <p:sp>
          <p:nvSpPr>
            <p:cNvPr id="17" name="Freeform 937"/>
            <p:cNvSpPr>
              <a:spLocks/>
            </p:cNvSpPr>
            <p:nvPr/>
          </p:nvSpPr>
          <p:spPr bwMode="auto">
            <a:xfrm>
              <a:off x="4108296" y="4784142"/>
              <a:ext cx="528115" cy="249221"/>
            </a:xfrm>
            <a:custGeom>
              <a:avLst/>
              <a:gdLst>
                <a:gd name="T0" fmla="*/ 0 w 480"/>
                <a:gd name="T1" fmla="*/ 0 h 144"/>
                <a:gd name="T2" fmla="*/ 480 w 480"/>
                <a:gd name="T3" fmla="*/ 0 h 144"/>
                <a:gd name="T4" fmla="*/ 480 w 480"/>
                <a:gd name="T5" fmla="*/ 144 h 144"/>
                <a:gd name="T6" fmla="*/ 0 w 480"/>
                <a:gd name="T7" fmla="*/ 144 h 144"/>
              </a:gdLst>
              <a:ahLst/>
              <a:cxnLst>
                <a:cxn ang="0">
                  <a:pos x="T0" y="T1"/>
                </a:cxn>
                <a:cxn ang="0">
                  <a:pos x="T2" y="T3"/>
                </a:cxn>
                <a:cxn ang="0">
                  <a:pos x="T4" y="T5"/>
                </a:cxn>
                <a:cxn ang="0">
                  <a:pos x="T6" y="T7"/>
                </a:cxn>
              </a:cxnLst>
              <a:rect l="0" t="0" r="r" b="b"/>
              <a:pathLst>
                <a:path w="480" h="144">
                  <a:moveTo>
                    <a:pt x="0" y="0"/>
                  </a:moveTo>
                  <a:lnTo>
                    <a:pt x="480" y="0"/>
                  </a:lnTo>
                  <a:lnTo>
                    <a:pt x="480" y="144"/>
                  </a:lnTo>
                  <a:lnTo>
                    <a:pt x="0" y="144"/>
                  </a:lnTo>
                </a:path>
              </a:pathLst>
            </a:custGeom>
            <a:noFill/>
            <a:ln w="9525">
              <a:solidFill>
                <a:schemeClr val="tx2">
                  <a:lumMod val="75000"/>
                </a:schemeClr>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22" name="Rectangle 942"/>
            <p:cNvSpPr>
              <a:spLocks noChangeArrowheads="1"/>
            </p:cNvSpPr>
            <p:nvPr/>
          </p:nvSpPr>
          <p:spPr bwMode="auto">
            <a:xfrm>
              <a:off x="4275153"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23" name="Rectangle 943"/>
            <p:cNvSpPr>
              <a:spLocks noChangeArrowheads="1"/>
            </p:cNvSpPr>
            <p:nvPr/>
          </p:nvSpPr>
          <p:spPr bwMode="auto">
            <a:xfrm>
              <a:off x="4377122"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24" name="Rectangle 944"/>
            <p:cNvSpPr>
              <a:spLocks noChangeArrowheads="1"/>
            </p:cNvSpPr>
            <p:nvPr/>
          </p:nvSpPr>
          <p:spPr bwMode="auto">
            <a:xfrm>
              <a:off x="4479090"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25" name="Rectangle 945"/>
            <p:cNvSpPr>
              <a:spLocks noChangeArrowheads="1"/>
            </p:cNvSpPr>
            <p:nvPr/>
          </p:nvSpPr>
          <p:spPr bwMode="auto">
            <a:xfrm>
              <a:off x="4581059"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grpSp>
      <p:sp>
        <p:nvSpPr>
          <p:cNvPr id="10" name="TextBox 9"/>
          <p:cNvSpPr txBox="1"/>
          <p:nvPr/>
        </p:nvSpPr>
        <p:spPr>
          <a:xfrm>
            <a:off x="3783829" y="4198498"/>
            <a:ext cx="4442259" cy="461639"/>
          </a:xfrm>
          <a:prstGeom prst="rect">
            <a:avLst/>
          </a:prstGeom>
          <a:noFill/>
        </p:spPr>
        <p:txBody>
          <a:bodyPr wrap="square" lIns="91411" tIns="45707" rIns="91411" bIns="45707" rtlCol="0">
            <a:spAutoFit/>
          </a:bodyPr>
          <a:lstStyle/>
          <a:p>
            <a:pPr algn="ctr" defTabSz="609433" eaLnBrk="0" fontAlgn="base" hangingPunct="0">
              <a:spcBef>
                <a:spcPct val="0"/>
              </a:spcBef>
              <a:spcAft>
                <a:spcPct val="0"/>
              </a:spcAft>
            </a:pPr>
            <a:r>
              <a:rPr lang="en-US" sz="2400" dirty="0">
                <a:solidFill>
                  <a:srgbClr val="0096D6"/>
                </a:solidFill>
                <a:ea typeface="MS PGothic" charset="-128"/>
              </a:rPr>
              <a:t>One Long-lived Session</a:t>
            </a:r>
          </a:p>
        </p:txBody>
      </p:sp>
      <p:grpSp>
        <p:nvGrpSpPr>
          <p:cNvPr id="27" name="Group 26"/>
          <p:cNvGrpSpPr/>
          <p:nvPr/>
        </p:nvGrpSpPr>
        <p:grpSpPr>
          <a:xfrm>
            <a:off x="7049073" y="4916742"/>
            <a:ext cx="897091" cy="244663"/>
            <a:chOff x="3826491" y="4784142"/>
            <a:chExt cx="897324" cy="244725"/>
          </a:xfrm>
        </p:grpSpPr>
        <p:sp>
          <p:nvSpPr>
            <p:cNvPr id="28" name="Freeform 937"/>
            <p:cNvSpPr>
              <a:spLocks/>
            </p:cNvSpPr>
            <p:nvPr/>
          </p:nvSpPr>
          <p:spPr bwMode="auto">
            <a:xfrm>
              <a:off x="3826491" y="4784142"/>
              <a:ext cx="897324" cy="244725"/>
            </a:xfrm>
            <a:custGeom>
              <a:avLst/>
              <a:gdLst>
                <a:gd name="T0" fmla="*/ 0 w 480"/>
                <a:gd name="T1" fmla="*/ 0 h 144"/>
                <a:gd name="T2" fmla="*/ 480 w 480"/>
                <a:gd name="T3" fmla="*/ 0 h 144"/>
                <a:gd name="T4" fmla="*/ 480 w 480"/>
                <a:gd name="T5" fmla="*/ 144 h 144"/>
                <a:gd name="T6" fmla="*/ 0 w 480"/>
                <a:gd name="T7" fmla="*/ 144 h 144"/>
              </a:gdLst>
              <a:ahLst/>
              <a:cxnLst>
                <a:cxn ang="0">
                  <a:pos x="T0" y="T1"/>
                </a:cxn>
                <a:cxn ang="0">
                  <a:pos x="T2" y="T3"/>
                </a:cxn>
                <a:cxn ang="0">
                  <a:pos x="T4" y="T5"/>
                </a:cxn>
                <a:cxn ang="0">
                  <a:pos x="T6" y="T7"/>
                </a:cxn>
              </a:cxnLst>
              <a:rect l="0" t="0" r="r" b="b"/>
              <a:pathLst>
                <a:path w="480" h="144">
                  <a:moveTo>
                    <a:pt x="0" y="0"/>
                  </a:moveTo>
                  <a:lnTo>
                    <a:pt x="480" y="0"/>
                  </a:lnTo>
                  <a:lnTo>
                    <a:pt x="480" y="144"/>
                  </a:lnTo>
                  <a:lnTo>
                    <a:pt x="0" y="144"/>
                  </a:lnTo>
                </a:path>
              </a:pathLst>
            </a:custGeom>
            <a:noFill/>
            <a:ln w="9525">
              <a:solidFill>
                <a:schemeClr val="tx2">
                  <a:lumMod val="75000"/>
                </a:schemeClr>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29" name="Rectangle 938"/>
            <p:cNvSpPr>
              <a:spLocks noChangeArrowheads="1"/>
            </p:cNvSpPr>
            <p:nvPr/>
          </p:nvSpPr>
          <p:spPr bwMode="auto">
            <a:xfrm>
              <a:off x="3867279"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30" name="Rectangle 939"/>
            <p:cNvSpPr>
              <a:spLocks noChangeArrowheads="1"/>
            </p:cNvSpPr>
            <p:nvPr/>
          </p:nvSpPr>
          <p:spPr bwMode="auto">
            <a:xfrm>
              <a:off x="3969247"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31" name="Rectangle 940"/>
            <p:cNvSpPr>
              <a:spLocks noChangeArrowheads="1"/>
            </p:cNvSpPr>
            <p:nvPr/>
          </p:nvSpPr>
          <p:spPr bwMode="auto">
            <a:xfrm>
              <a:off x="4071216"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32" name="Rectangle 941"/>
            <p:cNvSpPr>
              <a:spLocks noChangeArrowheads="1"/>
            </p:cNvSpPr>
            <p:nvPr/>
          </p:nvSpPr>
          <p:spPr bwMode="auto">
            <a:xfrm>
              <a:off x="4173184"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33" name="Rectangle 942"/>
            <p:cNvSpPr>
              <a:spLocks noChangeArrowheads="1"/>
            </p:cNvSpPr>
            <p:nvPr/>
          </p:nvSpPr>
          <p:spPr bwMode="auto">
            <a:xfrm>
              <a:off x="4275153"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34" name="Rectangle 943"/>
            <p:cNvSpPr>
              <a:spLocks noChangeArrowheads="1"/>
            </p:cNvSpPr>
            <p:nvPr/>
          </p:nvSpPr>
          <p:spPr bwMode="auto">
            <a:xfrm>
              <a:off x="4377122"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35" name="Rectangle 944"/>
            <p:cNvSpPr>
              <a:spLocks noChangeArrowheads="1"/>
            </p:cNvSpPr>
            <p:nvPr/>
          </p:nvSpPr>
          <p:spPr bwMode="auto">
            <a:xfrm>
              <a:off x="4479090"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36" name="Rectangle 945"/>
            <p:cNvSpPr>
              <a:spLocks noChangeArrowheads="1"/>
            </p:cNvSpPr>
            <p:nvPr/>
          </p:nvSpPr>
          <p:spPr bwMode="auto">
            <a:xfrm>
              <a:off x="4581059"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grpSp>
      <p:grpSp>
        <p:nvGrpSpPr>
          <p:cNvPr id="37" name="Group 36"/>
          <p:cNvGrpSpPr/>
          <p:nvPr/>
        </p:nvGrpSpPr>
        <p:grpSpPr>
          <a:xfrm>
            <a:off x="4138768" y="4912247"/>
            <a:ext cx="897091" cy="244663"/>
            <a:chOff x="3826491" y="4784142"/>
            <a:chExt cx="897324" cy="244725"/>
          </a:xfrm>
        </p:grpSpPr>
        <p:sp>
          <p:nvSpPr>
            <p:cNvPr id="38" name="Freeform 937"/>
            <p:cNvSpPr>
              <a:spLocks/>
            </p:cNvSpPr>
            <p:nvPr/>
          </p:nvSpPr>
          <p:spPr bwMode="auto">
            <a:xfrm>
              <a:off x="3826491" y="4784142"/>
              <a:ext cx="897324" cy="244725"/>
            </a:xfrm>
            <a:custGeom>
              <a:avLst/>
              <a:gdLst>
                <a:gd name="T0" fmla="*/ 0 w 480"/>
                <a:gd name="T1" fmla="*/ 0 h 144"/>
                <a:gd name="T2" fmla="*/ 480 w 480"/>
                <a:gd name="T3" fmla="*/ 0 h 144"/>
                <a:gd name="T4" fmla="*/ 480 w 480"/>
                <a:gd name="T5" fmla="*/ 144 h 144"/>
                <a:gd name="T6" fmla="*/ 0 w 480"/>
                <a:gd name="T7" fmla="*/ 144 h 144"/>
              </a:gdLst>
              <a:ahLst/>
              <a:cxnLst>
                <a:cxn ang="0">
                  <a:pos x="T0" y="T1"/>
                </a:cxn>
                <a:cxn ang="0">
                  <a:pos x="T2" y="T3"/>
                </a:cxn>
                <a:cxn ang="0">
                  <a:pos x="T4" y="T5"/>
                </a:cxn>
                <a:cxn ang="0">
                  <a:pos x="T6" y="T7"/>
                </a:cxn>
              </a:cxnLst>
              <a:rect l="0" t="0" r="r" b="b"/>
              <a:pathLst>
                <a:path w="480" h="144">
                  <a:moveTo>
                    <a:pt x="0" y="0"/>
                  </a:moveTo>
                  <a:lnTo>
                    <a:pt x="480" y="0"/>
                  </a:lnTo>
                  <a:lnTo>
                    <a:pt x="480" y="144"/>
                  </a:lnTo>
                  <a:lnTo>
                    <a:pt x="0" y="144"/>
                  </a:lnTo>
                </a:path>
              </a:pathLst>
            </a:custGeom>
            <a:noFill/>
            <a:ln w="9525">
              <a:solidFill>
                <a:schemeClr val="tx2">
                  <a:lumMod val="75000"/>
                </a:schemeClr>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39" name="Rectangle 938"/>
            <p:cNvSpPr>
              <a:spLocks noChangeArrowheads="1"/>
            </p:cNvSpPr>
            <p:nvPr/>
          </p:nvSpPr>
          <p:spPr bwMode="auto">
            <a:xfrm>
              <a:off x="3867279"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40" name="Rectangle 939"/>
            <p:cNvSpPr>
              <a:spLocks noChangeArrowheads="1"/>
            </p:cNvSpPr>
            <p:nvPr/>
          </p:nvSpPr>
          <p:spPr bwMode="auto">
            <a:xfrm>
              <a:off x="3969247"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41" name="Rectangle 940"/>
            <p:cNvSpPr>
              <a:spLocks noChangeArrowheads="1"/>
            </p:cNvSpPr>
            <p:nvPr/>
          </p:nvSpPr>
          <p:spPr bwMode="auto">
            <a:xfrm>
              <a:off x="4071216"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42" name="Rectangle 941"/>
            <p:cNvSpPr>
              <a:spLocks noChangeArrowheads="1"/>
            </p:cNvSpPr>
            <p:nvPr/>
          </p:nvSpPr>
          <p:spPr bwMode="auto">
            <a:xfrm>
              <a:off x="4173184"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43" name="Rectangle 942"/>
            <p:cNvSpPr>
              <a:spLocks noChangeArrowheads="1"/>
            </p:cNvSpPr>
            <p:nvPr/>
          </p:nvSpPr>
          <p:spPr bwMode="auto">
            <a:xfrm>
              <a:off x="4275153"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44" name="Rectangle 943"/>
            <p:cNvSpPr>
              <a:spLocks noChangeArrowheads="1"/>
            </p:cNvSpPr>
            <p:nvPr/>
          </p:nvSpPr>
          <p:spPr bwMode="auto">
            <a:xfrm>
              <a:off x="4377122"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45" name="Rectangle 944"/>
            <p:cNvSpPr>
              <a:spLocks noChangeArrowheads="1"/>
            </p:cNvSpPr>
            <p:nvPr/>
          </p:nvSpPr>
          <p:spPr bwMode="auto">
            <a:xfrm>
              <a:off x="4479090"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sp>
          <p:nvSpPr>
            <p:cNvPr id="46" name="Rectangle 945"/>
            <p:cNvSpPr>
              <a:spLocks noChangeArrowheads="1"/>
            </p:cNvSpPr>
            <p:nvPr/>
          </p:nvSpPr>
          <p:spPr bwMode="auto">
            <a:xfrm>
              <a:off x="4581059" y="4824929"/>
              <a:ext cx="81575" cy="163150"/>
            </a:xfrm>
            <a:prstGeom prst="rect">
              <a:avLst/>
            </a:prstGeom>
            <a:solidFill>
              <a:srgbClr val="0000CC"/>
            </a:solidFill>
            <a:ln w="9525">
              <a:solidFill>
                <a:schemeClr val="tx2">
                  <a:lumMod val="75000"/>
                </a:schemeClr>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defTabSz="609433" eaLnBrk="0" fontAlgn="base" hangingPunct="0">
                <a:spcBef>
                  <a:spcPct val="0"/>
                </a:spcBef>
                <a:spcAft>
                  <a:spcPct val="0"/>
                </a:spcAft>
              </a:pPr>
              <a:endParaRPr lang="en-US" sz="3199">
                <a:solidFill>
                  <a:srgbClr val="676767"/>
                </a:solidFill>
                <a:ea typeface="MS PGothic" charset="-128"/>
              </a:endParaRPr>
            </a:p>
          </p:txBody>
        </p:sp>
      </p:grpSp>
      <p:sp>
        <p:nvSpPr>
          <p:cNvPr id="47" name="TextBox 46"/>
          <p:cNvSpPr txBox="1"/>
          <p:nvPr/>
        </p:nvSpPr>
        <p:spPr>
          <a:xfrm>
            <a:off x="4628090" y="5874451"/>
            <a:ext cx="2706420" cy="461639"/>
          </a:xfrm>
          <a:prstGeom prst="rect">
            <a:avLst/>
          </a:prstGeom>
          <a:noFill/>
        </p:spPr>
        <p:txBody>
          <a:bodyPr wrap="square" lIns="91411" tIns="45707" rIns="91411" bIns="45707" rtlCol="0">
            <a:spAutoFit/>
          </a:bodyPr>
          <a:lstStyle/>
          <a:p>
            <a:pPr algn="ctr" defTabSz="609433" eaLnBrk="0" fontAlgn="base" hangingPunct="0">
              <a:spcBef>
                <a:spcPct val="0"/>
              </a:spcBef>
              <a:spcAft>
                <a:spcPct val="0"/>
              </a:spcAft>
            </a:pPr>
            <a:r>
              <a:rPr lang="en-US" sz="2400" dirty="0">
                <a:solidFill>
                  <a:srgbClr val="0096D6"/>
                </a:solidFill>
                <a:ea typeface="MS PGothic" charset="-128"/>
              </a:rPr>
              <a:t>Multiple </a:t>
            </a:r>
            <a:r>
              <a:rPr lang="en-US" sz="2400" dirty="0" err="1">
                <a:solidFill>
                  <a:srgbClr val="0096D6"/>
                </a:solidFill>
                <a:ea typeface="MS PGothic" charset="-128"/>
              </a:rPr>
              <a:t>Flowlets</a:t>
            </a:r>
            <a:endParaRPr lang="en-US" sz="2400" dirty="0">
              <a:solidFill>
                <a:srgbClr val="0096D6"/>
              </a:solidFill>
              <a:ea typeface="MS PGothic" charset="-128"/>
            </a:endParaRPr>
          </a:p>
        </p:txBody>
      </p:sp>
      <p:cxnSp>
        <p:nvCxnSpPr>
          <p:cNvPr id="49" name="Straight Arrow Connector 48"/>
          <p:cNvCxnSpPr/>
          <p:nvPr/>
        </p:nvCxnSpPr>
        <p:spPr>
          <a:xfrm flipH="1" flipV="1">
            <a:off x="4668868" y="5161403"/>
            <a:ext cx="911253" cy="6495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5896040" y="5224888"/>
            <a:ext cx="268757" cy="5860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flipV="1">
            <a:off x="6062854" y="5224887"/>
            <a:ext cx="1434765" cy="5860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8" name="Text Placeholder 2"/>
          <p:cNvSpPr txBox="1">
            <a:spLocks/>
          </p:cNvSpPr>
          <p:nvPr/>
        </p:nvSpPr>
        <p:spPr>
          <a:xfrm>
            <a:off x="617829" y="2050094"/>
            <a:ext cx="11092227" cy="2099159"/>
          </a:xfrm>
          <a:prstGeom prst="rect">
            <a:avLst/>
          </a:prstGeom>
        </p:spPr>
        <p:txBody>
          <a:bodyPr/>
          <a:lstStyle>
            <a:lvl1pPr marL="169863" indent="-169863" algn="l" defTabSz="684213" rtl="0" eaLnBrk="1" fontAlgn="base" hangingPunct="1">
              <a:lnSpc>
                <a:spcPct val="95000"/>
              </a:lnSpc>
              <a:spcBef>
                <a:spcPts val="1075"/>
              </a:spcBef>
              <a:spcAft>
                <a:spcPct val="0"/>
              </a:spcAft>
              <a:buClr>
                <a:schemeClr val="tx2"/>
              </a:buClr>
              <a:buSzPct val="90000"/>
              <a:buFont typeface="Arial" charset="0"/>
              <a:buChar char="•"/>
              <a:defRPr lang="en-US" sz="1500" kern="1200" dirty="0">
                <a:solidFill>
                  <a:schemeClr val="tx1"/>
                </a:solidFill>
                <a:latin typeface="+mn-lt"/>
                <a:ea typeface="ＭＳ Ｐゴシック" charset="0"/>
                <a:cs typeface="CiscoSans"/>
              </a:defRPr>
            </a:lvl1pPr>
            <a:lvl2pPr marL="358775" indent="-215900" algn="l" defTabSz="684213" rtl="0" eaLnBrk="1" fontAlgn="base" hangingPunct="1">
              <a:lnSpc>
                <a:spcPct val="95000"/>
              </a:lnSpc>
              <a:spcBef>
                <a:spcPts val="600"/>
              </a:spcBef>
              <a:spcAft>
                <a:spcPct val="0"/>
              </a:spcAft>
              <a:buClr>
                <a:schemeClr val="tx2"/>
              </a:buClr>
              <a:buFont typeface="Arial" charset="0"/>
              <a:buChar char="•"/>
              <a:defRPr lang="en-US" sz="1400" kern="1200" dirty="0">
                <a:solidFill>
                  <a:schemeClr val="tx1"/>
                </a:solidFill>
                <a:latin typeface="+mn-lt"/>
                <a:ea typeface="ＭＳ Ｐゴシック" charset="0"/>
                <a:cs typeface="CiscoSans"/>
              </a:defRPr>
            </a:lvl2pPr>
            <a:lvl3pPr marL="431800" indent="-169863" algn="l" defTabSz="684213" rtl="0" eaLnBrk="1" fontAlgn="base" hangingPunct="1">
              <a:lnSpc>
                <a:spcPct val="95000"/>
              </a:lnSpc>
              <a:spcBef>
                <a:spcPts val="625"/>
              </a:spcBef>
              <a:spcAft>
                <a:spcPct val="0"/>
              </a:spcAft>
              <a:buFont typeface="Arial" charset="0"/>
              <a:buChar char="•"/>
              <a:defRPr lang="en-US" sz="1200" kern="1200" dirty="0">
                <a:solidFill>
                  <a:schemeClr val="tx1"/>
                </a:solidFill>
                <a:latin typeface="+mn-lt"/>
                <a:ea typeface="ＭＳ Ｐゴシック" charset="0"/>
                <a:cs typeface="CiscoSans"/>
              </a:defRPr>
            </a:lvl3pPr>
            <a:lvl4pPr marL="503238"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4pPr>
            <a:lvl5pPr marL="574675"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5pPr>
            <a:lvl6pPr marL="863856" indent="-171445" algn="l" defTabSz="685777"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5844" indent="-171422" algn="l" defTabSz="685777"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220" indent="0" algn="l" defTabSz="685777" rtl="0" eaLnBrk="1" latinLnBrk="0" hangingPunct="1">
              <a:spcBef>
                <a:spcPct val="20000"/>
              </a:spcBef>
              <a:buFont typeface="Arial" pitchFamily="34" charset="0"/>
              <a:buNone/>
              <a:defRPr sz="1500" kern="1200">
                <a:solidFill>
                  <a:schemeClr val="tx1"/>
                </a:solidFill>
                <a:latin typeface="+mn-lt"/>
                <a:ea typeface="+mn-ea"/>
                <a:cs typeface="+mn-cs"/>
              </a:defRPr>
            </a:lvl8pPr>
            <a:lvl9pPr marL="2914553" indent="-171445" algn="l" defTabSz="685777"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buClr>
                <a:srgbClr val="A6A6A6"/>
              </a:buClr>
            </a:pPr>
            <a:r>
              <a:rPr sz="2133">
                <a:solidFill>
                  <a:srgbClr val="676767"/>
                </a:solidFill>
              </a:rPr>
              <a:t>The elephant trap and DPP algorithm are </a:t>
            </a:r>
            <a:r>
              <a:rPr sz="2133" b="1">
                <a:solidFill>
                  <a:srgbClr val="676767"/>
                </a:solidFill>
              </a:rPr>
              <a:t>not</a:t>
            </a:r>
            <a:r>
              <a:rPr sz="2133">
                <a:solidFill>
                  <a:srgbClr val="676767"/>
                </a:solidFill>
              </a:rPr>
              <a:t> tracking only TCP sessions</a:t>
            </a:r>
          </a:p>
          <a:p>
            <a:pPr>
              <a:buClr>
                <a:srgbClr val="A6A6A6"/>
              </a:buClr>
            </a:pPr>
            <a:r>
              <a:rPr sz="2133">
                <a:solidFill>
                  <a:srgbClr val="676767"/>
                </a:solidFill>
              </a:rPr>
              <a:t>The algorithm is 5-tuple based which means it can find TCP, UDP, Unicast and Multicast bursts</a:t>
            </a:r>
          </a:p>
          <a:p>
            <a:pPr lvl="1">
              <a:buClr>
                <a:srgbClr val="A6A6A6"/>
              </a:buClr>
            </a:pPr>
            <a:r>
              <a:rPr sz="1867">
                <a:solidFill>
                  <a:srgbClr val="676767"/>
                </a:solidFill>
              </a:rPr>
              <a:t>A very long lived session that is quiet and then bursts will be prioritized for that burst</a:t>
            </a:r>
          </a:p>
          <a:p>
            <a:pPr lvl="1">
              <a:buClr>
                <a:srgbClr val="A6A6A6"/>
              </a:buClr>
            </a:pPr>
            <a:r>
              <a:rPr sz="1867">
                <a:solidFill>
                  <a:srgbClr val="676767"/>
                </a:solidFill>
              </a:rPr>
              <a:t>Traffic arriving due to a link failure will be prioritized, </a:t>
            </a:r>
            <a:r>
              <a:rPr sz="1867" err="1">
                <a:solidFill>
                  <a:srgbClr val="676767"/>
                </a:solidFill>
              </a:rPr>
              <a:t>etc</a:t>
            </a:r>
            <a:r>
              <a:rPr sz="1867">
                <a:solidFill>
                  <a:srgbClr val="676767"/>
                </a:solidFill>
              </a:rPr>
              <a:t> </a:t>
            </a:r>
            <a:r>
              <a:rPr lang="is-IS" sz="1867">
                <a:solidFill>
                  <a:srgbClr val="676767"/>
                </a:solidFill>
              </a:rPr>
              <a:t>…</a:t>
            </a:r>
            <a:endParaRPr sz="1867">
              <a:solidFill>
                <a:srgbClr val="676767"/>
              </a:solidFill>
            </a:endParaRPr>
          </a:p>
        </p:txBody>
      </p:sp>
      <p:sp>
        <p:nvSpPr>
          <p:cNvPr id="6" name="Slide Number Placeholder 5"/>
          <p:cNvSpPr>
            <a:spLocks noGrp="1"/>
          </p:cNvSpPr>
          <p:nvPr>
            <p:ph type="sldNum" sz="quarter" idx="4"/>
          </p:nvPr>
        </p:nvSpPr>
        <p:spPr/>
        <p:txBody>
          <a:bodyPr/>
          <a:lstStyle/>
          <a:p>
            <a:fld id="{96A97DD0-5BE7-4856-A2A9-C42C6688E607}" type="slidenum">
              <a:rPr lang="en-US" smtClean="0"/>
              <a:pPr/>
              <a:t>10</a:t>
            </a:fld>
            <a:endParaRPr lang="en-US" dirty="0"/>
          </a:p>
        </p:txBody>
      </p:sp>
    </p:spTree>
    <p:extLst>
      <p:ext uri="{BB962C8B-B14F-4D97-AF65-F5344CB8AC3E}">
        <p14:creationId xmlns:p14="http://schemas.microsoft.com/office/powerpoint/2010/main" val="1878605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12192000" cy="68580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lt"/>
            </a:endParaRPr>
          </a:p>
        </p:txBody>
      </p:sp>
      <p:sp>
        <p:nvSpPr>
          <p:cNvPr id="3" name="Freeform 3"/>
          <p:cNvSpPr/>
          <p:nvPr/>
        </p:nvSpPr>
        <p:spPr>
          <a:xfrm>
            <a:off x="0" y="6225145"/>
            <a:ext cx="1879600" cy="644144"/>
          </a:xfrm>
          <a:custGeom>
            <a:avLst/>
            <a:gdLst>
              <a:gd name="connsiteX0" fmla="*/ 0 w 1409700"/>
              <a:gd name="connsiteY0" fmla="*/ 483108 h 483108"/>
              <a:gd name="connsiteX1" fmla="*/ 1409700 w 1409700"/>
              <a:gd name="connsiteY1" fmla="*/ 483108 h 483108"/>
              <a:gd name="connsiteX2" fmla="*/ 1409700 w 1409700"/>
              <a:gd name="connsiteY2" fmla="*/ 0 h 483108"/>
              <a:gd name="connsiteX3" fmla="*/ 0 w 1409700"/>
              <a:gd name="connsiteY3" fmla="*/ 0 h 483108"/>
              <a:gd name="connsiteX4" fmla="*/ 0 w 1409700"/>
              <a:gd name="connsiteY4" fmla="*/ 483108 h 483108"/>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409700" h="483108">
                <a:moveTo>
                  <a:pt x="0" y="483108"/>
                </a:moveTo>
                <a:lnTo>
                  <a:pt x="1409700" y="483108"/>
                </a:lnTo>
                <a:lnTo>
                  <a:pt x="1409700" y="0"/>
                </a:lnTo>
                <a:lnTo>
                  <a:pt x="0" y="0"/>
                </a:lnTo>
                <a:lnTo>
                  <a:pt x="0" y="483108"/>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5" name="Freeform 3"/>
          <p:cNvSpPr/>
          <p:nvPr/>
        </p:nvSpPr>
        <p:spPr>
          <a:xfrm>
            <a:off x="5537201" y="5121769"/>
            <a:ext cx="1860804" cy="73999"/>
          </a:xfrm>
          <a:custGeom>
            <a:avLst/>
            <a:gdLst>
              <a:gd name="connsiteX0" fmla="*/ 19050 w 1395603"/>
              <a:gd name="connsiteY0" fmla="*/ 19050 h 55499"/>
              <a:gd name="connsiteX1" fmla="*/ 1376553 w 1395603"/>
              <a:gd name="connsiteY1" fmla="*/ 36449 h 55499"/>
            </a:gdLst>
            <a:ahLst/>
            <a:cxnLst>
              <a:cxn ang="0">
                <a:pos x="connsiteX0" y="connsiteY0"/>
              </a:cxn>
              <a:cxn ang="1">
                <a:pos x="connsiteX1" y="connsiteY1"/>
              </a:cxn>
            </a:cxnLst>
            <a:rect l="l" t="t" r="r" b="b"/>
            <a:pathLst>
              <a:path w="1395603" h="55499">
                <a:moveTo>
                  <a:pt x="19050" y="19050"/>
                </a:moveTo>
                <a:lnTo>
                  <a:pt x="1376553" y="36449"/>
                </a:lnTo>
              </a:path>
            </a:pathLst>
          </a:custGeom>
          <a:ln w="38100">
            <a:solidFill>
              <a:srgbClr val="4D4D4D">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6" name="Freeform 3"/>
          <p:cNvSpPr/>
          <p:nvPr/>
        </p:nvSpPr>
        <p:spPr>
          <a:xfrm>
            <a:off x="2866814" y="3957095"/>
            <a:ext cx="1812036" cy="983319"/>
          </a:xfrm>
          <a:custGeom>
            <a:avLst/>
            <a:gdLst>
              <a:gd name="connsiteX0" fmla="*/ 6350 w 1359027"/>
              <a:gd name="connsiteY0" fmla="*/ 6350 h 737489"/>
              <a:gd name="connsiteX1" fmla="*/ 1352676 w 1359027"/>
              <a:gd name="connsiteY1" fmla="*/ 731138 h 737489"/>
            </a:gdLst>
            <a:ahLst/>
            <a:cxnLst>
              <a:cxn ang="0">
                <a:pos x="connsiteX0" y="connsiteY0"/>
              </a:cxn>
              <a:cxn ang="1">
                <a:pos x="connsiteX1" y="connsiteY1"/>
              </a:cxn>
            </a:cxnLst>
            <a:rect l="l" t="t" r="r" b="b"/>
            <a:pathLst>
              <a:path w="1359027" h="737489">
                <a:moveTo>
                  <a:pt x="6350" y="6350"/>
                </a:moveTo>
                <a:lnTo>
                  <a:pt x="1352676" y="731138"/>
                </a:lnTo>
              </a:path>
            </a:pathLst>
          </a:custGeom>
          <a:ln w="12700">
            <a:solidFill>
              <a:srgbClr val="4D4D4D">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7" name="Freeform 3"/>
          <p:cNvSpPr/>
          <p:nvPr/>
        </p:nvSpPr>
        <p:spPr>
          <a:xfrm>
            <a:off x="2879006" y="5139717"/>
            <a:ext cx="1481836" cy="85648"/>
          </a:xfrm>
          <a:custGeom>
            <a:avLst/>
            <a:gdLst>
              <a:gd name="connsiteX0" fmla="*/ 6350 w 1111377"/>
              <a:gd name="connsiteY0" fmla="*/ 57886 h 64236"/>
              <a:gd name="connsiteX1" fmla="*/ 1105026 w 1111377"/>
              <a:gd name="connsiteY1" fmla="*/ 6350 h 64236"/>
            </a:gdLst>
            <a:ahLst/>
            <a:cxnLst>
              <a:cxn ang="0">
                <a:pos x="connsiteX0" y="connsiteY0"/>
              </a:cxn>
              <a:cxn ang="1">
                <a:pos x="connsiteX1" y="connsiteY1"/>
              </a:cxn>
            </a:cxnLst>
            <a:rect l="l" t="t" r="r" b="b"/>
            <a:pathLst>
              <a:path w="1111377" h="64236">
                <a:moveTo>
                  <a:pt x="6350" y="57886"/>
                </a:moveTo>
                <a:lnTo>
                  <a:pt x="1105026" y="6350"/>
                </a:lnTo>
              </a:path>
            </a:pathLst>
          </a:custGeom>
          <a:ln w="12700">
            <a:solidFill>
              <a:srgbClr val="4D4D4D">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8" name="Freeform 3"/>
          <p:cNvSpPr/>
          <p:nvPr/>
        </p:nvSpPr>
        <p:spPr>
          <a:xfrm>
            <a:off x="3041566" y="5316502"/>
            <a:ext cx="1374140" cy="1035981"/>
          </a:xfrm>
          <a:custGeom>
            <a:avLst/>
            <a:gdLst>
              <a:gd name="connsiteX0" fmla="*/ 6350 w 1030605"/>
              <a:gd name="connsiteY0" fmla="*/ 770636 h 776986"/>
              <a:gd name="connsiteX1" fmla="*/ 1024254 w 1030605"/>
              <a:gd name="connsiteY1" fmla="*/ 6350 h 776986"/>
            </a:gdLst>
            <a:ahLst/>
            <a:cxnLst>
              <a:cxn ang="0">
                <a:pos x="connsiteX0" y="connsiteY0"/>
              </a:cxn>
              <a:cxn ang="1">
                <a:pos x="connsiteX1" y="connsiteY1"/>
              </a:cxn>
            </a:cxnLst>
            <a:rect l="l" t="t" r="r" b="b"/>
            <a:pathLst>
              <a:path w="1030605" h="776986">
                <a:moveTo>
                  <a:pt x="6350" y="770636"/>
                </a:moveTo>
                <a:lnTo>
                  <a:pt x="1024254" y="6350"/>
                </a:lnTo>
              </a:path>
            </a:pathLst>
          </a:custGeom>
          <a:ln w="12700">
            <a:solidFill>
              <a:srgbClr val="4D4D4D">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9" name="Freeform 3"/>
          <p:cNvSpPr/>
          <p:nvPr/>
        </p:nvSpPr>
        <p:spPr>
          <a:xfrm>
            <a:off x="8546254" y="5125494"/>
            <a:ext cx="1709081" cy="33189"/>
          </a:xfrm>
          <a:custGeom>
            <a:avLst/>
            <a:gdLst>
              <a:gd name="connsiteX0" fmla="*/ 6350 w 1281811"/>
              <a:gd name="connsiteY0" fmla="*/ 7239 h 24892"/>
              <a:gd name="connsiteX1" fmla="*/ 1275460 w 1281811"/>
              <a:gd name="connsiteY1" fmla="*/ 6350 h 24892"/>
            </a:gdLst>
            <a:ahLst/>
            <a:cxnLst>
              <a:cxn ang="0">
                <a:pos x="connsiteX0" y="connsiteY0"/>
              </a:cxn>
              <a:cxn ang="1">
                <a:pos x="connsiteX1" y="connsiteY1"/>
              </a:cxn>
            </a:cxnLst>
            <a:rect l="l" t="t" r="r" b="b"/>
            <a:pathLst>
              <a:path w="1281811" h="24892">
                <a:moveTo>
                  <a:pt x="6350" y="7239"/>
                </a:moveTo>
                <a:lnTo>
                  <a:pt x="1275460" y="6350"/>
                </a:lnTo>
              </a:path>
            </a:pathLst>
          </a:custGeom>
          <a:ln w="12700">
            <a:solidFill>
              <a:srgbClr val="4D4D4D">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pic>
        <p:nvPicPr>
          <p:cNvPr id="12" name="Picture 3"/>
          <p:cNvPicPr>
            <a:picLocks noChangeAspect="1" noChangeArrowheads="1"/>
          </p:cNvPicPr>
          <p:nvPr/>
        </p:nvPicPr>
        <p:blipFill>
          <a:blip r:embed="rId3"/>
          <a:srcRect/>
          <a:stretch>
            <a:fillRect/>
          </a:stretch>
        </p:blipFill>
        <p:spPr bwMode="auto">
          <a:xfrm>
            <a:off x="3025422" y="3854189"/>
            <a:ext cx="8319911" cy="2998167"/>
          </a:xfrm>
          <a:prstGeom prst="rect">
            <a:avLst/>
          </a:prstGeom>
          <a:noFill/>
        </p:spPr>
      </p:pic>
      <p:sp>
        <p:nvSpPr>
          <p:cNvPr id="13" name="TextBox 1"/>
          <p:cNvSpPr txBox="1"/>
          <p:nvPr/>
        </p:nvSpPr>
        <p:spPr>
          <a:xfrm>
            <a:off x="1817513" y="3849511"/>
            <a:ext cx="864019" cy="261995"/>
          </a:xfrm>
          <a:prstGeom prst="rect">
            <a:avLst/>
          </a:prstGeom>
          <a:noFill/>
        </p:spPr>
        <p:txBody>
          <a:bodyPr wrap="none" lIns="0" tIns="0" rIns="0" rtlCol="0">
            <a:spAutoFit/>
          </a:bodyPr>
          <a:lstStyle/>
          <a:p>
            <a:pPr>
              <a:lnSpc>
                <a:spcPts val="1600"/>
              </a:lnSpc>
            </a:pPr>
            <a:r>
              <a:rPr lang="en-US" altLang="zh-CN" sz="1808" dirty="0">
                <a:solidFill>
                  <a:srgbClr val="676767"/>
                </a:solidFill>
                <a:latin typeface="+mj-lt"/>
                <a:cs typeface="Times New Roman" pitchFamily="18" charset="0"/>
              </a:rPr>
              <a:t>Sender</a:t>
            </a:r>
            <a:r>
              <a:rPr lang="en-US" altLang="zh-CN" sz="1808" dirty="0">
                <a:latin typeface="+mj-lt"/>
                <a:cs typeface="Times New Roman" pitchFamily="18" charset="0"/>
              </a:rPr>
              <a:t> </a:t>
            </a:r>
            <a:r>
              <a:rPr lang="en-US" altLang="zh-CN" sz="1808" dirty="0">
                <a:solidFill>
                  <a:srgbClr val="676767"/>
                </a:solidFill>
                <a:latin typeface="+mj-lt"/>
                <a:cs typeface="Times New Roman" pitchFamily="18" charset="0"/>
              </a:rPr>
              <a:t>1</a:t>
            </a:r>
          </a:p>
        </p:txBody>
      </p:sp>
      <p:sp>
        <p:nvSpPr>
          <p:cNvPr id="14" name="TextBox 1"/>
          <p:cNvSpPr txBox="1"/>
          <p:nvPr/>
        </p:nvSpPr>
        <p:spPr>
          <a:xfrm>
            <a:off x="1817513" y="4137378"/>
            <a:ext cx="625171" cy="261995"/>
          </a:xfrm>
          <a:prstGeom prst="rect">
            <a:avLst/>
          </a:prstGeom>
          <a:noFill/>
        </p:spPr>
        <p:txBody>
          <a:bodyPr wrap="none" lIns="0" tIns="0" rIns="0" rtlCol="0">
            <a:spAutoFit/>
          </a:bodyPr>
          <a:lstStyle/>
          <a:p>
            <a:pPr>
              <a:lnSpc>
                <a:spcPts val="1600"/>
              </a:lnSpc>
            </a:pPr>
            <a:r>
              <a:rPr lang="en-US" altLang="zh-CN" sz="1808" dirty="0">
                <a:solidFill>
                  <a:srgbClr val="008000"/>
                </a:solidFill>
                <a:latin typeface="+mj-lt"/>
                <a:cs typeface="Times New Roman" pitchFamily="18" charset="0"/>
              </a:rPr>
              <a:t>8Gbps</a:t>
            </a:r>
          </a:p>
        </p:txBody>
      </p:sp>
      <p:sp>
        <p:nvSpPr>
          <p:cNvPr id="15" name="TextBox 1"/>
          <p:cNvSpPr txBox="1"/>
          <p:nvPr/>
        </p:nvSpPr>
        <p:spPr>
          <a:xfrm>
            <a:off x="1783645" y="4921957"/>
            <a:ext cx="864019" cy="261995"/>
          </a:xfrm>
          <a:prstGeom prst="rect">
            <a:avLst/>
          </a:prstGeom>
          <a:noFill/>
        </p:spPr>
        <p:txBody>
          <a:bodyPr wrap="none" lIns="0" tIns="0" rIns="0" rtlCol="0">
            <a:spAutoFit/>
          </a:bodyPr>
          <a:lstStyle/>
          <a:p>
            <a:pPr>
              <a:lnSpc>
                <a:spcPts val="1600"/>
              </a:lnSpc>
            </a:pPr>
            <a:r>
              <a:rPr lang="en-US" altLang="zh-CN" sz="1808" dirty="0">
                <a:solidFill>
                  <a:srgbClr val="676767"/>
                </a:solidFill>
                <a:latin typeface="+mj-lt"/>
                <a:cs typeface="Times New Roman" pitchFamily="18" charset="0"/>
              </a:rPr>
              <a:t>Sender</a:t>
            </a:r>
            <a:r>
              <a:rPr lang="en-US" altLang="zh-CN" sz="1808" dirty="0">
                <a:latin typeface="+mj-lt"/>
                <a:cs typeface="Times New Roman" pitchFamily="18" charset="0"/>
              </a:rPr>
              <a:t> </a:t>
            </a:r>
            <a:r>
              <a:rPr lang="en-US" altLang="zh-CN" sz="1808" dirty="0">
                <a:solidFill>
                  <a:srgbClr val="676767"/>
                </a:solidFill>
                <a:latin typeface="+mj-lt"/>
                <a:cs typeface="Times New Roman" pitchFamily="18" charset="0"/>
              </a:rPr>
              <a:t>2</a:t>
            </a:r>
          </a:p>
        </p:txBody>
      </p:sp>
      <p:sp>
        <p:nvSpPr>
          <p:cNvPr id="16" name="TextBox 1"/>
          <p:cNvSpPr txBox="1"/>
          <p:nvPr/>
        </p:nvSpPr>
        <p:spPr>
          <a:xfrm>
            <a:off x="1851378" y="5294490"/>
            <a:ext cx="625171" cy="261995"/>
          </a:xfrm>
          <a:prstGeom prst="rect">
            <a:avLst/>
          </a:prstGeom>
          <a:noFill/>
        </p:spPr>
        <p:txBody>
          <a:bodyPr wrap="none" lIns="0" tIns="0" rIns="0" rtlCol="0">
            <a:spAutoFit/>
          </a:bodyPr>
          <a:lstStyle/>
          <a:p>
            <a:pPr>
              <a:lnSpc>
                <a:spcPts val="1600"/>
              </a:lnSpc>
            </a:pPr>
            <a:r>
              <a:rPr lang="en-US" altLang="zh-CN" sz="1808" dirty="0">
                <a:solidFill>
                  <a:srgbClr val="008000"/>
                </a:solidFill>
                <a:latin typeface="+mj-lt"/>
                <a:cs typeface="Times New Roman" pitchFamily="18" charset="0"/>
              </a:rPr>
              <a:t>3Gbps</a:t>
            </a:r>
          </a:p>
        </p:txBody>
      </p:sp>
      <p:sp>
        <p:nvSpPr>
          <p:cNvPr id="17" name="TextBox 1"/>
          <p:cNvSpPr txBox="1"/>
          <p:nvPr/>
        </p:nvSpPr>
        <p:spPr>
          <a:xfrm>
            <a:off x="1761070" y="6050845"/>
            <a:ext cx="1194238" cy="534505"/>
          </a:xfrm>
          <a:prstGeom prst="rect">
            <a:avLst/>
          </a:prstGeom>
          <a:noFill/>
        </p:spPr>
        <p:txBody>
          <a:bodyPr wrap="none" lIns="0" tIns="0" rIns="0" rtlCol="0">
            <a:spAutoFit/>
          </a:bodyPr>
          <a:lstStyle/>
          <a:p>
            <a:pPr>
              <a:lnSpc>
                <a:spcPts val="1600"/>
              </a:lnSpc>
            </a:pPr>
            <a:r>
              <a:rPr lang="en-US" altLang="zh-CN" sz="1808" dirty="0">
                <a:solidFill>
                  <a:srgbClr val="676767"/>
                </a:solidFill>
                <a:latin typeface="+mj-lt"/>
                <a:cs typeface="Times New Roman" pitchFamily="18" charset="0"/>
              </a:rPr>
              <a:t>Sender</a:t>
            </a:r>
            <a:r>
              <a:rPr lang="en-US" altLang="zh-CN" sz="1808" dirty="0">
                <a:latin typeface="+mj-lt"/>
                <a:cs typeface="Times New Roman" pitchFamily="18" charset="0"/>
              </a:rPr>
              <a:t> </a:t>
            </a:r>
            <a:r>
              <a:rPr lang="en-US" altLang="zh-CN" sz="1808" dirty="0">
                <a:solidFill>
                  <a:srgbClr val="676767"/>
                </a:solidFill>
                <a:latin typeface="+mj-lt"/>
                <a:cs typeface="Times New Roman" pitchFamily="18" charset="0"/>
              </a:rPr>
              <a:t>3</a:t>
            </a:r>
          </a:p>
          <a:p>
            <a:pPr>
              <a:lnSpc>
                <a:spcPts val="2267"/>
              </a:lnSpc>
            </a:pPr>
            <a:r>
              <a:rPr lang="en-US" altLang="zh-CN" sz="1808" dirty="0">
                <a:solidFill>
                  <a:srgbClr val="008000"/>
                </a:solidFill>
                <a:latin typeface="+mj-lt"/>
                <a:cs typeface="Times New Roman" pitchFamily="18" charset="0"/>
              </a:rPr>
              <a:t>Bursty</a:t>
            </a:r>
            <a:r>
              <a:rPr lang="en-US" altLang="zh-CN" sz="1808" dirty="0">
                <a:latin typeface="+mj-lt"/>
                <a:cs typeface="Times New Roman" pitchFamily="18" charset="0"/>
              </a:rPr>
              <a:t> </a:t>
            </a:r>
            <a:r>
              <a:rPr lang="en-US" altLang="zh-CN" sz="1808" dirty="0">
                <a:solidFill>
                  <a:srgbClr val="008000"/>
                </a:solidFill>
                <a:latin typeface="+mj-lt"/>
                <a:cs typeface="Times New Roman" pitchFamily="18" charset="0"/>
              </a:rPr>
              <a:t>traffic</a:t>
            </a:r>
          </a:p>
        </p:txBody>
      </p:sp>
      <p:sp>
        <p:nvSpPr>
          <p:cNvPr id="20" name="TextBox 1"/>
          <p:cNvSpPr txBox="1"/>
          <p:nvPr/>
        </p:nvSpPr>
        <p:spPr>
          <a:xfrm>
            <a:off x="3883361" y="4543778"/>
            <a:ext cx="349455" cy="245260"/>
          </a:xfrm>
          <a:prstGeom prst="rect">
            <a:avLst/>
          </a:prstGeom>
          <a:noFill/>
        </p:spPr>
        <p:txBody>
          <a:bodyPr wrap="none" lIns="0" tIns="0" rIns="0" rtlCol="0">
            <a:spAutoFit/>
          </a:bodyPr>
          <a:lstStyle/>
          <a:p>
            <a:pPr>
              <a:lnSpc>
                <a:spcPts val="1467"/>
              </a:lnSpc>
              <a:tabLst>
                <a:tab pos="67732" algn="l"/>
              </a:tabLst>
            </a:pPr>
            <a:r>
              <a:rPr lang="en-US" altLang="zh-CN" sz="1600" dirty="0">
                <a:solidFill>
                  <a:srgbClr val="676767"/>
                </a:solidFill>
                <a:latin typeface="+mj-lt"/>
                <a:cs typeface="Times New Roman" pitchFamily="18" charset="0"/>
              </a:rPr>
              <a:t>10G</a:t>
            </a:r>
          </a:p>
        </p:txBody>
      </p:sp>
      <p:sp>
        <p:nvSpPr>
          <p:cNvPr id="21" name="TextBox 1"/>
          <p:cNvSpPr txBox="1"/>
          <p:nvPr/>
        </p:nvSpPr>
        <p:spPr>
          <a:xfrm>
            <a:off x="4227670" y="6231468"/>
            <a:ext cx="349455" cy="245260"/>
          </a:xfrm>
          <a:prstGeom prst="rect">
            <a:avLst/>
          </a:prstGeom>
          <a:noFill/>
        </p:spPr>
        <p:txBody>
          <a:bodyPr wrap="none" lIns="0" tIns="0" rIns="0" rtlCol="0">
            <a:spAutoFit/>
          </a:bodyPr>
          <a:lstStyle/>
          <a:p>
            <a:pPr>
              <a:lnSpc>
                <a:spcPts val="1467"/>
              </a:lnSpc>
            </a:pPr>
            <a:r>
              <a:rPr lang="en-US" altLang="zh-CN" sz="1600" dirty="0">
                <a:solidFill>
                  <a:srgbClr val="676767"/>
                </a:solidFill>
                <a:latin typeface="+mj-lt"/>
                <a:cs typeface="Times New Roman" pitchFamily="18" charset="0"/>
              </a:rPr>
              <a:t>10G</a:t>
            </a:r>
          </a:p>
        </p:txBody>
      </p:sp>
      <p:sp>
        <p:nvSpPr>
          <p:cNvPr id="22" name="TextBox 1"/>
          <p:cNvSpPr txBox="1"/>
          <p:nvPr/>
        </p:nvSpPr>
        <p:spPr>
          <a:xfrm>
            <a:off x="10459157" y="5988755"/>
            <a:ext cx="812723" cy="454420"/>
          </a:xfrm>
          <a:prstGeom prst="rect">
            <a:avLst/>
          </a:prstGeom>
          <a:noFill/>
        </p:spPr>
        <p:txBody>
          <a:bodyPr wrap="none" lIns="0" tIns="0" rIns="0" rtlCol="0">
            <a:spAutoFit/>
          </a:bodyPr>
          <a:lstStyle/>
          <a:p>
            <a:pPr>
              <a:lnSpc>
                <a:spcPts val="1467"/>
              </a:lnSpc>
              <a:tabLst>
                <a:tab pos="237061" algn="l"/>
              </a:tabLst>
            </a:pPr>
            <a:r>
              <a:rPr lang="en-US" altLang="zh-CN" sz="2400" dirty="0">
                <a:latin typeface="+mj-lt"/>
              </a:rPr>
              <a:t>	</a:t>
            </a:r>
            <a:r>
              <a:rPr lang="en-US" altLang="zh-CN" sz="1603" dirty="0">
                <a:solidFill>
                  <a:srgbClr val="676767"/>
                </a:solidFill>
                <a:latin typeface="+mj-lt"/>
                <a:cs typeface="Times New Roman" pitchFamily="18" charset="0"/>
              </a:rPr>
              <a:t>10G</a:t>
            </a:r>
          </a:p>
          <a:p>
            <a:pPr>
              <a:lnSpc>
                <a:spcPts val="1600"/>
              </a:lnSpc>
              <a:tabLst>
                <a:tab pos="237061" algn="l"/>
              </a:tabLst>
            </a:pPr>
            <a:r>
              <a:rPr lang="en-US" altLang="zh-CN" sz="1811" dirty="0">
                <a:solidFill>
                  <a:srgbClr val="676767"/>
                </a:solidFill>
                <a:latin typeface="+mj-lt"/>
                <a:cs typeface="Times New Roman" pitchFamily="18" charset="0"/>
              </a:rPr>
              <a:t>Receiver</a:t>
            </a:r>
          </a:p>
        </p:txBody>
      </p:sp>
      <p:sp>
        <p:nvSpPr>
          <p:cNvPr id="23" name="TextBox 1"/>
          <p:cNvSpPr txBox="1"/>
          <p:nvPr/>
        </p:nvSpPr>
        <p:spPr>
          <a:xfrm>
            <a:off x="6705601" y="5367867"/>
            <a:ext cx="742191" cy="245260"/>
          </a:xfrm>
          <a:prstGeom prst="rect">
            <a:avLst/>
          </a:prstGeom>
          <a:noFill/>
        </p:spPr>
        <p:txBody>
          <a:bodyPr wrap="none" lIns="0" tIns="0" rIns="0" rtlCol="0">
            <a:spAutoFit/>
          </a:bodyPr>
          <a:lstStyle/>
          <a:p>
            <a:pPr>
              <a:lnSpc>
                <a:spcPts val="1467"/>
              </a:lnSpc>
            </a:pPr>
            <a:r>
              <a:rPr lang="en-US" altLang="zh-CN" sz="1600" dirty="0">
                <a:solidFill>
                  <a:srgbClr val="676767"/>
                </a:solidFill>
                <a:latin typeface="+mj-lt"/>
                <a:cs typeface="Times New Roman" pitchFamily="18" charset="0"/>
              </a:rPr>
              <a:t>40/100G</a:t>
            </a:r>
          </a:p>
        </p:txBody>
      </p:sp>
      <p:sp>
        <p:nvSpPr>
          <p:cNvPr id="24" name="TextBox 1"/>
          <p:cNvSpPr txBox="1"/>
          <p:nvPr/>
        </p:nvSpPr>
        <p:spPr>
          <a:xfrm>
            <a:off x="7919155" y="4238978"/>
            <a:ext cx="1508426" cy="245260"/>
          </a:xfrm>
          <a:prstGeom prst="rect">
            <a:avLst/>
          </a:prstGeom>
          <a:noFill/>
        </p:spPr>
        <p:txBody>
          <a:bodyPr wrap="none" lIns="0" tIns="0" rIns="0" rtlCol="0">
            <a:spAutoFit/>
          </a:bodyPr>
          <a:lstStyle/>
          <a:p>
            <a:pPr>
              <a:lnSpc>
                <a:spcPts val="1467"/>
              </a:lnSpc>
            </a:pPr>
            <a:r>
              <a:rPr lang="en-US" altLang="zh-CN" sz="1600" dirty="0">
                <a:solidFill>
                  <a:srgbClr val="FFFFFF"/>
                </a:solidFill>
                <a:latin typeface="+mj-lt"/>
                <a:cs typeface="Times New Roman" pitchFamily="18" charset="0"/>
              </a:rPr>
              <a:t>Throttle</a:t>
            </a:r>
            <a:r>
              <a:rPr lang="en-US" altLang="zh-CN" sz="1600" dirty="0">
                <a:latin typeface="+mj-lt"/>
                <a:cs typeface="Times New Roman" pitchFamily="18" charset="0"/>
              </a:rPr>
              <a:t> </a:t>
            </a:r>
            <a:r>
              <a:rPr lang="en-US" altLang="zh-CN" sz="1600" dirty="0">
                <a:solidFill>
                  <a:srgbClr val="FFFFFF"/>
                </a:solidFill>
                <a:latin typeface="+mj-lt"/>
                <a:cs typeface="Times New Roman" pitchFamily="18" charset="0"/>
              </a:rPr>
              <a:t>to</a:t>
            </a:r>
            <a:r>
              <a:rPr lang="en-US" altLang="zh-CN" sz="1600" dirty="0">
                <a:latin typeface="+mj-lt"/>
                <a:cs typeface="Times New Roman" pitchFamily="18" charset="0"/>
              </a:rPr>
              <a:t> </a:t>
            </a:r>
            <a:r>
              <a:rPr lang="en-US" altLang="zh-CN" sz="1600" dirty="0">
                <a:solidFill>
                  <a:srgbClr val="FFFFFF"/>
                </a:solidFill>
                <a:latin typeface="+mj-lt"/>
                <a:cs typeface="Times New Roman" pitchFamily="18" charset="0"/>
              </a:rPr>
              <a:t>7Gbps</a:t>
            </a:r>
          </a:p>
        </p:txBody>
      </p:sp>
      <p:sp>
        <p:nvSpPr>
          <p:cNvPr id="27" name="Rectangle 26"/>
          <p:cNvSpPr/>
          <p:nvPr/>
        </p:nvSpPr>
        <p:spPr>
          <a:xfrm>
            <a:off x="0" y="874367"/>
            <a:ext cx="12067827" cy="2824171"/>
          </a:xfrm>
          <a:prstGeom prst="rect">
            <a:avLst/>
          </a:prstGeom>
        </p:spPr>
        <p:txBody>
          <a:bodyPr wrap="square">
            <a:spAutoFit/>
          </a:bodyPr>
          <a:lstStyle/>
          <a:p>
            <a:pPr marL="380990" indent="-380990">
              <a:lnSpc>
                <a:spcPct val="120000"/>
              </a:lnSpc>
              <a:buFont typeface="Arial"/>
              <a:buChar char="•"/>
              <a:tabLst>
                <a:tab pos="3759106" algn="l"/>
                <a:tab pos="3979234" algn="l"/>
              </a:tabLst>
            </a:pPr>
            <a:r>
              <a:rPr lang="en-US" altLang="zh-CN" sz="2133" dirty="0">
                <a:solidFill>
                  <a:srgbClr val="676767"/>
                </a:solidFill>
                <a:cs typeface="Times New Roman" pitchFamily="18" charset="0"/>
              </a:rPr>
              <a:t>Traditional</a:t>
            </a:r>
            <a:r>
              <a:rPr lang="en-US" altLang="zh-CN" sz="2133" dirty="0">
                <a:cs typeface="Times New Roman" pitchFamily="18" charset="0"/>
              </a:rPr>
              <a:t> </a:t>
            </a:r>
            <a:r>
              <a:rPr lang="en-US" altLang="zh-CN" sz="2133" dirty="0">
                <a:solidFill>
                  <a:srgbClr val="676767"/>
                </a:solidFill>
                <a:cs typeface="Times New Roman" pitchFamily="18" charset="0"/>
              </a:rPr>
              <a:t>QoS</a:t>
            </a:r>
            <a:r>
              <a:rPr lang="en-US" altLang="zh-CN" sz="2133" dirty="0">
                <a:cs typeface="Times New Roman" pitchFamily="18" charset="0"/>
              </a:rPr>
              <a:t> </a:t>
            </a:r>
            <a:r>
              <a:rPr lang="en-US" altLang="zh-CN" sz="2133" dirty="0">
                <a:solidFill>
                  <a:srgbClr val="676767"/>
                </a:solidFill>
                <a:cs typeface="Times New Roman" pitchFamily="18" charset="0"/>
              </a:rPr>
              <a:t>is</a:t>
            </a:r>
            <a:r>
              <a:rPr lang="en-US" altLang="zh-CN" sz="2133" dirty="0">
                <a:cs typeface="Times New Roman" pitchFamily="18" charset="0"/>
              </a:rPr>
              <a:t> </a:t>
            </a:r>
            <a:r>
              <a:rPr lang="en-US" altLang="zh-CN" sz="2133" b="1" dirty="0">
                <a:solidFill>
                  <a:srgbClr val="676767"/>
                </a:solidFill>
                <a:cs typeface="Times New Roman" pitchFamily="18" charset="0"/>
              </a:rPr>
              <a:t>static</a:t>
            </a:r>
            <a:r>
              <a:rPr lang="en-US" altLang="zh-CN" sz="2133" dirty="0">
                <a:solidFill>
                  <a:srgbClr val="676767"/>
                </a:solidFill>
                <a:cs typeface="Times New Roman" pitchFamily="18" charset="0"/>
              </a:rPr>
              <a:t>.</a:t>
            </a:r>
            <a:r>
              <a:rPr lang="en-US" altLang="zh-CN" sz="2133" dirty="0">
                <a:cs typeface="Times New Roman" pitchFamily="18" charset="0"/>
              </a:rPr>
              <a:t> </a:t>
            </a:r>
            <a:r>
              <a:rPr lang="en-US" altLang="zh-CN" sz="2133" dirty="0">
                <a:solidFill>
                  <a:srgbClr val="676767"/>
                </a:solidFill>
                <a:cs typeface="Times New Roman" pitchFamily="18" charset="0"/>
              </a:rPr>
              <a:t>Hard</a:t>
            </a:r>
            <a:r>
              <a:rPr lang="en-US" altLang="zh-CN" sz="2133" dirty="0">
                <a:cs typeface="Times New Roman" pitchFamily="18" charset="0"/>
              </a:rPr>
              <a:t> </a:t>
            </a:r>
            <a:r>
              <a:rPr lang="en-US" altLang="zh-CN" sz="2133" dirty="0">
                <a:solidFill>
                  <a:srgbClr val="676767"/>
                </a:solidFill>
                <a:cs typeface="Times New Roman" pitchFamily="18" charset="0"/>
              </a:rPr>
              <a:t>to</a:t>
            </a:r>
            <a:r>
              <a:rPr lang="en-US" altLang="zh-CN" sz="2133" dirty="0">
                <a:cs typeface="Times New Roman" pitchFamily="18" charset="0"/>
              </a:rPr>
              <a:t> </a:t>
            </a:r>
            <a:r>
              <a:rPr lang="en-US" altLang="zh-CN" sz="2133" dirty="0">
                <a:solidFill>
                  <a:srgbClr val="676767"/>
                </a:solidFill>
                <a:cs typeface="Times New Roman" pitchFamily="18" charset="0"/>
              </a:rPr>
              <a:t>come</a:t>
            </a:r>
            <a:r>
              <a:rPr lang="en-US" altLang="zh-CN" sz="2133" dirty="0">
                <a:cs typeface="Times New Roman" pitchFamily="18" charset="0"/>
              </a:rPr>
              <a:t> </a:t>
            </a:r>
            <a:r>
              <a:rPr lang="en-US" altLang="zh-CN" sz="2133" dirty="0">
                <a:solidFill>
                  <a:srgbClr val="676767"/>
                </a:solidFill>
                <a:cs typeface="Times New Roman" pitchFamily="18" charset="0"/>
              </a:rPr>
              <a:t>up</a:t>
            </a:r>
            <a:r>
              <a:rPr lang="en-US" altLang="zh-CN" sz="2133" dirty="0">
                <a:cs typeface="Times New Roman" pitchFamily="18" charset="0"/>
              </a:rPr>
              <a:t> </a:t>
            </a:r>
            <a:r>
              <a:rPr lang="en-US" altLang="zh-CN" sz="2133" dirty="0">
                <a:solidFill>
                  <a:srgbClr val="676767"/>
                </a:solidFill>
                <a:cs typeface="Times New Roman" pitchFamily="18" charset="0"/>
              </a:rPr>
              <a:t>with</a:t>
            </a:r>
            <a:r>
              <a:rPr lang="en-US" altLang="zh-CN" sz="2133" dirty="0">
                <a:cs typeface="Times New Roman" pitchFamily="18" charset="0"/>
              </a:rPr>
              <a:t> </a:t>
            </a:r>
            <a:r>
              <a:rPr lang="en-US" altLang="zh-CN" sz="2133" dirty="0">
                <a:solidFill>
                  <a:srgbClr val="676767"/>
                </a:solidFill>
                <a:cs typeface="Times New Roman" pitchFamily="18" charset="0"/>
              </a:rPr>
              <a:t>QoS policy.</a:t>
            </a:r>
          </a:p>
          <a:p>
            <a:pPr marL="380990" indent="-380990">
              <a:lnSpc>
                <a:spcPct val="120000"/>
              </a:lnSpc>
              <a:buFont typeface="Arial"/>
              <a:buChar char="•"/>
              <a:tabLst>
                <a:tab pos="3759106" algn="l"/>
                <a:tab pos="3979234" algn="l"/>
              </a:tabLst>
            </a:pPr>
            <a:r>
              <a:rPr lang="en-US" altLang="zh-CN" sz="2133" dirty="0">
                <a:solidFill>
                  <a:srgbClr val="676767"/>
                </a:solidFill>
                <a:cs typeface="Times New Roman" pitchFamily="18" charset="0"/>
              </a:rPr>
              <a:t>Nexus 9K-EX provides out-of-box behavior where a </a:t>
            </a:r>
            <a:r>
              <a:rPr lang="en-US" altLang="zh-CN" sz="2133" b="1" dirty="0">
                <a:solidFill>
                  <a:srgbClr val="676767"/>
                </a:solidFill>
                <a:cs typeface="Times New Roman" pitchFamily="18" charset="0"/>
              </a:rPr>
              <a:t>1-line QoS config </a:t>
            </a:r>
            <a:r>
              <a:rPr lang="en-US" altLang="zh-CN" sz="2133" dirty="0">
                <a:solidFill>
                  <a:srgbClr val="676767"/>
                </a:solidFill>
                <a:cs typeface="Times New Roman" pitchFamily="18" charset="0"/>
              </a:rPr>
              <a:t>protects bursty traffic in real time, without having to define config to statically identify large flows vs small flows.</a:t>
            </a:r>
          </a:p>
          <a:p>
            <a:pPr marL="380990" indent="-380990">
              <a:lnSpc>
                <a:spcPct val="120000"/>
              </a:lnSpc>
              <a:buFont typeface="Arial"/>
              <a:buChar char="•"/>
              <a:tabLst>
                <a:tab pos="3759106" algn="l"/>
                <a:tab pos="3979234" algn="l"/>
              </a:tabLst>
            </a:pPr>
            <a:r>
              <a:rPr lang="en-US" altLang="zh-CN" sz="2133" dirty="0">
                <a:solidFill>
                  <a:srgbClr val="676767"/>
                </a:solidFill>
                <a:cs typeface="Times New Roman" pitchFamily="18" charset="0"/>
              </a:rPr>
              <a:t>Burst traffic is protected thanks to DPP.</a:t>
            </a:r>
          </a:p>
          <a:p>
            <a:pPr marL="380990" indent="-380990">
              <a:lnSpc>
                <a:spcPct val="120000"/>
              </a:lnSpc>
              <a:buFont typeface="Arial"/>
              <a:buChar char="•"/>
              <a:tabLst>
                <a:tab pos="3759106" algn="l"/>
                <a:tab pos="3979234" algn="l"/>
              </a:tabLst>
            </a:pPr>
            <a:r>
              <a:rPr lang="en-US" altLang="zh-CN" sz="2133" b="1" dirty="0">
                <a:solidFill>
                  <a:srgbClr val="676767"/>
                </a:solidFill>
                <a:cs typeface="Times New Roman" pitchFamily="18" charset="0"/>
              </a:rPr>
              <a:t>This is working real-time and adapts to the traffic patterns and rates. The fair share adjusts dynamically based on incoming rate.</a:t>
            </a:r>
          </a:p>
          <a:p>
            <a:pPr marL="380990" indent="-380990">
              <a:lnSpc>
                <a:spcPct val="120000"/>
              </a:lnSpc>
              <a:buFont typeface="Arial"/>
              <a:buChar char="•"/>
              <a:tabLst>
                <a:tab pos="3759106" algn="l"/>
                <a:tab pos="3979234" algn="l"/>
              </a:tabLst>
            </a:pPr>
            <a:endParaRPr lang="en-US" altLang="zh-CN" sz="2133" dirty="0">
              <a:solidFill>
                <a:srgbClr val="676767"/>
              </a:solidFill>
              <a:cs typeface="Times New Roman" pitchFamily="18" charset="0"/>
            </a:endParaRPr>
          </a:p>
        </p:txBody>
      </p:sp>
      <p:sp>
        <p:nvSpPr>
          <p:cNvPr id="25" name="TextBox 1"/>
          <p:cNvSpPr txBox="1"/>
          <p:nvPr/>
        </p:nvSpPr>
        <p:spPr>
          <a:xfrm>
            <a:off x="3951093" y="5458178"/>
            <a:ext cx="349455" cy="245260"/>
          </a:xfrm>
          <a:prstGeom prst="rect">
            <a:avLst/>
          </a:prstGeom>
          <a:noFill/>
        </p:spPr>
        <p:txBody>
          <a:bodyPr wrap="none" lIns="0" tIns="0" rIns="0" rtlCol="0">
            <a:spAutoFit/>
          </a:bodyPr>
          <a:lstStyle/>
          <a:p>
            <a:pPr>
              <a:lnSpc>
                <a:spcPts val="1467"/>
              </a:lnSpc>
              <a:tabLst>
                <a:tab pos="67732" algn="l"/>
              </a:tabLst>
            </a:pPr>
            <a:r>
              <a:rPr lang="en-US" altLang="zh-CN" sz="1600" dirty="0">
                <a:solidFill>
                  <a:srgbClr val="676767"/>
                </a:solidFill>
                <a:latin typeface="+mj-lt"/>
                <a:cs typeface="Times New Roman" pitchFamily="18" charset="0"/>
              </a:rPr>
              <a:t>10G</a:t>
            </a:r>
          </a:p>
        </p:txBody>
      </p:sp>
      <p:sp>
        <p:nvSpPr>
          <p:cNvPr id="26" name="Title 1">
            <a:extLst>
              <a:ext uri="{FF2B5EF4-FFF2-40B4-BE49-F238E27FC236}">
                <a16:creationId xmlns:a16="http://schemas.microsoft.com/office/drawing/2014/main" id="{A746FBDB-7397-44DB-9ACF-0E1386771016}"/>
              </a:ext>
            </a:extLst>
          </p:cNvPr>
          <p:cNvSpPr txBox="1">
            <a:spLocks/>
          </p:cNvSpPr>
          <p:nvPr/>
        </p:nvSpPr>
        <p:spPr bwMode="auto">
          <a:xfrm>
            <a:off x="0" y="-138813"/>
            <a:ext cx="3323904" cy="975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21899" tIns="60949" rIns="121899" bIns="60949" numCol="1" anchor="b" anchorCtr="0" compatLnSpc="1">
            <a:prstTxWarp prst="textNoShape">
              <a:avLst/>
            </a:prstTxWarp>
          </a:bodyPr>
          <a:lstStyle>
            <a:lvl1pPr algn="l" defTabSz="684213" rtl="0" eaLnBrk="1" fontAlgn="base" hangingPunct="1">
              <a:lnSpc>
                <a:spcPct val="80000"/>
              </a:lnSpc>
              <a:spcBef>
                <a:spcPct val="0"/>
              </a:spcBef>
              <a:spcAft>
                <a:spcPct val="0"/>
              </a:spcAft>
              <a:defRPr lang="en-US" sz="2800" b="0" i="0" u="none" kern="1200" dirty="0">
                <a:solidFill>
                  <a:schemeClr val="tx2"/>
                </a:solidFill>
                <a:latin typeface="CiscoSansTT Light" panose="020B0503020201020303" pitchFamily="34" charset="0"/>
                <a:ea typeface="CiscoSansTT Thin" charset="0"/>
                <a:cs typeface="CiscoSansTT Thin" charset="0"/>
              </a:defRPr>
            </a:lvl1pPr>
            <a:lvl2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2pPr>
            <a:lvl3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3pPr>
            <a:lvl4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4pPr>
            <a:lvl5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5pPr>
            <a:lvl6pPr marL="4572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6pPr>
            <a:lvl7pPr marL="9144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7pPr>
            <a:lvl8pPr marL="13716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8pPr>
            <a:lvl9pPr marL="18288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9pPr>
          </a:lstStyle>
          <a:p>
            <a:r>
              <a:rPr lang="en-US" altLang="zh-CN" sz="3733" dirty="0"/>
              <a:t>Testing Case</a:t>
            </a:r>
            <a:endParaRPr lang="en-US" sz="3199" dirty="0"/>
          </a:p>
        </p:txBody>
      </p:sp>
    </p:spTree>
    <p:extLst>
      <p:ext uri="{BB962C8B-B14F-4D97-AF65-F5344CB8AC3E}">
        <p14:creationId xmlns:p14="http://schemas.microsoft.com/office/powerpoint/2010/main" val="326263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81" y="6293"/>
            <a:ext cx="12678919" cy="975360"/>
          </a:xfrm>
        </p:spPr>
        <p:txBody>
          <a:bodyPr/>
          <a:lstStyle/>
          <a:p>
            <a:r>
              <a:rPr lang="en-US" dirty="0"/>
              <a:t>Better Application Performance in an </a:t>
            </a:r>
            <a:r>
              <a:rPr lang="en-US" dirty="0" err="1"/>
              <a:t>Incast</a:t>
            </a:r>
            <a:r>
              <a:rPr lang="en-US" dirty="0"/>
              <a:t> Environment</a:t>
            </a:r>
            <a:r>
              <a:rPr lang="en-US" sz="2667" dirty="0"/>
              <a:t> </a:t>
            </a:r>
            <a:endParaRPr lang="en-US" sz="3199" dirty="0"/>
          </a:p>
        </p:txBody>
      </p:sp>
      <p:graphicFrame>
        <p:nvGraphicFramePr>
          <p:cNvPr id="4" name="Chart 3"/>
          <p:cNvGraphicFramePr>
            <a:graphicFrameLocks/>
          </p:cNvGraphicFramePr>
          <p:nvPr/>
        </p:nvGraphicFramePr>
        <p:xfrm>
          <a:off x="857220" y="1408156"/>
          <a:ext cx="10141976" cy="4942605"/>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Group 4"/>
          <p:cNvGrpSpPr/>
          <p:nvPr/>
        </p:nvGrpSpPr>
        <p:grpSpPr>
          <a:xfrm>
            <a:off x="8830716" y="1026878"/>
            <a:ext cx="3078229" cy="907108"/>
            <a:chOff x="2321580" y="260786"/>
            <a:chExt cx="3131366" cy="973935"/>
          </a:xfrm>
        </p:grpSpPr>
        <p:sp>
          <p:nvSpPr>
            <p:cNvPr id="6" name="TextBox 5"/>
            <p:cNvSpPr txBox="1"/>
            <p:nvPr/>
          </p:nvSpPr>
          <p:spPr>
            <a:xfrm>
              <a:off x="2553628" y="260786"/>
              <a:ext cx="2899318" cy="973935"/>
            </a:xfrm>
            <a:prstGeom prst="rect">
              <a:avLst/>
            </a:prstGeom>
            <a:noFill/>
          </p:spPr>
          <p:txBody>
            <a:bodyPr wrap="square" rtlCol="0">
              <a:spAutoFit/>
            </a:bodyPr>
            <a:lstStyle/>
            <a:p>
              <a:pPr defTabSz="609433" eaLnBrk="0" fontAlgn="base" hangingPunct="0">
                <a:lnSpc>
                  <a:spcPct val="90000"/>
                </a:lnSpc>
                <a:spcBef>
                  <a:spcPts val="800"/>
                </a:spcBef>
                <a:spcAft>
                  <a:spcPct val="0"/>
                </a:spcAft>
              </a:pPr>
              <a:r>
                <a:rPr lang="en-US" sz="1467" dirty="0">
                  <a:solidFill>
                    <a:srgbClr val="676767"/>
                  </a:solidFill>
                  <a:ea typeface="MS PGothic" charset="-128"/>
                </a:rPr>
                <a:t>Nexus 92160</a:t>
              </a:r>
            </a:p>
            <a:p>
              <a:pPr defTabSz="609433" eaLnBrk="0" fontAlgn="base" hangingPunct="0">
                <a:lnSpc>
                  <a:spcPct val="90000"/>
                </a:lnSpc>
                <a:spcBef>
                  <a:spcPts val="800"/>
                </a:spcBef>
                <a:spcAft>
                  <a:spcPct val="0"/>
                </a:spcAft>
              </a:pPr>
              <a:r>
                <a:rPr lang="en-US" sz="1467" dirty="0">
                  <a:solidFill>
                    <a:srgbClr val="676767"/>
                  </a:solidFill>
                  <a:ea typeface="MS PGothic" charset="-128"/>
                </a:rPr>
                <a:t>Nexus 9272Q </a:t>
              </a:r>
            </a:p>
            <a:p>
              <a:pPr defTabSz="609433" eaLnBrk="0" fontAlgn="base" hangingPunct="0">
                <a:lnSpc>
                  <a:spcPct val="90000"/>
                </a:lnSpc>
                <a:spcBef>
                  <a:spcPts val="800"/>
                </a:spcBef>
                <a:spcAft>
                  <a:spcPct val="0"/>
                </a:spcAft>
              </a:pPr>
              <a:r>
                <a:rPr lang="en-US" sz="1467" dirty="0">
                  <a:solidFill>
                    <a:srgbClr val="676767"/>
                  </a:solidFill>
                  <a:ea typeface="MS PGothic" charset="-128"/>
                </a:rPr>
                <a:t>Merchant (BCOM Dune 9GB) </a:t>
              </a:r>
            </a:p>
          </p:txBody>
        </p:sp>
        <p:sp>
          <p:nvSpPr>
            <p:cNvPr id="7" name="Rectangle 6"/>
            <p:cNvSpPr/>
            <p:nvPr/>
          </p:nvSpPr>
          <p:spPr bwMode="auto">
            <a:xfrm>
              <a:off x="2327152" y="345688"/>
              <a:ext cx="200723" cy="156117"/>
            </a:xfrm>
            <a:prstGeom prst="rect">
              <a:avLst/>
            </a:prstGeom>
            <a:solidFill>
              <a:srgbClr val="00B0F0"/>
            </a:solidFill>
            <a:ln w="12700" cap="flat">
              <a:noFill/>
              <a:miter lim="800000"/>
              <a:headEnd type="none" w="med" len="med"/>
              <a:tailEnd type="none" w="med" len="med"/>
            </a:ln>
          </p:spPr>
          <p:txBody>
            <a:bodyPr lIns="121888" tIns="60944" rIns="121888" bIns="60944" rtlCol="0" anchor="ctr"/>
            <a:lstStyle/>
            <a:p>
              <a:pPr algn="ctr" defTabSz="685612" eaLnBrk="0" fontAlgn="base" hangingPunct="0">
                <a:spcBef>
                  <a:spcPct val="0"/>
                </a:spcBef>
                <a:spcAft>
                  <a:spcPct val="0"/>
                </a:spcAft>
              </a:pPr>
              <a:endParaRPr lang="en-US" sz="1400" dirty="0" err="1">
                <a:solidFill>
                  <a:srgbClr val="FFFFFF"/>
                </a:solidFill>
                <a:ea typeface="Arial" pitchFamily="-107" charset="0"/>
                <a:cs typeface="Arial" pitchFamily="-107" charset="0"/>
                <a:sym typeface="Arial" pitchFamily="-107" charset="0"/>
              </a:endParaRPr>
            </a:p>
          </p:txBody>
        </p:sp>
        <p:sp>
          <p:nvSpPr>
            <p:cNvPr id="8" name="Rectangle 7"/>
            <p:cNvSpPr/>
            <p:nvPr/>
          </p:nvSpPr>
          <p:spPr bwMode="auto">
            <a:xfrm>
              <a:off x="2321580" y="670154"/>
              <a:ext cx="200723" cy="156117"/>
            </a:xfrm>
            <a:prstGeom prst="rect">
              <a:avLst/>
            </a:prstGeom>
            <a:solidFill>
              <a:schemeClr val="accent2"/>
            </a:solidFill>
            <a:ln w="12700" cap="flat">
              <a:noFill/>
              <a:miter lim="800000"/>
              <a:headEnd type="none" w="med" len="med"/>
              <a:tailEnd type="none" w="med" len="med"/>
            </a:ln>
          </p:spPr>
          <p:txBody>
            <a:bodyPr lIns="121888" tIns="60944" rIns="121888" bIns="60944" rtlCol="0" anchor="ctr"/>
            <a:lstStyle/>
            <a:p>
              <a:pPr algn="ctr" defTabSz="685612" eaLnBrk="0" fontAlgn="base" hangingPunct="0">
                <a:spcBef>
                  <a:spcPct val="0"/>
                </a:spcBef>
                <a:spcAft>
                  <a:spcPct val="0"/>
                </a:spcAft>
              </a:pPr>
              <a:endParaRPr lang="en-US" sz="1400" dirty="0" err="1">
                <a:solidFill>
                  <a:srgbClr val="FFFFFF"/>
                </a:solidFill>
                <a:ea typeface="Arial" pitchFamily="-107" charset="0"/>
                <a:cs typeface="Arial" pitchFamily="-107" charset="0"/>
                <a:sym typeface="Arial" pitchFamily="-107" charset="0"/>
              </a:endParaRPr>
            </a:p>
          </p:txBody>
        </p:sp>
        <p:sp>
          <p:nvSpPr>
            <p:cNvPr id="9" name="Rectangle 8"/>
            <p:cNvSpPr/>
            <p:nvPr/>
          </p:nvSpPr>
          <p:spPr bwMode="auto">
            <a:xfrm>
              <a:off x="2333846" y="1010580"/>
              <a:ext cx="200722" cy="156117"/>
            </a:xfrm>
            <a:prstGeom prst="rect">
              <a:avLst/>
            </a:prstGeom>
            <a:solidFill>
              <a:schemeClr val="accent3"/>
            </a:solidFill>
            <a:ln w="12700" cap="flat">
              <a:noFill/>
              <a:miter lim="800000"/>
              <a:headEnd type="none" w="med" len="med"/>
              <a:tailEnd type="none" w="med" len="med"/>
            </a:ln>
          </p:spPr>
          <p:txBody>
            <a:bodyPr lIns="121888" tIns="60944" rIns="121888" bIns="60944" rtlCol="0" anchor="ctr"/>
            <a:lstStyle/>
            <a:p>
              <a:pPr algn="ctr" defTabSz="685612" eaLnBrk="0" fontAlgn="base" hangingPunct="0">
                <a:spcBef>
                  <a:spcPct val="0"/>
                </a:spcBef>
                <a:spcAft>
                  <a:spcPct val="0"/>
                </a:spcAft>
              </a:pPr>
              <a:endParaRPr lang="en-US" sz="1400" dirty="0" err="1">
                <a:solidFill>
                  <a:srgbClr val="FFFFFF"/>
                </a:solidFill>
                <a:ea typeface="Arial" pitchFamily="-107" charset="0"/>
                <a:cs typeface="Arial" pitchFamily="-107" charset="0"/>
                <a:sym typeface="Arial" pitchFamily="-107" charset="0"/>
              </a:endParaRPr>
            </a:p>
          </p:txBody>
        </p:sp>
      </p:grpSp>
      <p:sp>
        <p:nvSpPr>
          <p:cNvPr id="12" name="Slide Number Placeholder 11"/>
          <p:cNvSpPr>
            <a:spLocks noGrp="1"/>
          </p:cNvSpPr>
          <p:nvPr>
            <p:ph type="sldNum" sz="quarter" idx="4"/>
          </p:nvPr>
        </p:nvSpPr>
        <p:spPr/>
        <p:txBody>
          <a:bodyPr/>
          <a:lstStyle/>
          <a:p>
            <a:fld id="{96A97DD0-5BE7-4856-A2A9-C42C6688E607}" type="slidenum">
              <a:rPr lang="en-US" smtClean="0"/>
              <a:pPr/>
              <a:t>12</a:t>
            </a:fld>
            <a:endParaRPr lang="en-US" dirty="0"/>
          </a:p>
        </p:txBody>
      </p:sp>
      <p:sp>
        <p:nvSpPr>
          <p:cNvPr id="11" name="TextBox 12">
            <a:extLst>
              <a:ext uri="{FF2B5EF4-FFF2-40B4-BE49-F238E27FC236}">
                <a16:creationId xmlns:a16="http://schemas.microsoft.com/office/drawing/2014/main" id="{3ED100DD-71F3-457A-9021-DABE7B3C1EC3}"/>
              </a:ext>
            </a:extLst>
          </p:cNvPr>
          <p:cNvSpPr txBox="1"/>
          <p:nvPr/>
        </p:nvSpPr>
        <p:spPr>
          <a:xfrm>
            <a:off x="481667" y="6100057"/>
            <a:ext cx="7779694" cy="638123"/>
          </a:xfrm>
          <a:prstGeom prst="rect">
            <a:avLst/>
          </a:prstGeom>
          <a:noFill/>
        </p:spPr>
        <p:txBody>
          <a:bodyPr wrap="none" rtlCol="0">
            <a:spAutoFit/>
          </a:bodyPr>
          <a:lstStyle/>
          <a:p>
            <a:pPr defTabSz="609433" eaLnBrk="0" hangingPunct="0">
              <a:lnSpc>
                <a:spcPct val="90000"/>
              </a:lnSpc>
              <a:spcBef>
                <a:spcPts val="800"/>
              </a:spcBef>
            </a:pPr>
            <a:r>
              <a:rPr lang="en-US" sz="1600" dirty="0">
                <a:solidFill>
                  <a:srgbClr val="676767"/>
                </a:solidFill>
                <a:ea typeface="MS PGothic" charset="-128"/>
                <a:hlinkClick r:id="rId3"/>
              </a:rPr>
              <a:t>https://miercom.com/cisco-systems-speeding-applications-in-data-center-networks/</a:t>
            </a:r>
            <a:endParaRPr lang="en-US" sz="1600" dirty="0">
              <a:solidFill>
                <a:srgbClr val="676767"/>
              </a:solidFill>
              <a:ea typeface="MS PGothic" charset="-128"/>
            </a:endParaRPr>
          </a:p>
          <a:p>
            <a:pPr defTabSz="609433" eaLnBrk="0" hangingPunct="0">
              <a:lnSpc>
                <a:spcPct val="90000"/>
              </a:lnSpc>
              <a:spcBef>
                <a:spcPts val="800"/>
              </a:spcBef>
            </a:pPr>
            <a:endParaRPr lang="en-US" sz="1600" dirty="0">
              <a:solidFill>
                <a:srgbClr val="676767"/>
              </a:solidFill>
              <a:ea typeface="MS PGothic" charset="-128"/>
            </a:endParaRPr>
          </a:p>
        </p:txBody>
      </p:sp>
    </p:spTree>
    <p:extLst>
      <p:ext uri="{BB962C8B-B14F-4D97-AF65-F5344CB8AC3E}">
        <p14:creationId xmlns:p14="http://schemas.microsoft.com/office/powerpoint/2010/main" val="1414698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7492"/>
            <a:ext cx="12465908" cy="975360"/>
          </a:xfrm>
        </p:spPr>
        <p:txBody>
          <a:bodyPr/>
          <a:lstStyle/>
          <a:p>
            <a:r>
              <a:rPr lang="en-US" dirty="0"/>
              <a:t>Better Application Performance in an </a:t>
            </a:r>
            <a:r>
              <a:rPr lang="en-US" dirty="0" err="1"/>
              <a:t>Incast</a:t>
            </a:r>
            <a:r>
              <a:rPr lang="en-US" dirty="0"/>
              <a:t> Environment</a:t>
            </a:r>
            <a:r>
              <a:rPr lang="en-US" sz="2667" dirty="0"/>
              <a:t> </a:t>
            </a:r>
            <a:endParaRPr lang="en-US" sz="3199" dirty="0"/>
          </a:p>
        </p:txBody>
      </p:sp>
      <p:grpSp>
        <p:nvGrpSpPr>
          <p:cNvPr id="5" name="Group 4"/>
          <p:cNvGrpSpPr/>
          <p:nvPr/>
        </p:nvGrpSpPr>
        <p:grpSpPr>
          <a:xfrm>
            <a:off x="8830716" y="1026878"/>
            <a:ext cx="3078229" cy="907108"/>
            <a:chOff x="2321580" y="260786"/>
            <a:chExt cx="3131366" cy="973935"/>
          </a:xfrm>
        </p:grpSpPr>
        <p:sp>
          <p:nvSpPr>
            <p:cNvPr id="6" name="TextBox 5"/>
            <p:cNvSpPr txBox="1"/>
            <p:nvPr/>
          </p:nvSpPr>
          <p:spPr>
            <a:xfrm>
              <a:off x="2553628" y="260786"/>
              <a:ext cx="2899318" cy="973935"/>
            </a:xfrm>
            <a:prstGeom prst="rect">
              <a:avLst/>
            </a:prstGeom>
            <a:noFill/>
          </p:spPr>
          <p:txBody>
            <a:bodyPr wrap="square" rtlCol="0">
              <a:spAutoFit/>
            </a:bodyPr>
            <a:lstStyle/>
            <a:p>
              <a:pPr defTabSz="609433" eaLnBrk="0" fontAlgn="base" hangingPunct="0">
                <a:lnSpc>
                  <a:spcPct val="90000"/>
                </a:lnSpc>
                <a:spcBef>
                  <a:spcPts val="800"/>
                </a:spcBef>
                <a:spcAft>
                  <a:spcPct val="0"/>
                </a:spcAft>
              </a:pPr>
              <a:r>
                <a:rPr lang="en-US" sz="1467" dirty="0">
                  <a:solidFill>
                    <a:srgbClr val="676767"/>
                  </a:solidFill>
                  <a:ea typeface="MS PGothic" charset="-128"/>
                </a:rPr>
                <a:t>Nexus 92160</a:t>
              </a:r>
            </a:p>
            <a:p>
              <a:pPr defTabSz="609433" eaLnBrk="0" fontAlgn="base" hangingPunct="0">
                <a:lnSpc>
                  <a:spcPct val="90000"/>
                </a:lnSpc>
                <a:spcBef>
                  <a:spcPts val="800"/>
                </a:spcBef>
                <a:spcAft>
                  <a:spcPct val="0"/>
                </a:spcAft>
              </a:pPr>
              <a:r>
                <a:rPr lang="en-US" sz="1467" dirty="0">
                  <a:solidFill>
                    <a:srgbClr val="676767"/>
                  </a:solidFill>
                  <a:ea typeface="MS PGothic" charset="-128"/>
                </a:rPr>
                <a:t>Nexus 9272Q </a:t>
              </a:r>
            </a:p>
            <a:p>
              <a:pPr defTabSz="609433" eaLnBrk="0" fontAlgn="base" hangingPunct="0">
                <a:lnSpc>
                  <a:spcPct val="90000"/>
                </a:lnSpc>
                <a:spcBef>
                  <a:spcPts val="800"/>
                </a:spcBef>
                <a:spcAft>
                  <a:spcPct val="0"/>
                </a:spcAft>
              </a:pPr>
              <a:r>
                <a:rPr lang="en-US" sz="1467" dirty="0">
                  <a:solidFill>
                    <a:srgbClr val="676767"/>
                  </a:solidFill>
                  <a:ea typeface="MS PGothic" charset="-128"/>
                </a:rPr>
                <a:t>Merchant (BCOM Dune 9GB) </a:t>
              </a:r>
            </a:p>
          </p:txBody>
        </p:sp>
        <p:sp>
          <p:nvSpPr>
            <p:cNvPr id="7" name="Rectangle 6"/>
            <p:cNvSpPr/>
            <p:nvPr/>
          </p:nvSpPr>
          <p:spPr bwMode="auto">
            <a:xfrm>
              <a:off x="2327152" y="345688"/>
              <a:ext cx="200723" cy="156117"/>
            </a:xfrm>
            <a:prstGeom prst="rect">
              <a:avLst/>
            </a:prstGeom>
            <a:solidFill>
              <a:srgbClr val="00B0F0"/>
            </a:solidFill>
            <a:ln w="12700" cap="flat">
              <a:noFill/>
              <a:miter lim="800000"/>
              <a:headEnd type="none" w="med" len="med"/>
              <a:tailEnd type="none" w="med" len="med"/>
            </a:ln>
          </p:spPr>
          <p:txBody>
            <a:bodyPr lIns="121888" tIns="60944" rIns="121888" bIns="60944" rtlCol="0" anchor="ctr"/>
            <a:lstStyle/>
            <a:p>
              <a:pPr algn="ctr" defTabSz="685612" eaLnBrk="0" fontAlgn="base" hangingPunct="0">
                <a:spcBef>
                  <a:spcPct val="0"/>
                </a:spcBef>
                <a:spcAft>
                  <a:spcPct val="0"/>
                </a:spcAft>
              </a:pPr>
              <a:endParaRPr lang="en-US" sz="1400" dirty="0" err="1">
                <a:solidFill>
                  <a:srgbClr val="FFFFFF"/>
                </a:solidFill>
                <a:ea typeface="Arial" pitchFamily="-107" charset="0"/>
                <a:cs typeface="Arial" pitchFamily="-107" charset="0"/>
                <a:sym typeface="Arial" pitchFamily="-107" charset="0"/>
              </a:endParaRPr>
            </a:p>
          </p:txBody>
        </p:sp>
        <p:sp>
          <p:nvSpPr>
            <p:cNvPr id="8" name="Rectangle 7"/>
            <p:cNvSpPr/>
            <p:nvPr/>
          </p:nvSpPr>
          <p:spPr bwMode="auto">
            <a:xfrm>
              <a:off x="2321580" y="670154"/>
              <a:ext cx="200723" cy="156117"/>
            </a:xfrm>
            <a:prstGeom prst="rect">
              <a:avLst/>
            </a:prstGeom>
            <a:solidFill>
              <a:schemeClr val="accent2"/>
            </a:solidFill>
            <a:ln w="12700" cap="flat">
              <a:noFill/>
              <a:miter lim="800000"/>
              <a:headEnd type="none" w="med" len="med"/>
              <a:tailEnd type="none" w="med" len="med"/>
            </a:ln>
          </p:spPr>
          <p:txBody>
            <a:bodyPr lIns="121888" tIns="60944" rIns="121888" bIns="60944" rtlCol="0" anchor="ctr"/>
            <a:lstStyle/>
            <a:p>
              <a:pPr algn="ctr" defTabSz="685612" eaLnBrk="0" fontAlgn="base" hangingPunct="0">
                <a:spcBef>
                  <a:spcPct val="0"/>
                </a:spcBef>
                <a:spcAft>
                  <a:spcPct val="0"/>
                </a:spcAft>
              </a:pPr>
              <a:endParaRPr lang="en-US" sz="1400" dirty="0" err="1">
                <a:solidFill>
                  <a:srgbClr val="FFFFFF"/>
                </a:solidFill>
                <a:ea typeface="Arial" pitchFamily="-107" charset="0"/>
                <a:cs typeface="Arial" pitchFamily="-107" charset="0"/>
                <a:sym typeface="Arial" pitchFamily="-107" charset="0"/>
              </a:endParaRPr>
            </a:p>
          </p:txBody>
        </p:sp>
        <p:sp>
          <p:nvSpPr>
            <p:cNvPr id="9" name="Rectangle 8"/>
            <p:cNvSpPr/>
            <p:nvPr/>
          </p:nvSpPr>
          <p:spPr bwMode="auto">
            <a:xfrm>
              <a:off x="2333846" y="1010580"/>
              <a:ext cx="200722" cy="156117"/>
            </a:xfrm>
            <a:prstGeom prst="rect">
              <a:avLst/>
            </a:prstGeom>
            <a:solidFill>
              <a:schemeClr val="accent3"/>
            </a:solidFill>
            <a:ln w="12700" cap="flat">
              <a:noFill/>
              <a:miter lim="800000"/>
              <a:headEnd type="none" w="med" len="med"/>
              <a:tailEnd type="none" w="med" len="med"/>
            </a:ln>
          </p:spPr>
          <p:txBody>
            <a:bodyPr lIns="121888" tIns="60944" rIns="121888" bIns="60944" rtlCol="0" anchor="ctr"/>
            <a:lstStyle/>
            <a:p>
              <a:pPr algn="ctr" defTabSz="685612" eaLnBrk="0" fontAlgn="base" hangingPunct="0">
                <a:spcBef>
                  <a:spcPct val="0"/>
                </a:spcBef>
                <a:spcAft>
                  <a:spcPct val="0"/>
                </a:spcAft>
              </a:pPr>
              <a:endParaRPr lang="en-US" sz="1400" dirty="0" err="1">
                <a:solidFill>
                  <a:srgbClr val="FFFFFF"/>
                </a:solidFill>
                <a:ea typeface="Arial" pitchFamily="-107" charset="0"/>
                <a:cs typeface="Arial" pitchFamily="-107" charset="0"/>
                <a:sym typeface="Arial" pitchFamily="-107" charset="0"/>
              </a:endParaRPr>
            </a:p>
          </p:txBody>
        </p:sp>
      </p:grpSp>
      <p:graphicFrame>
        <p:nvGraphicFramePr>
          <p:cNvPr id="10" name="Chart 9"/>
          <p:cNvGraphicFramePr>
            <a:graphicFrameLocks/>
          </p:cNvGraphicFramePr>
          <p:nvPr/>
        </p:nvGraphicFramePr>
        <p:xfrm>
          <a:off x="1101555" y="1569585"/>
          <a:ext cx="9837976" cy="4659039"/>
        </p:xfrm>
        <a:graphic>
          <a:graphicData uri="http://schemas.openxmlformats.org/drawingml/2006/chart">
            <c:chart xmlns:c="http://schemas.openxmlformats.org/drawingml/2006/chart" xmlns:r="http://schemas.openxmlformats.org/officeDocument/2006/relationships" r:id="rId2"/>
          </a:graphicData>
        </a:graphic>
      </p:graphicFrame>
      <p:sp>
        <p:nvSpPr>
          <p:cNvPr id="12" name="Slide Number Placeholder 11"/>
          <p:cNvSpPr>
            <a:spLocks noGrp="1"/>
          </p:cNvSpPr>
          <p:nvPr>
            <p:ph type="sldNum" sz="quarter" idx="4"/>
          </p:nvPr>
        </p:nvSpPr>
        <p:spPr/>
        <p:txBody>
          <a:bodyPr/>
          <a:lstStyle/>
          <a:p>
            <a:fld id="{96A97DD0-5BE7-4856-A2A9-C42C6688E607}" type="slidenum">
              <a:rPr lang="en-US" smtClean="0"/>
              <a:pPr/>
              <a:t>13</a:t>
            </a:fld>
            <a:endParaRPr lang="en-US" dirty="0"/>
          </a:p>
        </p:txBody>
      </p:sp>
      <p:sp>
        <p:nvSpPr>
          <p:cNvPr id="13" name="TextBox 12"/>
          <p:cNvSpPr txBox="1"/>
          <p:nvPr/>
        </p:nvSpPr>
        <p:spPr>
          <a:xfrm>
            <a:off x="481667" y="6100057"/>
            <a:ext cx="7779694" cy="638123"/>
          </a:xfrm>
          <a:prstGeom prst="rect">
            <a:avLst/>
          </a:prstGeom>
          <a:noFill/>
        </p:spPr>
        <p:txBody>
          <a:bodyPr wrap="none" rtlCol="0">
            <a:spAutoFit/>
          </a:bodyPr>
          <a:lstStyle/>
          <a:p>
            <a:pPr defTabSz="609433" eaLnBrk="0" hangingPunct="0">
              <a:lnSpc>
                <a:spcPct val="90000"/>
              </a:lnSpc>
              <a:spcBef>
                <a:spcPts val="800"/>
              </a:spcBef>
            </a:pPr>
            <a:r>
              <a:rPr lang="en-US" sz="1600" dirty="0">
                <a:solidFill>
                  <a:srgbClr val="676767"/>
                </a:solidFill>
                <a:ea typeface="MS PGothic" charset="-128"/>
                <a:hlinkClick r:id="rId3"/>
              </a:rPr>
              <a:t>https://miercom.com/cisco-systems-speeding-applications-in-data-center-networks/</a:t>
            </a:r>
            <a:endParaRPr lang="en-US" sz="1600" dirty="0">
              <a:solidFill>
                <a:srgbClr val="676767"/>
              </a:solidFill>
              <a:ea typeface="MS PGothic" charset="-128"/>
            </a:endParaRPr>
          </a:p>
          <a:p>
            <a:pPr defTabSz="609433" eaLnBrk="0" hangingPunct="0">
              <a:lnSpc>
                <a:spcPct val="90000"/>
              </a:lnSpc>
              <a:spcBef>
                <a:spcPts val="800"/>
              </a:spcBef>
            </a:pPr>
            <a:endParaRPr lang="en-US" sz="1600" dirty="0">
              <a:solidFill>
                <a:srgbClr val="676767"/>
              </a:solidFill>
              <a:ea typeface="MS PGothic" charset="-128"/>
            </a:endParaRPr>
          </a:p>
        </p:txBody>
      </p:sp>
    </p:spTree>
    <p:extLst>
      <p:ext uri="{BB962C8B-B14F-4D97-AF65-F5344CB8AC3E}">
        <p14:creationId xmlns:p14="http://schemas.microsoft.com/office/powerpoint/2010/main" val="2053057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630031" cy="975360"/>
          </a:xfrm>
        </p:spPr>
        <p:txBody>
          <a:bodyPr/>
          <a:lstStyle/>
          <a:p>
            <a:r>
              <a:rPr lang="en-US" dirty="0"/>
              <a:t>Better Application Performance in an </a:t>
            </a:r>
            <a:r>
              <a:rPr lang="en-US" dirty="0" err="1"/>
              <a:t>Incast</a:t>
            </a:r>
            <a:r>
              <a:rPr lang="en-US" dirty="0"/>
              <a:t> Environment</a:t>
            </a:r>
            <a:r>
              <a:rPr lang="en-US" sz="2667" dirty="0"/>
              <a:t> </a:t>
            </a:r>
            <a:endParaRPr lang="en-US" sz="3199" dirty="0"/>
          </a:p>
        </p:txBody>
      </p:sp>
      <p:grpSp>
        <p:nvGrpSpPr>
          <p:cNvPr id="5" name="Group 4"/>
          <p:cNvGrpSpPr/>
          <p:nvPr/>
        </p:nvGrpSpPr>
        <p:grpSpPr>
          <a:xfrm>
            <a:off x="8830716" y="1026878"/>
            <a:ext cx="3078229" cy="907108"/>
            <a:chOff x="2321580" y="260786"/>
            <a:chExt cx="3131366" cy="973935"/>
          </a:xfrm>
        </p:grpSpPr>
        <p:sp>
          <p:nvSpPr>
            <p:cNvPr id="6" name="TextBox 5"/>
            <p:cNvSpPr txBox="1"/>
            <p:nvPr/>
          </p:nvSpPr>
          <p:spPr>
            <a:xfrm>
              <a:off x="2553628" y="260786"/>
              <a:ext cx="2899318" cy="973935"/>
            </a:xfrm>
            <a:prstGeom prst="rect">
              <a:avLst/>
            </a:prstGeom>
            <a:noFill/>
          </p:spPr>
          <p:txBody>
            <a:bodyPr wrap="square" rtlCol="0">
              <a:spAutoFit/>
            </a:bodyPr>
            <a:lstStyle/>
            <a:p>
              <a:pPr defTabSz="609433" eaLnBrk="0" fontAlgn="base" hangingPunct="0">
                <a:lnSpc>
                  <a:spcPct val="90000"/>
                </a:lnSpc>
                <a:spcBef>
                  <a:spcPts val="800"/>
                </a:spcBef>
                <a:spcAft>
                  <a:spcPct val="0"/>
                </a:spcAft>
              </a:pPr>
              <a:r>
                <a:rPr lang="en-US" sz="1467" dirty="0">
                  <a:solidFill>
                    <a:srgbClr val="676767"/>
                  </a:solidFill>
                  <a:ea typeface="MS PGothic" charset="-128"/>
                </a:rPr>
                <a:t>Nexus 92160</a:t>
              </a:r>
            </a:p>
            <a:p>
              <a:pPr defTabSz="609433" eaLnBrk="0" fontAlgn="base" hangingPunct="0">
                <a:lnSpc>
                  <a:spcPct val="90000"/>
                </a:lnSpc>
                <a:spcBef>
                  <a:spcPts val="800"/>
                </a:spcBef>
                <a:spcAft>
                  <a:spcPct val="0"/>
                </a:spcAft>
              </a:pPr>
              <a:r>
                <a:rPr lang="en-US" sz="1467" dirty="0">
                  <a:solidFill>
                    <a:srgbClr val="676767"/>
                  </a:solidFill>
                  <a:ea typeface="MS PGothic" charset="-128"/>
                </a:rPr>
                <a:t>Nexus 9272Q </a:t>
              </a:r>
            </a:p>
            <a:p>
              <a:pPr defTabSz="609433" eaLnBrk="0" fontAlgn="base" hangingPunct="0">
                <a:lnSpc>
                  <a:spcPct val="90000"/>
                </a:lnSpc>
                <a:spcBef>
                  <a:spcPts val="800"/>
                </a:spcBef>
                <a:spcAft>
                  <a:spcPct val="0"/>
                </a:spcAft>
              </a:pPr>
              <a:r>
                <a:rPr lang="en-US" sz="1467" dirty="0">
                  <a:solidFill>
                    <a:srgbClr val="676767"/>
                  </a:solidFill>
                  <a:ea typeface="MS PGothic" charset="-128"/>
                </a:rPr>
                <a:t>Merchant (BCOM Dune 9GB) </a:t>
              </a:r>
            </a:p>
          </p:txBody>
        </p:sp>
        <p:sp>
          <p:nvSpPr>
            <p:cNvPr id="7" name="Rectangle 6"/>
            <p:cNvSpPr/>
            <p:nvPr/>
          </p:nvSpPr>
          <p:spPr bwMode="auto">
            <a:xfrm>
              <a:off x="2327152" y="345688"/>
              <a:ext cx="200723" cy="156117"/>
            </a:xfrm>
            <a:prstGeom prst="rect">
              <a:avLst/>
            </a:prstGeom>
            <a:solidFill>
              <a:srgbClr val="00B0F0"/>
            </a:solidFill>
            <a:ln w="12700" cap="flat">
              <a:noFill/>
              <a:miter lim="800000"/>
              <a:headEnd type="none" w="med" len="med"/>
              <a:tailEnd type="none" w="med" len="med"/>
            </a:ln>
          </p:spPr>
          <p:txBody>
            <a:bodyPr lIns="121888" tIns="60944" rIns="121888" bIns="60944" rtlCol="0" anchor="ctr"/>
            <a:lstStyle/>
            <a:p>
              <a:pPr algn="ctr" defTabSz="685612" eaLnBrk="0" fontAlgn="base" hangingPunct="0">
                <a:spcBef>
                  <a:spcPct val="0"/>
                </a:spcBef>
                <a:spcAft>
                  <a:spcPct val="0"/>
                </a:spcAft>
              </a:pPr>
              <a:endParaRPr lang="en-US" sz="1400" dirty="0" err="1">
                <a:solidFill>
                  <a:srgbClr val="FFFFFF"/>
                </a:solidFill>
                <a:ea typeface="Arial" pitchFamily="-107" charset="0"/>
                <a:cs typeface="Arial" pitchFamily="-107" charset="0"/>
                <a:sym typeface="Arial" pitchFamily="-107" charset="0"/>
              </a:endParaRPr>
            </a:p>
          </p:txBody>
        </p:sp>
        <p:sp>
          <p:nvSpPr>
            <p:cNvPr id="8" name="Rectangle 7"/>
            <p:cNvSpPr/>
            <p:nvPr/>
          </p:nvSpPr>
          <p:spPr bwMode="auto">
            <a:xfrm>
              <a:off x="2321580" y="670154"/>
              <a:ext cx="200723" cy="156117"/>
            </a:xfrm>
            <a:prstGeom prst="rect">
              <a:avLst/>
            </a:prstGeom>
            <a:solidFill>
              <a:schemeClr val="accent2"/>
            </a:solidFill>
            <a:ln w="12700" cap="flat">
              <a:noFill/>
              <a:miter lim="800000"/>
              <a:headEnd type="none" w="med" len="med"/>
              <a:tailEnd type="none" w="med" len="med"/>
            </a:ln>
          </p:spPr>
          <p:txBody>
            <a:bodyPr lIns="121888" tIns="60944" rIns="121888" bIns="60944" rtlCol="0" anchor="ctr"/>
            <a:lstStyle/>
            <a:p>
              <a:pPr algn="ctr" defTabSz="685612" eaLnBrk="0" fontAlgn="base" hangingPunct="0">
                <a:spcBef>
                  <a:spcPct val="0"/>
                </a:spcBef>
                <a:spcAft>
                  <a:spcPct val="0"/>
                </a:spcAft>
              </a:pPr>
              <a:endParaRPr lang="en-US" sz="1400" dirty="0" err="1">
                <a:solidFill>
                  <a:srgbClr val="FFFFFF"/>
                </a:solidFill>
                <a:ea typeface="Arial" pitchFamily="-107" charset="0"/>
                <a:cs typeface="Arial" pitchFamily="-107" charset="0"/>
                <a:sym typeface="Arial" pitchFamily="-107" charset="0"/>
              </a:endParaRPr>
            </a:p>
          </p:txBody>
        </p:sp>
        <p:sp>
          <p:nvSpPr>
            <p:cNvPr id="9" name="Rectangle 8"/>
            <p:cNvSpPr/>
            <p:nvPr/>
          </p:nvSpPr>
          <p:spPr bwMode="auto">
            <a:xfrm>
              <a:off x="2333846" y="1010580"/>
              <a:ext cx="200722" cy="156117"/>
            </a:xfrm>
            <a:prstGeom prst="rect">
              <a:avLst/>
            </a:prstGeom>
            <a:solidFill>
              <a:schemeClr val="accent3"/>
            </a:solidFill>
            <a:ln w="12700" cap="flat">
              <a:noFill/>
              <a:miter lim="800000"/>
              <a:headEnd type="none" w="med" len="med"/>
              <a:tailEnd type="none" w="med" len="med"/>
            </a:ln>
          </p:spPr>
          <p:txBody>
            <a:bodyPr lIns="121888" tIns="60944" rIns="121888" bIns="60944" rtlCol="0" anchor="ctr"/>
            <a:lstStyle/>
            <a:p>
              <a:pPr algn="ctr" defTabSz="685612" eaLnBrk="0" fontAlgn="base" hangingPunct="0">
                <a:spcBef>
                  <a:spcPct val="0"/>
                </a:spcBef>
                <a:spcAft>
                  <a:spcPct val="0"/>
                </a:spcAft>
              </a:pPr>
              <a:endParaRPr lang="en-US" sz="1400" dirty="0" err="1">
                <a:solidFill>
                  <a:srgbClr val="FFFFFF"/>
                </a:solidFill>
                <a:ea typeface="Arial" pitchFamily="-107" charset="0"/>
                <a:cs typeface="Arial" pitchFamily="-107" charset="0"/>
                <a:sym typeface="Arial" pitchFamily="-107" charset="0"/>
              </a:endParaRPr>
            </a:p>
          </p:txBody>
        </p:sp>
      </p:grpSp>
      <p:graphicFrame>
        <p:nvGraphicFramePr>
          <p:cNvPr id="10" name="Chart 9"/>
          <p:cNvGraphicFramePr>
            <a:graphicFrameLocks/>
          </p:cNvGraphicFramePr>
          <p:nvPr/>
        </p:nvGraphicFramePr>
        <p:xfrm>
          <a:off x="896965" y="1389715"/>
          <a:ext cx="10508113" cy="5032684"/>
        </p:xfrm>
        <a:graphic>
          <a:graphicData uri="http://schemas.openxmlformats.org/drawingml/2006/chart">
            <c:chart xmlns:c="http://schemas.openxmlformats.org/drawingml/2006/chart" xmlns:r="http://schemas.openxmlformats.org/officeDocument/2006/relationships" r:id="rId2"/>
          </a:graphicData>
        </a:graphic>
      </p:graphicFrame>
      <p:sp>
        <p:nvSpPr>
          <p:cNvPr id="12" name="Slide Number Placeholder 11"/>
          <p:cNvSpPr>
            <a:spLocks noGrp="1"/>
          </p:cNvSpPr>
          <p:nvPr>
            <p:ph type="sldNum" sz="quarter" idx="4"/>
          </p:nvPr>
        </p:nvSpPr>
        <p:spPr/>
        <p:txBody>
          <a:bodyPr/>
          <a:lstStyle/>
          <a:p>
            <a:fld id="{96A97DD0-5BE7-4856-A2A9-C42C6688E607}" type="slidenum">
              <a:rPr lang="en-US" smtClean="0"/>
              <a:pPr/>
              <a:t>14</a:t>
            </a:fld>
            <a:endParaRPr lang="en-US" dirty="0"/>
          </a:p>
        </p:txBody>
      </p:sp>
      <p:sp>
        <p:nvSpPr>
          <p:cNvPr id="11" name="TextBox 12">
            <a:extLst>
              <a:ext uri="{FF2B5EF4-FFF2-40B4-BE49-F238E27FC236}">
                <a16:creationId xmlns:a16="http://schemas.microsoft.com/office/drawing/2014/main" id="{8E4598E4-E242-4E9B-A3B8-3BF5D924A274}"/>
              </a:ext>
            </a:extLst>
          </p:cNvPr>
          <p:cNvSpPr txBox="1"/>
          <p:nvPr/>
        </p:nvSpPr>
        <p:spPr>
          <a:xfrm>
            <a:off x="481667" y="6100057"/>
            <a:ext cx="7779694" cy="638123"/>
          </a:xfrm>
          <a:prstGeom prst="rect">
            <a:avLst/>
          </a:prstGeom>
          <a:noFill/>
        </p:spPr>
        <p:txBody>
          <a:bodyPr wrap="none" rtlCol="0">
            <a:spAutoFit/>
          </a:bodyPr>
          <a:lstStyle/>
          <a:p>
            <a:pPr defTabSz="609433" eaLnBrk="0" hangingPunct="0">
              <a:lnSpc>
                <a:spcPct val="90000"/>
              </a:lnSpc>
              <a:spcBef>
                <a:spcPts val="800"/>
              </a:spcBef>
            </a:pPr>
            <a:r>
              <a:rPr lang="en-US" sz="1600" dirty="0">
                <a:solidFill>
                  <a:srgbClr val="676767"/>
                </a:solidFill>
                <a:ea typeface="MS PGothic" charset="-128"/>
                <a:hlinkClick r:id="rId3"/>
              </a:rPr>
              <a:t>https://miercom.com/cisco-systems-speeding-applications-in-data-center-networks/</a:t>
            </a:r>
            <a:endParaRPr lang="en-US" sz="1600" dirty="0">
              <a:solidFill>
                <a:srgbClr val="676767"/>
              </a:solidFill>
              <a:ea typeface="MS PGothic" charset="-128"/>
            </a:endParaRPr>
          </a:p>
          <a:p>
            <a:pPr defTabSz="609433" eaLnBrk="0" hangingPunct="0">
              <a:lnSpc>
                <a:spcPct val="90000"/>
              </a:lnSpc>
              <a:spcBef>
                <a:spcPts val="800"/>
              </a:spcBef>
            </a:pPr>
            <a:endParaRPr lang="en-US" sz="1600" dirty="0">
              <a:solidFill>
                <a:srgbClr val="676767"/>
              </a:solidFill>
              <a:ea typeface="MS PGothic" charset="-128"/>
            </a:endParaRPr>
          </a:p>
        </p:txBody>
      </p:sp>
    </p:spTree>
    <p:extLst>
      <p:ext uri="{BB962C8B-B14F-4D97-AF65-F5344CB8AC3E}">
        <p14:creationId xmlns:p14="http://schemas.microsoft.com/office/powerpoint/2010/main" val="2112688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F0031BBF-E688-42E5-A95C-3B980318345F}"/>
              </a:ext>
            </a:extLst>
          </p:cNvPr>
          <p:cNvSpPr txBox="1">
            <a:spLocks/>
          </p:cNvSpPr>
          <p:nvPr/>
        </p:nvSpPr>
        <p:spPr>
          <a:xfrm>
            <a:off x="4732041" y="2883244"/>
            <a:ext cx="5394960" cy="644730"/>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b="1" dirty="0"/>
              <a:t>Thank you!</a:t>
            </a:r>
            <a:endParaRPr lang="en-US" b="1" dirty="0"/>
          </a:p>
        </p:txBody>
      </p:sp>
    </p:spTree>
    <p:extLst>
      <p:ext uri="{BB962C8B-B14F-4D97-AF65-F5344CB8AC3E}">
        <p14:creationId xmlns:p14="http://schemas.microsoft.com/office/powerpoint/2010/main" val="1305999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B962C6E-B27D-C140-AB2C-ABA357E43FC2}"/>
              </a:ext>
            </a:extLst>
          </p:cNvPr>
          <p:cNvSpPr>
            <a:spLocks noGrp="1"/>
          </p:cNvSpPr>
          <p:nvPr>
            <p:ph type="body" sz="quarter" idx="10"/>
          </p:nvPr>
        </p:nvSpPr>
        <p:spPr>
          <a:xfrm>
            <a:off x="390400" y="975783"/>
            <a:ext cx="5181600" cy="4110792"/>
          </a:xfrm>
        </p:spPr>
        <p:txBody>
          <a:bodyPr/>
          <a:lstStyle/>
          <a:p>
            <a:r>
              <a:rPr lang="en-US" sz="1867" dirty="0"/>
              <a:t>Lossy</a:t>
            </a:r>
          </a:p>
          <a:p>
            <a:pPr lvl="1"/>
            <a:r>
              <a:rPr lang="en-US" sz="1600" dirty="0"/>
              <a:t>Example: TCP, </a:t>
            </a:r>
            <a:r>
              <a:rPr lang="en-US" sz="1600" dirty="0" err="1"/>
              <a:t>iWARP</a:t>
            </a:r>
            <a:r>
              <a:rPr lang="en-US" sz="1600" dirty="0"/>
              <a:t>, </a:t>
            </a:r>
            <a:r>
              <a:rPr lang="en-US" sz="1600" dirty="0" err="1"/>
              <a:t>NVMe</a:t>
            </a:r>
            <a:r>
              <a:rPr lang="en-US" sz="1600" dirty="0"/>
              <a:t>/TCP</a:t>
            </a:r>
          </a:p>
          <a:p>
            <a:pPr lvl="1"/>
            <a:r>
              <a:rPr lang="en-US" sz="1600" dirty="0"/>
              <a:t>Tolerate packet drops in the transport</a:t>
            </a:r>
          </a:p>
          <a:p>
            <a:pPr lvl="1"/>
            <a:r>
              <a:rPr lang="en-US" sz="1600" dirty="0"/>
              <a:t>TCP retransmit dropped packets </a:t>
            </a:r>
          </a:p>
          <a:p>
            <a:r>
              <a:rPr lang="en-US" sz="1867" dirty="0"/>
              <a:t>Traffic loss ca</a:t>
            </a:r>
            <a:r>
              <a:rPr lang="en-US" altLang="zh-CN" sz="1867" dirty="0"/>
              <a:t>n</a:t>
            </a:r>
            <a:r>
              <a:rPr lang="en-US" sz="1867" dirty="0"/>
              <a:t> be reduced by network </a:t>
            </a:r>
          </a:p>
        </p:txBody>
      </p:sp>
      <p:sp>
        <p:nvSpPr>
          <p:cNvPr id="2" name="Title 1">
            <a:extLst>
              <a:ext uri="{FF2B5EF4-FFF2-40B4-BE49-F238E27FC236}">
                <a16:creationId xmlns:a16="http://schemas.microsoft.com/office/drawing/2014/main" id="{771D66B9-548E-4149-89F8-EF4A5E5C6E2C}"/>
              </a:ext>
            </a:extLst>
          </p:cNvPr>
          <p:cNvSpPr>
            <a:spLocks noGrp="1"/>
          </p:cNvSpPr>
          <p:nvPr>
            <p:ph type="title"/>
          </p:nvPr>
        </p:nvSpPr>
        <p:spPr>
          <a:xfrm>
            <a:off x="1" y="1"/>
            <a:ext cx="11009967" cy="975783"/>
          </a:xfrm>
        </p:spPr>
        <p:txBody>
          <a:bodyPr/>
          <a:lstStyle/>
          <a:p>
            <a:r>
              <a:rPr lang="en-US" dirty="0"/>
              <a:t>Lossy vs Lossless   </a:t>
            </a:r>
          </a:p>
        </p:txBody>
      </p:sp>
      <p:sp>
        <p:nvSpPr>
          <p:cNvPr id="4" name="Slide Number Placeholder 3">
            <a:extLst>
              <a:ext uri="{FF2B5EF4-FFF2-40B4-BE49-F238E27FC236}">
                <a16:creationId xmlns:a16="http://schemas.microsoft.com/office/drawing/2014/main" id="{1ACD3ABE-93A4-DB45-ADBD-427B9BE50C35}"/>
              </a:ext>
            </a:extLst>
          </p:cNvPr>
          <p:cNvSpPr>
            <a:spLocks noGrp="1"/>
          </p:cNvSpPr>
          <p:nvPr>
            <p:ph type="sldNum" sz="quarter" idx="4"/>
          </p:nvPr>
        </p:nvSpPr>
        <p:spPr/>
        <p:txBody>
          <a:bodyPr/>
          <a:lstStyle/>
          <a:p>
            <a:fld id="{96A97DD0-5BE7-4856-A2A9-C42C6688E607}" type="slidenum">
              <a:rPr lang="en-US" smtClean="0"/>
              <a:pPr/>
              <a:t>2</a:t>
            </a:fld>
            <a:endParaRPr lang="en-US" dirty="0"/>
          </a:p>
        </p:txBody>
      </p:sp>
      <p:sp>
        <p:nvSpPr>
          <p:cNvPr id="7" name="Text Placeholder 6">
            <a:extLst>
              <a:ext uri="{FF2B5EF4-FFF2-40B4-BE49-F238E27FC236}">
                <a16:creationId xmlns:a16="http://schemas.microsoft.com/office/drawing/2014/main" id="{AAC96768-50CB-E442-821A-2B8283507FEB}"/>
              </a:ext>
            </a:extLst>
          </p:cNvPr>
          <p:cNvSpPr>
            <a:spLocks noGrp="1"/>
          </p:cNvSpPr>
          <p:nvPr>
            <p:ph type="body" sz="quarter" idx="12"/>
          </p:nvPr>
        </p:nvSpPr>
        <p:spPr>
          <a:xfrm>
            <a:off x="390400" y="2912421"/>
            <a:ext cx="5181600" cy="3149936"/>
          </a:xfrm>
        </p:spPr>
        <p:txBody>
          <a:bodyPr/>
          <a:lstStyle/>
          <a:p>
            <a:r>
              <a:rPr lang="en-US" sz="1867" dirty="0"/>
              <a:t>Lossless</a:t>
            </a:r>
          </a:p>
          <a:p>
            <a:pPr lvl="1"/>
            <a:r>
              <a:rPr lang="en-US" sz="1467" dirty="0"/>
              <a:t>Example: </a:t>
            </a:r>
            <a:r>
              <a:rPr lang="en-US" sz="1467" dirty="0" err="1"/>
              <a:t>RoCE</a:t>
            </a:r>
            <a:endParaRPr lang="en-US" sz="1467" dirty="0"/>
          </a:p>
          <a:p>
            <a:pPr lvl="1"/>
            <a:r>
              <a:rPr lang="en-US" sz="1467" dirty="0"/>
              <a:t>Does not tolerate traffic drops</a:t>
            </a:r>
          </a:p>
          <a:p>
            <a:pPr lvl="1"/>
            <a:r>
              <a:rPr lang="en-US" sz="1467" dirty="0"/>
              <a:t>Requires lossless network transport</a:t>
            </a:r>
          </a:p>
          <a:p>
            <a:pPr lvl="1"/>
            <a:r>
              <a:rPr lang="en-US" sz="1467" dirty="0"/>
              <a:t>Application retransmits dropped packets</a:t>
            </a:r>
          </a:p>
          <a:p>
            <a:r>
              <a:rPr lang="en-US" sz="1867" dirty="0"/>
              <a:t>Lossless transport requires network to support lossless Ethernet</a:t>
            </a:r>
          </a:p>
          <a:p>
            <a:r>
              <a:rPr lang="en-US" sz="1867" dirty="0"/>
              <a:t>In case of drop, whole block/SCSI exchange</a:t>
            </a:r>
          </a:p>
          <a:p>
            <a:pPr marL="0" indent="0">
              <a:buNone/>
            </a:pPr>
            <a:endParaRPr lang="en-US" dirty="0"/>
          </a:p>
        </p:txBody>
      </p:sp>
      <p:graphicFrame>
        <p:nvGraphicFramePr>
          <p:cNvPr id="8" name="Table 5">
            <a:extLst>
              <a:ext uri="{FF2B5EF4-FFF2-40B4-BE49-F238E27FC236}">
                <a16:creationId xmlns:a16="http://schemas.microsoft.com/office/drawing/2014/main" id="{1EEEA065-755B-4772-8D41-1673B1E44A46}"/>
              </a:ext>
            </a:extLst>
          </p:cNvPr>
          <p:cNvGraphicFramePr>
            <a:graphicFrameLocks noGrp="1"/>
          </p:cNvGraphicFramePr>
          <p:nvPr/>
        </p:nvGraphicFramePr>
        <p:xfrm>
          <a:off x="5976403" y="946391"/>
          <a:ext cx="5825197" cy="7746759"/>
        </p:xfrm>
        <a:graphic>
          <a:graphicData uri="http://schemas.openxmlformats.org/drawingml/2006/table">
            <a:tbl>
              <a:tblPr firstRow="1" bandRow="1">
                <a:tableStyleId>{5C22544A-7EE6-4342-B048-85BDC9FD1C3A}</a:tableStyleId>
              </a:tblPr>
              <a:tblGrid>
                <a:gridCol w="1162449">
                  <a:extLst>
                    <a:ext uri="{9D8B030D-6E8A-4147-A177-3AD203B41FA5}">
                      <a16:colId xmlns:a16="http://schemas.microsoft.com/office/drawing/2014/main" val="1644536143"/>
                    </a:ext>
                  </a:extLst>
                </a:gridCol>
                <a:gridCol w="1554475">
                  <a:extLst>
                    <a:ext uri="{9D8B030D-6E8A-4147-A177-3AD203B41FA5}">
                      <a16:colId xmlns:a16="http://schemas.microsoft.com/office/drawing/2014/main" val="462139858"/>
                    </a:ext>
                  </a:extLst>
                </a:gridCol>
                <a:gridCol w="3108273">
                  <a:extLst>
                    <a:ext uri="{9D8B030D-6E8A-4147-A177-3AD203B41FA5}">
                      <a16:colId xmlns:a16="http://schemas.microsoft.com/office/drawing/2014/main" val="3389668773"/>
                    </a:ext>
                  </a:extLst>
                </a:gridCol>
              </a:tblGrid>
              <a:tr h="1584960">
                <a:tc>
                  <a:txBody>
                    <a:bodyPr/>
                    <a:lstStyle/>
                    <a:p>
                      <a:r>
                        <a:rPr lang="en-US" sz="2400" dirty="0"/>
                        <a:t>Storage Protocol</a:t>
                      </a:r>
                    </a:p>
                  </a:txBody>
                  <a:tcPr marL="121920" marR="121920" marT="60960" marB="60960"/>
                </a:tc>
                <a:tc>
                  <a:txBody>
                    <a:bodyPr/>
                    <a:lstStyle/>
                    <a:p>
                      <a:r>
                        <a:rPr lang="en-US" sz="2400" dirty="0"/>
                        <a:t>Network Protocol</a:t>
                      </a:r>
                    </a:p>
                  </a:txBody>
                  <a:tcPr marL="121920" marR="121920" marT="60960" marB="60960"/>
                </a:tc>
                <a:tc>
                  <a:txBody>
                    <a:bodyPr/>
                    <a:lstStyle/>
                    <a:p>
                      <a:r>
                        <a:rPr lang="en-US" sz="2400" dirty="0"/>
                        <a:t>Network Transport</a:t>
                      </a:r>
                    </a:p>
                    <a:p>
                      <a:r>
                        <a:rPr lang="en-US" sz="2400" dirty="0"/>
                        <a:t> Requirements</a:t>
                      </a:r>
                    </a:p>
                  </a:txBody>
                  <a:tcPr marL="121920" marR="121920" marT="60960" marB="60960"/>
                </a:tc>
                <a:extLst>
                  <a:ext uri="{0D108BD9-81ED-4DB2-BD59-A6C34878D82A}">
                    <a16:rowId xmlns:a16="http://schemas.microsoft.com/office/drawing/2014/main" val="3555432858"/>
                  </a:ext>
                </a:extLst>
              </a:tr>
              <a:tr h="509613">
                <a:tc>
                  <a:txBody>
                    <a:bodyPr/>
                    <a:lstStyle/>
                    <a:p>
                      <a:r>
                        <a:rPr lang="en-US" sz="2400" dirty="0"/>
                        <a:t>iSCSI</a:t>
                      </a:r>
                    </a:p>
                  </a:txBody>
                  <a:tcPr marL="121920" marR="121920" marT="60960" marB="60960"/>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a:t>TCP</a:t>
                      </a:r>
                    </a:p>
                  </a:txBody>
                  <a:tcPr marL="121920" marR="121920" marT="60960" marB="60960"/>
                </a:tc>
                <a:tc>
                  <a:txBody>
                    <a:bodyPr/>
                    <a:lstStyle/>
                    <a:p>
                      <a:r>
                        <a:rPr lang="en-US" sz="2400" dirty="0"/>
                        <a:t>Lossy</a:t>
                      </a:r>
                    </a:p>
                  </a:txBody>
                  <a:tcPr marL="121920" marR="121920" marT="60960" marB="60960"/>
                </a:tc>
                <a:extLst>
                  <a:ext uri="{0D108BD9-81ED-4DB2-BD59-A6C34878D82A}">
                    <a16:rowId xmlns:a16="http://schemas.microsoft.com/office/drawing/2014/main" val="2021129068"/>
                  </a:ext>
                </a:extLst>
              </a:tr>
              <a:tr h="509613">
                <a:tc rowSpan="3">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err="1"/>
                        <a:t>NVMe-oF</a:t>
                      </a:r>
                      <a:endParaRPr lang="en-US" sz="2400" dirty="0"/>
                    </a:p>
                  </a:txBody>
                  <a:tcPr marL="121920" marR="121920" marT="60960" marB="60960"/>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a:t>TCP</a:t>
                      </a:r>
                    </a:p>
                  </a:txBody>
                  <a:tcPr marL="121920" marR="121920" marT="60960" marB="60960"/>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a:t>Lossy</a:t>
                      </a:r>
                    </a:p>
                  </a:txBody>
                  <a:tcPr marL="121920" marR="121920" marT="60960" marB="60960"/>
                </a:tc>
                <a:extLst>
                  <a:ext uri="{0D108BD9-81ED-4DB2-BD59-A6C34878D82A}">
                    <a16:rowId xmlns:a16="http://schemas.microsoft.com/office/drawing/2014/main" val="3818149340"/>
                  </a:ext>
                </a:extLst>
              </a:tr>
              <a:tr h="853440">
                <a:tc vMerge="1">
                  <a:txBody>
                    <a:bodyPr/>
                    <a:lstStyle/>
                    <a:p>
                      <a:endParaRPr lang="en-US"/>
                    </a:p>
                  </a:txBody>
                  <a:tcPr/>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err="1"/>
                        <a:t>RoCE</a:t>
                      </a:r>
                      <a:r>
                        <a:rPr lang="en-US" sz="2400" dirty="0"/>
                        <a:t>/RoCEv2</a:t>
                      </a:r>
                    </a:p>
                  </a:txBody>
                  <a:tcPr marL="121920" marR="121920" marT="60960" marB="60960"/>
                </a:tc>
                <a:tc>
                  <a:txBody>
                    <a:bodyPr/>
                    <a:lstStyle/>
                    <a:p>
                      <a:r>
                        <a:rPr lang="en-US" sz="2400" dirty="0"/>
                        <a:t>Lossless</a:t>
                      </a:r>
                    </a:p>
                  </a:txBody>
                  <a:tcPr marL="121920" marR="121920" marT="60960" marB="60960"/>
                </a:tc>
                <a:extLst>
                  <a:ext uri="{0D108BD9-81ED-4DB2-BD59-A6C34878D82A}">
                    <a16:rowId xmlns:a16="http://schemas.microsoft.com/office/drawing/2014/main" val="3352591260"/>
                  </a:ext>
                </a:extLst>
              </a:tr>
              <a:tr h="853440">
                <a:tc vMerge="1">
                  <a:txBody>
                    <a:bodyPr/>
                    <a:lstStyle/>
                    <a:p>
                      <a:endParaRPr lang="en-US"/>
                    </a:p>
                  </a:txBody>
                  <a:tcPr/>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err="1"/>
                        <a:t>iWARP</a:t>
                      </a:r>
                      <a:r>
                        <a:rPr lang="en-US" sz="2400" dirty="0"/>
                        <a:t> (TCP)</a:t>
                      </a:r>
                    </a:p>
                  </a:txBody>
                  <a:tcPr marL="121920" marR="121920" marT="60960" marB="60960"/>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a:t>Lossy</a:t>
                      </a:r>
                    </a:p>
                  </a:txBody>
                  <a:tcPr marL="121920" marR="121920" marT="60960" marB="60960"/>
                </a:tc>
                <a:extLst>
                  <a:ext uri="{0D108BD9-81ED-4DB2-BD59-A6C34878D82A}">
                    <a16:rowId xmlns:a16="http://schemas.microsoft.com/office/drawing/2014/main" val="2275170406"/>
                  </a:ext>
                </a:extLst>
              </a:tr>
              <a:tr h="509613">
                <a:tc>
                  <a:txBody>
                    <a:bodyPr/>
                    <a:lstStyle/>
                    <a:p>
                      <a:r>
                        <a:rPr lang="en-US" sz="2400" dirty="0"/>
                        <a:t>NFS</a:t>
                      </a:r>
                    </a:p>
                  </a:txBody>
                  <a:tcPr marL="121920" marR="121920" marT="60960" marB="60960"/>
                </a:tc>
                <a:tc>
                  <a:txBody>
                    <a:bodyPr/>
                    <a:lstStyle/>
                    <a:p>
                      <a:r>
                        <a:rPr lang="en-US" sz="2400" dirty="0"/>
                        <a:t>TCP</a:t>
                      </a:r>
                    </a:p>
                  </a:txBody>
                  <a:tcPr marL="121920" marR="121920" marT="60960" marB="60960"/>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a:t>Lossy</a:t>
                      </a:r>
                    </a:p>
                  </a:txBody>
                  <a:tcPr marL="121920" marR="121920" marT="60960" marB="60960"/>
                </a:tc>
                <a:extLst>
                  <a:ext uri="{0D108BD9-81ED-4DB2-BD59-A6C34878D82A}">
                    <a16:rowId xmlns:a16="http://schemas.microsoft.com/office/drawing/2014/main" val="3810764693"/>
                  </a:ext>
                </a:extLst>
              </a:tr>
              <a:tr h="853440">
                <a:tc rowSpan="2">
                  <a:txBody>
                    <a:bodyPr/>
                    <a:lstStyle/>
                    <a:p>
                      <a:r>
                        <a:rPr lang="en-US" sz="2400" dirty="0"/>
                        <a:t>SMB</a:t>
                      </a:r>
                    </a:p>
                  </a:txBody>
                  <a:tcPr marL="121920" marR="121920" marT="60960" marB="60960"/>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err="1"/>
                        <a:t>RoCE</a:t>
                      </a:r>
                      <a:r>
                        <a:rPr lang="en-US" sz="2400" dirty="0"/>
                        <a:t>/RoCEv2</a:t>
                      </a:r>
                    </a:p>
                  </a:txBody>
                  <a:tcPr marL="121920" marR="121920" marT="60960" marB="60960"/>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a:t>Lossless</a:t>
                      </a:r>
                    </a:p>
                  </a:txBody>
                  <a:tcPr marL="121920" marR="121920" marT="60960" marB="60960"/>
                </a:tc>
                <a:extLst>
                  <a:ext uri="{0D108BD9-81ED-4DB2-BD59-A6C34878D82A}">
                    <a16:rowId xmlns:a16="http://schemas.microsoft.com/office/drawing/2014/main" val="1468669930"/>
                  </a:ext>
                </a:extLst>
              </a:tr>
              <a:tr h="853440">
                <a:tc vMerge="1">
                  <a:txBody>
                    <a:bodyPr/>
                    <a:lstStyle/>
                    <a:p>
                      <a:endParaRPr lang="en-US"/>
                    </a:p>
                  </a:txBody>
                  <a:tcPr/>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err="1"/>
                        <a:t>iWARP</a:t>
                      </a:r>
                      <a:r>
                        <a:rPr lang="en-US" sz="2400" dirty="0"/>
                        <a:t> (TCP)</a:t>
                      </a:r>
                    </a:p>
                  </a:txBody>
                  <a:tcPr marL="121920" marR="121920" marT="60960" marB="60960"/>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a:t>Lossy</a:t>
                      </a:r>
                    </a:p>
                  </a:txBody>
                  <a:tcPr marL="121920" marR="121920" marT="60960" marB="60960"/>
                </a:tc>
                <a:extLst>
                  <a:ext uri="{0D108BD9-81ED-4DB2-BD59-A6C34878D82A}">
                    <a16:rowId xmlns:a16="http://schemas.microsoft.com/office/drawing/2014/main" val="325957109"/>
                  </a:ext>
                </a:extLst>
              </a:tr>
              <a:tr h="1219200">
                <a:tc>
                  <a:txBody>
                    <a:bodyPr/>
                    <a:lstStyle/>
                    <a:p>
                      <a:r>
                        <a:rPr lang="en-US" sz="2400" dirty="0"/>
                        <a:t>Object API</a:t>
                      </a:r>
                    </a:p>
                  </a:txBody>
                  <a:tcPr marL="121920" marR="121920" marT="60960" marB="60960"/>
                </a:tc>
                <a:tc>
                  <a:txBody>
                    <a:bodyPr/>
                    <a:lstStyle/>
                    <a:p>
                      <a:r>
                        <a:rPr lang="en-US" sz="2400" dirty="0"/>
                        <a:t>HTTP (TCP, UDP)</a:t>
                      </a:r>
                    </a:p>
                  </a:txBody>
                  <a:tcPr marL="121920" marR="121920" marT="60960" marB="60960"/>
                </a:tc>
                <a:tc>
                  <a:txBody>
                    <a:bodyPr/>
                    <a:lstStyle/>
                    <a:p>
                      <a:pPr marL="0" marR="0" lvl="0" indent="0" algn="l" defTabSz="685777" rtl="0" eaLnBrk="1" fontAlgn="auto" latinLnBrk="0" hangingPunct="1">
                        <a:lnSpc>
                          <a:spcPct val="100000"/>
                        </a:lnSpc>
                        <a:spcBef>
                          <a:spcPts val="0"/>
                        </a:spcBef>
                        <a:spcAft>
                          <a:spcPts val="0"/>
                        </a:spcAft>
                        <a:buClrTx/>
                        <a:buSzTx/>
                        <a:buFontTx/>
                        <a:buNone/>
                        <a:tabLst/>
                        <a:defRPr/>
                      </a:pPr>
                      <a:r>
                        <a:rPr lang="en-US" sz="2400" dirty="0"/>
                        <a:t>Lossy</a:t>
                      </a:r>
                    </a:p>
                  </a:txBody>
                  <a:tcPr marL="121920" marR="121920" marT="60960" marB="60960"/>
                </a:tc>
                <a:extLst>
                  <a:ext uri="{0D108BD9-81ED-4DB2-BD59-A6C34878D82A}">
                    <a16:rowId xmlns:a16="http://schemas.microsoft.com/office/drawing/2014/main" val="1113631752"/>
                  </a:ext>
                </a:extLst>
              </a:tr>
            </a:tbl>
          </a:graphicData>
        </a:graphic>
      </p:graphicFrame>
    </p:spTree>
    <p:extLst>
      <p:ext uri="{BB962C8B-B14F-4D97-AF65-F5344CB8AC3E}">
        <p14:creationId xmlns:p14="http://schemas.microsoft.com/office/powerpoint/2010/main" val="1756600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0AAFC0D-3047-E94C-B884-07592725EA42}"/>
              </a:ext>
            </a:extLst>
          </p:cNvPr>
          <p:cNvSpPr>
            <a:spLocks noGrp="1"/>
          </p:cNvSpPr>
          <p:nvPr>
            <p:ph type="title"/>
          </p:nvPr>
        </p:nvSpPr>
        <p:spPr>
          <a:xfrm>
            <a:off x="0" y="-3439"/>
            <a:ext cx="11009376" cy="975360"/>
          </a:xfrm>
        </p:spPr>
        <p:txBody>
          <a:bodyPr/>
          <a:lstStyle/>
          <a:p>
            <a:r>
              <a:rPr lang="en-US" dirty="0"/>
              <a:t>RoCEv2 End-To-End Lossless Behavior</a:t>
            </a:r>
          </a:p>
        </p:txBody>
      </p:sp>
      <p:sp>
        <p:nvSpPr>
          <p:cNvPr id="3" name="Content Placeholder 2">
            <a:extLst>
              <a:ext uri="{FF2B5EF4-FFF2-40B4-BE49-F238E27FC236}">
                <a16:creationId xmlns:a16="http://schemas.microsoft.com/office/drawing/2014/main" id="{C6E39F91-F67E-9545-8AEC-842276453683}"/>
              </a:ext>
            </a:extLst>
          </p:cNvPr>
          <p:cNvSpPr>
            <a:spLocks noGrp="1"/>
          </p:cNvSpPr>
          <p:nvPr>
            <p:ph sz="quarter" idx="11"/>
          </p:nvPr>
        </p:nvSpPr>
        <p:spPr>
          <a:xfrm>
            <a:off x="390602" y="971921"/>
            <a:ext cx="11613829" cy="4523232"/>
          </a:xfrm>
        </p:spPr>
        <p:txBody>
          <a:bodyPr/>
          <a:lstStyle/>
          <a:p>
            <a:pPr marL="0" indent="0">
              <a:buNone/>
            </a:pPr>
            <a:r>
              <a:rPr lang="en-US" sz="2133" dirty="0"/>
              <a:t>Technologies used for Lossless Networks (RoCEv2): </a:t>
            </a:r>
            <a:r>
              <a:rPr lang="en-US" sz="2133" dirty="0">
                <a:solidFill>
                  <a:srgbClr val="FF0000"/>
                </a:solidFill>
              </a:rPr>
              <a:t>Flow control, Congestion control</a:t>
            </a:r>
          </a:p>
          <a:p>
            <a:r>
              <a:rPr lang="en-US" sz="2133" dirty="0"/>
              <a:t>To preserve lossless capabilities network require PFC to be enabled for RoCEv2 traffic</a:t>
            </a:r>
          </a:p>
          <a:p>
            <a:r>
              <a:rPr lang="en-US" sz="2133" dirty="0"/>
              <a:t>Traffic requires preservation of priority when transferred between Layer 2 and Layer 3 network</a:t>
            </a:r>
          </a:p>
          <a:p>
            <a:r>
              <a:rPr lang="en-US" sz="2133" dirty="0"/>
              <a:t>Configure ETS </a:t>
            </a:r>
          </a:p>
          <a:p>
            <a:pPr lvl="1">
              <a:buFont typeface="Wingdings" panose="05000000000000000000" pitchFamily="2" charset="2"/>
              <a:buChar char="p"/>
            </a:pPr>
            <a:r>
              <a:rPr lang="en-US" sz="1867" dirty="0"/>
              <a:t>802.1Qaz ETS</a:t>
            </a:r>
          </a:p>
          <a:p>
            <a:pPr lvl="1">
              <a:buFont typeface="Wingdings" panose="05000000000000000000" pitchFamily="2" charset="2"/>
              <a:buChar char="p"/>
            </a:pPr>
            <a:r>
              <a:rPr lang="en-US" sz="2133" dirty="0"/>
              <a:t>Packet/Flow identification follows standard practices of IP/Ethernet networks (i.e., DSCP/802.1Q)</a:t>
            </a:r>
          </a:p>
          <a:p>
            <a:pPr lvl="1">
              <a:buFont typeface="Wingdings" panose="05000000000000000000" pitchFamily="2" charset="2"/>
              <a:buChar char="p"/>
            </a:pPr>
            <a:r>
              <a:rPr lang="en-US" sz="2133" dirty="0"/>
              <a:t>ECN </a:t>
            </a:r>
          </a:p>
          <a:p>
            <a:r>
              <a:rPr lang="en-US" sz="2133" dirty="0"/>
              <a:t>Consider AFD (Cisco)</a:t>
            </a:r>
          </a:p>
          <a:p>
            <a:r>
              <a:rPr lang="en-US" altLang="zh-CN" sz="2133" dirty="0"/>
              <a:t>Consider DPP (Cisco)</a:t>
            </a:r>
          </a:p>
          <a:p>
            <a:endParaRPr lang="en-US" sz="2133" dirty="0"/>
          </a:p>
          <a:p>
            <a:endParaRPr lang="en-US" sz="2133" dirty="0"/>
          </a:p>
        </p:txBody>
      </p:sp>
      <p:sp>
        <p:nvSpPr>
          <p:cNvPr id="4" name="Slide Number Placeholder 3">
            <a:extLst>
              <a:ext uri="{FF2B5EF4-FFF2-40B4-BE49-F238E27FC236}">
                <a16:creationId xmlns:a16="http://schemas.microsoft.com/office/drawing/2014/main" id="{D562479F-42F5-D442-B9D2-65B7FA7668D0}"/>
              </a:ext>
            </a:extLst>
          </p:cNvPr>
          <p:cNvSpPr>
            <a:spLocks noGrp="1"/>
          </p:cNvSpPr>
          <p:nvPr>
            <p:ph type="sldNum" sz="quarter" idx="4"/>
          </p:nvPr>
        </p:nvSpPr>
        <p:spPr/>
        <p:txBody>
          <a:bodyPr/>
          <a:lstStyle/>
          <a:p>
            <a:fld id="{96A97DD0-5BE7-4856-A2A9-C42C6688E607}" type="slidenum">
              <a:rPr lang="en-US" smtClean="0"/>
              <a:pPr/>
              <a:t>3</a:t>
            </a:fld>
            <a:endParaRPr lang="en-US" dirty="0"/>
          </a:p>
        </p:txBody>
      </p:sp>
      <p:grpSp>
        <p:nvGrpSpPr>
          <p:cNvPr id="10" name="Group 3">
            <a:extLst>
              <a:ext uri="{FF2B5EF4-FFF2-40B4-BE49-F238E27FC236}">
                <a16:creationId xmlns:a16="http://schemas.microsoft.com/office/drawing/2014/main" id="{3F6B5A7A-1267-FE48-93E8-423FA705E571}"/>
              </a:ext>
            </a:extLst>
          </p:cNvPr>
          <p:cNvGrpSpPr/>
          <p:nvPr/>
        </p:nvGrpSpPr>
        <p:grpSpPr>
          <a:xfrm>
            <a:off x="4301109" y="3755737"/>
            <a:ext cx="7338647" cy="1389707"/>
            <a:chOff x="2081520" y="3409200"/>
            <a:chExt cx="6617160" cy="1336320"/>
          </a:xfrm>
        </p:grpSpPr>
        <p:pic>
          <p:nvPicPr>
            <p:cNvPr id="11" name="image73.png">
              <a:extLst>
                <a:ext uri="{FF2B5EF4-FFF2-40B4-BE49-F238E27FC236}">
                  <a16:creationId xmlns:a16="http://schemas.microsoft.com/office/drawing/2014/main" id="{5E09F8FD-67F4-5B4E-9156-4F8065CA352F}"/>
                </a:ext>
              </a:extLst>
            </p:cNvPr>
            <p:cNvPicPr/>
            <p:nvPr/>
          </p:nvPicPr>
          <p:blipFill>
            <a:blip r:embed="rId2"/>
            <a:stretch/>
          </p:blipFill>
          <p:spPr>
            <a:xfrm>
              <a:off x="2113200" y="3440880"/>
              <a:ext cx="6553800" cy="1272600"/>
            </a:xfrm>
            <a:prstGeom prst="rect">
              <a:avLst/>
            </a:prstGeom>
            <a:ln w="12600">
              <a:noFill/>
            </a:ln>
          </p:spPr>
        </p:pic>
        <p:pic>
          <p:nvPicPr>
            <p:cNvPr id="12" name="image74.png">
              <a:extLst>
                <a:ext uri="{FF2B5EF4-FFF2-40B4-BE49-F238E27FC236}">
                  <a16:creationId xmlns:a16="http://schemas.microsoft.com/office/drawing/2014/main" id="{23ADD913-1546-2F47-BE3D-160224110585}"/>
                </a:ext>
              </a:extLst>
            </p:cNvPr>
            <p:cNvPicPr/>
            <p:nvPr/>
          </p:nvPicPr>
          <p:blipFill>
            <a:blip r:embed="rId3"/>
            <a:stretch/>
          </p:blipFill>
          <p:spPr>
            <a:xfrm>
              <a:off x="2081520" y="3409200"/>
              <a:ext cx="6617160" cy="1336320"/>
            </a:xfrm>
            <a:prstGeom prst="rect">
              <a:avLst/>
            </a:prstGeom>
            <a:ln w="12600">
              <a:noFill/>
            </a:ln>
          </p:spPr>
        </p:pic>
      </p:grpSp>
    </p:spTree>
    <p:extLst>
      <p:ext uri="{BB962C8B-B14F-4D97-AF65-F5344CB8AC3E}">
        <p14:creationId xmlns:p14="http://schemas.microsoft.com/office/powerpoint/2010/main" val="1706922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2" name="Straight Arrow Connector 111"/>
          <p:cNvCxnSpPr/>
          <p:nvPr/>
        </p:nvCxnSpPr>
        <p:spPr>
          <a:xfrm flipH="1">
            <a:off x="7520080" y="2286065"/>
            <a:ext cx="456285" cy="391719"/>
          </a:xfrm>
          <a:prstGeom prst="straightConnector1">
            <a:avLst/>
          </a:prstGeom>
          <a:ln w="12700">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67" name="Freeform 166"/>
          <p:cNvSpPr/>
          <p:nvPr/>
        </p:nvSpPr>
        <p:spPr bwMode="auto">
          <a:xfrm rot="21148188" flipH="1">
            <a:off x="8513047" y="4256541"/>
            <a:ext cx="2202024" cy="526239"/>
          </a:xfrm>
          <a:custGeom>
            <a:avLst/>
            <a:gdLst>
              <a:gd name="connsiteX0" fmla="*/ 0 w 1925392"/>
              <a:gd name="connsiteY0" fmla="*/ 128789 h 368857"/>
              <a:gd name="connsiteX1" fmla="*/ 334851 w 1925392"/>
              <a:gd name="connsiteY1" fmla="*/ 283336 h 368857"/>
              <a:gd name="connsiteX2" fmla="*/ 721217 w 1925392"/>
              <a:gd name="connsiteY2" fmla="*/ 341290 h 368857"/>
              <a:gd name="connsiteX3" fmla="*/ 1384479 w 1925392"/>
              <a:gd name="connsiteY3" fmla="*/ 341290 h 368857"/>
              <a:gd name="connsiteX4" fmla="*/ 1925392 w 1925392"/>
              <a:gd name="connsiteY4" fmla="*/ 0 h 368857"/>
              <a:gd name="connsiteX0" fmla="*/ 0 w 1925392"/>
              <a:gd name="connsiteY0" fmla="*/ 128789 h 487911"/>
              <a:gd name="connsiteX1" fmla="*/ 334851 w 1925392"/>
              <a:gd name="connsiteY1" fmla="*/ 283336 h 487911"/>
              <a:gd name="connsiteX2" fmla="*/ 662811 w 1925392"/>
              <a:gd name="connsiteY2" fmla="*/ 487062 h 487911"/>
              <a:gd name="connsiteX3" fmla="*/ 1384479 w 1925392"/>
              <a:gd name="connsiteY3" fmla="*/ 341290 h 487911"/>
              <a:gd name="connsiteX4" fmla="*/ 1925392 w 1925392"/>
              <a:gd name="connsiteY4" fmla="*/ 0 h 487911"/>
              <a:gd name="connsiteX0" fmla="*/ 0 w 1925392"/>
              <a:gd name="connsiteY0" fmla="*/ 128789 h 516142"/>
              <a:gd name="connsiteX1" fmla="*/ 334851 w 1925392"/>
              <a:gd name="connsiteY1" fmla="*/ 283336 h 516142"/>
              <a:gd name="connsiteX2" fmla="*/ 662811 w 1925392"/>
              <a:gd name="connsiteY2" fmla="*/ 487062 h 516142"/>
              <a:gd name="connsiteX3" fmla="*/ 1384479 w 1925392"/>
              <a:gd name="connsiteY3" fmla="*/ 341290 h 516142"/>
              <a:gd name="connsiteX4" fmla="*/ 1925392 w 1925392"/>
              <a:gd name="connsiteY4" fmla="*/ 0 h 516142"/>
              <a:gd name="connsiteX0" fmla="*/ 0 w 1925392"/>
              <a:gd name="connsiteY0" fmla="*/ 128789 h 503499"/>
              <a:gd name="connsiteX1" fmla="*/ 334851 w 1925392"/>
              <a:gd name="connsiteY1" fmla="*/ 283336 h 503499"/>
              <a:gd name="connsiteX2" fmla="*/ 662811 w 1925392"/>
              <a:gd name="connsiteY2" fmla="*/ 487062 h 503499"/>
              <a:gd name="connsiteX3" fmla="*/ 1384479 w 1925392"/>
              <a:gd name="connsiteY3" fmla="*/ 341290 h 503499"/>
              <a:gd name="connsiteX4" fmla="*/ 1925392 w 1925392"/>
              <a:gd name="connsiteY4" fmla="*/ 0 h 503499"/>
              <a:gd name="connsiteX0" fmla="*/ 0 w 1925392"/>
              <a:gd name="connsiteY0" fmla="*/ 128789 h 610688"/>
              <a:gd name="connsiteX1" fmla="*/ 334851 w 1925392"/>
              <a:gd name="connsiteY1" fmla="*/ 283336 h 610688"/>
              <a:gd name="connsiteX2" fmla="*/ 662811 w 1925392"/>
              <a:gd name="connsiteY2" fmla="*/ 487062 h 610688"/>
              <a:gd name="connsiteX3" fmla="*/ 1384479 w 1925392"/>
              <a:gd name="connsiteY3" fmla="*/ 341290 h 610688"/>
              <a:gd name="connsiteX4" fmla="*/ 1925392 w 1925392"/>
              <a:gd name="connsiteY4" fmla="*/ 0 h 610688"/>
              <a:gd name="connsiteX0" fmla="*/ 0 w 1892628"/>
              <a:gd name="connsiteY0" fmla="*/ 131988 h 613887"/>
              <a:gd name="connsiteX1" fmla="*/ 334851 w 1892628"/>
              <a:gd name="connsiteY1" fmla="*/ 286535 h 613887"/>
              <a:gd name="connsiteX2" fmla="*/ 662811 w 1892628"/>
              <a:gd name="connsiteY2" fmla="*/ 490261 h 613887"/>
              <a:gd name="connsiteX3" fmla="*/ 1384479 w 1892628"/>
              <a:gd name="connsiteY3" fmla="*/ 344489 h 613887"/>
              <a:gd name="connsiteX4" fmla="*/ 1892628 w 1892628"/>
              <a:gd name="connsiteY4" fmla="*/ 0 h 613887"/>
              <a:gd name="connsiteX0" fmla="*/ 0 w 1892628"/>
              <a:gd name="connsiteY0" fmla="*/ 131988 h 613887"/>
              <a:gd name="connsiteX1" fmla="*/ 334851 w 1892628"/>
              <a:gd name="connsiteY1" fmla="*/ 286535 h 613887"/>
              <a:gd name="connsiteX2" fmla="*/ 662811 w 1892628"/>
              <a:gd name="connsiteY2" fmla="*/ 490261 h 613887"/>
              <a:gd name="connsiteX3" fmla="*/ 1384479 w 1892628"/>
              <a:gd name="connsiteY3" fmla="*/ 344489 h 613887"/>
              <a:gd name="connsiteX4" fmla="*/ 1892628 w 1892628"/>
              <a:gd name="connsiteY4" fmla="*/ 0 h 613887"/>
              <a:gd name="connsiteX0" fmla="*/ 0 w 1892628"/>
              <a:gd name="connsiteY0" fmla="*/ 131988 h 532229"/>
              <a:gd name="connsiteX1" fmla="*/ 334851 w 1892628"/>
              <a:gd name="connsiteY1" fmla="*/ 286535 h 532229"/>
              <a:gd name="connsiteX2" fmla="*/ 662811 w 1892628"/>
              <a:gd name="connsiteY2" fmla="*/ 490261 h 532229"/>
              <a:gd name="connsiteX3" fmla="*/ 1202245 w 1892628"/>
              <a:gd name="connsiteY3" fmla="*/ 485653 h 532229"/>
              <a:gd name="connsiteX4" fmla="*/ 1892628 w 1892628"/>
              <a:gd name="connsiteY4" fmla="*/ 0 h 532229"/>
              <a:gd name="connsiteX0" fmla="*/ 0 w 1892628"/>
              <a:gd name="connsiteY0" fmla="*/ 131988 h 517371"/>
              <a:gd name="connsiteX1" fmla="*/ 334851 w 1892628"/>
              <a:gd name="connsiteY1" fmla="*/ 286535 h 517371"/>
              <a:gd name="connsiteX2" fmla="*/ 662811 w 1892628"/>
              <a:gd name="connsiteY2" fmla="*/ 490261 h 517371"/>
              <a:gd name="connsiteX3" fmla="*/ 1202245 w 1892628"/>
              <a:gd name="connsiteY3" fmla="*/ 485653 h 517371"/>
              <a:gd name="connsiteX4" fmla="*/ 1892628 w 1892628"/>
              <a:gd name="connsiteY4" fmla="*/ 0 h 517371"/>
              <a:gd name="connsiteX0" fmla="*/ 0 w 1892628"/>
              <a:gd name="connsiteY0" fmla="*/ 131988 h 497822"/>
              <a:gd name="connsiteX1" fmla="*/ 334851 w 1892628"/>
              <a:gd name="connsiteY1" fmla="*/ 286535 h 497822"/>
              <a:gd name="connsiteX2" fmla="*/ 662811 w 1892628"/>
              <a:gd name="connsiteY2" fmla="*/ 490261 h 497822"/>
              <a:gd name="connsiteX3" fmla="*/ 1892628 w 1892628"/>
              <a:gd name="connsiteY3" fmla="*/ 0 h 497822"/>
              <a:gd name="connsiteX0" fmla="*/ 0 w 1892628"/>
              <a:gd name="connsiteY0" fmla="*/ 131988 h 502343"/>
              <a:gd name="connsiteX1" fmla="*/ 334851 w 1892628"/>
              <a:gd name="connsiteY1" fmla="*/ 286535 h 502343"/>
              <a:gd name="connsiteX2" fmla="*/ 662811 w 1892628"/>
              <a:gd name="connsiteY2" fmla="*/ 490261 h 502343"/>
              <a:gd name="connsiteX3" fmla="*/ 1892628 w 1892628"/>
              <a:gd name="connsiteY3" fmla="*/ 0 h 502343"/>
              <a:gd name="connsiteX0" fmla="*/ 0 w 1892628"/>
              <a:gd name="connsiteY0" fmla="*/ 131988 h 346942"/>
              <a:gd name="connsiteX1" fmla="*/ 334851 w 1892628"/>
              <a:gd name="connsiteY1" fmla="*/ 286535 h 346942"/>
              <a:gd name="connsiteX2" fmla="*/ 1141237 w 1892628"/>
              <a:gd name="connsiteY2" fmla="*/ 320041 h 346942"/>
              <a:gd name="connsiteX3" fmla="*/ 1892628 w 1892628"/>
              <a:gd name="connsiteY3" fmla="*/ 0 h 346942"/>
              <a:gd name="connsiteX0" fmla="*/ 0 w 1894155"/>
              <a:gd name="connsiteY0" fmla="*/ 131988 h 346941"/>
              <a:gd name="connsiteX1" fmla="*/ 334851 w 1894155"/>
              <a:gd name="connsiteY1" fmla="*/ 286535 h 346941"/>
              <a:gd name="connsiteX2" fmla="*/ 1141237 w 1894155"/>
              <a:gd name="connsiteY2" fmla="*/ 320041 h 346941"/>
              <a:gd name="connsiteX3" fmla="*/ 1892628 w 1894155"/>
              <a:gd name="connsiteY3" fmla="*/ 0 h 346941"/>
              <a:gd name="connsiteX0" fmla="*/ 0 w 1894538"/>
              <a:gd name="connsiteY0" fmla="*/ 131988 h 318831"/>
              <a:gd name="connsiteX1" fmla="*/ 334851 w 1894538"/>
              <a:gd name="connsiteY1" fmla="*/ 286535 h 318831"/>
              <a:gd name="connsiteX2" fmla="*/ 1235307 w 1894538"/>
              <a:gd name="connsiteY2" fmla="*/ 282473 h 318831"/>
              <a:gd name="connsiteX3" fmla="*/ 1892628 w 1894538"/>
              <a:gd name="connsiteY3" fmla="*/ 0 h 318831"/>
              <a:gd name="connsiteX0" fmla="*/ 0 w 1894336"/>
              <a:gd name="connsiteY0" fmla="*/ 131988 h 475911"/>
              <a:gd name="connsiteX1" fmla="*/ 334851 w 1894336"/>
              <a:gd name="connsiteY1" fmla="*/ 286535 h 475911"/>
              <a:gd name="connsiteX2" fmla="*/ 1235307 w 1894336"/>
              <a:gd name="connsiteY2" fmla="*/ 282473 h 475911"/>
              <a:gd name="connsiteX3" fmla="*/ 1892628 w 1894336"/>
              <a:gd name="connsiteY3" fmla="*/ 0 h 475911"/>
              <a:gd name="connsiteX0" fmla="*/ 0 w 1892628"/>
              <a:gd name="connsiteY0" fmla="*/ 131988 h 475911"/>
              <a:gd name="connsiteX1" fmla="*/ 334851 w 1892628"/>
              <a:gd name="connsiteY1" fmla="*/ 286535 h 475911"/>
              <a:gd name="connsiteX2" fmla="*/ 1235307 w 1892628"/>
              <a:gd name="connsiteY2" fmla="*/ 282473 h 475911"/>
              <a:gd name="connsiteX3" fmla="*/ 1892628 w 1892628"/>
              <a:gd name="connsiteY3" fmla="*/ 0 h 475911"/>
              <a:gd name="connsiteX0" fmla="*/ 0 w 1892628"/>
              <a:gd name="connsiteY0" fmla="*/ 147959 h 485995"/>
              <a:gd name="connsiteX1" fmla="*/ 301464 w 1892628"/>
              <a:gd name="connsiteY1" fmla="*/ 1914 h 485995"/>
              <a:gd name="connsiteX2" fmla="*/ 1235307 w 1892628"/>
              <a:gd name="connsiteY2" fmla="*/ 298444 h 485995"/>
              <a:gd name="connsiteX3" fmla="*/ 1892628 w 1892628"/>
              <a:gd name="connsiteY3" fmla="*/ 15971 h 485995"/>
              <a:gd name="connsiteX0" fmla="*/ 0 w 1892628"/>
              <a:gd name="connsiteY0" fmla="*/ 230567 h 568603"/>
              <a:gd name="connsiteX1" fmla="*/ 301464 w 1892628"/>
              <a:gd name="connsiteY1" fmla="*/ 84522 h 568603"/>
              <a:gd name="connsiteX2" fmla="*/ 1235307 w 1892628"/>
              <a:gd name="connsiteY2" fmla="*/ 381052 h 568603"/>
              <a:gd name="connsiteX3" fmla="*/ 1892628 w 1892628"/>
              <a:gd name="connsiteY3" fmla="*/ 98579 h 568603"/>
              <a:gd name="connsiteX0" fmla="*/ 0 w 1892628"/>
              <a:gd name="connsiteY0" fmla="*/ 230567 h 496824"/>
              <a:gd name="connsiteX1" fmla="*/ 301464 w 1892628"/>
              <a:gd name="connsiteY1" fmla="*/ 84522 h 496824"/>
              <a:gd name="connsiteX2" fmla="*/ 1235307 w 1892628"/>
              <a:gd name="connsiteY2" fmla="*/ 381052 h 496824"/>
              <a:gd name="connsiteX3" fmla="*/ 1892628 w 1892628"/>
              <a:gd name="connsiteY3" fmla="*/ 98579 h 496824"/>
              <a:gd name="connsiteX0" fmla="*/ 0 w 1892628"/>
              <a:gd name="connsiteY0" fmla="*/ 291151 h 586704"/>
              <a:gd name="connsiteX1" fmla="*/ 301464 w 1892628"/>
              <a:gd name="connsiteY1" fmla="*/ 145106 h 586704"/>
              <a:gd name="connsiteX2" fmla="*/ 1235307 w 1892628"/>
              <a:gd name="connsiteY2" fmla="*/ 441636 h 586704"/>
              <a:gd name="connsiteX3" fmla="*/ 1892628 w 1892628"/>
              <a:gd name="connsiteY3" fmla="*/ 159163 h 586704"/>
              <a:gd name="connsiteX0" fmla="*/ 11524 w 1904152"/>
              <a:gd name="connsiteY0" fmla="*/ 371268 h 714253"/>
              <a:gd name="connsiteX1" fmla="*/ 252634 w 1904152"/>
              <a:gd name="connsiteY1" fmla="*/ 131441 h 714253"/>
              <a:gd name="connsiteX2" fmla="*/ 1246831 w 1904152"/>
              <a:gd name="connsiteY2" fmla="*/ 521753 h 714253"/>
              <a:gd name="connsiteX3" fmla="*/ 1904152 w 1904152"/>
              <a:gd name="connsiteY3" fmla="*/ 239280 h 714253"/>
              <a:gd name="connsiteX0" fmla="*/ 0 w 1651518"/>
              <a:gd name="connsiteY0" fmla="*/ 1 h 582813"/>
              <a:gd name="connsiteX1" fmla="*/ 994197 w 1651518"/>
              <a:gd name="connsiteY1" fmla="*/ 390313 h 582813"/>
              <a:gd name="connsiteX2" fmla="*/ 1651518 w 1651518"/>
              <a:gd name="connsiteY2" fmla="*/ 107840 h 582813"/>
              <a:gd name="connsiteX0" fmla="*/ 0 w 1651518"/>
              <a:gd name="connsiteY0" fmla="*/ 0 h 582812"/>
              <a:gd name="connsiteX1" fmla="*/ 994197 w 1651518"/>
              <a:gd name="connsiteY1" fmla="*/ 390312 h 582812"/>
              <a:gd name="connsiteX2" fmla="*/ 1651518 w 1651518"/>
              <a:gd name="connsiteY2" fmla="*/ 107839 h 582812"/>
              <a:gd name="connsiteX0" fmla="*/ 0 w 1651518"/>
              <a:gd name="connsiteY0" fmla="*/ 0 h 636456"/>
              <a:gd name="connsiteX1" fmla="*/ 1011552 w 1651518"/>
              <a:gd name="connsiteY1" fmla="*/ 511686 h 636456"/>
              <a:gd name="connsiteX2" fmla="*/ 1651518 w 1651518"/>
              <a:gd name="connsiteY2" fmla="*/ 107839 h 636456"/>
              <a:gd name="connsiteX0" fmla="*/ 0 w 1651518"/>
              <a:gd name="connsiteY0" fmla="*/ 0 h 625442"/>
              <a:gd name="connsiteX1" fmla="*/ 1011552 w 1651518"/>
              <a:gd name="connsiteY1" fmla="*/ 511686 h 625442"/>
              <a:gd name="connsiteX2" fmla="*/ 1651518 w 1651518"/>
              <a:gd name="connsiteY2" fmla="*/ 107839 h 625442"/>
              <a:gd name="connsiteX0" fmla="*/ 0 w 1651518"/>
              <a:gd name="connsiteY0" fmla="*/ 0 h 608180"/>
              <a:gd name="connsiteX1" fmla="*/ 1011552 w 1651518"/>
              <a:gd name="connsiteY1" fmla="*/ 511686 h 608180"/>
              <a:gd name="connsiteX2" fmla="*/ 1651518 w 1651518"/>
              <a:gd name="connsiteY2" fmla="*/ 107839 h 608180"/>
              <a:gd name="connsiteX0" fmla="*/ 0 w 1651518"/>
              <a:gd name="connsiteY0" fmla="*/ 0 h 583155"/>
              <a:gd name="connsiteX1" fmla="*/ 1011552 w 1651518"/>
              <a:gd name="connsiteY1" fmla="*/ 511686 h 583155"/>
              <a:gd name="connsiteX2" fmla="*/ 1651518 w 1651518"/>
              <a:gd name="connsiteY2" fmla="*/ 107839 h 583155"/>
            </a:gdLst>
            <a:ahLst/>
            <a:cxnLst>
              <a:cxn ang="0">
                <a:pos x="connsiteX0" y="connsiteY0"/>
              </a:cxn>
              <a:cxn ang="0">
                <a:pos x="connsiteX1" y="connsiteY1"/>
              </a:cxn>
              <a:cxn ang="0">
                <a:pos x="connsiteX2" y="connsiteY2"/>
              </a:cxn>
            </a:cxnLst>
            <a:rect l="l" t="t" r="r" b="b"/>
            <a:pathLst>
              <a:path w="1651518" h="583155">
                <a:moveTo>
                  <a:pt x="0" y="0"/>
                </a:moveTo>
                <a:cubicBezTo>
                  <a:pt x="439117" y="526573"/>
                  <a:pt x="689339" y="694836"/>
                  <a:pt x="1011552" y="511686"/>
                </a:cubicBezTo>
                <a:cubicBezTo>
                  <a:pt x="1333765" y="328536"/>
                  <a:pt x="1481969" y="960835"/>
                  <a:pt x="1651518" y="107839"/>
                </a:cubicBezTo>
              </a:path>
            </a:pathLst>
          </a:custGeom>
          <a:noFill/>
          <a:ln w="12700" cap="flat">
            <a:solidFill>
              <a:schemeClr val="accent6">
                <a:lumMod val="75000"/>
              </a:schemeClr>
            </a:solidFill>
            <a:prstDash val="sysDash"/>
            <a:miter lim="800000"/>
            <a:headEnd type="none" w="med" len="med"/>
            <a:tailEnd type="triangle" w="med" len="med"/>
          </a:ln>
        </p:spPr>
        <p:txBody>
          <a:bodyPr rtlCol="0" anchor="ctr"/>
          <a:lstStyle/>
          <a:p>
            <a:pPr algn="ctr"/>
            <a:endParaRPr lang="en-US" sz="2400" dirty="0">
              <a:latin typeface="CiscoSansTT" panose="020B0503020201020303" pitchFamily="34" charset="0"/>
            </a:endParaRPr>
          </a:p>
        </p:txBody>
      </p:sp>
      <p:cxnSp>
        <p:nvCxnSpPr>
          <p:cNvPr id="153" name="Straight Arrow Connector 152"/>
          <p:cNvCxnSpPr/>
          <p:nvPr/>
        </p:nvCxnSpPr>
        <p:spPr>
          <a:xfrm>
            <a:off x="10036493" y="4005460"/>
            <a:ext cx="534363" cy="0"/>
          </a:xfrm>
          <a:prstGeom prst="straightConnector1">
            <a:avLst/>
          </a:prstGeom>
          <a:noFill/>
          <a:ln w="12700" cap="flat">
            <a:solidFill>
              <a:schemeClr val="accent1"/>
            </a:solidFill>
            <a:miter lim="800000"/>
            <a:headEnd type="none" w="med" len="med"/>
            <a:tailEnd type="triangle" w="med" len="med"/>
          </a:ln>
        </p:spPr>
      </p:cxnSp>
      <p:cxnSp>
        <p:nvCxnSpPr>
          <p:cNvPr id="151" name="Straight Arrow Connector 150"/>
          <p:cNvCxnSpPr/>
          <p:nvPr/>
        </p:nvCxnSpPr>
        <p:spPr>
          <a:xfrm>
            <a:off x="8894479" y="4005460"/>
            <a:ext cx="534363" cy="0"/>
          </a:xfrm>
          <a:prstGeom prst="straightConnector1">
            <a:avLst/>
          </a:prstGeom>
          <a:noFill/>
          <a:ln w="12700" cap="flat">
            <a:solidFill>
              <a:schemeClr val="accent1"/>
            </a:solidFill>
            <a:miter lim="800000"/>
            <a:headEnd type="none" w="med" len="med"/>
            <a:tailEnd type="triangle" w="med" len="med"/>
          </a:ln>
        </p:spPr>
      </p:cxnSp>
      <p:grpSp>
        <p:nvGrpSpPr>
          <p:cNvPr id="127" name="Group 126"/>
          <p:cNvGrpSpPr/>
          <p:nvPr/>
        </p:nvGrpSpPr>
        <p:grpSpPr>
          <a:xfrm>
            <a:off x="552900" y="3545043"/>
            <a:ext cx="3526445" cy="951381"/>
            <a:chOff x="137306" y="2931555"/>
            <a:chExt cx="3286700" cy="713536"/>
          </a:xfrm>
        </p:grpSpPr>
        <p:grpSp>
          <p:nvGrpSpPr>
            <p:cNvPr id="10" name="Group 9"/>
            <p:cNvGrpSpPr/>
            <p:nvPr/>
          </p:nvGrpSpPr>
          <p:grpSpPr>
            <a:xfrm>
              <a:off x="348086" y="3200770"/>
              <a:ext cx="1542467" cy="186743"/>
              <a:chOff x="3219718" y="3638282"/>
              <a:chExt cx="1542467" cy="186743"/>
            </a:xfrm>
          </p:grpSpPr>
          <p:sp>
            <p:nvSpPr>
              <p:cNvPr id="9" name="Rounded Rectangle 8"/>
              <p:cNvSpPr/>
              <p:nvPr/>
            </p:nvSpPr>
            <p:spPr bwMode="auto">
              <a:xfrm>
                <a:off x="3219718" y="3638282"/>
                <a:ext cx="287138" cy="186743"/>
              </a:xfrm>
              <a:prstGeom prst="roundRect">
                <a:avLst/>
              </a:prstGeom>
              <a:solidFill>
                <a:schemeClr val="accent1"/>
              </a:solid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37" name="Rounded Rectangle 36"/>
              <p:cNvSpPr/>
              <p:nvPr/>
            </p:nvSpPr>
            <p:spPr bwMode="auto">
              <a:xfrm>
                <a:off x="3575919" y="3638282"/>
                <a:ext cx="487366" cy="186743"/>
              </a:xfrm>
              <a:prstGeom prst="roundRect">
                <a:avLst/>
              </a:prstGeom>
              <a:solidFill>
                <a:schemeClr val="accent1"/>
              </a:solid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38" name="Rounded Rectangle 37"/>
              <p:cNvSpPr/>
              <p:nvPr/>
            </p:nvSpPr>
            <p:spPr bwMode="auto">
              <a:xfrm>
                <a:off x="4121240" y="3638282"/>
                <a:ext cx="160985" cy="186743"/>
              </a:xfrm>
              <a:prstGeom prst="roundRect">
                <a:avLst/>
              </a:prstGeom>
              <a:solidFill>
                <a:schemeClr val="accent1"/>
              </a:solid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39" name="Rounded Rectangle 38"/>
              <p:cNvSpPr/>
              <p:nvPr/>
            </p:nvSpPr>
            <p:spPr bwMode="auto">
              <a:xfrm>
                <a:off x="4340180" y="3638282"/>
                <a:ext cx="422005" cy="186743"/>
              </a:xfrm>
              <a:prstGeom prst="roundRect">
                <a:avLst/>
              </a:prstGeom>
              <a:solidFill>
                <a:schemeClr val="accent1"/>
              </a:solid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grpSp>
        <p:grpSp>
          <p:nvGrpSpPr>
            <p:cNvPr id="41" name="Group 40"/>
            <p:cNvGrpSpPr/>
            <p:nvPr/>
          </p:nvGrpSpPr>
          <p:grpSpPr>
            <a:xfrm>
              <a:off x="1932188" y="3200770"/>
              <a:ext cx="1331464" cy="186743"/>
              <a:chOff x="3219718" y="3638282"/>
              <a:chExt cx="1542467" cy="186743"/>
            </a:xfrm>
          </p:grpSpPr>
          <p:sp>
            <p:nvSpPr>
              <p:cNvPr id="42" name="Rounded Rectangle 41"/>
              <p:cNvSpPr/>
              <p:nvPr/>
            </p:nvSpPr>
            <p:spPr bwMode="auto">
              <a:xfrm>
                <a:off x="3219718" y="3638282"/>
                <a:ext cx="528034" cy="186743"/>
              </a:xfrm>
              <a:prstGeom prst="roundRect">
                <a:avLst/>
              </a:prstGeom>
              <a:solidFill>
                <a:schemeClr val="accent1"/>
              </a:solid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43" name="Rounded Rectangle 42"/>
              <p:cNvSpPr/>
              <p:nvPr/>
            </p:nvSpPr>
            <p:spPr bwMode="auto">
              <a:xfrm>
                <a:off x="3805707" y="3638282"/>
                <a:ext cx="257578" cy="186743"/>
              </a:xfrm>
              <a:prstGeom prst="roundRect">
                <a:avLst/>
              </a:prstGeom>
              <a:solidFill>
                <a:schemeClr val="accent1"/>
              </a:solid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44" name="Rounded Rectangle 43"/>
              <p:cNvSpPr/>
              <p:nvPr/>
            </p:nvSpPr>
            <p:spPr bwMode="auto">
              <a:xfrm>
                <a:off x="4121240" y="3638282"/>
                <a:ext cx="160985" cy="186743"/>
              </a:xfrm>
              <a:prstGeom prst="roundRect">
                <a:avLst/>
              </a:prstGeom>
              <a:solidFill>
                <a:schemeClr val="accent1"/>
              </a:solid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45" name="Rounded Rectangle 44"/>
              <p:cNvSpPr/>
              <p:nvPr/>
            </p:nvSpPr>
            <p:spPr bwMode="auto">
              <a:xfrm>
                <a:off x="4340180" y="3638282"/>
                <a:ext cx="422005" cy="186743"/>
              </a:xfrm>
              <a:prstGeom prst="roundRect">
                <a:avLst/>
              </a:prstGeom>
              <a:solidFill>
                <a:schemeClr val="accent1"/>
              </a:solid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grpSp>
        <p:grpSp>
          <p:nvGrpSpPr>
            <p:cNvPr id="46" name="Group 45"/>
            <p:cNvGrpSpPr/>
            <p:nvPr/>
          </p:nvGrpSpPr>
          <p:grpSpPr>
            <a:xfrm>
              <a:off x="137306" y="3458348"/>
              <a:ext cx="1542467" cy="186743"/>
              <a:chOff x="3219718" y="3638282"/>
              <a:chExt cx="1542467" cy="186743"/>
            </a:xfrm>
            <a:solidFill>
              <a:schemeClr val="accent4">
                <a:lumMod val="75000"/>
              </a:schemeClr>
            </a:solidFill>
          </p:grpSpPr>
          <p:sp>
            <p:nvSpPr>
              <p:cNvPr id="47" name="Rounded Rectangle 46"/>
              <p:cNvSpPr/>
              <p:nvPr/>
            </p:nvSpPr>
            <p:spPr bwMode="auto">
              <a:xfrm>
                <a:off x="3219718" y="3638282"/>
                <a:ext cx="528034"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48" name="Rounded Rectangle 47"/>
              <p:cNvSpPr/>
              <p:nvPr/>
            </p:nvSpPr>
            <p:spPr bwMode="auto">
              <a:xfrm>
                <a:off x="3805707" y="3638282"/>
                <a:ext cx="257578"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49" name="Rounded Rectangle 48"/>
              <p:cNvSpPr/>
              <p:nvPr/>
            </p:nvSpPr>
            <p:spPr bwMode="auto">
              <a:xfrm>
                <a:off x="4121240" y="3638282"/>
                <a:ext cx="160985"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50" name="Rounded Rectangle 49"/>
              <p:cNvSpPr/>
              <p:nvPr/>
            </p:nvSpPr>
            <p:spPr bwMode="auto">
              <a:xfrm>
                <a:off x="4340180" y="3638282"/>
                <a:ext cx="422005"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grpSp>
        <p:grpSp>
          <p:nvGrpSpPr>
            <p:cNvPr id="51" name="Group 50"/>
            <p:cNvGrpSpPr/>
            <p:nvPr/>
          </p:nvGrpSpPr>
          <p:grpSpPr>
            <a:xfrm>
              <a:off x="1721408" y="3458348"/>
              <a:ext cx="1331464" cy="186743"/>
              <a:chOff x="3219718" y="3638282"/>
              <a:chExt cx="1542467" cy="186743"/>
            </a:xfrm>
            <a:solidFill>
              <a:schemeClr val="accent4">
                <a:lumMod val="75000"/>
              </a:schemeClr>
            </a:solidFill>
          </p:grpSpPr>
          <p:sp>
            <p:nvSpPr>
              <p:cNvPr id="52" name="Rounded Rectangle 51"/>
              <p:cNvSpPr/>
              <p:nvPr/>
            </p:nvSpPr>
            <p:spPr bwMode="auto">
              <a:xfrm>
                <a:off x="3219718" y="3638282"/>
                <a:ext cx="528034"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53" name="Rounded Rectangle 52"/>
              <p:cNvSpPr/>
              <p:nvPr/>
            </p:nvSpPr>
            <p:spPr bwMode="auto">
              <a:xfrm>
                <a:off x="3805707" y="3638282"/>
                <a:ext cx="257578"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54" name="Rounded Rectangle 53"/>
              <p:cNvSpPr/>
              <p:nvPr/>
            </p:nvSpPr>
            <p:spPr bwMode="auto">
              <a:xfrm>
                <a:off x="4121240" y="3638282"/>
                <a:ext cx="160985"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57" name="Rounded Rectangle 56"/>
              <p:cNvSpPr/>
              <p:nvPr/>
            </p:nvSpPr>
            <p:spPr bwMode="auto">
              <a:xfrm>
                <a:off x="4340180" y="3638282"/>
                <a:ext cx="422005"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grpSp>
        <p:grpSp>
          <p:nvGrpSpPr>
            <p:cNvPr id="58" name="Group 57"/>
            <p:cNvGrpSpPr/>
            <p:nvPr/>
          </p:nvGrpSpPr>
          <p:grpSpPr>
            <a:xfrm>
              <a:off x="508440" y="2931555"/>
              <a:ext cx="1542467" cy="186743"/>
              <a:chOff x="3219718" y="3638282"/>
              <a:chExt cx="1542467" cy="186743"/>
            </a:xfrm>
            <a:solidFill>
              <a:schemeClr val="accent3"/>
            </a:solidFill>
          </p:grpSpPr>
          <p:sp>
            <p:nvSpPr>
              <p:cNvPr id="59" name="Rounded Rectangle 58"/>
              <p:cNvSpPr/>
              <p:nvPr/>
            </p:nvSpPr>
            <p:spPr bwMode="auto">
              <a:xfrm>
                <a:off x="3219718" y="3638282"/>
                <a:ext cx="528034"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60" name="Rounded Rectangle 59"/>
              <p:cNvSpPr/>
              <p:nvPr/>
            </p:nvSpPr>
            <p:spPr bwMode="auto">
              <a:xfrm>
                <a:off x="3805707" y="3638282"/>
                <a:ext cx="257578"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61" name="Rounded Rectangle 60"/>
              <p:cNvSpPr/>
              <p:nvPr/>
            </p:nvSpPr>
            <p:spPr bwMode="auto">
              <a:xfrm>
                <a:off x="4121240" y="3638282"/>
                <a:ext cx="364488"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62" name="Rounded Rectangle 61"/>
              <p:cNvSpPr/>
              <p:nvPr/>
            </p:nvSpPr>
            <p:spPr bwMode="auto">
              <a:xfrm>
                <a:off x="4534023" y="3638282"/>
                <a:ext cx="228162"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grpSp>
        <p:grpSp>
          <p:nvGrpSpPr>
            <p:cNvPr id="63" name="Group 62"/>
            <p:cNvGrpSpPr/>
            <p:nvPr/>
          </p:nvGrpSpPr>
          <p:grpSpPr>
            <a:xfrm>
              <a:off x="2092542" y="2931555"/>
              <a:ext cx="1331464" cy="186743"/>
              <a:chOff x="3219718" y="3638282"/>
              <a:chExt cx="1542467" cy="186743"/>
            </a:xfrm>
            <a:solidFill>
              <a:schemeClr val="accent3"/>
            </a:solidFill>
          </p:grpSpPr>
          <p:sp>
            <p:nvSpPr>
              <p:cNvPr id="64" name="Rounded Rectangle 63"/>
              <p:cNvSpPr/>
              <p:nvPr/>
            </p:nvSpPr>
            <p:spPr bwMode="auto">
              <a:xfrm>
                <a:off x="3219718" y="3638282"/>
                <a:ext cx="528034"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65" name="Rounded Rectangle 64"/>
              <p:cNvSpPr/>
              <p:nvPr/>
            </p:nvSpPr>
            <p:spPr bwMode="auto">
              <a:xfrm>
                <a:off x="3805707" y="3638282"/>
                <a:ext cx="257578"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71" name="Rounded Rectangle 70"/>
              <p:cNvSpPr/>
              <p:nvPr/>
            </p:nvSpPr>
            <p:spPr bwMode="auto">
              <a:xfrm>
                <a:off x="4114217" y="3638282"/>
                <a:ext cx="647968" cy="186743"/>
              </a:xfrm>
              <a:prstGeom prst="roundRect">
                <a:avLst/>
              </a:prstGeom>
              <a:grpFill/>
              <a:ln w="9525" cap="flat">
                <a:solidFill>
                  <a:schemeClr val="tx1"/>
                </a:solid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grpSp>
      </p:grpSp>
      <p:sp>
        <p:nvSpPr>
          <p:cNvPr id="132" name="Rounded Rectangle 131"/>
          <p:cNvSpPr/>
          <p:nvPr/>
        </p:nvSpPr>
        <p:spPr bwMode="auto">
          <a:xfrm>
            <a:off x="1799467" y="4401673"/>
            <a:ext cx="236163" cy="155881"/>
          </a:xfrm>
          <a:prstGeom prst="roundRect">
            <a:avLst/>
          </a:prstGeom>
          <a:solidFill>
            <a:schemeClr val="bg1"/>
          </a:solidFill>
          <a:ln w="12700" cap="flat">
            <a:no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2" name="Title 1"/>
          <p:cNvSpPr>
            <a:spLocks noGrp="1"/>
          </p:cNvSpPr>
          <p:nvPr>
            <p:ph type="title"/>
          </p:nvPr>
        </p:nvSpPr>
        <p:spPr>
          <a:xfrm>
            <a:off x="70737" y="69147"/>
            <a:ext cx="11009376" cy="975360"/>
          </a:xfrm>
        </p:spPr>
        <p:txBody>
          <a:bodyPr>
            <a:normAutofit fontScale="90000"/>
          </a:bodyPr>
          <a:lstStyle/>
          <a:p>
            <a:r>
              <a:rPr lang="en-US" dirty="0"/>
              <a:t>Approximate Fair Drop (AFD)</a:t>
            </a:r>
            <a:br>
              <a:rPr lang="en-US" dirty="0"/>
            </a:br>
            <a:r>
              <a:rPr lang="en-US" altLang="zh-CN" dirty="0"/>
              <a:t>Increases Headroom, Reduces Latency</a:t>
            </a:r>
            <a:endParaRPr lang="en-US" dirty="0"/>
          </a:p>
        </p:txBody>
      </p:sp>
      <p:sp>
        <p:nvSpPr>
          <p:cNvPr id="16" name="Slide Number Placeholder 15"/>
          <p:cNvSpPr>
            <a:spLocks noGrp="1"/>
          </p:cNvSpPr>
          <p:nvPr>
            <p:ph type="sldNum" sz="quarter" idx="4"/>
          </p:nvPr>
        </p:nvSpPr>
        <p:spPr>
          <a:xfrm>
            <a:off x="11035151" y="5929511"/>
            <a:ext cx="479555" cy="366183"/>
          </a:xfrm>
        </p:spPr>
        <p:txBody>
          <a:bodyPr/>
          <a:lstStyle/>
          <a:p>
            <a:fld id="{96A97DD0-5BE7-4856-A2A9-C42C6688E607}" type="slidenum">
              <a:rPr lang="en-US" smtClean="0"/>
              <a:pPr/>
              <a:t>4</a:t>
            </a:fld>
            <a:endParaRPr lang="en-US" dirty="0"/>
          </a:p>
        </p:txBody>
      </p:sp>
      <p:sp>
        <p:nvSpPr>
          <p:cNvPr id="3" name="Text Placeholder 2"/>
          <p:cNvSpPr>
            <a:spLocks noGrp="1"/>
          </p:cNvSpPr>
          <p:nvPr>
            <p:ph sz="quarter" idx="4294967295"/>
          </p:nvPr>
        </p:nvSpPr>
        <p:spPr>
          <a:xfrm>
            <a:off x="406583" y="1066893"/>
            <a:ext cx="11351683" cy="4531783"/>
          </a:xfrm>
        </p:spPr>
        <p:txBody>
          <a:bodyPr/>
          <a:lstStyle/>
          <a:p>
            <a:pPr marL="2380" indent="0">
              <a:buNone/>
            </a:pPr>
            <a:r>
              <a:rPr lang="en-US" sz="2133" dirty="0"/>
              <a:t>Maintain throughput while minimizing buffer consumption by elephant flows – </a:t>
            </a:r>
            <a:r>
              <a:rPr lang="en-US" sz="2133" b="1" dirty="0"/>
              <a:t>keep buffer state as close to the ideal as possible</a:t>
            </a:r>
            <a:endParaRPr lang="en-US" sz="2133" dirty="0"/>
          </a:p>
        </p:txBody>
      </p:sp>
      <p:grpSp>
        <p:nvGrpSpPr>
          <p:cNvPr id="4" name="Group 3"/>
          <p:cNvGrpSpPr/>
          <p:nvPr/>
        </p:nvGrpSpPr>
        <p:grpSpPr>
          <a:xfrm>
            <a:off x="10584845" y="2787995"/>
            <a:ext cx="950241" cy="1743452"/>
            <a:chOff x="6875682" y="2303376"/>
            <a:chExt cx="457443" cy="811005"/>
          </a:xfrm>
        </p:grpSpPr>
        <p:sp>
          <p:nvSpPr>
            <p:cNvPr id="28" name="Can 27"/>
            <p:cNvSpPr/>
            <p:nvPr/>
          </p:nvSpPr>
          <p:spPr>
            <a:xfrm>
              <a:off x="6875682" y="2303376"/>
              <a:ext cx="457443" cy="811005"/>
            </a:xfrm>
            <a:prstGeom prst="can">
              <a:avLst/>
            </a:prstGeom>
            <a:solidFill>
              <a:schemeClr val="bg2">
                <a:lumMod val="95000"/>
              </a:schemeClr>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iscoSansTT" panose="020B0503020201020303" pitchFamily="34" charset="0"/>
              </a:endParaRPr>
            </a:p>
          </p:txBody>
        </p:sp>
        <p:sp>
          <p:nvSpPr>
            <p:cNvPr id="29" name="Can 28"/>
            <p:cNvSpPr/>
            <p:nvPr/>
          </p:nvSpPr>
          <p:spPr>
            <a:xfrm>
              <a:off x="6893718" y="2803251"/>
              <a:ext cx="422619" cy="296904"/>
            </a:xfrm>
            <a:prstGeom prst="can">
              <a:avLst>
                <a:gd name="adj" fmla="val 41202"/>
              </a:avLst>
            </a:prstGeom>
            <a:solidFill>
              <a:schemeClr val="accent1">
                <a:lumMod val="75000"/>
              </a:schemeClr>
            </a:solidFill>
            <a:ln w="12700" cap="flat">
              <a:noFill/>
              <a:miter lim="800000"/>
              <a:headEnd type="none" w="med" len="med"/>
              <a:tailEnd type="none" w="med" len="me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defTabSz="685783"/>
              <a:endParaRPr lang="en-US" sz="1600" dirty="0">
                <a:solidFill>
                  <a:schemeClr val="bg1"/>
                </a:solidFill>
                <a:latin typeface="CiscoSansTT" panose="020B0503020201020303" pitchFamily="34" charset="0"/>
                <a:ea typeface="Arial" pitchFamily="-107" charset="0"/>
                <a:cs typeface="CiscoSansTT" panose="020B0503020201020303" pitchFamily="34" charset="0"/>
              </a:endParaRPr>
            </a:p>
          </p:txBody>
        </p:sp>
      </p:grpSp>
      <p:grpSp>
        <p:nvGrpSpPr>
          <p:cNvPr id="12" name="Group 11"/>
          <p:cNvGrpSpPr/>
          <p:nvPr/>
        </p:nvGrpSpPr>
        <p:grpSpPr>
          <a:xfrm>
            <a:off x="5010966" y="2566101"/>
            <a:ext cx="2261773" cy="1329863"/>
            <a:chOff x="3539073" y="2358334"/>
            <a:chExt cx="1696330" cy="997397"/>
          </a:xfrm>
        </p:grpSpPr>
        <p:pic>
          <p:nvPicPr>
            <p:cNvPr id="76" name="Picture 75" descr="&lt;strong&gt;Clipart&lt;/strong&gt; - &lt;strong&gt;Elephant&lt;/strong&gt;"/>
            <p:cNvPicPr>
              <a:picLocks noChangeAspect="1"/>
            </p:cNvPicPr>
            <p:nvPr/>
          </p:nvPicPr>
          <p:blipFill>
            <a:blip r:embed="rId2">
              <a:duotone>
                <a:prstClr val="black"/>
                <a:srgbClr val="FFFF00">
                  <a:tint val="45000"/>
                  <a:satMod val="400000"/>
                </a:srgbClr>
              </a:duotone>
              <a:extLst>
                <a:ext uri="{28A0092B-C50C-407E-A947-70E740481C1C}">
                  <a14:useLocalDpi xmlns:a14="http://schemas.microsoft.com/office/drawing/2010/main" val="0"/>
                </a:ext>
              </a:extLst>
            </a:blip>
            <a:stretch>
              <a:fillRect/>
            </a:stretch>
          </p:blipFill>
          <p:spPr>
            <a:xfrm flipH="1">
              <a:off x="3539073" y="2589763"/>
              <a:ext cx="466959" cy="329966"/>
            </a:xfrm>
            <a:prstGeom prst="rect">
              <a:avLst/>
            </a:prstGeom>
          </p:spPr>
        </p:pic>
        <p:pic>
          <p:nvPicPr>
            <p:cNvPr id="78" name="Picture 77" descr="&lt;strong&gt;Clipart&lt;/strong&gt; - &lt;strong&gt;Elephant&lt;/strong&gt;"/>
            <p:cNvPicPr>
              <a:picLocks noChangeAspect="1"/>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flipH="1">
              <a:off x="4154369" y="2358334"/>
              <a:ext cx="1081034" cy="763889"/>
            </a:xfrm>
            <a:prstGeom prst="rect">
              <a:avLst/>
            </a:prstGeom>
          </p:spPr>
        </p:pic>
        <p:pic>
          <p:nvPicPr>
            <p:cNvPr id="77" name="Picture 76" descr="&lt;strong&gt;Clipart&lt;/strong&gt; - &lt;strong&gt;Elephant&lt;/strong&gt;"/>
            <p:cNvPicPr>
              <a:picLocks noChangeAspect="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flipH="1">
              <a:off x="3612092" y="2860630"/>
              <a:ext cx="700652" cy="495101"/>
            </a:xfrm>
            <a:prstGeom prst="rect">
              <a:avLst/>
            </a:prstGeom>
          </p:spPr>
        </p:pic>
      </p:grpSp>
      <p:grpSp>
        <p:nvGrpSpPr>
          <p:cNvPr id="8" name="Group 7"/>
          <p:cNvGrpSpPr/>
          <p:nvPr/>
        </p:nvGrpSpPr>
        <p:grpSpPr>
          <a:xfrm>
            <a:off x="5052068" y="3684173"/>
            <a:ext cx="2040701" cy="2010839"/>
            <a:chOff x="3569900" y="3196888"/>
            <a:chExt cx="1530526" cy="1508129"/>
          </a:xfrm>
        </p:grpSpPr>
        <p:pic>
          <p:nvPicPr>
            <p:cNvPr id="82" name="Picture 81"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3569900" y="3478440"/>
              <a:ext cx="324311" cy="169452"/>
            </a:xfrm>
            <a:prstGeom prst="rect">
              <a:avLst/>
            </a:prstGeom>
          </p:spPr>
        </p:pic>
        <p:pic>
          <p:nvPicPr>
            <p:cNvPr id="83" name="Picture 82"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3762414" y="3587124"/>
              <a:ext cx="324311" cy="169452"/>
            </a:xfrm>
            <a:prstGeom prst="rect">
              <a:avLst/>
            </a:prstGeom>
          </p:spPr>
        </p:pic>
        <p:pic>
          <p:nvPicPr>
            <p:cNvPr id="84" name="Picture 83"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3924569" y="3393714"/>
              <a:ext cx="324311" cy="169452"/>
            </a:xfrm>
            <a:prstGeom prst="rect">
              <a:avLst/>
            </a:prstGeom>
          </p:spPr>
        </p:pic>
        <p:pic>
          <p:nvPicPr>
            <p:cNvPr id="85" name="Picture 84"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3684198" y="3797222"/>
              <a:ext cx="324311" cy="169452"/>
            </a:xfrm>
            <a:prstGeom prst="rect">
              <a:avLst/>
            </a:prstGeom>
          </p:spPr>
        </p:pic>
        <p:pic>
          <p:nvPicPr>
            <p:cNvPr id="88" name="Picture 87"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3876712" y="3905906"/>
              <a:ext cx="324311" cy="169452"/>
            </a:xfrm>
            <a:prstGeom prst="rect">
              <a:avLst/>
            </a:prstGeom>
          </p:spPr>
        </p:pic>
        <p:pic>
          <p:nvPicPr>
            <p:cNvPr id="90" name="Picture 89"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038867" y="3712496"/>
              <a:ext cx="324311" cy="169452"/>
            </a:xfrm>
            <a:prstGeom prst="rect">
              <a:avLst/>
            </a:prstGeom>
          </p:spPr>
        </p:pic>
        <p:pic>
          <p:nvPicPr>
            <p:cNvPr id="91" name="Picture 90"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116141" y="3512874"/>
              <a:ext cx="324311" cy="169452"/>
            </a:xfrm>
            <a:prstGeom prst="rect">
              <a:avLst/>
            </a:prstGeom>
          </p:spPr>
        </p:pic>
        <p:pic>
          <p:nvPicPr>
            <p:cNvPr id="92" name="Picture 91"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229874" y="3281614"/>
              <a:ext cx="324311" cy="169452"/>
            </a:xfrm>
            <a:prstGeom prst="rect">
              <a:avLst/>
            </a:prstGeom>
          </p:spPr>
        </p:pic>
        <p:pic>
          <p:nvPicPr>
            <p:cNvPr id="93" name="Picture 92"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422388" y="3390298"/>
              <a:ext cx="324311" cy="169452"/>
            </a:xfrm>
            <a:prstGeom prst="rect">
              <a:avLst/>
            </a:prstGeom>
          </p:spPr>
        </p:pic>
        <p:pic>
          <p:nvPicPr>
            <p:cNvPr id="94" name="Picture 93"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584543" y="3196888"/>
              <a:ext cx="324311" cy="169452"/>
            </a:xfrm>
            <a:prstGeom prst="rect">
              <a:avLst/>
            </a:prstGeom>
          </p:spPr>
        </p:pic>
        <p:pic>
          <p:nvPicPr>
            <p:cNvPr id="95" name="Picture 94"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344172" y="3600396"/>
              <a:ext cx="324311" cy="169452"/>
            </a:xfrm>
            <a:prstGeom prst="rect">
              <a:avLst/>
            </a:prstGeom>
          </p:spPr>
        </p:pic>
        <p:pic>
          <p:nvPicPr>
            <p:cNvPr id="96" name="Picture 95"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536686" y="3709080"/>
              <a:ext cx="324311" cy="169452"/>
            </a:xfrm>
            <a:prstGeom prst="rect">
              <a:avLst/>
            </a:prstGeom>
          </p:spPr>
        </p:pic>
        <p:pic>
          <p:nvPicPr>
            <p:cNvPr id="97" name="Picture 96"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698841" y="3515670"/>
              <a:ext cx="324311" cy="169452"/>
            </a:xfrm>
            <a:prstGeom prst="rect">
              <a:avLst/>
            </a:prstGeom>
          </p:spPr>
        </p:pic>
        <p:pic>
          <p:nvPicPr>
            <p:cNvPr id="98" name="Picture 97"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776115" y="3316048"/>
              <a:ext cx="324311" cy="169452"/>
            </a:xfrm>
            <a:prstGeom prst="rect">
              <a:avLst/>
            </a:prstGeom>
          </p:spPr>
        </p:pic>
        <p:pic>
          <p:nvPicPr>
            <p:cNvPr id="99" name="Picture 98"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3743408" y="4108099"/>
              <a:ext cx="324311" cy="169452"/>
            </a:xfrm>
            <a:prstGeom prst="rect">
              <a:avLst/>
            </a:prstGeom>
          </p:spPr>
        </p:pic>
        <p:pic>
          <p:nvPicPr>
            <p:cNvPr id="100" name="Picture 99"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3935922" y="4216783"/>
              <a:ext cx="324311" cy="169452"/>
            </a:xfrm>
            <a:prstGeom prst="rect">
              <a:avLst/>
            </a:prstGeom>
          </p:spPr>
        </p:pic>
        <p:pic>
          <p:nvPicPr>
            <p:cNvPr id="101" name="Picture 100"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098077" y="4023373"/>
              <a:ext cx="324311" cy="169452"/>
            </a:xfrm>
            <a:prstGeom prst="rect">
              <a:avLst/>
            </a:prstGeom>
          </p:spPr>
        </p:pic>
        <p:pic>
          <p:nvPicPr>
            <p:cNvPr id="102" name="Picture 101"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3857706" y="4426881"/>
              <a:ext cx="324311" cy="169452"/>
            </a:xfrm>
            <a:prstGeom prst="rect">
              <a:avLst/>
            </a:prstGeom>
          </p:spPr>
        </p:pic>
        <p:pic>
          <p:nvPicPr>
            <p:cNvPr id="103" name="Picture 102"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050220" y="4535565"/>
              <a:ext cx="324311" cy="169452"/>
            </a:xfrm>
            <a:prstGeom prst="rect">
              <a:avLst/>
            </a:prstGeom>
          </p:spPr>
        </p:pic>
        <p:pic>
          <p:nvPicPr>
            <p:cNvPr id="104" name="Picture 103"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212375" y="4342155"/>
              <a:ext cx="324311" cy="169452"/>
            </a:xfrm>
            <a:prstGeom prst="rect">
              <a:avLst/>
            </a:prstGeom>
          </p:spPr>
        </p:pic>
        <p:pic>
          <p:nvPicPr>
            <p:cNvPr id="105" name="Picture 104"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289649" y="4142533"/>
              <a:ext cx="324311" cy="169452"/>
            </a:xfrm>
            <a:prstGeom prst="rect">
              <a:avLst/>
            </a:prstGeom>
          </p:spPr>
        </p:pic>
        <p:pic>
          <p:nvPicPr>
            <p:cNvPr id="106" name="Picture 105"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651926" y="4034074"/>
              <a:ext cx="324311" cy="169452"/>
            </a:xfrm>
            <a:prstGeom prst="rect">
              <a:avLst/>
            </a:prstGeom>
          </p:spPr>
        </p:pic>
        <p:pic>
          <p:nvPicPr>
            <p:cNvPr id="107" name="Picture 106"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729200" y="3834452"/>
              <a:ext cx="324311" cy="169452"/>
            </a:xfrm>
            <a:prstGeom prst="rect">
              <a:avLst/>
            </a:prstGeom>
          </p:spPr>
        </p:pic>
        <p:pic>
          <p:nvPicPr>
            <p:cNvPr id="108" name="Picture 107"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221878" y="3827167"/>
              <a:ext cx="324311" cy="169452"/>
            </a:xfrm>
            <a:prstGeom prst="rect">
              <a:avLst/>
            </a:prstGeom>
          </p:spPr>
        </p:pic>
        <p:pic>
          <p:nvPicPr>
            <p:cNvPr id="109" name="Picture 108"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414392" y="3931744"/>
              <a:ext cx="324311" cy="169452"/>
            </a:xfrm>
            <a:prstGeom prst="rect">
              <a:avLst/>
            </a:prstGeom>
          </p:spPr>
        </p:pic>
        <p:pic>
          <p:nvPicPr>
            <p:cNvPr id="110" name="Picture 109" descr="wet mouse by aidaivars - A wet mouse."/>
            <p:cNvPicPr>
              <a:picLocks noChangeAspect="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flipH="1">
              <a:off x="4596460" y="4280316"/>
              <a:ext cx="324311" cy="169452"/>
            </a:xfrm>
            <a:prstGeom prst="rect">
              <a:avLst/>
            </a:prstGeom>
          </p:spPr>
        </p:pic>
      </p:grpSp>
      <p:sp>
        <p:nvSpPr>
          <p:cNvPr id="23" name="Rounded Rectangle 22"/>
          <p:cNvSpPr/>
          <p:nvPr/>
        </p:nvSpPr>
        <p:spPr bwMode="auto">
          <a:xfrm>
            <a:off x="1263133" y="2097128"/>
            <a:ext cx="2213593" cy="678288"/>
          </a:xfrm>
          <a:prstGeom prst="roundRect">
            <a:avLst/>
          </a:prstGeom>
          <a:noFill/>
          <a:ln w="12700" cap="flat">
            <a:solidFill>
              <a:schemeClr val="tx1"/>
            </a:solidFill>
            <a:miter lim="800000"/>
            <a:headEnd type="none" w="med" len="med"/>
            <a:tailEnd type="none" w="med" len="med"/>
          </a:ln>
        </p:spPr>
        <p:txBody>
          <a:bodyPr lIns="121920" tIns="60960" rIns="121920" bIns="60960" rtlCol="0" anchor="ctr"/>
          <a:lstStyle/>
          <a:p>
            <a:pPr algn="ctr" defTabSz="685783"/>
            <a:r>
              <a:rPr lang="en-US" sz="1400" dirty="0">
                <a:latin typeface="CiscoSansTT" panose="020B0503020201020303" pitchFamily="34" charset="0"/>
                <a:ea typeface="Arial" pitchFamily="-107" charset="0"/>
                <a:cs typeface="CiscoSansTT" panose="020B0503020201020303" pitchFamily="34" charset="0"/>
                <a:sym typeface="Arial" pitchFamily="-107" charset="0"/>
              </a:rPr>
              <a:t>Distinguish elephant flows from other flows</a:t>
            </a:r>
          </a:p>
        </p:txBody>
      </p:sp>
      <p:cxnSp>
        <p:nvCxnSpPr>
          <p:cNvPr id="33" name="Straight Arrow Connector 32"/>
          <p:cNvCxnSpPr>
            <a:stCxn id="23" idx="2"/>
          </p:cNvCxnSpPr>
          <p:nvPr/>
        </p:nvCxnSpPr>
        <p:spPr>
          <a:xfrm>
            <a:off x="2369930" y="2775417"/>
            <a:ext cx="222271" cy="414284"/>
          </a:xfrm>
          <a:prstGeom prst="straightConnector1">
            <a:avLst/>
          </a:prstGeom>
          <a:ln w="12700">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11" name="Rounded Rectangle 110"/>
          <p:cNvSpPr/>
          <p:nvPr/>
        </p:nvSpPr>
        <p:spPr bwMode="auto">
          <a:xfrm>
            <a:off x="3862053" y="1681767"/>
            <a:ext cx="4878939" cy="669149"/>
          </a:xfrm>
          <a:prstGeom prst="roundRect">
            <a:avLst/>
          </a:prstGeom>
          <a:noFill/>
          <a:ln w="12700" cap="flat">
            <a:solidFill>
              <a:schemeClr val="tx1"/>
            </a:solidFill>
            <a:miter lim="800000"/>
            <a:headEnd type="none" w="med" len="med"/>
            <a:tailEnd type="none" w="med" len="med"/>
          </a:ln>
        </p:spPr>
        <p:txBody>
          <a:bodyPr lIns="0" tIns="0" rIns="0" bIns="0" rtlCol="0" anchor="ctr"/>
          <a:lstStyle/>
          <a:p>
            <a:pPr algn="ctr" defTabSz="685783"/>
            <a:r>
              <a:rPr lang="en-US" sz="1400" dirty="0">
                <a:latin typeface="CiscoSansTT" panose="020B0503020201020303" pitchFamily="34" charset="0"/>
                <a:ea typeface="Arial" pitchFamily="-107" charset="0"/>
                <a:cs typeface="CiscoSansTT" panose="020B0503020201020303" pitchFamily="34" charset="0"/>
                <a:sym typeface="Arial" pitchFamily="-107" charset="0"/>
              </a:rPr>
              <a:t>Higher-bandwidth elephants – higher AFD drop probability</a:t>
            </a:r>
            <a:br>
              <a:rPr lang="en-US" sz="1400" dirty="0">
                <a:latin typeface="CiscoSansTT" panose="020B0503020201020303" pitchFamily="34" charset="0"/>
                <a:ea typeface="Arial" pitchFamily="-107" charset="0"/>
                <a:cs typeface="CiscoSansTT" panose="020B0503020201020303" pitchFamily="34" charset="0"/>
                <a:sym typeface="Arial" pitchFamily="-107" charset="0"/>
              </a:rPr>
            </a:br>
            <a:r>
              <a:rPr lang="en-US" sz="1400" dirty="0">
                <a:latin typeface="CiscoSansTT" panose="020B0503020201020303" pitchFamily="34" charset="0"/>
                <a:ea typeface="Arial" pitchFamily="-107" charset="0"/>
                <a:cs typeface="CiscoSansTT" panose="020B0503020201020303" pitchFamily="34" charset="0"/>
                <a:sym typeface="Arial" pitchFamily="-107" charset="0"/>
              </a:rPr>
              <a:t>Lower-bandwidth elephants – lower AFD drop probability </a:t>
            </a:r>
          </a:p>
        </p:txBody>
      </p:sp>
      <p:sp>
        <p:nvSpPr>
          <p:cNvPr id="117" name="Rounded Rectangle 116"/>
          <p:cNvSpPr/>
          <p:nvPr/>
        </p:nvSpPr>
        <p:spPr bwMode="auto">
          <a:xfrm>
            <a:off x="2470948" y="5324163"/>
            <a:ext cx="2431889" cy="458048"/>
          </a:xfrm>
          <a:prstGeom prst="roundRect">
            <a:avLst/>
          </a:prstGeom>
          <a:noFill/>
          <a:ln w="12700" cap="flat">
            <a:solidFill>
              <a:schemeClr val="tx1"/>
            </a:solidFill>
            <a:miter lim="800000"/>
            <a:headEnd type="none" w="med" len="med"/>
            <a:tailEnd type="none" w="med" len="med"/>
          </a:ln>
        </p:spPr>
        <p:txBody>
          <a:bodyPr lIns="121920" tIns="60960" rIns="121920" bIns="60960" rtlCol="0" anchor="ctr"/>
          <a:lstStyle/>
          <a:p>
            <a:pPr algn="ctr" defTabSz="685783"/>
            <a:r>
              <a:rPr lang="en-US" sz="1400" dirty="0">
                <a:latin typeface="CiscoSansTT" panose="020B0503020201020303" pitchFamily="34" charset="0"/>
                <a:ea typeface="Arial" pitchFamily="-107" charset="0"/>
                <a:cs typeface="CiscoSansTT" panose="020B0503020201020303" pitchFamily="34" charset="0"/>
                <a:sym typeface="Arial" pitchFamily="-107" charset="0"/>
              </a:rPr>
              <a:t>Non-elephants – no AFD</a:t>
            </a:r>
          </a:p>
        </p:txBody>
      </p:sp>
      <p:cxnSp>
        <p:nvCxnSpPr>
          <p:cNvPr id="118" name="Straight Arrow Connector 117"/>
          <p:cNvCxnSpPr>
            <a:stCxn id="117" idx="3"/>
          </p:cNvCxnSpPr>
          <p:nvPr/>
        </p:nvCxnSpPr>
        <p:spPr>
          <a:xfrm flipV="1">
            <a:off x="4902836" y="5260078"/>
            <a:ext cx="466365" cy="293109"/>
          </a:xfrm>
          <a:prstGeom prst="straightConnector1">
            <a:avLst/>
          </a:prstGeom>
          <a:ln w="12700">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23" name="Right Arrow 122"/>
          <p:cNvSpPr/>
          <p:nvPr/>
        </p:nvSpPr>
        <p:spPr bwMode="auto">
          <a:xfrm>
            <a:off x="4338966" y="3520093"/>
            <a:ext cx="506569" cy="993736"/>
          </a:xfrm>
          <a:prstGeom prst="rightArrow">
            <a:avLst/>
          </a:prstGeom>
          <a:solidFill>
            <a:schemeClr val="bg2"/>
          </a:solidFill>
          <a:ln w="12700" cap="flat">
            <a:no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125" name="Right Arrow 124"/>
          <p:cNvSpPr/>
          <p:nvPr/>
        </p:nvSpPr>
        <p:spPr bwMode="auto">
          <a:xfrm>
            <a:off x="7275965" y="3520093"/>
            <a:ext cx="506569" cy="993736"/>
          </a:xfrm>
          <a:prstGeom prst="rightArrow">
            <a:avLst/>
          </a:prstGeom>
          <a:solidFill>
            <a:schemeClr val="bg2"/>
          </a:solidFill>
          <a:ln w="12700" cap="flat">
            <a:no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126" name="Oval 125"/>
          <p:cNvSpPr/>
          <p:nvPr/>
        </p:nvSpPr>
        <p:spPr bwMode="auto">
          <a:xfrm rot="19566675">
            <a:off x="1870841" y="3385266"/>
            <a:ext cx="1909687" cy="1048015"/>
          </a:xfrm>
          <a:prstGeom prst="ellipse">
            <a:avLst/>
          </a:prstGeom>
          <a:solidFill>
            <a:schemeClr val="accent1">
              <a:alpha val="70000"/>
            </a:schemeClr>
          </a:solidFill>
          <a:ln w="12700" cap="flat">
            <a:no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grpSp>
        <p:nvGrpSpPr>
          <p:cNvPr id="131" name="Group 130"/>
          <p:cNvGrpSpPr/>
          <p:nvPr/>
        </p:nvGrpSpPr>
        <p:grpSpPr>
          <a:xfrm>
            <a:off x="2979574" y="3662152"/>
            <a:ext cx="617381" cy="1036753"/>
            <a:chOff x="2393119" y="3019386"/>
            <a:chExt cx="463036" cy="777565"/>
          </a:xfrm>
          <a:solidFill>
            <a:schemeClr val="bg1"/>
          </a:solidFill>
        </p:grpSpPr>
        <p:sp>
          <p:nvSpPr>
            <p:cNvPr id="128" name="Rounded Rectangle 127"/>
            <p:cNvSpPr/>
            <p:nvPr/>
          </p:nvSpPr>
          <p:spPr bwMode="auto">
            <a:xfrm rot="2456432">
              <a:off x="2684394" y="3019386"/>
              <a:ext cx="124420" cy="777565"/>
            </a:xfrm>
            <a:prstGeom prst="roundRect">
              <a:avLst/>
            </a:prstGeom>
            <a:grpFill/>
            <a:ln w="12700" cap="flat">
              <a:no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129" name="Rounded Rectangle 128"/>
            <p:cNvSpPr/>
            <p:nvPr/>
          </p:nvSpPr>
          <p:spPr bwMode="auto">
            <a:xfrm rot="2456432">
              <a:off x="2731735" y="3164452"/>
              <a:ext cx="124420" cy="621447"/>
            </a:xfrm>
            <a:prstGeom prst="roundRect">
              <a:avLst/>
            </a:prstGeom>
            <a:grpFill/>
            <a:ln w="12700" cap="flat">
              <a:no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sp>
          <p:nvSpPr>
            <p:cNvPr id="130" name="Rounded Rectangle 129"/>
            <p:cNvSpPr/>
            <p:nvPr/>
          </p:nvSpPr>
          <p:spPr bwMode="auto">
            <a:xfrm rot="2456432">
              <a:off x="2393119" y="3563073"/>
              <a:ext cx="124420" cy="175863"/>
            </a:xfrm>
            <a:prstGeom prst="roundRect">
              <a:avLst/>
            </a:prstGeom>
            <a:grpFill/>
            <a:ln w="12700" cap="flat">
              <a:noFill/>
              <a:miter lim="800000"/>
              <a:headEnd type="none" w="med" len="med"/>
              <a:tailEnd type="none" w="med" len="med"/>
            </a:ln>
          </p:spPr>
          <p:txBody>
            <a:bodyPr lIns="121920" tIns="60960" rIns="121920" bIns="60960" rtlCol="0" anchor="ctr"/>
            <a:lstStyle/>
            <a:p>
              <a:pPr algn="ctr" defTabSz="685783"/>
              <a:endParaRPr lang="en-US" sz="1867"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endParaRPr>
            </a:p>
          </p:txBody>
        </p:sp>
      </p:grpSp>
      <p:pic>
        <p:nvPicPr>
          <p:cNvPr id="7" name="Picture 6" descr="&lt;strong&gt;Magnifying Glass&lt;/strong&gt; by bitterjug - Hand-drawn &lt;strong&gt;magnifying glass&lt;/strong&gt;"/>
          <p:cNvPicPr>
            <a:picLocks noChangeAspect="1"/>
          </p:cNvPicPr>
          <p:nvPr/>
        </p:nvPicPr>
        <p:blipFill>
          <a:blip r:embed="rId4">
            <a:clrChange>
              <a:clrFrom>
                <a:srgbClr val="9BD1D3"/>
              </a:clrFrom>
              <a:clrTo>
                <a:srgbClr val="9BD1D3">
                  <a:alpha val="0"/>
                </a:srgbClr>
              </a:clrTo>
            </a:clrChange>
            <a:extLst>
              <a:ext uri="{28A0092B-C50C-407E-A947-70E740481C1C}">
                <a14:useLocalDpi xmlns:a14="http://schemas.microsoft.com/office/drawing/2010/main" val="0"/>
              </a:ext>
            </a:extLst>
          </a:blip>
          <a:stretch>
            <a:fillRect/>
          </a:stretch>
        </p:blipFill>
        <p:spPr>
          <a:xfrm flipH="1">
            <a:off x="491058" y="3159126"/>
            <a:ext cx="3392575" cy="2493543"/>
          </a:xfrm>
          <a:prstGeom prst="rect">
            <a:avLst/>
          </a:prstGeom>
        </p:spPr>
      </p:pic>
      <p:pic>
        <p:nvPicPr>
          <p:cNvPr id="5" name="Picture 4" descr="&lt;strong&gt;Clipart&lt;/strong&gt; - &lt;strong&gt;Elephant&lt;/strong&g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2500117" y="3363559"/>
            <a:ext cx="1013692" cy="716303"/>
          </a:xfrm>
          <a:prstGeom prst="rect">
            <a:avLst/>
          </a:prstGeom>
        </p:spPr>
      </p:pic>
      <p:pic>
        <p:nvPicPr>
          <p:cNvPr id="11" name="Picture 10" descr="wet mouse by aidaivars - A wet mous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1844390" y="3948273"/>
            <a:ext cx="572559" cy="299161"/>
          </a:xfrm>
          <a:prstGeom prst="rect">
            <a:avLst/>
          </a:prstGeom>
        </p:spPr>
      </p:pic>
      <p:pic>
        <p:nvPicPr>
          <p:cNvPr id="73" name="Picture 72" descr="wet mouse by aidaivars - A wet mous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592201" y="4016962"/>
            <a:ext cx="572559" cy="299161"/>
          </a:xfrm>
          <a:prstGeom prst="rect">
            <a:avLst/>
          </a:prstGeom>
        </p:spPr>
      </p:pic>
      <p:pic>
        <p:nvPicPr>
          <p:cNvPr id="72" name="Picture 71" descr="wet mouse by aidaivars - A wet mous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130669" y="4184004"/>
            <a:ext cx="572559" cy="299161"/>
          </a:xfrm>
          <a:prstGeom prst="rect">
            <a:avLst/>
          </a:prstGeom>
        </p:spPr>
      </p:pic>
      <p:sp>
        <p:nvSpPr>
          <p:cNvPr id="139" name="Rounded Rectangle 138"/>
          <p:cNvSpPr/>
          <p:nvPr/>
        </p:nvSpPr>
        <p:spPr>
          <a:xfrm flipH="1">
            <a:off x="8344951" y="2543488"/>
            <a:ext cx="1799557" cy="361899"/>
          </a:xfrm>
          <a:prstGeom prst="roundRect">
            <a:avLst/>
          </a:prstGeom>
          <a:noFill/>
          <a:ln>
            <a:noFill/>
          </a:ln>
        </p:spPr>
        <p:txBody>
          <a:bodyPr wrap="square" lIns="0" tIns="0" rIns="0" bIns="0" rtlCol="0" anchor="ctr" anchorCtr="0">
            <a:noAutofit/>
          </a:bodyPr>
          <a:lstStyle/>
          <a:p>
            <a:pPr algn="ctr"/>
            <a:r>
              <a:rPr lang="en-US" sz="1467" dirty="0">
                <a:latin typeface="CiscoSansTT" panose="020B0503020201020303" pitchFamily="34" charset="0"/>
              </a:rPr>
              <a:t>Queue admission</a:t>
            </a:r>
          </a:p>
        </p:txBody>
      </p:sp>
      <p:sp>
        <p:nvSpPr>
          <p:cNvPr id="146" name="Rounded Rectangle 145"/>
          <p:cNvSpPr/>
          <p:nvPr/>
        </p:nvSpPr>
        <p:spPr bwMode="auto">
          <a:xfrm>
            <a:off x="7882123" y="3584008"/>
            <a:ext cx="1133848" cy="842904"/>
          </a:xfrm>
          <a:prstGeom prst="roundRect">
            <a:avLst/>
          </a:prstGeom>
          <a:solidFill>
            <a:schemeClr val="accent1"/>
          </a:solidFill>
          <a:ln w="12700" cap="flat">
            <a:noFill/>
            <a:miter lim="800000"/>
            <a:headEnd type="none" w="med" len="med"/>
            <a:tailEnd type="none" w="med" len="med"/>
          </a:ln>
        </p:spPr>
        <p:txBody>
          <a:bodyPr lIns="0" tIns="0" rIns="0" bIns="0" rtlCol="0" anchor="ctr"/>
          <a:lstStyle/>
          <a:p>
            <a:pPr algn="ctr" defTabSz="685783"/>
            <a:r>
              <a:rPr lang="en-US" sz="1400" b="1"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rPr>
              <a:t>Ideal depth exceeded?</a:t>
            </a:r>
          </a:p>
        </p:txBody>
      </p:sp>
      <p:sp>
        <p:nvSpPr>
          <p:cNvPr id="152" name="Rounded Rectangle 151"/>
          <p:cNvSpPr/>
          <p:nvPr/>
        </p:nvSpPr>
        <p:spPr bwMode="auto">
          <a:xfrm>
            <a:off x="9428842" y="3584008"/>
            <a:ext cx="607652" cy="842904"/>
          </a:xfrm>
          <a:prstGeom prst="roundRect">
            <a:avLst/>
          </a:prstGeom>
          <a:solidFill>
            <a:schemeClr val="accent1"/>
          </a:solidFill>
          <a:ln w="12700" cap="flat">
            <a:noFill/>
            <a:miter lim="800000"/>
            <a:headEnd type="none" w="med" len="med"/>
            <a:tailEnd type="none" w="med" len="med"/>
          </a:ln>
        </p:spPr>
        <p:txBody>
          <a:bodyPr lIns="0" tIns="0" rIns="0" bIns="0" rtlCol="0" anchor="ctr"/>
          <a:lstStyle/>
          <a:p>
            <a:pPr algn="ctr" defTabSz="685783"/>
            <a:r>
              <a:rPr lang="en-US" sz="1400" b="1" dirty="0">
                <a:solidFill>
                  <a:schemeClr val="bg1"/>
                </a:solidFill>
                <a:latin typeface="CiscoSansTT" panose="020B0503020201020303" pitchFamily="34" charset="0"/>
                <a:ea typeface="Arial" pitchFamily="-107" charset="0"/>
                <a:cs typeface="CiscoSansTT" panose="020B0503020201020303" pitchFamily="34" charset="0"/>
                <a:sym typeface="Arial" pitchFamily="-107" charset="0"/>
              </a:rPr>
              <a:t>AFD set?</a:t>
            </a:r>
          </a:p>
        </p:txBody>
      </p:sp>
      <p:cxnSp>
        <p:nvCxnSpPr>
          <p:cNvPr id="156" name="Straight Arrow Connector 155"/>
          <p:cNvCxnSpPr>
            <a:stCxn id="152" idx="2"/>
          </p:cNvCxnSpPr>
          <p:nvPr/>
        </p:nvCxnSpPr>
        <p:spPr>
          <a:xfrm>
            <a:off x="9732668" y="4426912"/>
            <a:ext cx="0" cy="687267"/>
          </a:xfrm>
          <a:prstGeom prst="straightConnector1">
            <a:avLst/>
          </a:prstGeom>
          <a:noFill/>
          <a:ln w="12700" cap="flat">
            <a:solidFill>
              <a:schemeClr val="accent1"/>
            </a:solidFill>
            <a:miter lim="800000"/>
            <a:headEnd type="none" w="med" len="med"/>
            <a:tailEnd type="triangle" w="med" len="med"/>
          </a:ln>
        </p:spPr>
      </p:cxnSp>
      <p:pic>
        <p:nvPicPr>
          <p:cNvPr id="159" name="Picture 158"/>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9346457" y="5066626"/>
            <a:ext cx="719184" cy="719185"/>
          </a:xfrm>
          <a:prstGeom prst="rect">
            <a:avLst/>
          </a:prstGeom>
        </p:spPr>
      </p:pic>
      <p:grpSp>
        <p:nvGrpSpPr>
          <p:cNvPr id="6" name="Group 5"/>
          <p:cNvGrpSpPr/>
          <p:nvPr/>
        </p:nvGrpSpPr>
        <p:grpSpPr>
          <a:xfrm>
            <a:off x="8153446" y="3312044"/>
            <a:ext cx="2416097" cy="359636"/>
            <a:chOff x="5895933" y="2917794"/>
            <a:chExt cx="1812073" cy="269727"/>
          </a:xfrm>
        </p:grpSpPr>
        <p:sp>
          <p:nvSpPr>
            <p:cNvPr id="154" name="Freeform 153"/>
            <p:cNvSpPr/>
            <p:nvPr/>
          </p:nvSpPr>
          <p:spPr bwMode="auto">
            <a:xfrm>
              <a:off x="6115165" y="2929944"/>
              <a:ext cx="1592841" cy="257577"/>
            </a:xfrm>
            <a:custGeom>
              <a:avLst/>
              <a:gdLst>
                <a:gd name="connsiteX0" fmla="*/ 0 w 1332964"/>
                <a:gd name="connsiteY0" fmla="*/ 257577 h 508715"/>
                <a:gd name="connsiteX1" fmla="*/ 0 w 1332964"/>
                <a:gd name="connsiteY1" fmla="*/ 0 h 508715"/>
                <a:gd name="connsiteX2" fmla="*/ 1332964 w 1332964"/>
                <a:gd name="connsiteY2" fmla="*/ 0 h 508715"/>
                <a:gd name="connsiteX3" fmla="*/ 1332964 w 1332964"/>
                <a:gd name="connsiteY3" fmla="*/ 508715 h 508715"/>
                <a:gd name="connsiteX0" fmla="*/ 0 w 1332964"/>
                <a:gd name="connsiteY0" fmla="*/ 257577 h 257577"/>
                <a:gd name="connsiteX1" fmla="*/ 0 w 1332964"/>
                <a:gd name="connsiteY1" fmla="*/ 0 h 257577"/>
                <a:gd name="connsiteX2" fmla="*/ 1332964 w 1332964"/>
                <a:gd name="connsiteY2" fmla="*/ 0 h 257577"/>
              </a:gdLst>
              <a:ahLst/>
              <a:cxnLst>
                <a:cxn ang="0">
                  <a:pos x="connsiteX0" y="connsiteY0"/>
                </a:cxn>
                <a:cxn ang="0">
                  <a:pos x="connsiteX1" y="connsiteY1"/>
                </a:cxn>
                <a:cxn ang="0">
                  <a:pos x="connsiteX2" y="connsiteY2"/>
                </a:cxn>
              </a:cxnLst>
              <a:rect l="l" t="t" r="r" b="b"/>
              <a:pathLst>
                <a:path w="1332964" h="257577">
                  <a:moveTo>
                    <a:pt x="0" y="257577"/>
                  </a:moveTo>
                  <a:lnTo>
                    <a:pt x="0" y="0"/>
                  </a:lnTo>
                  <a:lnTo>
                    <a:pt x="1332964" y="0"/>
                  </a:lnTo>
                </a:path>
              </a:pathLst>
            </a:custGeom>
            <a:noFill/>
            <a:ln w="12700" cap="flat">
              <a:solidFill>
                <a:schemeClr val="accent1"/>
              </a:solidFill>
              <a:miter lim="800000"/>
              <a:headEnd type="none" w="med" len="med"/>
              <a:tailEnd type="triangle" w="med" len="med"/>
            </a:ln>
          </p:spPr>
          <p:txBody>
            <a:bodyPr rtlCol="0" anchor="ctr"/>
            <a:lstStyle/>
            <a:p>
              <a:pPr algn="ctr"/>
              <a:endParaRPr lang="en-US" sz="2400" dirty="0">
                <a:latin typeface="CiscoSansTT" panose="020B0503020201020303" pitchFamily="34" charset="0"/>
              </a:endParaRPr>
            </a:p>
          </p:txBody>
        </p:sp>
        <p:sp>
          <p:nvSpPr>
            <p:cNvPr id="160" name="TextBox 159"/>
            <p:cNvSpPr txBox="1"/>
            <p:nvPr/>
          </p:nvSpPr>
          <p:spPr>
            <a:xfrm>
              <a:off x="5895933" y="2917794"/>
              <a:ext cx="227466" cy="214674"/>
            </a:xfrm>
            <a:prstGeom prst="rect">
              <a:avLst/>
            </a:prstGeom>
            <a:noFill/>
          </p:spPr>
          <p:txBody>
            <a:bodyPr wrap="none" rtlCol="0">
              <a:spAutoFit/>
            </a:bodyPr>
            <a:lstStyle/>
            <a:p>
              <a:pPr>
                <a:lnSpc>
                  <a:spcPct val="90000"/>
                </a:lnSpc>
                <a:spcBef>
                  <a:spcPts val="800"/>
                </a:spcBef>
              </a:pPr>
              <a:r>
                <a:rPr lang="en-US" sz="1400" b="1" dirty="0">
                  <a:latin typeface="CiscoSansTT" panose="020B0503020201020303" pitchFamily="34" charset="0"/>
                </a:rPr>
                <a:t>N</a:t>
              </a:r>
            </a:p>
          </p:txBody>
        </p:sp>
      </p:grpSp>
      <p:sp>
        <p:nvSpPr>
          <p:cNvPr id="161" name="TextBox 160"/>
          <p:cNvSpPr txBox="1"/>
          <p:nvPr/>
        </p:nvSpPr>
        <p:spPr>
          <a:xfrm>
            <a:off x="8944967" y="3977163"/>
            <a:ext cx="277640" cy="286232"/>
          </a:xfrm>
          <a:prstGeom prst="rect">
            <a:avLst/>
          </a:prstGeom>
          <a:noFill/>
        </p:spPr>
        <p:txBody>
          <a:bodyPr wrap="none" rtlCol="0">
            <a:spAutoFit/>
          </a:bodyPr>
          <a:lstStyle/>
          <a:p>
            <a:pPr>
              <a:lnSpc>
                <a:spcPct val="90000"/>
              </a:lnSpc>
              <a:spcBef>
                <a:spcPts val="800"/>
              </a:spcBef>
            </a:pPr>
            <a:r>
              <a:rPr lang="en-US" sz="1400" b="1" dirty="0">
                <a:latin typeface="CiscoSansTT" panose="020B0503020201020303" pitchFamily="34" charset="0"/>
              </a:rPr>
              <a:t>Y</a:t>
            </a:r>
          </a:p>
        </p:txBody>
      </p:sp>
      <p:sp>
        <p:nvSpPr>
          <p:cNvPr id="162" name="TextBox 161"/>
          <p:cNvSpPr txBox="1"/>
          <p:nvPr/>
        </p:nvSpPr>
        <p:spPr>
          <a:xfrm>
            <a:off x="9665892" y="4397389"/>
            <a:ext cx="277640" cy="286232"/>
          </a:xfrm>
          <a:prstGeom prst="rect">
            <a:avLst/>
          </a:prstGeom>
          <a:noFill/>
        </p:spPr>
        <p:txBody>
          <a:bodyPr wrap="none" rtlCol="0">
            <a:spAutoFit/>
          </a:bodyPr>
          <a:lstStyle/>
          <a:p>
            <a:pPr>
              <a:lnSpc>
                <a:spcPct val="90000"/>
              </a:lnSpc>
              <a:spcBef>
                <a:spcPts val="800"/>
              </a:spcBef>
            </a:pPr>
            <a:r>
              <a:rPr lang="en-US" sz="1400" b="1" dirty="0">
                <a:latin typeface="CiscoSansTT" panose="020B0503020201020303" pitchFamily="34" charset="0"/>
              </a:rPr>
              <a:t>Y</a:t>
            </a:r>
          </a:p>
        </p:txBody>
      </p:sp>
      <p:sp>
        <p:nvSpPr>
          <p:cNvPr id="163" name="TextBox 162"/>
          <p:cNvSpPr txBox="1"/>
          <p:nvPr/>
        </p:nvSpPr>
        <p:spPr>
          <a:xfrm>
            <a:off x="9959413" y="3977163"/>
            <a:ext cx="303288" cy="286232"/>
          </a:xfrm>
          <a:prstGeom prst="rect">
            <a:avLst/>
          </a:prstGeom>
          <a:noFill/>
        </p:spPr>
        <p:txBody>
          <a:bodyPr wrap="none" rtlCol="0">
            <a:spAutoFit/>
          </a:bodyPr>
          <a:lstStyle/>
          <a:p>
            <a:pPr>
              <a:lnSpc>
                <a:spcPct val="90000"/>
              </a:lnSpc>
              <a:spcBef>
                <a:spcPts val="800"/>
              </a:spcBef>
            </a:pPr>
            <a:r>
              <a:rPr lang="en-US" sz="1400" b="1" dirty="0">
                <a:latin typeface="CiscoSansTT" panose="020B0503020201020303" pitchFamily="34" charset="0"/>
              </a:rPr>
              <a:t>N</a:t>
            </a:r>
          </a:p>
        </p:txBody>
      </p:sp>
      <p:sp>
        <p:nvSpPr>
          <p:cNvPr id="164" name="TextBox 163"/>
          <p:cNvSpPr txBox="1"/>
          <p:nvPr/>
        </p:nvSpPr>
        <p:spPr>
          <a:xfrm>
            <a:off x="10694988" y="4609857"/>
            <a:ext cx="632096" cy="286232"/>
          </a:xfrm>
          <a:prstGeom prst="rect">
            <a:avLst/>
          </a:prstGeom>
          <a:noFill/>
        </p:spPr>
        <p:txBody>
          <a:bodyPr wrap="none" rtlCol="0">
            <a:spAutoFit/>
          </a:bodyPr>
          <a:lstStyle/>
          <a:p>
            <a:pPr>
              <a:lnSpc>
                <a:spcPct val="90000"/>
              </a:lnSpc>
              <a:spcBef>
                <a:spcPts val="800"/>
              </a:spcBef>
            </a:pPr>
            <a:r>
              <a:rPr lang="en-US" sz="1400" dirty="0">
                <a:latin typeface="CiscoSansTT" panose="020B0503020201020303" pitchFamily="34" charset="0"/>
              </a:rPr>
              <a:t>Buffer</a:t>
            </a:r>
          </a:p>
        </p:txBody>
      </p:sp>
      <p:cxnSp>
        <p:nvCxnSpPr>
          <p:cNvPr id="169" name="Straight Connector 168"/>
          <p:cNvCxnSpPr/>
          <p:nvPr/>
        </p:nvCxnSpPr>
        <p:spPr>
          <a:xfrm>
            <a:off x="10577103" y="4126864"/>
            <a:ext cx="957983" cy="0"/>
          </a:xfrm>
          <a:prstGeom prst="line">
            <a:avLst/>
          </a:prstGeom>
          <a:noFill/>
          <a:ln w="38100" cap="flat">
            <a:solidFill>
              <a:schemeClr val="accent6">
                <a:lumMod val="75000"/>
              </a:schemeClr>
            </a:solidFill>
            <a:prstDash val="sysDash"/>
            <a:miter lim="800000"/>
            <a:headEnd type="none" w="med" len="med"/>
            <a:tailEnd type="none" w="med" len="med"/>
          </a:ln>
        </p:spPr>
      </p:cxnSp>
      <p:sp>
        <p:nvSpPr>
          <p:cNvPr id="25" name="Left Brace 24"/>
          <p:cNvSpPr/>
          <p:nvPr/>
        </p:nvSpPr>
        <p:spPr bwMode="auto">
          <a:xfrm rot="5400000">
            <a:off x="9017137" y="1780613"/>
            <a:ext cx="290247" cy="2449856"/>
          </a:xfrm>
          <a:prstGeom prst="leftBrace">
            <a:avLst>
              <a:gd name="adj1" fmla="val 37691"/>
              <a:gd name="adj2" fmla="val 50000"/>
            </a:avLst>
          </a:prstGeom>
          <a:noFill/>
          <a:ln>
            <a:solidFill>
              <a:schemeClr val="tx1"/>
            </a:solidFill>
          </a:ln>
        </p:spPr>
        <p:txBody>
          <a:bodyPr wrap="square" lIns="0" tIns="0" rIns="0" bIns="0" rtlCol="0" anchor="ctr" anchorCtr="0">
            <a:noAutofit/>
          </a:bodyPr>
          <a:lstStyle/>
          <a:p>
            <a:pPr algn="ctr"/>
            <a:endParaRPr lang="en-US" sz="1467">
              <a:latin typeface="CiscoSansTT" panose="020B0503020201020303" pitchFamily="34" charset="0"/>
            </a:endParaRPr>
          </a:p>
        </p:txBody>
      </p:sp>
    </p:spTree>
    <p:extLst>
      <p:ext uri="{BB962C8B-B14F-4D97-AF65-F5344CB8AC3E}">
        <p14:creationId xmlns:p14="http://schemas.microsoft.com/office/powerpoint/2010/main" val="1178174124"/>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left)">
                                      <p:cBhvr>
                                        <p:cTn id="7" dur="500"/>
                                        <p:tgtEl>
                                          <p:spTgt spid="12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32"/>
                                        </p:tgtEl>
                                        <p:attrNameLst>
                                          <p:attrName>style.visibility</p:attrName>
                                        </p:attrNameLst>
                                      </p:cBhvr>
                                      <p:to>
                                        <p:strVal val="visible"/>
                                      </p:to>
                                    </p:set>
                                    <p:animEffect transition="in" filter="dissolve">
                                      <p:cBhvr>
                                        <p:cTn id="11" dur="500"/>
                                        <p:tgtEl>
                                          <p:spTgt spid="132"/>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126"/>
                                        </p:tgtEl>
                                        <p:attrNameLst>
                                          <p:attrName>style.visibility</p:attrName>
                                        </p:attrNameLst>
                                      </p:cBhvr>
                                      <p:to>
                                        <p:strVal val="visible"/>
                                      </p:to>
                                    </p:set>
                                    <p:animEffect transition="in" filter="dissolve">
                                      <p:cBhvr>
                                        <p:cTn id="14" dur="500"/>
                                        <p:tgtEl>
                                          <p:spTgt spid="126"/>
                                        </p:tgtEl>
                                      </p:cBhvr>
                                    </p:animEffect>
                                  </p:childTnLst>
                                </p:cTn>
                              </p:par>
                              <p:par>
                                <p:cTn id="15" presetID="9" presetClass="entr" presetSubtype="0" fill="hold" nodeType="withEffect">
                                  <p:stCondLst>
                                    <p:cond delay="0"/>
                                  </p:stCondLst>
                                  <p:childTnLst>
                                    <p:set>
                                      <p:cBhvr>
                                        <p:cTn id="16" dur="1" fill="hold">
                                          <p:stCondLst>
                                            <p:cond delay="0"/>
                                          </p:stCondLst>
                                        </p:cTn>
                                        <p:tgtEl>
                                          <p:spTgt spid="131"/>
                                        </p:tgtEl>
                                        <p:attrNameLst>
                                          <p:attrName>style.visibility</p:attrName>
                                        </p:attrNameLst>
                                      </p:cBhvr>
                                      <p:to>
                                        <p:strVal val="visible"/>
                                      </p:to>
                                    </p:set>
                                    <p:animEffect transition="in" filter="dissolve">
                                      <p:cBhvr>
                                        <p:cTn id="17" dur="500"/>
                                        <p:tgtEl>
                                          <p:spTgt spid="131"/>
                                        </p:tgtEl>
                                      </p:cBhvr>
                                    </p:animEffect>
                                  </p:childTnLst>
                                </p:cTn>
                              </p:par>
                              <p:par>
                                <p:cTn id="18" presetID="9" presetClass="entr" presetSubtype="0"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ssolve">
                                      <p:cBhvr>
                                        <p:cTn id="20" dur="500"/>
                                        <p:tgtEl>
                                          <p:spTgt spid="7"/>
                                        </p:tgtEl>
                                      </p:cBhvr>
                                    </p:animEffect>
                                  </p:childTnLst>
                                </p:cTn>
                              </p:par>
                              <p:par>
                                <p:cTn id="21" presetID="9"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dissolve">
                                      <p:cBhvr>
                                        <p:cTn id="23" dur="500"/>
                                        <p:tgtEl>
                                          <p:spTgt spid="5"/>
                                        </p:tgtEl>
                                      </p:cBhvr>
                                    </p:animEffect>
                                  </p:childTnLst>
                                </p:cTn>
                              </p:par>
                              <p:par>
                                <p:cTn id="24" presetID="9" presetClass="entr" presetSubtype="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dissolve">
                                      <p:cBhvr>
                                        <p:cTn id="26" dur="500"/>
                                        <p:tgtEl>
                                          <p:spTgt spid="11"/>
                                        </p:tgtEl>
                                      </p:cBhvr>
                                    </p:animEffect>
                                  </p:childTnLst>
                                </p:cTn>
                              </p:par>
                              <p:par>
                                <p:cTn id="27" presetID="9" presetClass="entr" presetSubtype="0"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dissolve">
                                      <p:cBhvr>
                                        <p:cTn id="29" dur="500"/>
                                        <p:tgtEl>
                                          <p:spTgt spid="73"/>
                                        </p:tgtEl>
                                      </p:cBhvr>
                                    </p:animEffect>
                                  </p:childTnLst>
                                </p:cTn>
                              </p:par>
                              <p:par>
                                <p:cTn id="30" presetID="9" presetClass="entr" presetSubtype="0" fill="hold" nodeType="with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dissolve">
                                      <p:cBhvr>
                                        <p:cTn id="32" dur="500"/>
                                        <p:tgtEl>
                                          <p:spTgt spid="72"/>
                                        </p:tgtEl>
                                      </p:cBhvr>
                                    </p:animEffect>
                                  </p:childTnLst>
                                </p:cTn>
                              </p:par>
                            </p:childTnLst>
                          </p:cTn>
                        </p:par>
                        <p:par>
                          <p:cTn id="33" fill="hold">
                            <p:stCondLst>
                              <p:cond delay="1000"/>
                            </p:stCondLst>
                            <p:childTnLst>
                              <p:par>
                                <p:cTn id="34" presetID="9" presetClass="entr" presetSubtype="0" fill="hold" grpId="0" nodeType="after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dissolve">
                                      <p:cBhvr>
                                        <p:cTn id="36" dur="500"/>
                                        <p:tgtEl>
                                          <p:spTgt spid="23"/>
                                        </p:tgtEl>
                                      </p:cBhvr>
                                    </p:animEffect>
                                  </p:childTnLst>
                                </p:cTn>
                              </p:par>
                              <p:par>
                                <p:cTn id="37" presetID="9" presetClass="entr" presetSubtype="0" fill="hold" nodeType="with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dissolve">
                                      <p:cBhvr>
                                        <p:cTn id="39" dur="500"/>
                                        <p:tgtEl>
                                          <p:spTgt spid="33"/>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23"/>
                                        </p:tgtEl>
                                        <p:attrNameLst>
                                          <p:attrName>style.visibility</p:attrName>
                                        </p:attrNameLst>
                                      </p:cBhvr>
                                      <p:to>
                                        <p:strVal val="visible"/>
                                      </p:to>
                                    </p:set>
                                    <p:animEffect transition="in" filter="wipe(left)">
                                      <p:cBhvr>
                                        <p:cTn id="44" dur="500"/>
                                        <p:tgtEl>
                                          <p:spTgt spid="123"/>
                                        </p:tgtEl>
                                      </p:cBhvr>
                                    </p:animEffect>
                                  </p:childTnLst>
                                </p:cTn>
                              </p:par>
                            </p:childTnLst>
                          </p:cTn>
                        </p:par>
                        <p:par>
                          <p:cTn id="45" fill="hold">
                            <p:stCondLst>
                              <p:cond delay="500"/>
                            </p:stCondLst>
                            <p:childTnLst>
                              <p:par>
                                <p:cTn id="46" presetID="9" presetClass="entr" presetSubtype="0" fill="hold" nodeType="after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dissolve">
                                      <p:cBhvr>
                                        <p:cTn id="48" dur="500"/>
                                        <p:tgtEl>
                                          <p:spTgt spid="12"/>
                                        </p:tgtEl>
                                      </p:cBhvr>
                                    </p:animEffect>
                                  </p:childTnLst>
                                </p:cTn>
                              </p:par>
                            </p:childTnLst>
                          </p:cTn>
                        </p:par>
                        <p:par>
                          <p:cTn id="49" fill="hold">
                            <p:stCondLst>
                              <p:cond delay="1000"/>
                            </p:stCondLst>
                            <p:childTnLst>
                              <p:par>
                                <p:cTn id="50" presetID="9" presetClass="entr" presetSubtype="0" fill="hold" nodeType="afterEffect">
                                  <p:stCondLst>
                                    <p:cond delay="0"/>
                                  </p:stCondLst>
                                  <p:childTnLst>
                                    <p:set>
                                      <p:cBhvr>
                                        <p:cTn id="51" dur="1" fill="hold">
                                          <p:stCondLst>
                                            <p:cond delay="0"/>
                                          </p:stCondLst>
                                        </p:cTn>
                                        <p:tgtEl>
                                          <p:spTgt spid="112"/>
                                        </p:tgtEl>
                                        <p:attrNameLst>
                                          <p:attrName>style.visibility</p:attrName>
                                        </p:attrNameLst>
                                      </p:cBhvr>
                                      <p:to>
                                        <p:strVal val="visible"/>
                                      </p:to>
                                    </p:set>
                                    <p:animEffect transition="in" filter="dissolve">
                                      <p:cBhvr>
                                        <p:cTn id="52" dur="500"/>
                                        <p:tgtEl>
                                          <p:spTgt spid="112"/>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111"/>
                                        </p:tgtEl>
                                        <p:attrNameLst>
                                          <p:attrName>style.visibility</p:attrName>
                                        </p:attrNameLst>
                                      </p:cBhvr>
                                      <p:to>
                                        <p:strVal val="visible"/>
                                      </p:to>
                                    </p:set>
                                    <p:animEffect transition="in" filter="dissolve">
                                      <p:cBhvr>
                                        <p:cTn id="55" dur="500"/>
                                        <p:tgtEl>
                                          <p:spTgt spid="111"/>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dissolve">
                                      <p:cBhvr>
                                        <p:cTn id="60" dur="500"/>
                                        <p:tgtEl>
                                          <p:spTgt spid="8"/>
                                        </p:tgtEl>
                                      </p:cBhvr>
                                    </p:animEffect>
                                  </p:childTnLst>
                                </p:cTn>
                              </p:par>
                            </p:childTnLst>
                          </p:cTn>
                        </p:par>
                        <p:par>
                          <p:cTn id="61" fill="hold">
                            <p:stCondLst>
                              <p:cond delay="500"/>
                            </p:stCondLst>
                            <p:childTnLst>
                              <p:par>
                                <p:cTn id="62" presetID="9" presetClass="entr" presetSubtype="0" fill="hold" grpId="0" nodeType="afterEffect">
                                  <p:stCondLst>
                                    <p:cond delay="0"/>
                                  </p:stCondLst>
                                  <p:childTnLst>
                                    <p:set>
                                      <p:cBhvr>
                                        <p:cTn id="63" dur="1" fill="hold">
                                          <p:stCondLst>
                                            <p:cond delay="0"/>
                                          </p:stCondLst>
                                        </p:cTn>
                                        <p:tgtEl>
                                          <p:spTgt spid="117"/>
                                        </p:tgtEl>
                                        <p:attrNameLst>
                                          <p:attrName>style.visibility</p:attrName>
                                        </p:attrNameLst>
                                      </p:cBhvr>
                                      <p:to>
                                        <p:strVal val="visible"/>
                                      </p:to>
                                    </p:set>
                                    <p:animEffect transition="in" filter="dissolve">
                                      <p:cBhvr>
                                        <p:cTn id="64" dur="500"/>
                                        <p:tgtEl>
                                          <p:spTgt spid="117"/>
                                        </p:tgtEl>
                                      </p:cBhvr>
                                    </p:animEffect>
                                  </p:childTnLst>
                                </p:cTn>
                              </p:par>
                              <p:par>
                                <p:cTn id="65" presetID="9" presetClass="entr" presetSubtype="0" fill="hold" nodeType="withEffect">
                                  <p:stCondLst>
                                    <p:cond delay="0"/>
                                  </p:stCondLst>
                                  <p:childTnLst>
                                    <p:set>
                                      <p:cBhvr>
                                        <p:cTn id="66" dur="1" fill="hold">
                                          <p:stCondLst>
                                            <p:cond delay="0"/>
                                          </p:stCondLst>
                                        </p:cTn>
                                        <p:tgtEl>
                                          <p:spTgt spid="118"/>
                                        </p:tgtEl>
                                        <p:attrNameLst>
                                          <p:attrName>style.visibility</p:attrName>
                                        </p:attrNameLst>
                                      </p:cBhvr>
                                      <p:to>
                                        <p:strVal val="visible"/>
                                      </p:to>
                                    </p:set>
                                    <p:animEffect transition="in" filter="dissolve">
                                      <p:cBhvr>
                                        <p:cTn id="67" dur="500"/>
                                        <p:tgtEl>
                                          <p:spTgt spid="118"/>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25"/>
                                        </p:tgtEl>
                                        <p:attrNameLst>
                                          <p:attrName>style.visibility</p:attrName>
                                        </p:attrNameLst>
                                      </p:cBhvr>
                                      <p:to>
                                        <p:strVal val="visible"/>
                                      </p:to>
                                    </p:set>
                                    <p:animEffect transition="in" filter="wipe(left)">
                                      <p:cBhvr>
                                        <p:cTn id="72" dur="500"/>
                                        <p:tgtEl>
                                          <p:spTgt spid="125"/>
                                        </p:tgtEl>
                                      </p:cBhvr>
                                    </p:animEffect>
                                  </p:childTnLst>
                                </p:cTn>
                              </p:par>
                            </p:childTnLst>
                          </p:cTn>
                        </p:par>
                        <p:par>
                          <p:cTn id="73" fill="hold">
                            <p:stCondLst>
                              <p:cond delay="500"/>
                            </p:stCondLst>
                            <p:childTnLst>
                              <p:par>
                                <p:cTn id="74" presetID="9" presetClass="entr" presetSubtype="0" fill="hold" nodeType="afterEffect">
                                  <p:stCondLst>
                                    <p:cond delay="0"/>
                                  </p:stCondLst>
                                  <p:childTnLst>
                                    <p:set>
                                      <p:cBhvr>
                                        <p:cTn id="75" dur="1" fill="hold">
                                          <p:stCondLst>
                                            <p:cond delay="0"/>
                                          </p:stCondLst>
                                        </p:cTn>
                                        <p:tgtEl>
                                          <p:spTgt spid="4"/>
                                        </p:tgtEl>
                                        <p:attrNameLst>
                                          <p:attrName>style.visibility</p:attrName>
                                        </p:attrNameLst>
                                      </p:cBhvr>
                                      <p:to>
                                        <p:strVal val="visible"/>
                                      </p:to>
                                    </p:set>
                                    <p:animEffect transition="in" filter="dissolve">
                                      <p:cBhvr>
                                        <p:cTn id="76" dur="500"/>
                                        <p:tgtEl>
                                          <p:spTgt spid="4"/>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164"/>
                                        </p:tgtEl>
                                        <p:attrNameLst>
                                          <p:attrName>style.visibility</p:attrName>
                                        </p:attrNameLst>
                                      </p:cBhvr>
                                      <p:to>
                                        <p:strVal val="visible"/>
                                      </p:to>
                                    </p:set>
                                    <p:animEffect transition="in" filter="dissolve">
                                      <p:cBhvr>
                                        <p:cTn id="79" dur="500"/>
                                        <p:tgtEl>
                                          <p:spTgt spid="164"/>
                                        </p:tgtEl>
                                      </p:cBhvr>
                                    </p:animEffect>
                                  </p:childTnLst>
                                </p:cTn>
                              </p:par>
                              <p:par>
                                <p:cTn id="80" presetID="9" presetClass="entr" presetSubtype="0" fill="hold" nodeType="withEffect">
                                  <p:stCondLst>
                                    <p:cond delay="0"/>
                                  </p:stCondLst>
                                  <p:childTnLst>
                                    <p:set>
                                      <p:cBhvr>
                                        <p:cTn id="81" dur="1" fill="hold">
                                          <p:stCondLst>
                                            <p:cond delay="0"/>
                                          </p:stCondLst>
                                        </p:cTn>
                                        <p:tgtEl>
                                          <p:spTgt spid="169"/>
                                        </p:tgtEl>
                                        <p:attrNameLst>
                                          <p:attrName>style.visibility</p:attrName>
                                        </p:attrNameLst>
                                      </p:cBhvr>
                                      <p:to>
                                        <p:strVal val="visible"/>
                                      </p:to>
                                    </p:set>
                                    <p:animEffect transition="in" filter="dissolve">
                                      <p:cBhvr>
                                        <p:cTn id="82" dur="500"/>
                                        <p:tgtEl>
                                          <p:spTgt spid="169"/>
                                        </p:tgtEl>
                                      </p:cBhvr>
                                    </p:animEffect>
                                  </p:childTnLst>
                                </p:cTn>
                              </p:par>
                            </p:childTnLst>
                          </p:cTn>
                        </p:par>
                        <p:par>
                          <p:cTn id="83" fill="hold">
                            <p:stCondLst>
                              <p:cond delay="1000"/>
                            </p:stCondLst>
                            <p:childTnLst>
                              <p:par>
                                <p:cTn id="84" presetID="9" presetClass="entr" presetSubtype="0" fill="hold" grpId="0" nodeType="afterEffect">
                                  <p:stCondLst>
                                    <p:cond delay="0"/>
                                  </p:stCondLst>
                                  <p:childTnLst>
                                    <p:set>
                                      <p:cBhvr>
                                        <p:cTn id="85" dur="1" fill="hold">
                                          <p:stCondLst>
                                            <p:cond delay="0"/>
                                          </p:stCondLst>
                                        </p:cTn>
                                        <p:tgtEl>
                                          <p:spTgt spid="139"/>
                                        </p:tgtEl>
                                        <p:attrNameLst>
                                          <p:attrName>style.visibility</p:attrName>
                                        </p:attrNameLst>
                                      </p:cBhvr>
                                      <p:to>
                                        <p:strVal val="visible"/>
                                      </p:to>
                                    </p:set>
                                    <p:animEffect transition="in" filter="dissolve">
                                      <p:cBhvr>
                                        <p:cTn id="86" dur="500"/>
                                        <p:tgtEl>
                                          <p:spTgt spid="139"/>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25"/>
                                        </p:tgtEl>
                                        <p:attrNameLst>
                                          <p:attrName>style.visibility</p:attrName>
                                        </p:attrNameLst>
                                      </p:cBhvr>
                                      <p:to>
                                        <p:strVal val="visible"/>
                                      </p:to>
                                    </p:set>
                                    <p:animEffect transition="in" filter="dissolve">
                                      <p:cBhvr>
                                        <p:cTn id="89" dur="500"/>
                                        <p:tgtEl>
                                          <p:spTgt spid="25"/>
                                        </p:tgtEl>
                                      </p:cBhvr>
                                    </p:animEffect>
                                  </p:childTnLst>
                                </p:cTn>
                              </p:par>
                            </p:childTnLst>
                          </p:cTn>
                        </p:par>
                        <p:par>
                          <p:cTn id="90" fill="hold">
                            <p:stCondLst>
                              <p:cond delay="1500"/>
                            </p:stCondLst>
                            <p:childTnLst>
                              <p:par>
                                <p:cTn id="91" presetID="9" presetClass="entr" presetSubtype="0" fill="hold" grpId="0" nodeType="afterEffect">
                                  <p:stCondLst>
                                    <p:cond delay="0"/>
                                  </p:stCondLst>
                                  <p:childTnLst>
                                    <p:set>
                                      <p:cBhvr>
                                        <p:cTn id="92" dur="1" fill="hold">
                                          <p:stCondLst>
                                            <p:cond delay="0"/>
                                          </p:stCondLst>
                                        </p:cTn>
                                        <p:tgtEl>
                                          <p:spTgt spid="146"/>
                                        </p:tgtEl>
                                        <p:attrNameLst>
                                          <p:attrName>style.visibility</p:attrName>
                                        </p:attrNameLst>
                                      </p:cBhvr>
                                      <p:to>
                                        <p:strVal val="visible"/>
                                      </p:to>
                                    </p:set>
                                    <p:animEffect transition="in" filter="dissolve">
                                      <p:cBhvr>
                                        <p:cTn id="93" dur="500"/>
                                        <p:tgtEl>
                                          <p:spTgt spid="146"/>
                                        </p:tgtEl>
                                      </p:cBhvr>
                                    </p:animEffect>
                                  </p:childTnLst>
                                </p:cTn>
                              </p:par>
                            </p:childTnLst>
                          </p:cTn>
                        </p:par>
                        <p:par>
                          <p:cTn id="94" fill="hold">
                            <p:stCondLst>
                              <p:cond delay="2000"/>
                            </p:stCondLst>
                            <p:childTnLst>
                              <p:par>
                                <p:cTn id="95" presetID="22" presetClass="entr" presetSubtype="2" fill="hold" grpId="0" nodeType="afterEffect">
                                  <p:stCondLst>
                                    <p:cond delay="0"/>
                                  </p:stCondLst>
                                  <p:childTnLst>
                                    <p:set>
                                      <p:cBhvr>
                                        <p:cTn id="96" dur="1" fill="hold">
                                          <p:stCondLst>
                                            <p:cond delay="0"/>
                                          </p:stCondLst>
                                        </p:cTn>
                                        <p:tgtEl>
                                          <p:spTgt spid="167"/>
                                        </p:tgtEl>
                                        <p:attrNameLst>
                                          <p:attrName>style.visibility</p:attrName>
                                        </p:attrNameLst>
                                      </p:cBhvr>
                                      <p:to>
                                        <p:strVal val="visible"/>
                                      </p:to>
                                    </p:set>
                                    <p:animEffect transition="in" filter="wipe(right)">
                                      <p:cBhvr>
                                        <p:cTn id="97" dur="500"/>
                                        <p:tgtEl>
                                          <p:spTgt spid="167"/>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6"/>
                                        </p:tgtEl>
                                        <p:attrNameLst>
                                          <p:attrName>style.visibility</p:attrName>
                                        </p:attrNameLst>
                                      </p:cBhvr>
                                      <p:to>
                                        <p:strVal val="visible"/>
                                      </p:to>
                                    </p:set>
                                    <p:animEffect transition="in" filter="wipe(left)">
                                      <p:cBhvr>
                                        <p:cTn id="102" dur="500"/>
                                        <p:tgtEl>
                                          <p:spTgt spid="6"/>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151"/>
                                        </p:tgtEl>
                                        <p:attrNameLst>
                                          <p:attrName>style.visibility</p:attrName>
                                        </p:attrNameLst>
                                      </p:cBhvr>
                                      <p:to>
                                        <p:strVal val="visible"/>
                                      </p:to>
                                    </p:set>
                                    <p:animEffect transition="in" filter="wipe(left)">
                                      <p:cBhvr>
                                        <p:cTn id="107" dur="500"/>
                                        <p:tgtEl>
                                          <p:spTgt spid="151"/>
                                        </p:tgtEl>
                                      </p:cBhvr>
                                    </p:animEffect>
                                  </p:childTnLst>
                                </p:cTn>
                              </p:par>
                              <p:par>
                                <p:cTn id="108" presetID="9" presetClass="entr" presetSubtype="0" fill="hold" grpId="0" nodeType="withEffect">
                                  <p:stCondLst>
                                    <p:cond delay="0"/>
                                  </p:stCondLst>
                                  <p:childTnLst>
                                    <p:set>
                                      <p:cBhvr>
                                        <p:cTn id="109" dur="1" fill="hold">
                                          <p:stCondLst>
                                            <p:cond delay="0"/>
                                          </p:stCondLst>
                                        </p:cTn>
                                        <p:tgtEl>
                                          <p:spTgt spid="161"/>
                                        </p:tgtEl>
                                        <p:attrNameLst>
                                          <p:attrName>style.visibility</p:attrName>
                                        </p:attrNameLst>
                                      </p:cBhvr>
                                      <p:to>
                                        <p:strVal val="visible"/>
                                      </p:to>
                                    </p:set>
                                    <p:animEffect transition="in" filter="dissolve">
                                      <p:cBhvr>
                                        <p:cTn id="110" dur="500"/>
                                        <p:tgtEl>
                                          <p:spTgt spid="161"/>
                                        </p:tgtEl>
                                      </p:cBhvr>
                                    </p:animEffect>
                                  </p:childTnLst>
                                </p:cTn>
                              </p:par>
                            </p:childTnLst>
                          </p:cTn>
                        </p:par>
                        <p:par>
                          <p:cTn id="111" fill="hold">
                            <p:stCondLst>
                              <p:cond delay="500"/>
                            </p:stCondLst>
                            <p:childTnLst>
                              <p:par>
                                <p:cTn id="112" presetID="9" presetClass="entr" presetSubtype="0" fill="hold" grpId="0" nodeType="afterEffect">
                                  <p:stCondLst>
                                    <p:cond delay="0"/>
                                  </p:stCondLst>
                                  <p:childTnLst>
                                    <p:set>
                                      <p:cBhvr>
                                        <p:cTn id="113" dur="1" fill="hold">
                                          <p:stCondLst>
                                            <p:cond delay="0"/>
                                          </p:stCondLst>
                                        </p:cTn>
                                        <p:tgtEl>
                                          <p:spTgt spid="152"/>
                                        </p:tgtEl>
                                        <p:attrNameLst>
                                          <p:attrName>style.visibility</p:attrName>
                                        </p:attrNameLst>
                                      </p:cBhvr>
                                      <p:to>
                                        <p:strVal val="visible"/>
                                      </p:to>
                                    </p:set>
                                    <p:animEffect transition="in" filter="dissolve">
                                      <p:cBhvr>
                                        <p:cTn id="114" dur="500"/>
                                        <p:tgtEl>
                                          <p:spTgt spid="152"/>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grpId="0" nodeType="clickEffect">
                                  <p:stCondLst>
                                    <p:cond delay="0"/>
                                  </p:stCondLst>
                                  <p:childTnLst>
                                    <p:set>
                                      <p:cBhvr>
                                        <p:cTn id="118" dur="1" fill="hold">
                                          <p:stCondLst>
                                            <p:cond delay="0"/>
                                          </p:stCondLst>
                                        </p:cTn>
                                        <p:tgtEl>
                                          <p:spTgt spid="163"/>
                                        </p:tgtEl>
                                        <p:attrNameLst>
                                          <p:attrName>style.visibility</p:attrName>
                                        </p:attrNameLst>
                                      </p:cBhvr>
                                      <p:to>
                                        <p:strVal val="visible"/>
                                      </p:to>
                                    </p:set>
                                    <p:animEffect transition="in" filter="dissolve">
                                      <p:cBhvr>
                                        <p:cTn id="119" dur="500"/>
                                        <p:tgtEl>
                                          <p:spTgt spid="163"/>
                                        </p:tgtEl>
                                      </p:cBhvr>
                                    </p:animEffect>
                                  </p:childTnLst>
                                </p:cTn>
                              </p:par>
                              <p:par>
                                <p:cTn id="120" presetID="22" presetClass="entr" presetSubtype="8" fill="hold" nodeType="withEffect">
                                  <p:stCondLst>
                                    <p:cond delay="0"/>
                                  </p:stCondLst>
                                  <p:childTnLst>
                                    <p:set>
                                      <p:cBhvr>
                                        <p:cTn id="121" dur="1" fill="hold">
                                          <p:stCondLst>
                                            <p:cond delay="0"/>
                                          </p:stCondLst>
                                        </p:cTn>
                                        <p:tgtEl>
                                          <p:spTgt spid="153"/>
                                        </p:tgtEl>
                                        <p:attrNameLst>
                                          <p:attrName>style.visibility</p:attrName>
                                        </p:attrNameLst>
                                      </p:cBhvr>
                                      <p:to>
                                        <p:strVal val="visible"/>
                                      </p:to>
                                    </p:set>
                                    <p:animEffect transition="in" filter="wipe(left)">
                                      <p:cBhvr>
                                        <p:cTn id="122" dur="500"/>
                                        <p:tgtEl>
                                          <p:spTgt spid="153"/>
                                        </p:tgtEl>
                                      </p:cBhvr>
                                    </p:animEffect>
                                  </p:childTnLst>
                                </p:cTn>
                              </p:par>
                            </p:childTnLst>
                          </p:cTn>
                        </p:par>
                        <p:par>
                          <p:cTn id="123" fill="hold">
                            <p:stCondLst>
                              <p:cond delay="500"/>
                            </p:stCondLst>
                            <p:childTnLst>
                              <p:par>
                                <p:cTn id="124" presetID="9" presetClass="entr" presetSubtype="0" fill="hold" grpId="0" nodeType="afterEffect">
                                  <p:stCondLst>
                                    <p:cond delay="0"/>
                                  </p:stCondLst>
                                  <p:childTnLst>
                                    <p:set>
                                      <p:cBhvr>
                                        <p:cTn id="125" dur="1" fill="hold">
                                          <p:stCondLst>
                                            <p:cond delay="0"/>
                                          </p:stCondLst>
                                        </p:cTn>
                                        <p:tgtEl>
                                          <p:spTgt spid="162"/>
                                        </p:tgtEl>
                                        <p:attrNameLst>
                                          <p:attrName>style.visibility</p:attrName>
                                        </p:attrNameLst>
                                      </p:cBhvr>
                                      <p:to>
                                        <p:strVal val="visible"/>
                                      </p:to>
                                    </p:set>
                                    <p:animEffect transition="in" filter="dissolve">
                                      <p:cBhvr>
                                        <p:cTn id="126" dur="500"/>
                                        <p:tgtEl>
                                          <p:spTgt spid="162"/>
                                        </p:tgtEl>
                                      </p:cBhvr>
                                    </p:animEffect>
                                  </p:childTnLst>
                                </p:cTn>
                              </p:par>
                              <p:par>
                                <p:cTn id="127" presetID="22" presetClass="entr" presetSubtype="1" fill="hold" nodeType="withEffect">
                                  <p:stCondLst>
                                    <p:cond delay="0"/>
                                  </p:stCondLst>
                                  <p:childTnLst>
                                    <p:set>
                                      <p:cBhvr>
                                        <p:cTn id="128" dur="1" fill="hold">
                                          <p:stCondLst>
                                            <p:cond delay="0"/>
                                          </p:stCondLst>
                                        </p:cTn>
                                        <p:tgtEl>
                                          <p:spTgt spid="156"/>
                                        </p:tgtEl>
                                        <p:attrNameLst>
                                          <p:attrName>style.visibility</p:attrName>
                                        </p:attrNameLst>
                                      </p:cBhvr>
                                      <p:to>
                                        <p:strVal val="visible"/>
                                      </p:to>
                                    </p:set>
                                    <p:animEffect transition="in" filter="wipe(up)">
                                      <p:cBhvr>
                                        <p:cTn id="129" dur="500"/>
                                        <p:tgtEl>
                                          <p:spTgt spid="156"/>
                                        </p:tgtEl>
                                      </p:cBhvr>
                                    </p:animEffect>
                                  </p:childTnLst>
                                </p:cTn>
                              </p:par>
                            </p:childTnLst>
                          </p:cTn>
                        </p:par>
                        <p:par>
                          <p:cTn id="130" fill="hold">
                            <p:stCondLst>
                              <p:cond delay="1000"/>
                            </p:stCondLst>
                            <p:childTnLst>
                              <p:par>
                                <p:cTn id="131" presetID="9" presetClass="entr" presetSubtype="0" fill="hold" nodeType="afterEffect">
                                  <p:stCondLst>
                                    <p:cond delay="0"/>
                                  </p:stCondLst>
                                  <p:childTnLst>
                                    <p:set>
                                      <p:cBhvr>
                                        <p:cTn id="132" dur="1" fill="hold">
                                          <p:stCondLst>
                                            <p:cond delay="0"/>
                                          </p:stCondLst>
                                        </p:cTn>
                                        <p:tgtEl>
                                          <p:spTgt spid="159"/>
                                        </p:tgtEl>
                                        <p:attrNameLst>
                                          <p:attrName>style.visibility</p:attrName>
                                        </p:attrNameLst>
                                      </p:cBhvr>
                                      <p:to>
                                        <p:strVal val="visible"/>
                                      </p:to>
                                    </p:set>
                                    <p:animEffect transition="in" filter="dissolve">
                                      <p:cBhvr>
                                        <p:cTn id="133" dur="5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0" animBg="1"/>
      <p:bldP spid="132" grpId="0" animBg="1"/>
      <p:bldP spid="23" grpId="0" animBg="1"/>
      <p:bldP spid="111" grpId="0" animBg="1"/>
      <p:bldP spid="117" grpId="0" animBg="1"/>
      <p:bldP spid="123" grpId="0" animBg="1"/>
      <p:bldP spid="125" grpId="0" animBg="1"/>
      <p:bldP spid="126" grpId="0" animBg="1"/>
      <p:bldP spid="139" grpId="0"/>
      <p:bldP spid="146" grpId="0" animBg="1"/>
      <p:bldP spid="152" grpId="0" animBg="1"/>
      <p:bldP spid="161" grpId="0"/>
      <p:bldP spid="162" grpId="0"/>
      <p:bldP spid="163" grpId="0"/>
      <p:bldP spid="164" grpId="0"/>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11328400" cy="838200"/>
          </a:xfrm>
        </p:spPr>
        <p:txBody>
          <a:bodyPr/>
          <a:lstStyle/>
          <a:p>
            <a:pPr>
              <a:lnSpc>
                <a:spcPct val="100000"/>
              </a:lnSpc>
              <a:spcBef>
                <a:spcPts val="0"/>
              </a:spcBef>
              <a:defRPr/>
            </a:pPr>
            <a:r>
              <a:rPr lang="en-US" dirty="0"/>
              <a:t>AFD </a:t>
            </a:r>
            <a:r>
              <a:rPr dirty="0">
                <a:ea typeface="+mj-ea"/>
                <a:cs typeface="+mj-cs"/>
              </a:rPr>
              <a:t>Overview</a:t>
            </a:r>
          </a:p>
        </p:txBody>
      </p:sp>
      <p:sp>
        <p:nvSpPr>
          <p:cNvPr id="4" name="Content Placeholder 2">
            <a:extLst>
              <a:ext uri="{FF2B5EF4-FFF2-40B4-BE49-F238E27FC236}">
                <a16:creationId xmlns:a16="http://schemas.microsoft.com/office/drawing/2014/main" id="{24ED995F-3EF9-4D3D-A815-1B94A259CBD1}"/>
              </a:ext>
            </a:extLst>
          </p:cNvPr>
          <p:cNvSpPr txBox="1">
            <a:spLocks/>
          </p:cNvSpPr>
          <p:nvPr/>
        </p:nvSpPr>
        <p:spPr>
          <a:xfrm>
            <a:off x="558800" y="1104900"/>
            <a:ext cx="10769600" cy="4648200"/>
          </a:xfrm>
          <a:prstGeom prst="rect">
            <a:avLst/>
          </a:prstGeom>
        </p:spPr>
        <p:txBody>
          <a:bodyPr/>
          <a:lstStyle>
            <a:lvl1pPr marL="169863" indent="-169863" algn="l" defTabSz="684213" rtl="0" eaLnBrk="1" fontAlgn="base" hangingPunct="1">
              <a:lnSpc>
                <a:spcPct val="95000"/>
              </a:lnSpc>
              <a:spcBef>
                <a:spcPts val="1075"/>
              </a:spcBef>
              <a:spcAft>
                <a:spcPct val="0"/>
              </a:spcAft>
              <a:buClr>
                <a:schemeClr val="tx2"/>
              </a:buClr>
              <a:buSzPct val="90000"/>
              <a:buFont typeface="Arial" charset="0"/>
              <a:buChar char="•"/>
              <a:defRPr lang="en-US" sz="1500" kern="1200" dirty="0">
                <a:solidFill>
                  <a:schemeClr val="tx1"/>
                </a:solidFill>
                <a:latin typeface="+mn-lt"/>
                <a:ea typeface="ＭＳ Ｐゴシック" charset="0"/>
                <a:cs typeface="CiscoSans"/>
              </a:defRPr>
            </a:lvl1pPr>
            <a:lvl2pPr marL="358775" indent="-215900" algn="l" defTabSz="684213" rtl="0" eaLnBrk="1" fontAlgn="base" hangingPunct="1">
              <a:lnSpc>
                <a:spcPct val="95000"/>
              </a:lnSpc>
              <a:spcBef>
                <a:spcPts val="600"/>
              </a:spcBef>
              <a:spcAft>
                <a:spcPct val="0"/>
              </a:spcAft>
              <a:buClr>
                <a:schemeClr val="tx2"/>
              </a:buClr>
              <a:buFont typeface="Arial" charset="0"/>
              <a:buChar char="•"/>
              <a:defRPr lang="en-US" sz="1400" kern="1200" dirty="0">
                <a:solidFill>
                  <a:schemeClr val="tx1"/>
                </a:solidFill>
                <a:latin typeface="+mn-lt"/>
                <a:ea typeface="ＭＳ Ｐゴシック" charset="0"/>
                <a:cs typeface="CiscoSans"/>
              </a:defRPr>
            </a:lvl2pPr>
            <a:lvl3pPr marL="431800" indent="-169863" algn="l" defTabSz="684213" rtl="0" eaLnBrk="1" fontAlgn="base" hangingPunct="1">
              <a:lnSpc>
                <a:spcPct val="95000"/>
              </a:lnSpc>
              <a:spcBef>
                <a:spcPts val="625"/>
              </a:spcBef>
              <a:spcAft>
                <a:spcPct val="0"/>
              </a:spcAft>
              <a:buFont typeface="Arial" charset="0"/>
              <a:buChar char="•"/>
              <a:defRPr lang="en-US" sz="1200" kern="1200" dirty="0">
                <a:solidFill>
                  <a:schemeClr val="tx1"/>
                </a:solidFill>
                <a:latin typeface="+mn-lt"/>
                <a:ea typeface="ＭＳ Ｐゴシック" charset="0"/>
                <a:cs typeface="CiscoSans"/>
              </a:defRPr>
            </a:lvl3pPr>
            <a:lvl4pPr marL="503238"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4pPr>
            <a:lvl5pPr marL="574675"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5pPr>
            <a:lvl6pPr marL="863856" indent="-171445" algn="l" defTabSz="685777"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5844" indent="-171422" algn="l" defTabSz="685777"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220" indent="0" algn="l" defTabSz="685777" rtl="0" eaLnBrk="1" latinLnBrk="0" hangingPunct="1">
              <a:spcBef>
                <a:spcPct val="20000"/>
              </a:spcBef>
              <a:buFont typeface="Arial" pitchFamily="34" charset="0"/>
              <a:buNone/>
              <a:defRPr sz="1500" kern="1200">
                <a:solidFill>
                  <a:schemeClr val="tx1"/>
                </a:solidFill>
                <a:latin typeface="+mn-lt"/>
                <a:ea typeface="+mn-ea"/>
                <a:cs typeface="+mn-cs"/>
              </a:defRPr>
            </a:lvl8pPr>
            <a:lvl9pPr marL="2914553" indent="-171445" algn="l" defTabSz="685777"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US" sz="2400" dirty="0"/>
              <a:t>AFD is an Active Queue Management (AQM) algorithm that acts on long lived large flows (elephant flows) in case of congestion and does not impact the short flows (mice flows).</a:t>
            </a:r>
          </a:p>
          <a:p>
            <a:r>
              <a:rPr lang="en-US" sz="2400" dirty="0"/>
              <a:t>As a result, improves flow based fairness, drops average queue occupancy and increases head-room for micro-bursts</a:t>
            </a:r>
          </a:p>
          <a:p>
            <a:r>
              <a:rPr lang="en-US" sz="2400" dirty="0"/>
              <a:t>Drop probability depends upon the arrival rate calculation of a flow at ingress.</a:t>
            </a:r>
          </a:p>
          <a:p>
            <a:r>
              <a:rPr lang="en-US" sz="2400" dirty="0"/>
              <a:t>In case of a congestion scenario, the AFD algorithm maintains the queue occupancy at the configured queue desired value by </a:t>
            </a:r>
            <a:r>
              <a:rPr lang="en-US" sz="2400" b="1" dirty="0"/>
              <a:t>probabilistically dropping packets from the large elephant flows and not impacting small mice flows.</a:t>
            </a:r>
          </a:p>
        </p:txBody>
      </p:sp>
    </p:spTree>
    <p:extLst>
      <p:ext uri="{BB962C8B-B14F-4D97-AF65-F5344CB8AC3E}">
        <p14:creationId xmlns:p14="http://schemas.microsoft.com/office/powerpoint/2010/main" val="470864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3123"/>
            <a:ext cx="11009376" cy="975360"/>
          </a:xfrm>
        </p:spPr>
        <p:txBody>
          <a:bodyPr/>
          <a:lstStyle/>
          <a:p>
            <a:r>
              <a:rPr lang="en-US" dirty="0"/>
              <a:t>Elephant Trap</a:t>
            </a:r>
          </a:p>
        </p:txBody>
      </p:sp>
      <p:sp>
        <p:nvSpPr>
          <p:cNvPr id="263" name="Rectangle 262"/>
          <p:cNvSpPr/>
          <p:nvPr/>
        </p:nvSpPr>
        <p:spPr>
          <a:xfrm>
            <a:off x="10476361"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64" name="Rectangle 263"/>
          <p:cNvSpPr/>
          <p:nvPr/>
        </p:nvSpPr>
        <p:spPr>
          <a:xfrm>
            <a:off x="10374787"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65" name="Rectangle 264"/>
          <p:cNvSpPr/>
          <p:nvPr/>
        </p:nvSpPr>
        <p:spPr>
          <a:xfrm>
            <a:off x="10273214"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66" name="Rectangle 265"/>
          <p:cNvSpPr/>
          <p:nvPr/>
        </p:nvSpPr>
        <p:spPr>
          <a:xfrm>
            <a:off x="10171639"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67" name="Rectangle 266"/>
          <p:cNvSpPr/>
          <p:nvPr/>
        </p:nvSpPr>
        <p:spPr>
          <a:xfrm>
            <a:off x="10070066"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68" name="Rectangle 267"/>
          <p:cNvSpPr/>
          <p:nvPr/>
        </p:nvSpPr>
        <p:spPr>
          <a:xfrm>
            <a:off x="9968493"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70" name="Rectangle 269"/>
          <p:cNvSpPr/>
          <p:nvPr/>
        </p:nvSpPr>
        <p:spPr>
          <a:xfrm>
            <a:off x="9765346"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71" name="Rectangle 270"/>
          <p:cNvSpPr/>
          <p:nvPr/>
        </p:nvSpPr>
        <p:spPr>
          <a:xfrm>
            <a:off x="9663773"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72" name="Rectangle 271"/>
          <p:cNvSpPr/>
          <p:nvPr/>
        </p:nvSpPr>
        <p:spPr>
          <a:xfrm>
            <a:off x="9562198"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73" name="Rectangle 272"/>
          <p:cNvSpPr/>
          <p:nvPr/>
        </p:nvSpPr>
        <p:spPr>
          <a:xfrm>
            <a:off x="9460626"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74" name="Rectangle 273"/>
          <p:cNvSpPr/>
          <p:nvPr/>
        </p:nvSpPr>
        <p:spPr>
          <a:xfrm>
            <a:off x="9359051"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75" name="Rectangle 274"/>
          <p:cNvSpPr/>
          <p:nvPr/>
        </p:nvSpPr>
        <p:spPr>
          <a:xfrm>
            <a:off x="9257478"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76" name="Rectangle 275"/>
          <p:cNvSpPr/>
          <p:nvPr/>
        </p:nvSpPr>
        <p:spPr>
          <a:xfrm>
            <a:off x="9155905"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78" name="Rectangle 277"/>
          <p:cNvSpPr/>
          <p:nvPr/>
        </p:nvSpPr>
        <p:spPr>
          <a:xfrm>
            <a:off x="8952758"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79" name="Rectangle 278"/>
          <p:cNvSpPr/>
          <p:nvPr/>
        </p:nvSpPr>
        <p:spPr>
          <a:xfrm>
            <a:off x="8851183"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80" name="Rectangle 279"/>
          <p:cNvSpPr/>
          <p:nvPr/>
        </p:nvSpPr>
        <p:spPr>
          <a:xfrm>
            <a:off x="8749610"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81" name="Rectangle 280"/>
          <p:cNvSpPr/>
          <p:nvPr/>
        </p:nvSpPr>
        <p:spPr>
          <a:xfrm>
            <a:off x="8648037"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82" name="Rectangle 281"/>
          <p:cNvSpPr/>
          <p:nvPr/>
        </p:nvSpPr>
        <p:spPr>
          <a:xfrm>
            <a:off x="8546463"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83" name="Rectangle 282"/>
          <p:cNvSpPr/>
          <p:nvPr/>
        </p:nvSpPr>
        <p:spPr>
          <a:xfrm>
            <a:off x="8444890"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84" name="Rectangle 283"/>
          <p:cNvSpPr/>
          <p:nvPr/>
        </p:nvSpPr>
        <p:spPr>
          <a:xfrm>
            <a:off x="8343317"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85" name="Rectangle 284"/>
          <p:cNvSpPr/>
          <p:nvPr/>
        </p:nvSpPr>
        <p:spPr>
          <a:xfrm>
            <a:off x="8241742"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87" name="Rectangle 286"/>
          <p:cNvSpPr/>
          <p:nvPr/>
        </p:nvSpPr>
        <p:spPr>
          <a:xfrm>
            <a:off x="8038595"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88" name="Rectangle 287"/>
          <p:cNvSpPr/>
          <p:nvPr/>
        </p:nvSpPr>
        <p:spPr>
          <a:xfrm>
            <a:off x="7937022"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89" name="Rectangle 288"/>
          <p:cNvSpPr/>
          <p:nvPr/>
        </p:nvSpPr>
        <p:spPr>
          <a:xfrm>
            <a:off x="7835449"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90" name="Rectangle 289"/>
          <p:cNvSpPr/>
          <p:nvPr/>
        </p:nvSpPr>
        <p:spPr>
          <a:xfrm>
            <a:off x="7733874"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91" name="Rectangle 290"/>
          <p:cNvSpPr/>
          <p:nvPr/>
        </p:nvSpPr>
        <p:spPr>
          <a:xfrm>
            <a:off x="7632302"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92" name="Rectangle 291"/>
          <p:cNvSpPr/>
          <p:nvPr/>
        </p:nvSpPr>
        <p:spPr>
          <a:xfrm>
            <a:off x="7530727"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93" name="Rectangle 292"/>
          <p:cNvSpPr/>
          <p:nvPr/>
        </p:nvSpPr>
        <p:spPr>
          <a:xfrm>
            <a:off x="7429154"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294" name="Rectangle 293"/>
          <p:cNvSpPr/>
          <p:nvPr/>
        </p:nvSpPr>
        <p:spPr>
          <a:xfrm>
            <a:off x="7327581" y="2235511"/>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04" name="TextBox 103"/>
          <p:cNvSpPr txBox="1"/>
          <p:nvPr/>
        </p:nvSpPr>
        <p:spPr>
          <a:xfrm>
            <a:off x="7530546" y="5273224"/>
            <a:ext cx="862737" cy="379656"/>
          </a:xfrm>
          <a:prstGeom prst="rect">
            <a:avLst/>
          </a:prstGeom>
          <a:noFill/>
        </p:spPr>
        <p:txBody>
          <a:bodyPr wrap="none" rtlCol="0">
            <a:spAutoFit/>
          </a:bodyPr>
          <a:lstStyle/>
          <a:p>
            <a:pPr defTabSz="609433" eaLnBrk="0" fontAlgn="base" hangingPunct="0">
              <a:spcBef>
                <a:spcPct val="0"/>
              </a:spcBef>
              <a:spcAft>
                <a:spcPct val="0"/>
              </a:spcAft>
            </a:pPr>
            <a:r>
              <a:rPr lang="en-US" sz="1867" dirty="0">
                <a:solidFill>
                  <a:srgbClr val="3366FF"/>
                </a:solidFill>
                <a:ea typeface="MS PGothic" charset="-128"/>
              </a:rPr>
              <a:t>packet</a:t>
            </a:r>
          </a:p>
        </p:txBody>
      </p:sp>
      <p:sp>
        <p:nvSpPr>
          <p:cNvPr id="106" name="Freeform 105"/>
          <p:cNvSpPr/>
          <p:nvPr/>
        </p:nvSpPr>
        <p:spPr>
          <a:xfrm>
            <a:off x="8425521" y="4637520"/>
            <a:ext cx="781359" cy="853635"/>
          </a:xfrm>
          <a:custGeom>
            <a:avLst/>
            <a:gdLst>
              <a:gd name="connsiteX0" fmla="*/ 0 w 586171"/>
              <a:gd name="connsiteY0" fmla="*/ 640393 h 640393"/>
              <a:gd name="connsiteX1" fmla="*/ 455911 w 586171"/>
              <a:gd name="connsiteY1" fmla="*/ 434165 h 640393"/>
              <a:gd name="connsiteX2" fmla="*/ 586171 w 586171"/>
              <a:gd name="connsiteY2" fmla="*/ 0 h 640393"/>
              <a:gd name="connsiteX3" fmla="*/ 586171 w 586171"/>
              <a:gd name="connsiteY3" fmla="*/ 0 h 640393"/>
              <a:gd name="connsiteX0" fmla="*/ 0 w 586171"/>
              <a:gd name="connsiteY0" fmla="*/ 640393 h 640393"/>
              <a:gd name="connsiteX1" fmla="*/ 488476 w 586171"/>
              <a:gd name="connsiteY1" fmla="*/ 542707 h 640393"/>
              <a:gd name="connsiteX2" fmla="*/ 586171 w 586171"/>
              <a:gd name="connsiteY2" fmla="*/ 0 h 640393"/>
              <a:gd name="connsiteX3" fmla="*/ 586171 w 586171"/>
              <a:gd name="connsiteY3" fmla="*/ 0 h 640393"/>
            </a:gdLst>
            <a:ahLst/>
            <a:cxnLst>
              <a:cxn ang="0">
                <a:pos x="connsiteX0" y="connsiteY0"/>
              </a:cxn>
              <a:cxn ang="0">
                <a:pos x="connsiteX1" y="connsiteY1"/>
              </a:cxn>
              <a:cxn ang="0">
                <a:pos x="connsiteX2" y="connsiteY2"/>
              </a:cxn>
              <a:cxn ang="0">
                <a:pos x="connsiteX3" y="connsiteY3"/>
              </a:cxn>
            </a:cxnLst>
            <a:rect l="l" t="t" r="r" b="b"/>
            <a:pathLst>
              <a:path w="586171" h="640393">
                <a:moveTo>
                  <a:pt x="0" y="640393"/>
                </a:moveTo>
                <a:cubicBezTo>
                  <a:pt x="179108" y="590645"/>
                  <a:pt x="390781" y="649439"/>
                  <a:pt x="488476" y="542707"/>
                </a:cubicBezTo>
                <a:cubicBezTo>
                  <a:pt x="586171" y="435975"/>
                  <a:pt x="569889" y="90451"/>
                  <a:pt x="586171" y="0"/>
                </a:cubicBezTo>
                <a:lnTo>
                  <a:pt x="586171" y="0"/>
                </a:lnTo>
              </a:path>
            </a:pathLst>
          </a:custGeom>
          <a:ln w="12700" cmpd="sng">
            <a:solidFill>
              <a:srgbClr val="3366FF"/>
            </a:solidFill>
            <a:headEnd type="none"/>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609433" eaLnBrk="0" fontAlgn="base" hangingPunct="0">
              <a:spcBef>
                <a:spcPct val="0"/>
              </a:spcBef>
              <a:spcAft>
                <a:spcPct val="0"/>
              </a:spcAft>
            </a:pPr>
            <a:endParaRPr lang="en-US" sz="3199" dirty="0">
              <a:solidFill>
                <a:srgbClr val="676767"/>
              </a:solidFill>
            </a:endParaRPr>
          </a:p>
        </p:txBody>
      </p:sp>
      <p:sp>
        <p:nvSpPr>
          <p:cNvPr id="114" name="Rectangle 113"/>
          <p:cNvSpPr/>
          <p:nvPr/>
        </p:nvSpPr>
        <p:spPr>
          <a:xfrm>
            <a:off x="10298606" y="2895739"/>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18" name="Rectangle 117"/>
          <p:cNvSpPr/>
          <p:nvPr/>
        </p:nvSpPr>
        <p:spPr>
          <a:xfrm>
            <a:off x="9892313" y="2895739"/>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20" name="Rectangle 119"/>
          <p:cNvSpPr/>
          <p:nvPr/>
        </p:nvSpPr>
        <p:spPr>
          <a:xfrm>
            <a:off x="9587593" y="2895739"/>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24" name="Rectangle 123"/>
          <p:cNvSpPr/>
          <p:nvPr/>
        </p:nvSpPr>
        <p:spPr>
          <a:xfrm>
            <a:off x="9181298" y="2895739"/>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26" name="Rectangle 125"/>
          <p:cNvSpPr/>
          <p:nvPr/>
        </p:nvSpPr>
        <p:spPr>
          <a:xfrm>
            <a:off x="8978150" y="2895739"/>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29" name="Rectangle 128"/>
          <p:cNvSpPr/>
          <p:nvPr/>
        </p:nvSpPr>
        <p:spPr>
          <a:xfrm>
            <a:off x="8571857" y="2895739"/>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30" name="Rectangle 129"/>
          <p:cNvSpPr/>
          <p:nvPr/>
        </p:nvSpPr>
        <p:spPr>
          <a:xfrm>
            <a:off x="8470283" y="2895739"/>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34" name="Rectangle 133"/>
          <p:cNvSpPr/>
          <p:nvPr/>
        </p:nvSpPr>
        <p:spPr>
          <a:xfrm>
            <a:off x="8063989" y="2895739"/>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39" name="Rectangle 138"/>
          <p:cNvSpPr/>
          <p:nvPr/>
        </p:nvSpPr>
        <p:spPr>
          <a:xfrm>
            <a:off x="7454547" y="2895739"/>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41" name="Rectangle 140"/>
          <p:cNvSpPr/>
          <p:nvPr/>
        </p:nvSpPr>
        <p:spPr>
          <a:xfrm>
            <a:off x="7251401" y="2895739"/>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45" name="Rectangle 144"/>
          <p:cNvSpPr/>
          <p:nvPr/>
        </p:nvSpPr>
        <p:spPr>
          <a:xfrm>
            <a:off x="10412878" y="3530574"/>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46" name="Rectangle 145"/>
          <p:cNvSpPr/>
          <p:nvPr/>
        </p:nvSpPr>
        <p:spPr>
          <a:xfrm>
            <a:off x="10311303" y="3530574"/>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51" name="Rectangle 150"/>
          <p:cNvSpPr/>
          <p:nvPr/>
        </p:nvSpPr>
        <p:spPr>
          <a:xfrm>
            <a:off x="10666810"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52" name="Rectangle 151"/>
          <p:cNvSpPr/>
          <p:nvPr/>
        </p:nvSpPr>
        <p:spPr>
          <a:xfrm>
            <a:off x="10565238"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53" name="Rectangle 152"/>
          <p:cNvSpPr/>
          <p:nvPr/>
        </p:nvSpPr>
        <p:spPr>
          <a:xfrm>
            <a:off x="10463663"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54" name="Rectangle 153"/>
          <p:cNvSpPr/>
          <p:nvPr/>
        </p:nvSpPr>
        <p:spPr>
          <a:xfrm>
            <a:off x="10362090"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55" name="Rectangle 154"/>
          <p:cNvSpPr/>
          <p:nvPr/>
        </p:nvSpPr>
        <p:spPr>
          <a:xfrm>
            <a:off x="10260517"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56" name="Rectangle 155"/>
          <p:cNvSpPr/>
          <p:nvPr/>
        </p:nvSpPr>
        <p:spPr>
          <a:xfrm>
            <a:off x="10158943"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57" name="Rectangle 156"/>
          <p:cNvSpPr/>
          <p:nvPr/>
        </p:nvSpPr>
        <p:spPr>
          <a:xfrm>
            <a:off x="9955797"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58" name="Rectangle 157"/>
          <p:cNvSpPr/>
          <p:nvPr/>
        </p:nvSpPr>
        <p:spPr>
          <a:xfrm>
            <a:off x="9854222"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59" name="Rectangle 158"/>
          <p:cNvSpPr/>
          <p:nvPr/>
        </p:nvSpPr>
        <p:spPr>
          <a:xfrm>
            <a:off x="9752650"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60" name="Rectangle 159"/>
          <p:cNvSpPr/>
          <p:nvPr/>
        </p:nvSpPr>
        <p:spPr>
          <a:xfrm>
            <a:off x="9651075"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61" name="Rectangle 160"/>
          <p:cNvSpPr/>
          <p:nvPr/>
        </p:nvSpPr>
        <p:spPr>
          <a:xfrm>
            <a:off x="9549502"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62" name="Rectangle 161"/>
          <p:cNvSpPr/>
          <p:nvPr/>
        </p:nvSpPr>
        <p:spPr>
          <a:xfrm>
            <a:off x="9447929"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63" name="Rectangle 162"/>
          <p:cNvSpPr/>
          <p:nvPr/>
        </p:nvSpPr>
        <p:spPr>
          <a:xfrm>
            <a:off x="9346354"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64" name="Rectangle 163"/>
          <p:cNvSpPr/>
          <p:nvPr/>
        </p:nvSpPr>
        <p:spPr>
          <a:xfrm>
            <a:off x="9143207"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65" name="Rectangle 164"/>
          <p:cNvSpPr/>
          <p:nvPr/>
        </p:nvSpPr>
        <p:spPr>
          <a:xfrm>
            <a:off x="9041634"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66" name="Rectangle 165"/>
          <p:cNvSpPr/>
          <p:nvPr/>
        </p:nvSpPr>
        <p:spPr>
          <a:xfrm>
            <a:off x="8940061"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67" name="Rectangle 166"/>
          <p:cNvSpPr/>
          <p:nvPr/>
        </p:nvSpPr>
        <p:spPr>
          <a:xfrm>
            <a:off x="8838487"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68" name="Rectangle 167"/>
          <p:cNvSpPr/>
          <p:nvPr/>
        </p:nvSpPr>
        <p:spPr>
          <a:xfrm>
            <a:off x="8736914"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69" name="Rectangle 168"/>
          <p:cNvSpPr/>
          <p:nvPr/>
        </p:nvSpPr>
        <p:spPr>
          <a:xfrm>
            <a:off x="8635341"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70" name="Rectangle 169"/>
          <p:cNvSpPr/>
          <p:nvPr/>
        </p:nvSpPr>
        <p:spPr>
          <a:xfrm>
            <a:off x="8533766"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71" name="Rectangle 170"/>
          <p:cNvSpPr/>
          <p:nvPr/>
        </p:nvSpPr>
        <p:spPr>
          <a:xfrm>
            <a:off x="8432194" y="4216195"/>
            <a:ext cx="101575" cy="406295"/>
          </a:xfrm>
          <a:prstGeom prst="rect">
            <a:avLst/>
          </a:prstGeom>
          <a:solidFill>
            <a:srgbClr val="008000"/>
          </a:solidFill>
          <a:ln>
            <a:solidFill>
              <a:srgbClr val="FFFFFF"/>
            </a:solidFill>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121888" tIns="60944" rIns="121888" bIns="60944" numCol="1" spcCol="0" rtlCol="0" fromWordArt="0" anchor="ctr" anchorCtr="0" forceAA="0" compatLnSpc="1">
            <a:prstTxWarp prst="textNoShape">
              <a:avLst/>
            </a:prstTxWarp>
            <a:noAutofit/>
          </a:bodyPr>
          <a:lstStyle/>
          <a:p>
            <a:pPr algn="ctr" defTabSz="609433" eaLnBrk="0" fontAlgn="base" hangingPunct="0">
              <a:spcBef>
                <a:spcPct val="0"/>
              </a:spcBef>
              <a:spcAft>
                <a:spcPct val="0"/>
              </a:spcAft>
            </a:pPr>
            <a:endParaRPr lang="en-US" sz="3199" dirty="0">
              <a:solidFill>
                <a:srgbClr val="676767"/>
              </a:solidFill>
            </a:endParaRPr>
          </a:p>
        </p:txBody>
      </p:sp>
      <p:sp>
        <p:nvSpPr>
          <p:cNvPr id="181" name="Text Placeholder 2"/>
          <p:cNvSpPr txBox="1">
            <a:spLocks/>
          </p:cNvSpPr>
          <p:nvPr/>
        </p:nvSpPr>
        <p:spPr>
          <a:xfrm>
            <a:off x="565896" y="1366847"/>
            <a:ext cx="6288169" cy="5149104"/>
          </a:xfrm>
          <a:prstGeom prst="rect">
            <a:avLst/>
          </a:prstGeom>
        </p:spPr>
        <p:txBody>
          <a:bodyPr/>
          <a:lstStyle>
            <a:lvl1pPr marL="169863" indent="-169863" algn="l" defTabSz="684213" rtl="0" eaLnBrk="1" fontAlgn="base" hangingPunct="1">
              <a:lnSpc>
                <a:spcPct val="95000"/>
              </a:lnSpc>
              <a:spcBef>
                <a:spcPts val="1075"/>
              </a:spcBef>
              <a:spcAft>
                <a:spcPct val="0"/>
              </a:spcAft>
              <a:buClr>
                <a:schemeClr val="tx2"/>
              </a:buClr>
              <a:buSzPct val="90000"/>
              <a:buFont typeface="Arial" charset="0"/>
              <a:buChar char="•"/>
              <a:defRPr lang="en-US" sz="1500" kern="1200" dirty="0">
                <a:solidFill>
                  <a:schemeClr val="tx1"/>
                </a:solidFill>
                <a:latin typeface="+mn-lt"/>
                <a:ea typeface="ＭＳ Ｐゴシック" charset="0"/>
                <a:cs typeface="CiscoSans"/>
              </a:defRPr>
            </a:lvl1pPr>
            <a:lvl2pPr marL="358775" indent="-215900" algn="l" defTabSz="684213" rtl="0" eaLnBrk="1" fontAlgn="base" hangingPunct="1">
              <a:lnSpc>
                <a:spcPct val="95000"/>
              </a:lnSpc>
              <a:spcBef>
                <a:spcPts val="600"/>
              </a:spcBef>
              <a:spcAft>
                <a:spcPct val="0"/>
              </a:spcAft>
              <a:buClr>
                <a:schemeClr val="tx2"/>
              </a:buClr>
              <a:buFont typeface="Arial" charset="0"/>
              <a:buChar char="•"/>
              <a:defRPr lang="en-US" sz="1400" kern="1200" dirty="0">
                <a:solidFill>
                  <a:schemeClr val="tx1"/>
                </a:solidFill>
                <a:latin typeface="+mn-lt"/>
                <a:ea typeface="ＭＳ Ｐゴシック" charset="0"/>
                <a:cs typeface="CiscoSans"/>
              </a:defRPr>
            </a:lvl2pPr>
            <a:lvl3pPr marL="431800" indent="-169863" algn="l" defTabSz="684213" rtl="0" eaLnBrk="1" fontAlgn="base" hangingPunct="1">
              <a:lnSpc>
                <a:spcPct val="95000"/>
              </a:lnSpc>
              <a:spcBef>
                <a:spcPts val="625"/>
              </a:spcBef>
              <a:spcAft>
                <a:spcPct val="0"/>
              </a:spcAft>
              <a:buFont typeface="Arial" charset="0"/>
              <a:buChar char="•"/>
              <a:defRPr lang="en-US" sz="1200" kern="1200" dirty="0">
                <a:solidFill>
                  <a:schemeClr val="tx1"/>
                </a:solidFill>
                <a:latin typeface="+mn-lt"/>
                <a:ea typeface="ＭＳ Ｐゴシック" charset="0"/>
                <a:cs typeface="CiscoSans"/>
              </a:defRPr>
            </a:lvl3pPr>
            <a:lvl4pPr marL="503238"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4pPr>
            <a:lvl5pPr marL="574675"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5pPr>
            <a:lvl6pPr marL="863856" indent="-171445" algn="l" defTabSz="685777"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5844" indent="-171422" algn="l" defTabSz="685777"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220" indent="0" algn="l" defTabSz="685777" rtl="0" eaLnBrk="1" latinLnBrk="0" hangingPunct="1">
              <a:spcBef>
                <a:spcPct val="20000"/>
              </a:spcBef>
              <a:buFont typeface="Arial" pitchFamily="34" charset="0"/>
              <a:buNone/>
              <a:defRPr sz="1500" kern="1200">
                <a:solidFill>
                  <a:schemeClr val="tx1"/>
                </a:solidFill>
                <a:latin typeface="+mn-lt"/>
                <a:ea typeface="+mn-ea"/>
                <a:cs typeface="+mn-cs"/>
              </a:defRPr>
            </a:lvl8pPr>
            <a:lvl9pPr marL="2914553" indent="-171445" algn="l" defTabSz="685777"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buClr>
                <a:srgbClr val="A6A6A6"/>
              </a:buClr>
            </a:pPr>
            <a:r>
              <a:rPr sz="2133" dirty="0">
                <a:solidFill>
                  <a:srgbClr val="676767"/>
                </a:solidFill>
              </a:rPr>
              <a:t>Mechanism to identify large volume flows</a:t>
            </a:r>
          </a:p>
          <a:p>
            <a:pPr lvl="1">
              <a:buClr>
                <a:srgbClr val="A6A6A6"/>
              </a:buClr>
            </a:pPr>
            <a:r>
              <a:rPr sz="2133" dirty="0">
                <a:solidFill>
                  <a:srgbClr val="676767"/>
                </a:solidFill>
              </a:rPr>
              <a:t>Identified based on 5-tuple</a:t>
            </a:r>
          </a:p>
          <a:p>
            <a:pPr>
              <a:buClr>
                <a:srgbClr val="A6A6A6"/>
              </a:buClr>
            </a:pPr>
            <a:r>
              <a:rPr sz="2133" dirty="0">
                <a:solidFill>
                  <a:srgbClr val="676767"/>
                </a:solidFill>
              </a:rPr>
              <a:t>Elephant trap threshold is byte-count-based. </a:t>
            </a:r>
          </a:p>
          <a:p>
            <a:pPr lvl="1">
              <a:buClr>
                <a:srgbClr val="A6A6A6"/>
              </a:buClr>
            </a:pPr>
            <a:r>
              <a:rPr sz="2133" dirty="0">
                <a:solidFill>
                  <a:srgbClr val="676767"/>
                </a:solidFill>
              </a:rPr>
              <a:t>When received packets in a flow exceeds the number of bytes specified by the threshold, the flow is considered an elephant flow</a:t>
            </a:r>
          </a:p>
          <a:p>
            <a:pPr lvl="1">
              <a:buClr>
                <a:srgbClr val="A6A6A6"/>
              </a:buClr>
            </a:pPr>
            <a:r>
              <a:rPr sz="2133" dirty="0">
                <a:solidFill>
                  <a:srgbClr val="676767"/>
                </a:solidFill>
              </a:rPr>
              <a:t>Only elephant flows are submitted to AFD dropping algorithm. Mice flows are protected and not subject to AFD dropping</a:t>
            </a:r>
          </a:p>
          <a:p>
            <a:pPr lvl="1">
              <a:buClr>
                <a:srgbClr val="A6A6A6"/>
              </a:buClr>
            </a:pPr>
            <a:r>
              <a:rPr sz="2133" dirty="0">
                <a:solidFill>
                  <a:srgbClr val="676767"/>
                </a:solidFill>
              </a:rPr>
              <a:t>Arriving data rate is measured on the ingress, and compared against a calculated fair rate on the egress port to decide dropping capability</a:t>
            </a:r>
          </a:p>
        </p:txBody>
      </p:sp>
      <p:sp>
        <p:nvSpPr>
          <p:cNvPr id="6" name="Rectangle 5"/>
          <p:cNvSpPr/>
          <p:nvPr/>
        </p:nvSpPr>
        <p:spPr>
          <a:xfrm>
            <a:off x="9816133" y="1702251"/>
            <a:ext cx="774499" cy="3224960"/>
          </a:xfrm>
          <a:prstGeom prst="rect">
            <a:avLst/>
          </a:prstGeom>
          <a:no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dirty="0">
              <a:solidFill>
                <a:srgbClr val="FFFFFF"/>
              </a:solidFill>
            </a:endParaRPr>
          </a:p>
        </p:txBody>
      </p:sp>
      <p:sp>
        <p:nvSpPr>
          <p:cNvPr id="182" name="TextBox 181"/>
          <p:cNvSpPr txBox="1"/>
          <p:nvPr/>
        </p:nvSpPr>
        <p:spPr>
          <a:xfrm>
            <a:off x="9612986" y="987268"/>
            <a:ext cx="1035861" cy="379656"/>
          </a:xfrm>
          <a:prstGeom prst="rect">
            <a:avLst/>
          </a:prstGeom>
          <a:noFill/>
        </p:spPr>
        <p:txBody>
          <a:bodyPr wrap="none" rtlCol="0">
            <a:spAutoFit/>
          </a:bodyPr>
          <a:lstStyle/>
          <a:p>
            <a:pPr defTabSz="609433" eaLnBrk="0" fontAlgn="base" hangingPunct="0">
              <a:spcBef>
                <a:spcPct val="0"/>
              </a:spcBef>
              <a:spcAft>
                <a:spcPct val="0"/>
              </a:spcAft>
            </a:pPr>
            <a:r>
              <a:rPr lang="en-US" sz="1867" dirty="0">
                <a:solidFill>
                  <a:srgbClr val="3366FF"/>
                </a:solidFill>
                <a:ea typeface="MS PGothic" charset="-128"/>
              </a:rPr>
              <a:t>10 msec</a:t>
            </a:r>
          </a:p>
        </p:txBody>
      </p:sp>
      <p:cxnSp>
        <p:nvCxnSpPr>
          <p:cNvPr id="12" name="Straight Connector 11"/>
          <p:cNvCxnSpPr/>
          <p:nvPr/>
        </p:nvCxnSpPr>
        <p:spPr>
          <a:xfrm flipH="1">
            <a:off x="9790741" y="1509816"/>
            <a:ext cx="850679" cy="0"/>
          </a:xfrm>
          <a:prstGeom prst="line">
            <a:avLst/>
          </a:prstGeom>
          <a:ln>
            <a:headEnd type="arrow" w="sm" len="med"/>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1088699" y="2210119"/>
            <a:ext cx="418704" cy="400110"/>
          </a:xfrm>
          <a:prstGeom prst="rect">
            <a:avLst/>
          </a:prstGeom>
          <a:noFill/>
        </p:spPr>
        <p:txBody>
          <a:bodyPr wrap="none" rtlCol="0">
            <a:spAutoFit/>
          </a:bodyPr>
          <a:lstStyle/>
          <a:p>
            <a:pPr defTabSz="609433" eaLnBrk="0" fontAlgn="base" hangingPunct="0">
              <a:spcBef>
                <a:spcPct val="0"/>
              </a:spcBef>
              <a:spcAft>
                <a:spcPct val="0"/>
              </a:spcAft>
            </a:pPr>
            <a:r>
              <a:rPr lang="en-US" sz="2000" dirty="0">
                <a:solidFill>
                  <a:srgbClr val="676767"/>
                </a:solidFill>
                <a:ea typeface="MS PGothic" charset="-128"/>
              </a:rPr>
              <a:t>E*</a:t>
            </a:r>
          </a:p>
        </p:txBody>
      </p:sp>
      <p:sp>
        <p:nvSpPr>
          <p:cNvPr id="185" name="TextBox 184"/>
          <p:cNvSpPr txBox="1"/>
          <p:nvPr/>
        </p:nvSpPr>
        <p:spPr>
          <a:xfrm>
            <a:off x="11023679" y="4173187"/>
            <a:ext cx="418704" cy="400110"/>
          </a:xfrm>
          <a:prstGeom prst="rect">
            <a:avLst/>
          </a:prstGeom>
          <a:noFill/>
        </p:spPr>
        <p:txBody>
          <a:bodyPr wrap="none" rtlCol="0">
            <a:spAutoFit/>
          </a:bodyPr>
          <a:lstStyle/>
          <a:p>
            <a:pPr defTabSz="609433" eaLnBrk="0" fontAlgn="base" hangingPunct="0">
              <a:spcBef>
                <a:spcPct val="0"/>
              </a:spcBef>
              <a:spcAft>
                <a:spcPct val="0"/>
              </a:spcAft>
            </a:pPr>
            <a:r>
              <a:rPr lang="en-US" sz="2000" dirty="0">
                <a:solidFill>
                  <a:srgbClr val="676767"/>
                </a:solidFill>
                <a:ea typeface="MS PGothic" charset="-128"/>
              </a:rPr>
              <a:t>E*</a:t>
            </a:r>
          </a:p>
        </p:txBody>
      </p:sp>
      <p:sp>
        <p:nvSpPr>
          <p:cNvPr id="186" name="TextBox 185"/>
          <p:cNvSpPr txBox="1"/>
          <p:nvPr/>
        </p:nvSpPr>
        <p:spPr>
          <a:xfrm>
            <a:off x="8597252" y="5704565"/>
            <a:ext cx="2507418" cy="400110"/>
          </a:xfrm>
          <a:prstGeom prst="rect">
            <a:avLst/>
          </a:prstGeom>
          <a:noFill/>
        </p:spPr>
        <p:txBody>
          <a:bodyPr wrap="none" rtlCol="0">
            <a:spAutoFit/>
          </a:bodyPr>
          <a:lstStyle/>
          <a:p>
            <a:pPr defTabSz="609433" eaLnBrk="0" fontAlgn="base" hangingPunct="0">
              <a:spcBef>
                <a:spcPct val="0"/>
              </a:spcBef>
              <a:spcAft>
                <a:spcPct val="0"/>
              </a:spcAft>
            </a:pPr>
            <a:r>
              <a:rPr lang="en-US" sz="2000" dirty="0">
                <a:solidFill>
                  <a:srgbClr val="676767"/>
                </a:solidFill>
                <a:ea typeface="MS PGothic" charset="-128"/>
              </a:rPr>
              <a:t>E*  == Elephant Flow</a:t>
            </a:r>
          </a:p>
        </p:txBody>
      </p:sp>
      <p:sp>
        <p:nvSpPr>
          <p:cNvPr id="3" name="Slide Number Placeholder 2"/>
          <p:cNvSpPr>
            <a:spLocks noGrp="1"/>
          </p:cNvSpPr>
          <p:nvPr>
            <p:ph type="sldNum" sz="quarter" idx="4"/>
          </p:nvPr>
        </p:nvSpPr>
        <p:spPr/>
        <p:txBody>
          <a:bodyPr/>
          <a:lstStyle/>
          <a:p>
            <a:fld id="{96A97DD0-5BE7-4856-A2A9-C42C6688E607}" type="slidenum">
              <a:rPr lang="en-US" smtClean="0"/>
              <a:pPr/>
              <a:t>6</a:t>
            </a:fld>
            <a:endParaRPr lang="en-US" dirty="0"/>
          </a:p>
        </p:txBody>
      </p:sp>
    </p:spTree>
    <p:extLst>
      <p:ext uri="{BB962C8B-B14F-4D97-AF65-F5344CB8AC3E}">
        <p14:creationId xmlns:p14="http://schemas.microsoft.com/office/powerpoint/2010/main" val="121422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7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7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7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7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8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8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8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8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8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8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8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8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9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9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9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9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9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04"/>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0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14"/>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1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2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2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26"/>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2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3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34"/>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3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41"/>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45"/>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46"/>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51"/>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52"/>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53"/>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54"/>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55"/>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56"/>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57"/>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58"/>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59"/>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160"/>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61"/>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162"/>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163"/>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164"/>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165"/>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166"/>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167"/>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168"/>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169"/>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170"/>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171"/>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6"/>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182"/>
                                        </p:tgtEl>
                                        <p:attrNameLst>
                                          <p:attrName>style.visibility</p:attrName>
                                        </p:attrNameLst>
                                      </p:cBhvr>
                                      <p:to>
                                        <p:strVal val="visible"/>
                                      </p:to>
                                    </p:set>
                                  </p:childTnLst>
                                </p:cTn>
                              </p:par>
                              <p:par>
                                <p:cTn id="153" presetID="1" presetClass="entr" presetSubtype="0" fill="hold" nodeType="withEffect">
                                  <p:stCondLst>
                                    <p:cond delay="0"/>
                                  </p:stCondLst>
                                  <p:childTnLst>
                                    <p:set>
                                      <p:cBhvr>
                                        <p:cTn id="154" dur="1" fill="hold">
                                          <p:stCondLst>
                                            <p:cond delay="0"/>
                                          </p:stCondLst>
                                        </p:cTn>
                                        <p:tgtEl>
                                          <p:spTgt spid="12"/>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13"/>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185"/>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1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 grpId="0" animBg="1"/>
      <p:bldP spid="264" grpId="0" animBg="1"/>
      <p:bldP spid="265" grpId="0" animBg="1"/>
      <p:bldP spid="266" grpId="0" animBg="1"/>
      <p:bldP spid="267" grpId="0" animBg="1"/>
      <p:bldP spid="268" grpId="0" animBg="1"/>
      <p:bldP spid="270" grpId="0" animBg="1"/>
      <p:bldP spid="271" grpId="0" animBg="1"/>
      <p:bldP spid="272" grpId="0" animBg="1"/>
      <p:bldP spid="273" grpId="0" animBg="1"/>
      <p:bldP spid="274" grpId="0" animBg="1"/>
      <p:bldP spid="275" grpId="0" animBg="1"/>
      <p:bldP spid="276" grpId="0" animBg="1"/>
      <p:bldP spid="278" grpId="0" animBg="1"/>
      <p:bldP spid="279" grpId="0" animBg="1"/>
      <p:bldP spid="280" grpId="0" animBg="1"/>
      <p:bldP spid="281" grpId="0" animBg="1"/>
      <p:bldP spid="282" grpId="0" animBg="1"/>
      <p:bldP spid="283" grpId="0" animBg="1"/>
      <p:bldP spid="284" grpId="0" animBg="1"/>
      <p:bldP spid="285" grpId="0" animBg="1"/>
      <p:bldP spid="287" grpId="0" animBg="1"/>
      <p:bldP spid="288" grpId="0" animBg="1"/>
      <p:bldP spid="289" grpId="0" animBg="1"/>
      <p:bldP spid="290" grpId="0" animBg="1"/>
      <p:bldP spid="291" grpId="0" animBg="1"/>
      <p:bldP spid="292" grpId="0" animBg="1"/>
      <p:bldP spid="293" grpId="0" animBg="1"/>
      <p:bldP spid="294" grpId="0" animBg="1"/>
      <p:bldP spid="104" grpId="0"/>
      <p:bldP spid="106" grpId="0" animBg="1"/>
      <p:bldP spid="114" grpId="0" animBg="1"/>
      <p:bldP spid="118" grpId="0" animBg="1"/>
      <p:bldP spid="120" grpId="0" animBg="1"/>
      <p:bldP spid="124" grpId="0" animBg="1"/>
      <p:bldP spid="126" grpId="0" animBg="1"/>
      <p:bldP spid="129" grpId="0" animBg="1"/>
      <p:bldP spid="130" grpId="0" animBg="1"/>
      <p:bldP spid="134" grpId="0" animBg="1"/>
      <p:bldP spid="139" grpId="0" animBg="1"/>
      <p:bldP spid="141" grpId="0" animBg="1"/>
      <p:bldP spid="145" grpId="0" animBg="1"/>
      <p:bldP spid="146"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81" grpId="0" build="p"/>
      <p:bldP spid="6" grpId="0" animBg="1"/>
      <p:bldP spid="182" grpId="0"/>
      <p:bldP spid="13" grpId="0"/>
      <p:bldP spid="185" grpId="0"/>
      <p:bldP spid="18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009376" cy="975360"/>
          </a:xfrm>
        </p:spPr>
        <p:txBody>
          <a:bodyPr/>
          <a:lstStyle/>
          <a:p>
            <a:r>
              <a:rPr lang="en-US" dirty="0"/>
              <a:t>AFD Comparison to WRED</a:t>
            </a:r>
          </a:p>
        </p:txBody>
      </p:sp>
      <p:sp>
        <p:nvSpPr>
          <p:cNvPr id="4" name="Content Placeholder 2">
            <a:extLst>
              <a:ext uri="{FF2B5EF4-FFF2-40B4-BE49-F238E27FC236}">
                <a16:creationId xmlns:a16="http://schemas.microsoft.com/office/drawing/2014/main" id="{6CE30E8F-5F9E-4989-9CB1-B425F1B7A79E}"/>
              </a:ext>
            </a:extLst>
          </p:cNvPr>
          <p:cNvSpPr txBox="1">
            <a:spLocks/>
          </p:cNvSpPr>
          <p:nvPr/>
        </p:nvSpPr>
        <p:spPr>
          <a:xfrm>
            <a:off x="469793" y="1162403"/>
            <a:ext cx="10957279" cy="4533195"/>
          </a:xfrm>
          <a:prstGeom prst="rect">
            <a:avLst/>
          </a:prstGeom>
        </p:spPr>
        <p:txBody>
          <a:bodyPr/>
          <a:lstStyle>
            <a:lvl1pPr marL="169863" indent="-169863" algn="l" defTabSz="684213" rtl="0" eaLnBrk="1" fontAlgn="base" hangingPunct="1">
              <a:lnSpc>
                <a:spcPct val="95000"/>
              </a:lnSpc>
              <a:spcBef>
                <a:spcPts val="1075"/>
              </a:spcBef>
              <a:spcAft>
                <a:spcPct val="0"/>
              </a:spcAft>
              <a:buClr>
                <a:schemeClr val="tx2"/>
              </a:buClr>
              <a:buSzPct val="90000"/>
              <a:buFont typeface="Arial" charset="0"/>
              <a:buChar char="•"/>
              <a:defRPr lang="en-US" sz="1500" kern="1200" dirty="0">
                <a:solidFill>
                  <a:schemeClr val="tx1"/>
                </a:solidFill>
                <a:latin typeface="+mn-lt"/>
                <a:ea typeface="ＭＳ Ｐゴシック" charset="0"/>
                <a:cs typeface="CiscoSans"/>
              </a:defRPr>
            </a:lvl1pPr>
            <a:lvl2pPr marL="358775" indent="-215900" algn="l" defTabSz="684213" rtl="0" eaLnBrk="1" fontAlgn="base" hangingPunct="1">
              <a:lnSpc>
                <a:spcPct val="95000"/>
              </a:lnSpc>
              <a:spcBef>
                <a:spcPts val="600"/>
              </a:spcBef>
              <a:spcAft>
                <a:spcPct val="0"/>
              </a:spcAft>
              <a:buClr>
                <a:schemeClr val="tx2"/>
              </a:buClr>
              <a:buFont typeface="Arial" charset="0"/>
              <a:buChar char="•"/>
              <a:defRPr lang="en-US" sz="1400" kern="1200" dirty="0">
                <a:solidFill>
                  <a:schemeClr val="tx1"/>
                </a:solidFill>
                <a:latin typeface="+mn-lt"/>
                <a:ea typeface="ＭＳ Ｐゴシック" charset="0"/>
                <a:cs typeface="CiscoSans"/>
              </a:defRPr>
            </a:lvl2pPr>
            <a:lvl3pPr marL="431800" indent="-169863" algn="l" defTabSz="684213" rtl="0" eaLnBrk="1" fontAlgn="base" hangingPunct="1">
              <a:lnSpc>
                <a:spcPct val="95000"/>
              </a:lnSpc>
              <a:spcBef>
                <a:spcPts val="625"/>
              </a:spcBef>
              <a:spcAft>
                <a:spcPct val="0"/>
              </a:spcAft>
              <a:buFont typeface="Arial" charset="0"/>
              <a:buChar char="•"/>
              <a:defRPr lang="en-US" sz="1200" kern="1200" dirty="0">
                <a:solidFill>
                  <a:schemeClr val="tx1"/>
                </a:solidFill>
                <a:latin typeface="+mn-lt"/>
                <a:ea typeface="ＭＳ Ｐゴシック" charset="0"/>
                <a:cs typeface="CiscoSans"/>
              </a:defRPr>
            </a:lvl3pPr>
            <a:lvl4pPr marL="503238"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4pPr>
            <a:lvl5pPr marL="574675"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5pPr>
            <a:lvl6pPr marL="863856" indent="-171445" algn="l" defTabSz="685777"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5844" indent="-171422" algn="l" defTabSz="685777"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220" indent="0" algn="l" defTabSz="685777" rtl="0" eaLnBrk="1" latinLnBrk="0" hangingPunct="1">
              <a:spcBef>
                <a:spcPct val="20000"/>
              </a:spcBef>
              <a:buFont typeface="Arial" pitchFamily="34" charset="0"/>
              <a:buNone/>
              <a:defRPr sz="1500" kern="1200">
                <a:solidFill>
                  <a:schemeClr val="tx1"/>
                </a:solidFill>
                <a:latin typeface="+mn-lt"/>
                <a:ea typeface="+mn-ea"/>
                <a:cs typeface="+mn-cs"/>
              </a:defRPr>
            </a:lvl8pPr>
            <a:lvl9pPr marL="2914553" indent="-171445" algn="l" defTabSz="685777"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US" sz="2667" dirty="0"/>
              <a:t>Both </a:t>
            </a:r>
            <a:r>
              <a:rPr lang="en-US" sz="2667" dirty="0">
                <a:solidFill>
                  <a:srgbClr val="FF0000"/>
                </a:solidFill>
              </a:rPr>
              <a:t>AFD</a:t>
            </a:r>
            <a:r>
              <a:rPr lang="en-US" sz="2667" dirty="0"/>
              <a:t> and </a:t>
            </a:r>
            <a:r>
              <a:rPr lang="en-US" sz="2667" dirty="0">
                <a:solidFill>
                  <a:srgbClr val="FF0000"/>
                </a:solidFill>
              </a:rPr>
              <a:t>WRED</a:t>
            </a:r>
            <a:r>
              <a:rPr lang="en-US" sz="2667" dirty="0"/>
              <a:t> are Active Queue Management algorithms.</a:t>
            </a:r>
          </a:p>
          <a:p>
            <a:r>
              <a:rPr lang="en-US" sz="2667" dirty="0"/>
              <a:t>In case of congestion, WRED computes a random drop probability and drops the packets indiscriminately across all the flows in a class of traffic.</a:t>
            </a:r>
          </a:p>
          <a:p>
            <a:r>
              <a:rPr lang="en-US" sz="2667" dirty="0"/>
              <a:t>AFD computes drop probability based on arrival rate of incoming flows, compares it with the computed fair rate and drops the packets from the elephant flows while not impacting the mice flows.</a:t>
            </a:r>
          </a:p>
          <a:p>
            <a:endParaRPr lang="en-US" sz="2667" dirty="0"/>
          </a:p>
          <a:p>
            <a:r>
              <a:rPr lang="en-US" altLang="zh-CN" sz="2000" dirty="0"/>
              <a:t>Recommended values for queue-desired for different port speeds:</a:t>
            </a:r>
          </a:p>
          <a:p>
            <a:pPr lvl="1"/>
            <a:r>
              <a:rPr lang="en-US" altLang="zh-CN" sz="1867" dirty="0">
                <a:cs typeface="Courier"/>
              </a:rPr>
              <a:t>10G: 150 kbytes</a:t>
            </a:r>
          </a:p>
          <a:p>
            <a:pPr lvl="1"/>
            <a:r>
              <a:rPr lang="en-US" altLang="zh-CN" sz="1867" dirty="0">
                <a:cs typeface="Courier"/>
              </a:rPr>
              <a:t>40G: 600 kbytes</a:t>
            </a:r>
          </a:p>
          <a:p>
            <a:pPr lvl="1"/>
            <a:r>
              <a:rPr lang="en-US" altLang="zh-CN" sz="1867" dirty="0">
                <a:cs typeface="Courier"/>
              </a:rPr>
              <a:t>100G: 1500 kbytes</a:t>
            </a:r>
          </a:p>
          <a:p>
            <a:endParaRPr lang="en-US" sz="2667" dirty="0"/>
          </a:p>
          <a:p>
            <a:endParaRPr lang="en-US" sz="2667" dirty="0"/>
          </a:p>
        </p:txBody>
      </p:sp>
    </p:spTree>
    <p:extLst>
      <p:ext uri="{BB962C8B-B14F-4D97-AF65-F5344CB8AC3E}">
        <p14:creationId xmlns:p14="http://schemas.microsoft.com/office/powerpoint/2010/main" val="1955061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11328400" cy="838200"/>
          </a:xfrm>
        </p:spPr>
        <p:txBody>
          <a:bodyPr/>
          <a:lstStyle/>
          <a:p>
            <a:pPr>
              <a:lnSpc>
                <a:spcPct val="100000"/>
              </a:lnSpc>
              <a:spcBef>
                <a:spcPts val="0"/>
              </a:spcBef>
              <a:defRPr/>
            </a:pPr>
            <a:r>
              <a:rPr lang="en-US" dirty="0"/>
              <a:t>DPP Introduction</a:t>
            </a:r>
            <a:endParaRPr dirty="0">
              <a:ea typeface="+mj-ea"/>
              <a:cs typeface="+mj-cs"/>
            </a:endParaRPr>
          </a:p>
        </p:txBody>
      </p:sp>
      <p:sp>
        <p:nvSpPr>
          <p:cNvPr id="39939" name="Content Placeholder 2"/>
          <p:cNvSpPr>
            <a:spLocks noGrp="1"/>
          </p:cNvSpPr>
          <p:nvPr>
            <p:ph idx="1"/>
          </p:nvPr>
        </p:nvSpPr>
        <p:spPr>
          <a:xfrm>
            <a:off x="508000" y="1524000"/>
            <a:ext cx="11017957" cy="4648200"/>
          </a:xfrm>
        </p:spPr>
        <p:txBody>
          <a:bodyPr/>
          <a:lstStyle/>
          <a:p>
            <a:r>
              <a:rPr lang="en-US" sz="2667" dirty="0"/>
              <a:t>Thanks to AFD, mice flows (micro-bursts) can use the large buffer headroom. </a:t>
            </a:r>
          </a:p>
          <a:p>
            <a:r>
              <a:rPr lang="en-US" sz="2667" dirty="0"/>
              <a:t>But this is still within their original queue, which is typically not set a strict priority, since it holds all kinds of flows including elephant.</a:t>
            </a:r>
          </a:p>
          <a:p>
            <a:r>
              <a:rPr lang="en-US" sz="2667" dirty="0"/>
              <a:t>There’s also other queues that can have equal or higher priority to us.</a:t>
            </a:r>
          </a:p>
          <a:p>
            <a:r>
              <a:rPr lang="en-US" sz="2667" dirty="0"/>
              <a:t>DPP dynamically classifies the first packets of a mice flow into a strict priority queue.</a:t>
            </a:r>
          </a:p>
        </p:txBody>
      </p:sp>
    </p:spTree>
    <p:extLst>
      <p:ext uri="{BB962C8B-B14F-4D97-AF65-F5344CB8AC3E}">
        <p14:creationId xmlns:p14="http://schemas.microsoft.com/office/powerpoint/2010/main" val="159709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021" y="-316101"/>
            <a:ext cx="11350752" cy="1020576"/>
          </a:xfrm>
        </p:spPr>
        <p:txBody>
          <a:bodyPr/>
          <a:lstStyle/>
          <a:p>
            <a:pPr algn="l"/>
            <a:r>
              <a:rPr lang="en-US" sz="3200" dirty="0"/>
              <a:t>DPP (Dynamic Packet Prioritization)</a:t>
            </a:r>
          </a:p>
        </p:txBody>
      </p:sp>
      <p:sp>
        <p:nvSpPr>
          <p:cNvPr id="29" name="Rectangle 28"/>
          <p:cNvSpPr/>
          <p:nvPr/>
        </p:nvSpPr>
        <p:spPr>
          <a:xfrm rot="16200000">
            <a:off x="8735320" y="2872621"/>
            <a:ext cx="2268739" cy="2337495"/>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sp>
        <p:nvSpPr>
          <p:cNvPr id="3" name="Rounded Rectangle 2"/>
          <p:cNvSpPr/>
          <p:nvPr/>
        </p:nvSpPr>
        <p:spPr>
          <a:xfrm rot="16200000">
            <a:off x="8238936" y="2347460"/>
            <a:ext cx="2899675" cy="2756877"/>
          </a:xfrm>
          <a:prstGeom prst="roundRect">
            <a:avLst>
              <a:gd name="adj" fmla="val 0"/>
            </a:avLst>
          </a:prstGeom>
          <a:noFill/>
          <a:ln>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68565" tIns="34287" rIns="68565" bIns="34287" anchor="ctr"/>
          <a:lstStyle/>
          <a:p>
            <a:pPr algn="ctr" defTabSz="609433" eaLnBrk="0" fontAlgn="base" hangingPunct="0">
              <a:spcBef>
                <a:spcPct val="0"/>
              </a:spcBef>
              <a:spcAft>
                <a:spcPct val="0"/>
              </a:spcAft>
              <a:defRPr/>
            </a:pPr>
            <a:endParaRPr lang="en-US" sz="1400" dirty="0">
              <a:solidFill>
                <a:srgbClr val="0096D6"/>
              </a:solidFill>
            </a:endParaRPr>
          </a:p>
        </p:txBody>
      </p:sp>
      <p:sp>
        <p:nvSpPr>
          <p:cNvPr id="4" name="Rectangle 3"/>
          <p:cNvSpPr/>
          <p:nvPr/>
        </p:nvSpPr>
        <p:spPr>
          <a:xfrm rot="16200000">
            <a:off x="9403372" y="1586142"/>
            <a:ext cx="932635" cy="2337495"/>
          </a:xfrm>
          <a:prstGeom prst="rect">
            <a:avLst/>
          </a:prstGeom>
          <a:solidFill>
            <a:schemeClr val="accent3">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sp>
        <p:nvSpPr>
          <p:cNvPr id="30" name="Rectangle 29"/>
          <p:cNvSpPr/>
          <p:nvPr/>
        </p:nvSpPr>
        <p:spPr>
          <a:xfrm>
            <a:off x="8894380" y="2979969"/>
            <a:ext cx="250949" cy="114271"/>
          </a:xfrm>
          <a:prstGeom prst="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sp>
        <p:nvSpPr>
          <p:cNvPr id="32" name="Rectangle 31"/>
          <p:cNvSpPr/>
          <p:nvPr/>
        </p:nvSpPr>
        <p:spPr>
          <a:xfrm>
            <a:off x="9503822" y="2979969"/>
            <a:ext cx="250949" cy="114271"/>
          </a:xfrm>
          <a:prstGeom prst="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cxnSp>
        <p:nvCxnSpPr>
          <p:cNvPr id="12" name="Straight Connector 11"/>
          <p:cNvCxnSpPr/>
          <p:nvPr/>
        </p:nvCxnSpPr>
        <p:spPr>
          <a:xfrm>
            <a:off x="9983555" y="3030755"/>
            <a:ext cx="614925" cy="0"/>
          </a:xfrm>
          <a:prstGeom prst="line">
            <a:avLst/>
          </a:prstGeom>
          <a:ln>
            <a:prstDash val="dot"/>
          </a:ln>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8600863" y="3665590"/>
            <a:ext cx="250949" cy="11427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sp>
        <p:nvSpPr>
          <p:cNvPr id="41" name="Rectangle 40"/>
          <p:cNvSpPr/>
          <p:nvPr/>
        </p:nvSpPr>
        <p:spPr>
          <a:xfrm>
            <a:off x="10321643" y="3665590"/>
            <a:ext cx="250949" cy="11427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cxnSp>
        <p:nvCxnSpPr>
          <p:cNvPr id="44" name="Straight Connector 43"/>
          <p:cNvCxnSpPr/>
          <p:nvPr/>
        </p:nvCxnSpPr>
        <p:spPr>
          <a:xfrm>
            <a:off x="9506901" y="3733627"/>
            <a:ext cx="695239" cy="0"/>
          </a:xfrm>
          <a:prstGeom prst="line">
            <a:avLst/>
          </a:prstGeom>
          <a:ln>
            <a:solidFill>
              <a:schemeClr val="bg1">
                <a:lumMod val="50000"/>
              </a:schemeClr>
            </a:solidFill>
            <a:prstDash val="dot"/>
          </a:ln>
        </p:spPr>
        <p:style>
          <a:lnRef idx="2">
            <a:schemeClr val="accent1"/>
          </a:lnRef>
          <a:fillRef idx="0">
            <a:schemeClr val="accent1"/>
          </a:fillRef>
          <a:effectRef idx="1">
            <a:schemeClr val="accent1"/>
          </a:effectRef>
          <a:fontRef idx="minor">
            <a:schemeClr val="tx1"/>
          </a:fontRef>
        </p:style>
      </p:cxnSp>
      <p:sp>
        <p:nvSpPr>
          <p:cNvPr id="46" name="Rectangle 45"/>
          <p:cNvSpPr/>
          <p:nvPr/>
        </p:nvSpPr>
        <p:spPr>
          <a:xfrm>
            <a:off x="9539170" y="2677402"/>
            <a:ext cx="250949" cy="114271"/>
          </a:xfrm>
          <a:prstGeom prst="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sp>
        <p:nvSpPr>
          <p:cNvPr id="47" name="Rectangle 46"/>
          <p:cNvSpPr/>
          <p:nvPr/>
        </p:nvSpPr>
        <p:spPr>
          <a:xfrm>
            <a:off x="9040771" y="3665590"/>
            <a:ext cx="250949" cy="11427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sp>
        <p:nvSpPr>
          <p:cNvPr id="50" name="Rectangle 49"/>
          <p:cNvSpPr/>
          <p:nvPr/>
        </p:nvSpPr>
        <p:spPr>
          <a:xfrm>
            <a:off x="7154951" y="2979969"/>
            <a:ext cx="250949" cy="11427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cxnSp>
        <p:nvCxnSpPr>
          <p:cNvPr id="61" name="Straight Connector 60"/>
          <p:cNvCxnSpPr/>
          <p:nvPr/>
        </p:nvCxnSpPr>
        <p:spPr>
          <a:xfrm flipV="1">
            <a:off x="11059544" y="1800843"/>
            <a:ext cx="4619" cy="803480"/>
          </a:xfrm>
          <a:prstGeom prst="line">
            <a:avLst/>
          </a:prstGeom>
          <a:ln w="12700" cmpd="sng">
            <a:solidFill>
              <a:srgbClr val="14973A"/>
            </a:solidFill>
          </a:ln>
          <a:effectLst/>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8880790" y="1721966"/>
            <a:ext cx="1767385" cy="584775"/>
          </a:xfrm>
          <a:prstGeom prst="rect">
            <a:avLst/>
          </a:prstGeom>
          <a:noFill/>
          <a:ln w="12700" cmpd="sng">
            <a:noFill/>
          </a:ln>
          <a:effectLst/>
        </p:spPr>
        <p:txBody>
          <a:bodyPr wrap="square" rtlCol="0">
            <a:spAutoFit/>
          </a:bodyPr>
          <a:lstStyle/>
          <a:p>
            <a:pPr algn="ctr" defTabSz="609433" eaLnBrk="0" fontAlgn="base" hangingPunct="0">
              <a:spcBef>
                <a:spcPct val="0"/>
              </a:spcBef>
              <a:spcAft>
                <a:spcPct val="0"/>
              </a:spcAft>
            </a:pPr>
            <a:r>
              <a:rPr lang="en-US" sz="1600" dirty="0">
                <a:solidFill>
                  <a:srgbClr val="14973A"/>
                </a:solidFill>
                <a:ea typeface="MS PGothic" charset="-128"/>
              </a:rPr>
              <a:t>Prioritized Packets</a:t>
            </a:r>
          </a:p>
        </p:txBody>
      </p:sp>
      <p:cxnSp>
        <p:nvCxnSpPr>
          <p:cNvPr id="63" name="Straight Arrow Connector 62"/>
          <p:cNvCxnSpPr/>
          <p:nvPr/>
        </p:nvCxnSpPr>
        <p:spPr>
          <a:xfrm>
            <a:off x="10650347" y="2024687"/>
            <a:ext cx="363539" cy="0"/>
          </a:xfrm>
          <a:prstGeom prst="straightConnector1">
            <a:avLst/>
          </a:prstGeom>
          <a:ln w="12700" cmpd="sng">
            <a:solidFill>
              <a:srgbClr val="14973A"/>
            </a:solidFill>
            <a:tailEnd type="arrow"/>
          </a:ln>
          <a:effectLst/>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8974629" y="2276063"/>
            <a:ext cx="1820187" cy="338554"/>
          </a:xfrm>
          <a:prstGeom prst="rect">
            <a:avLst/>
          </a:prstGeom>
          <a:noFill/>
          <a:ln w="12700" cmpd="sng">
            <a:noFill/>
          </a:ln>
          <a:effectLst/>
        </p:spPr>
        <p:txBody>
          <a:bodyPr wrap="square" rtlCol="0">
            <a:spAutoFit/>
          </a:bodyPr>
          <a:lstStyle/>
          <a:p>
            <a:pPr algn="ctr" defTabSz="609433" eaLnBrk="0" fontAlgn="base" hangingPunct="0">
              <a:spcBef>
                <a:spcPct val="0"/>
              </a:spcBef>
              <a:spcAft>
                <a:spcPct val="0"/>
              </a:spcAft>
            </a:pPr>
            <a:r>
              <a:rPr lang="en-US" sz="1600" b="1" dirty="0">
                <a:solidFill>
                  <a:srgbClr val="3DA649">
                    <a:lumMod val="50000"/>
                  </a:srgbClr>
                </a:solidFill>
                <a:ea typeface="MS PGothic" charset="-128"/>
              </a:rPr>
              <a:t>Express Lane</a:t>
            </a:r>
          </a:p>
        </p:txBody>
      </p:sp>
      <p:sp>
        <p:nvSpPr>
          <p:cNvPr id="69" name="TextBox 68"/>
          <p:cNvSpPr txBox="1"/>
          <p:nvPr/>
        </p:nvSpPr>
        <p:spPr>
          <a:xfrm>
            <a:off x="8916787" y="3202978"/>
            <a:ext cx="2212211" cy="338554"/>
          </a:xfrm>
          <a:prstGeom prst="rect">
            <a:avLst/>
          </a:prstGeom>
          <a:noFill/>
          <a:ln w="12700" cmpd="sng">
            <a:noFill/>
          </a:ln>
          <a:effectLst/>
        </p:spPr>
        <p:txBody>
          <a:bodyPr wrap="square" rtlCol="0">
            <a:spAutoFit/>
          </a:bodyPr>
          <a:lstStyle/>
          <a:p>
            <a:pPr algn="ctr" defTabSz="609433" eaLnBrk="0" fontAlgn="base" hangingPunct="0">
              <a:spcBef>
                <a:spcPct val="0"/>
              </a:spcBef>
              <a:spcAft>
                <a:spcPct val="0"/>
              </a:spcAft>
            </a:pPr>
            <a:r>
              <a:rPr lang="en-US" sz="1600" b="1" dirty="0">
                <a:solidFill>
                  <a:srgbClr val="3DA649">
                    <a:lumMod val="50000"/>
                  </a:srgbClr>
                </a:solidFill>
                <a:ea typeface="MS PGothic" charset="-128"/>
              </a:rPr>
              <a:t>Normal Lane</a:t>
            </a:r>
          </a:p>
        </p:txBody>
      </p:sp>
      <p:sp>
        <p:nvSpPr>
          <p:cNvPr id="70" name="Rectangle 69"/>
          <p:cNvSpPr/>
          <p:nvPr/>
        </p:nvSpPr>
        <p:spPr>
          <a:xfrm>
            <a:off x="10510600" y="2677402"/>
            <a:ext cx="250949" cy="114271"/>
          </a:xfrm>
          <a:prstGeom prst="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sp>
        <p:nvSpPr>
          <p:cNvPr id="71" name="Rectangle 70"/>
          <p:cNvSpPr/>
          <p:nvPr/>
        </p:nvSpPr>
        <p:spPr>
          <a:xfrm>
            <a:off x="11116302" y="2707687"/>
            <a:ext cx="250949" cy="114271"/>
          </a:xfrm>
          <a:prstGeom prst="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grpSp>
        <p:nvGrpSpPr>
          <p:cNvPr id="97" name="Group 96"/>
          <p:cNvGrpSpPr/>
          <p:nvPr/>
        </p:nvGrpSpPr>
        <p:grpSpPr>
          <a:xfrm>
            <a:off x="10726256" y="2342886"/>
            <a:ext cx="1374041" cy="2832849"/>
            <a:chOff x="6531351" y="2335311"/>
            <a:chExt cx="1374399" cy="2020360"/>
          </a:xfrm>
        </p:grpSpPr>
        <p:sp>
          <p:nvSpPr>
            <p:cNvPr id="27" name="Freeform 26"/>
            <p:cNvSpPr/>
            <p:nvPr/>
          </p:nvSpPr>
          <p:spPr>
            <a:xfrm>
              <a:off x="6921500" y="2335311"/>
              <a:ext cx="825500" cy="992848"/>
            </a:xfrm>
            <a:custGeom>
              <a:avLst/>
              <a:gdLst>
                <a:gd name="connsiteX0" fmla="*/ 0 w 1244600"/>
                <a:gd name="connsiteY0" fmla="*/ 0 h 1106987"/>
                <a:gd name="connsiteX1" fmla="*/ 444500 w 1244600"/>
                <a:gd name="connsiteY1" fmla="*/ 952500 h 1106987"/>
                <a:gd name="connsiteX2" fmla="*/ 1244600 w 1244600"/>
                <a:gd name="connsiteY2" fmla="*/ 1104900 h 1106987"/>
                <a:gd name="connsiteX3" fmla="*/ 1244600 w 1244600"/>
                <a:gd name="connsiteY3" fmla="*/ 1104900 h 1106987"/>
                <a:gd name="connsiteX0" fmla="*/ 0 w 1244600"/>
                <a:gd name="connsiteY0" fmla="*/ 0 h 1104900"/>
                <a:gd name="connsiteX1" fmla="*/ 419100 w 1244600"/>
                <a:gd name="connsiteY1" fmla="*/ 898477 h 1104900"/>
                <a:gd name="connsiteX2" fmla="*/ 1244600 w 1244600"/>
                <a:gd name="connsiteY2" fmla="*/ 1104900 h 1104900"/>
                <a:gd name="connsiteX3" fmla="*/ 1244600 w 1244600"/>
                <a:gd name="connsiteY3" fmla="*/ 1104900 h 1104900"/>
              </a:gdLst>
              <a:ahLst/>
              <a:cxnLst>
                <a:cxn ang="0">
                  <a:pos x="connsiteX0" y="connsiteY0"/>
                </a:cxn>
                <a:cxn ang="0">
                  <a:pos x="connsiteX1" y="connsiteY1"/>
                </a:cxn>
                <a:cxn ang="0">
                  <a:pos x="connsiteX2" y="connsiteY2"/>
                </a:cxn>
                <a:cxn ang="0">
                  <a:pos x="connsiteX3" y="connsiteY3"/>
                </a:cxn>
              </a:cxnLst>
              <a:rect l="l" t="t" r="r" b="b"/>
              <a:pathLst>
                <a:path w="1244600" h="1104900">
                  <a:moveTo>
                    <a:pt x="0" y="0"/>
                  </a:moveTo>
                  <a:cubicBezTo>
                    <a:pt x="118533" y="384175"/>
                    <a:pt x="211667" y="714327"/>
                    <a:pt x="419100" y="898477"/>
                  </a:cubicBezTo>
                  <a:cubicBezTo>
                    <a:pt x="626533" y="1082627"/>
                    <a:pt x="1107017" y="1070496"/>
                    <a:pt x="1244600" y="1104900"/>
                  </a:cubicBezTo>
                  <a:lnTo>
                    <a:pt x="1244600" y="1104900"/>
                  </a:lnTo>
                </a:path>
              </a:pathLst>
            </a:custGeom>
            <a:ln w="12700" cmpd="sng">
              <a:solidFill>
                <a:schemeClr val="accent3">
                  <a:lumMod val="75000"/>
                </a:schemeClr>
              </a:solidFill>
              <a:prstDash val="dash"/>
            </a:ln>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609433" eaLnBrk="0" fontAlgn="base" hangingPunct="0">
                <a:spcBef>
                  <a:spcPct val="0"/>
                </a:spcBef>
                <a:spcAft>
                  <a:spcPct val="0"/>
                </a:spcAft>
              </a:pPr>
              <a:endParaRPr lang="en-US" sz="3199">
                <a:solidFill>
                  <a:srgbClr val="676767"/>
                </a:solidFill>
              </a:endParaRPr>
            </a:p>
          </p:txBody>
        </p:sp>
        <p:sp>
          <p:nvSpPr>
            <p:cNvPr id="58" name="Freeform 57"/>
            <p:cNvSpPr/>
            <p:nvPr/>
          </p:nvSpPr>
          <p:spPr>
            <a:xfrm flipV="1">
              <a:off x="6921500" y="3442458"/>
              <a:ext cx="825500" cy="913213"/>
            </a:xfrm>
            <a:custGeom>
              <a:avLst/>
              <a:gdLst>
                <a:gd name="connsiteX0" fmla="*/ 0 w 1244600"/>
                <a:gd name="connsiteY0" fmla="*/ 0 h 1106987"/>
                <a:gd name="connsiteX1" fmla="*/ 444500 w 1244600"/>
                <a:gd name="connsiteY1" fmla="*/ 952500 h 1106987"/>
                <a:gd name="connsiteX2" fmla="*/ 1244600 w 1244600"/>
                <a:gd name="connsiteY2" fmla="*/ 1104900 h 1106987"/>
                <a:gd name="connsiteX3" fmla="*/ 1244600 w 1244600"/>
                <a:gd name="connsiteY3" fmla="*/ 1104900 h 1106987"/>
                <a:gd name="connsiteX0" fmla="*/ 0 w 1244600"/>
                <a:gd name="connsiteY0" fmla="*/ 0 h 1104900"/>
                <a:gd name="connsiteX1" fmla="*/ 419100 w 1244600"/>
                <a:gd name="connsiteY1" fmla="*/ 898477 h 1104900"/>
                <a:gd name="connsiteX2" fmla="*/ 1244600 w 1244600"/>
                <a:gd name="connsiteY2" fmla="*/ 1104900 h 1104900"/>
                <a:gd name="connsiteX3" fmla="*/ 1244600 w 1244600"/>
                <a:gd name="connsiteY3" fmla="*/ 1104900 h 1104900"/>
              </a:gdLst>
              <a:ahLst/>
              <a:cxnLst>
                <a:cxn ang="0">
                  <a:pos x="connsiteX0" y="connsiteY0"/>
                </a:cxn>
                <a:cxn ang="0">
                  <a:pos x="connsiteX1" y="connsiteY1"/>
                </a:cxn>
                <a:cxn ang="0">
                  <a:pos x="connsiteX2" y="connsiteY2"/>
                </a:cxn>
                <a:cxn ang="0">
                  <a:pos x="connsiteX3" y="connsiteY3"/>
                </a:cxn>
              </a:cxnLst>
              <a:rect l="l" t="t" r="r" b="b"/>
              <a:pathLst>
                <a:path w="1244600" h="1104900">
                  <a:moveTo>
                    <a:pt x="0" y="0"/>
                  </a:moveTo>
                  <a:cubicBezTo>
                    <a:pt x="118533" y="384175"/>
                    <a:pt x="211667" y="714327"/>
                    <a:pt x="419100" y="898477"/>
                  </a:cubicBezTo>
                  <a:cubicBezTo>
                    <a:pt x="626533" y="1082627"/>
                    <a:pt x="1107017" y="1070496"/>
                    <a:pt x="1244600" y="1104900"/>
                  </a:cubicBezTo>
                  <a:lnTo>
                    <a:pt x="1244600" y="1104900"/>
                  </a:lnTo>
                </a:path>
              </a:pathLst>
            </a:custGeom>
            <a:ln w="12700" cmpd="sng">
              <a:solidFill>
                <a:schemeClr val="accent3">
                  <a:lumMod val="75000"/>
                </a:schemeClr>
              </a:solidFill>
              <a:prstDash val="dash"/>
            </a:ln>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609433" eaLnBrk="0" fontAlgn="base" hangingPunct="0">
                <a:spcBef>
                  <a:spcPct val="0"/>
                </a:spcBef>
                <a:spcAft>
                  <a:spcPct val="0"/>
                </a:spcAft>
              </a:pPr>
              <a:endParaRPr lang="en-US" sz="3199">
                <a:solidFill>
                  <a:srgbClr val="676767"/>
                </a:solidFill>
              </a:endParaRPr>
            </a:p>
          </p:txBody>
        </p:sp>
        <p:sp>
          <p:nvSpPr>
            <p:cNvPr id="17" name="Right Arrow 16"/>
            <p:cNvSpPr/>
            <p:nvPr/>
          </p:nvSpPr>
          <p:spPr>
            <a:xfrm>
              <a:off x="7588250" y="3148765"/>
              <a:ext cx="317500" cy="469496"/>
            </a:xfrm>
            <a:prstGeom prst="rightArrow">
              <a:avLst/>
            </a:prstGeom>
            <a:solidFill>
              <a:srgbClr val="C3D69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sp>
          <p:nvSpPr>
            <p:cNvPr id="72" name="Rectangle 71"/>
            <p:cNvSpPr/>
            <p:nvPr/>
          </p:nvSpPr>
          <p:spPr>
            <a:xfrm>
              <a:off x="6531351" y="3658358"/>
              <a:ext cx="251014" cy="114300"/>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grpSp>
      <p:sp>
        <p:nvSpPr>
          <p:cNvPr id="74" name="TextBox 73"/>
          <p:cNvSpPr txBox="1"/>
          <p:nvPr/>
        </p:nvSpPr>
        <p:spPr>
          <a:xfrm>
            <a:off x="8185331" y="5210509"/>
            <a:ext cx="3402696" cy="1076961"/>
          </a:xfrm>
          <a:prstGeom prst="rect">
            <a:avLst/>
          </a:prstGeom>
          <a:noFill/>
        </p:spPr>
        <p:txBody>
          <a:bodyPr wrap="square" rtlCol="0">
            <a:spAutoFit/>
          </a:bodyPr>
          <a:lstStyle/>
          <a:p>
            <a:pPr algn="ctr" defTabSz="609433" eaLnBrk="0" fontAlgn="base" hangingPunct="0">
              <a:spcBef>
                <a:spcPct val="0"/>
              </a:spcBef>
              <a:spcAft>
                <a:spcPct val="0"/>
              </a:spcAft>
            </a:pPr>
            <a:r>
              <a:rPr lang="en-US" sz="3199" dirty="0">
                <a:solidFill>
                  <a:srgbClr val="676767"/>
                </a:solidFill>
                <a:ea typeface="MS PGothic" charset="-128"/>
              </a:rPr>
              <a:t>Egress</a:t>
            </a:r>
            <a:br>
              <a:rPr lang="en-US" sz="3199" dirty="0">
                <a:solidFill>
                  <a:srgbClr val="676767"/>
                </a:solidFill>
                <a:ea typeface="MS PGothic" charset="-128"/>
              </a:rPr>
            </a:br>
            <a:r>
              <a:rPr lang="en-US" sz="3199" dirty="0">
                <a:solidFill>
                  <a:srgbClr val="676767"/>
                </a:solidFill>
                <a:ea typeface="MS PGothic" charset="-128"/>
              </a:rPr>
              <a:t>Queue</a:t>
            </a:r>
          </a:p>
        </p:txBody>
      </p:sp>
      <p:sp>
        <p:nvSpPr>
          <p:cNvPr id="10" name="Rectangle 9"/>
          <p:cNvSpPr/>
          <p:nvPr/>
        </p:nvSpPr>
        <p:spPr>
          <a:xfrm rot="16200000">
            <a:off x="6718005" y="3645735"/>
            <a:ext cx="3184659" cy="2239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sp>
        <p:nvSpPr>
          <p:cNvPr id="35" name="Rectangle 34"/>
          <p:cNvSpPr/>
          <p:nvPr/>
        </p:nvSpPr>
        <p:spPr>
          <a:xfrm>
            <a:off x="7719559" y="2979969"/>
            <a:ext cx="250949" cy="114271"/>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cxnSp>
        <p:nvCxnSpPr>
          <p:cNvPr id="48" name="Straight Connector 47"/>
          <p:cNvCxnSpPr/>
          <p:nvPr/>
        </p:nvCxnSpPr>
        <p:spPr>
          <a:xfrm>
            <a:off x="7796202" y="3702363"/>
            <a:ext cx="740708" cy="0"/>
          </a:xfrm>
          <a:prstGeom prst="line">
            <a:avLst/>
          </a:prstGeom>
          <a:ln>
            <a:solidFill>
              <a:schemeClr val="bg1">
                <a:lumMod val="50000"/>
              </a:schemeClr>
            </a:solidFill>
            <a:prstDash val="dot"/>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7832733" y="3030755"/>
            <a:ext cx="0" cy="583800"/>
          </a:xfrm>
          <a:prstGeom prst="line">
            <a:avLst/>
          </a:prstGeom>
          <a:ln>
            <a:solidFill>
              <a:schemeClr val="bg1">
                <a:lumMod val="50000"/>
              </a:schemeClr>
            </a:solidFill>
            <a:prstDash val="dot"/>
            <a:tailEnd type="none" w="lg" len="lg"/>
          </a:ln>
          <a:effectLst/>
        </p:spPr>
        <p:style>
          <a:lnRef idx="2">
            <a:schemeClr val="accent1"/>
          </a:lnRef>
          <a:fillRef idx="0">
            <a:schemeClr val="accent1"/>
          </a:fillRef>
          <a:effectRef idx="1">
            <a:schemeClr val="accent1"/>
          </a:effectRef>
          <a:fontRef idx="minor">
            <a:schemeClr val="tx1"/>
          </a:fontRef>
        </p:style>
      </p:cxnSp>
      <p:sp>
        <p:nvSpPr>
          <p:cNvPr id="87" name="Rectangle 86"/>
          <p:cNvSpPr/>
          <p:nvPr/>
        </p:nvSpPr>
        <p:spPr>
          <a:xfrm>
            <a:off x="8925008" y="2667615"/>
            <a:ext cx="250949" cy="114271"/>
          </a:xfrm>
          <a:prstGeom prst="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sp>
        <p:nvSpPr>
          <p:cNvPr id="88" name="Rectangle 87"/>
          <p:cNvSpPr/>
          <p:nvPr/>
        </p:nvSpPr>
        <p:spPr>
          <a:xfrm>
            <a:off x="11240283" y="3230042"/>
            <a:ext cx="250949" cy="114271"/>
          </a:xfrm>
          <a:prstGeom prst="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cxnSp>
        <p:nvCxnSpPr>
          <p:cNvPr id="89" name="Straight Connector 88"/>
          <p:cNvCxnSpPr/>
          <p:nvPr/>
        </p:nvCxnSpPr>
        <p:spPr>
          <a:xfrm>
            <a:off x="9884723" y="2740883"/>
            <a:ext cx="614925" cy="0"/>
          </a:xfrm>
          <a:prstGeom prst="line">
            <a:avLst/>
          </a:prstGeom>
          <a:ln>
            <a:prstDash val="dot"/>
          </a:ln>
        </p:spPr>
        <p:style>
          <a:lnRef idx="2">
            <a:schemeClr val="accent1"/>
          </a:lnRef>
          <a:fillRef idx="0">
            <a:schemeClr val="accent1"/>
          </a:fillRef>
          <a:effectRef idx="1">
            <a:schemeClr val="accent1"/>
          </a:effectRef>
          <a:fontRef idx="minor">
            <a:schemeClr val="tx1"/>
          </a:fontRef>
        </p:style>
      </p:cxnSp>
      <p:sp>
        <p:nvSpPr>
          <p:cNvPr id="5" name="Rectangle 4"/>
          <p:cNvSpPr/>
          <p:nvPr/>
        </p:nvSpPr>
        <p:spPr>
          <a:xfrm>
            <a:off x="8372322" y="2969759"/>
            <a:ext cx="250949" cy="114271"/>
          </a:xfrm>
          <a:prstGeom prst="rect">
            <a:avLst/>
          </a:prstGeom>
          <a:solidFill>
            <a:schemeClr val="accent4">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09433" eaLnBrk="0" fontAlgn="base" hangingPunct="0">
              <a:spcBef>
                <a:spcPct val="0"/>
              </a:spcBef>
              <a:spcAft>
                <a:spcPct val="0"/>
              </a:spcAft>
            </a:pPr>
            <a:endParaRPr lang="en-US" sz="3199">
              <a:solidFill>
                <a:srgbClr val="FFFFFF"/>
              </a:solidFill>
            </a:endParaRPr>
          </a:p>
        </p:txBody>
      </p:sp>
      <p:cxnSp>
        <p:nvCxnSpPr>
          <p:cNvPr id="56" name="Straight Connector 55"/>
          <p:cNvCxnSpPr/>
          <p:nvPr/>
        </p:nvCxnSpPr>
        <p:spPr>
          <a:xfrm flipV="1">
            <a:off x="8495689" y="1849921"/>
            <a:ext cx="0" cy="1090665"/>
          </a:xfrm>
          <a:prstGeom prst="line">
            <a:avLst/>
          </a:prstGeom>
          <a:ln w="12700" cmpd="sng">
            <a:solidFill>
              <a:srgbClr val="14973A"/>
            </a:solidFill>
          </a:ln>
          <a:effectLst/>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p:nvPr/>
        </p:nvCxnSpPr>
        <p:spPr>
          <a:xfrm flipH="1">
            <a:off x="8488273" y="2024687"/>
            <a:ext cx="363539" cy="0"/>
          </a:xfrm>
          <a:prstGeom prst="straightConnector1">
            <a:avLst/>
          </a:prstGeom>
          <a:ln w="12700" cmpd="sng">
            <a:solidFill>
              <a:srgbClr val="14973A"/>
            </a:solidFill>
            <a:tailEnd type="arrow"/>
          </a:ln>
          <a:effectLst/>
        </p:spPr>
        <p:style>
          <a:lnRef idx="2">
            <a:schemeClr val="accent1"/>
          </a:lnRef>
          <a:fillRef idx="0">
            <a:schemeClr val="accent1"/>
          </a:fillRef>
          <a:effectRef idx="1">
            <a:schemeClr val="accent1"/>
          </a:effectRef>
          <a:fontRef idx="minor">
            <a:schemeClr val="tx1"/>
          </a:fontRef>
        </p:style>
      </p:cxnSp>
      <p:sp>
        <p:nvSpPr>
          <p:cNvPr id="43" name="Text Placeholder 2"/>
          <p:cNvSpPr txBox="1">
            <a:spLocks/>
          </p:cNvSpPr>
          <p:nvPr/>
        </p:nvSpPr>
        <p:spPr>
          <a:xfrm>
            <a:off x="459783" y="1117601"/>
            <a:ext cx="6697373" cy="5740399"/>
          </a:xfrm>
          <a:prstGeom prst="rect">
            <a:avLst/>
          </a:prstGeom>
        </p:spPr>
        <p:txBody>
          <a:bodyPr/>
          <a:lstStyle>
            <a:lvl1pPr marL="169863" indent="-169863" algn="l" defTabSz="684213" rtl="0" eaLnBrk="1" fontAlgn="base" hangingPunct="1">
              <a:lnSpc>
                <a:spcPct val="95000"/>
              </a:lnSpc>
              <a:spcBef>
                <a:spcPts val="1075"/>
              </a:spcBef>
              <a:spcAft>
                <a:spcPct val="0"/>
              </a:spcAft>
              <a:buClr>
                <a:schemeClr val="tx2"/>
              </a:buClr>
              <a:buSzPct val="90000"/>
              <a:buFont typeface="Arial" charset="0"/>
              <a:buChar char="•"/>
              <a:defRPr lang="en-US" sz="1500" kern="1200" dirty="0">
                <a:solidFill>
                  <a:schemeClr val="tx1"/>
                </a:solidFill>
                <a:latin typeface="+mn-lt"/>
                <a:ea typeface="ＭＳ Ｐゴシック" charset="0"/>
                <a:cs typeface="CiscoSans"/>
              </a:defRPr>
            </a:lvl1pPr>
            <a:lvl2pPr marL="358775" indent="-215900" algn="l" defTabSz="684213" rtl="0" eaLnBrk="1" fontAlgn="base" hangingPunct="1">
              <a:lnSpc>
                <a:spcPct val="95000"/>
              </a:lnSpc>
              <a:spcBef>
                <a:spcPts val="600"/>
              </a:spcBef>
              <a:spcAft>
                <a:spcPct val="0"/>
              </a:spcAft>
              <a:buClr>
                <a:schemeClr val="tx2"/>
              </a:buClr>
              <a:buFont typeface="Arial" charset="0"/>
              <a:buChar char="•"/>
              <a:defRPr lang="en-US" sz="1400" kern="1200" dirty="0">
                <a:solidFill>
                  <a:schemeClr val="tx1"/>
                </a:solidFill>
                <a:latin typeface="+mn-lt"/>
                <a:ea typeface="ＭＳ Ｐゴシック" charset="0"/>
                <a:cs typeface="CiscoSans"/>
              </a:defRPr>
            </a:lvl2pPr>
            <a:lvl3pPr marL="431800" indent="-169863" algn="l" defTabSz="684213" rtl="0" eaLnBrk="1" fontAlgn="base" hangingPunct="1">
              <a:lnSpc>
                <a:spcPct val="95000"/>
              </a:lnSpc>
              <a:spcBef>
                <a:spcPts val="625"/>
              </a:spcBef>
              <a:spcAft>
                <a:spcPct val="0"/>
              </a:spcAft>
              <a:buFont typeface="Arial" charset="0"/>
              <a:buChar char="•"/>
              <a:defRPr lang="en-US" sz="1200" kern="1200" dirty="0">
                <a:solidFill>
                  <a:schemeClr val="tx1"/>
                </a:solidFill>
                <a:latin typeface="+mn-lt"/>
                <a:ea typeface="ＭＳ Ｐゴシック" charset="0"/>
                <a:cs typeface="CiscoSans"/>
              </a:defRPr>
            </a:lvl3pPr>
            <a:lvl4pPr marL="503238"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4pPr>
            <a:lvl5pPr marL="574675" indent="-169863" algn="l" defTabSz="684213" rtl="0" eaLnBrk="1" fontAlgn="base" hangingPunct="1">
              <a:lnSpc>
                <a:spcPct val="95000"/>
              </a:lnSpc>
              <a:spcBef>
                <a:spcPts val="625"/>
              </a:spcBef>
              <a:spcAft>
                <a:spcPct val="0"/>
              </a:spcAft>
              <a:buFont typeface="Arial" charset="0"/>
              <a:buChar char="•"/>
              <a:defRPr lang="en-US" sz="1100" kern="1200" dirty="0">
                <a:solidFill>
                  <a:schemeClr val="tx1"/>
                </a:solidFill>
                <a:latin typeface="+mn-lt"/>
                <a:ea typeface="ＭＳ Ｐゴシック" charset="0"/>
                <a:cs typeface="CiscoSans"/>
              </a:defRPr>
            </a:lvl5pPr>
            <a:lvl6pPr marL="863856" indent="-171445" algn="l" defTabSz="685777" rtl="0" eaLnBrk="1" latinLnBrk="0" hangingPunct="1">
              <a:spcBef>
                <a:spcPts val="600"/>
              </a:spcBef>
              <a:buFont typeface="Arial" pitchFamily="34" charset="0"/>
              <a:buChar char="•"/>
              <a:defRPr sz="900" kern="1200" baseline="0">
                <a:solidFill>
                  <a:schemeClr val="tx1"/>
                </a:solidFill>
                <a:latin typeface="+mn-lt"/>
                <a:ea typeface="+mn-ea"/>
                <a:cs typeface="+mn-cs"/>
              </a:defRPr>
            </a:lvl6pPr>
            <a:lvl7pPr marL="935844" indent="-171422" algn="l" defTabSz="685777" rtl="0" eaLnBrk="1" latinLnBrk="0" hangingPunct="1">
              <a:spcBef>
                <a:spcPts val="600"/>
              </a:spcBef>
              <a:buFont typeface="Arial" pitchFamily="34" charset="0"/>
              <a:buChar char="•"/>
              <a:defRPr sz="800" kern="1200" baseline="0">
                <a:solidFill>
                  <a:schemeClr val="tx1"/>
                </a:solidFill>
                <a:latin typeface="+mn-lt"/>
                <a:ea typeface="+mn-ea"/>
                <a:cs typeface="+mn-cs"/>
              </a:defRPr>
            </a:lvl7pPr>
            <a:lvl8pPr marL="2400220" indent="0" algn="l" defTabSz="685777" rtl="0" eaLnBrk="1" latinLnBrk="0" hangingPunct="1">
              <a:spcBef>
                <a:spcPct val="20000"/>
              </a:spcBef>
              <a:buFont typeface="Arial" pitchFamily="34" charset="0"/>
              <a:buNone/>
              <a:defRPr sz="1500" kern="1200">
                <a:solidFill>
                  <a:schemeClr val="tx1"/>
                </a:solidFill>
                <a:latin typeface="+mn-lt"/>
                <a:ea typeface="+mn-ea"/>
                <a:cs typeface="+mn-cs"/>
              </a:defRPr>
            </a:lvl8pPr>
            <a:lvl9pPr marL="2914553" indent="-171445" algn="l" defTabSz="685777"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buClr>
                <a:srgbClr val="A6A6A6"/>
              </a:buClr>
            </a:pPr>
            <a:r>
              <a:rPr sz="2133">
                <a:solidFill>
                  <a:srgbClr val="676767"/>
                </a:solidFill>
              </a:rPr>
              <a:t>Separate flows into short and long</a:t>
            </a:r>
          </a:p>
          <a:p>
            <a:pPr>
              <a:buClr>
                <a:srgbClr val="A6A6A6"/>
              </a:buClr>
            </a:pPr>
            <a:r>
              <a:rPr sz="2133">
                <a:solidFill>
                  <a:srgbClr val="676767"/>
                </a:solidFill>
              </a:rPr>
              <a:t>Put </a:t>
            </a:r>
            <a:r>
              <a:rPr sz="2133" b="1">
                <a:solidFill>
                  <a:srgbClr val="676767"/>
                </a:solidFill>
              </a:rPr>
              <a:t>short flows</a:t>
            </a:r>
            <a:r>
              <a:rPr sz="2133">
                <a:solidFill>
                  <a:srgbClr val="676767"/>
                </a:solidFill>
              </a:rPr>
              <a:t> in </a:t>
            </a:r>
            <a:r>
              <a:rPr sz="2133" b="1">
                <a:solidFill>
                  <a:srgbClr val="676767"/>
                </a:solidFill>
              </a:rPr>
              <a:t>high priority queue</a:t>
            </a:r>
          </a:p>
          <a:p>
            <a:pPr>
              <a:buClr>
                <a:srgbClr val="A6A6A6"/>
              </a:buClr>
            </a:pPr>
            <a:r>
              <a:rPr sz="2133">
                <a:solidFill>
                  <a:srgbClr val="676767"/>
                </a:solidFill>
              </a:rPr>
              <a:t>Put long flows in low priority queue</a:t>
            </a:r>
          </a:p>
          <a:p>
            <a:pPr>
              <a:buClr>
                <a:srgbClr val="A6A6A6"/>
              </a:buClr>
            </a:pPr>
            <a:r>
              <a:rPr sz="2133">
                <a:solidFill>
                  <a:srgbClr val="676767"/>
                </a:solidFill>
              </a:rPr>
              <a:t>Prioritization guarantees packet order</a:t>
            </a:r>
          </a:p>
          <a:p>
            <a:pPr>
              <a:buClr>
                <a:srgbClr val="A6A6A6"/>
              </a:buClr>
            </a:pPr>
            <a:r>
              <a:rPr sz="2133">
                <a:solidFill>
                  <a:srgbClr val="676767"/>
                </a:solidFill>
              </a:rPr>
              <a:t>We want to prevent the drops of the mice, the </a:t>
            </a:r>
            <a:r>
              <a:rPr sz="2133" err="1">
                <a:solidFill>
                  <a:srgbClr val="676767"/>
                </a:solidFill>
              </a:rPr>
              <a:t>incast</a:t>
            </a:r>
            <a:r>
              <a:rPr sz="2133">
                <a:solidFill>
                  <a:srgbClr val="676767"/>
                </a:solidFill>
              </a:rPr>
              <a:t> and burst traffic</a:t>
            </a:r>
            <a:endParaRPr lang="en-US" sz="2133">
              <a:solidFill>
                <a:srgbClr val="676767"/>
              </a:solidFill>
            </a:endParaRPr>
          </a:p>
          <a:p>
            <a:pPr>
              <a:buClr>
                <a:srgbClr val="A6A6A6"/>
              </a:buClr>
            </a:pPr>
            <a:r>
              <a:rPr lang="en-US" sz="2133">
                <a:solidFill>
                  <a:srgbClr val="676767"/>
                </a:solidFill>
              </a:rPr>
              <a:t>Benefits:</a:t>
            </a:r>
          </a:p>
          <a:p>
            <a:pPr lvl="1">
              <a:buClr>
                <a:srgbClr val="A6A6A6"/>
              </a:buClr>
            </a:pPr>
            <a:r>
              <a:rPr lang="en-US" sz="2133">
                <a:solidFill>
                  <a:srgbClr val="676767"/>
                </a:solidFill>
              </a:rPr>
              <a:t>For a short burst: it’s 100% prioritized</a:t>
            </a:r>
          </a:p>
          <a:p>
            <a:pPr lvl="1">
              <a:buClr>
                <a:srgbClr val="A6A6A6"/>
              </a:buClr>
            </a:pPr>
            <a:r>
              <a:rPr lang="en-US" sz="2133">
                <a:solidFill>
                  <a:srgbClr val="676767"/>
                </a:solidFill>
              </a:rPr>
              <a:t>For a longer flow: first few packets get prioritized. It’s still useful because the first packets of a TCP flow establish the TCP connection, increase the TCP window etc.</a:t>
            </a:r>
            <a:endParaRPr sz="2133">
              <a:solidFill>
                <a:srgbClr val="676767"/>
              </a:solidFill>
            </a:endParaRPr>
          </a:p>
        </p:txBody>
      </p:sp>
      <p:sp>
        <p:nvSpPr>
          <p:cNvPr id="7" name="Slide Number Placeholder 6"/>
          <p:cNvSpPr>
            <a:spLocks noGrp="1"/>
          </p:cNvSpPr>
          <p:nvPr>
            <p:ph type="sldNum" sz="quarter" idx="4"/>
          </p:nvPr>
        </p:nvSpPr>
        <p:spPr/>
        <p:txBody>
          <a:bodyPr/>
          <a:lstStyle/>
          <a:p>
            <a:fld id="{96A97DD0-5BE7-4856-A2A9-C42C6688E607}" type="slidenum">
              <a:rPr lang="en-US" smtClean="0"/>
              <a:pPr/>
              <a:t>9</a:t>
            </a:fld>
            <a:endParaRPr lang="en-US" dirty="0"/>
          </a:p>
        </p:txBody>
      </p:sp>
    </p:spTree>
    <p:extLst>
      <p:ext uri="{BB962C8B-B14F-4D97-AF65-F5344CB8AC3E}">
        <p14:creationId xmlns:p14="http://schemas.microsoft.com/office/powerpoint/2010/main" val="1798684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build="p"/>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1502</TotalTime>
  <Words>1182</Words>
  <Application>Microsoft Macintosh PowerPoint</Application>
  <PresentationFormat>Widescreen</PresentationFormat>
  <Paragraphs>184</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等线</vt:lpstr>
      <vt:lpstr>等线 Light</vt:lpstr>
      <vt:lpstr>Arial</vt:lpstr>
      <vt:lpstr>CiscoSansTT</vt:lpstr>
      <vt:lpstr>CiscoSansTT Light</vt:lpstr>
      <vt:lpstr>Wingdings</vt:lpstr>
      <vt:lpstr>Office 主题​​</vt:lpstr>
      <vt:lpstr>PowerPoint Presentation</vt:lpstr>
      <vt:lpstr>Lossy vs Lossless   </vt:lpstr>
      <vt:lpstr>RoCEv2 End-To-End Lossless Behavior</vt:lpstr>
      <vt:lpstr>Approximate Fair Drop (AFD) Increases Headroom, Reduces Latency</vt:lpstr>
      <vt:lpstr>AFD Overview</vt:lpstr>
      <vt:lpstr>Elephant Trap</vt:lpstr>
      <vt:lpstr>AFD Comparison to WRED</vt:lpstr>
      <vt:lpstr>DPP Introduction</vt:lpstr>
      <vt:lpstr>DPP (Dynamic Packet Prioritization)</vt:lpstr>
      <vt:lpstr>DPP looks for Any Burst: TCP, UDP, Multicast, ..</vt:lpstr>
      <vt:lpstr>PowerPoint Presentation</vt:lpstr>
      <vt:lpstr>Better Application Performance in an Incast Environment </vt:lpstr>
      <vt:lpstr>Better Application Performance in an Incast Environment </vt:lpstr>
      <vt:lpstr>Better Application Performance in an Incast Environment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Jun Liu (johnliu)</dc:creator>
  <cp:lastModifiedBy>Roger Marks</cp:lastModifiedBy>
  <cp:revision>309</cp:revision>
  <dcterms:created xsi:type="dcterms:W3CDTF">2019-11-30T11:57:52Z</dcterms:created>
  <dcterms:modified xsi:type="dcterms:W3CDTF">2019-12-10T02:54:23Z</dcterms:modified>
</cp:coreProperties>
</file>