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0"/>
  </p:notesMasterIdLst>
  <p:handoutMasterIdLst>
    <p:handoutMasterId r:id="rId11"/>
  </p:handoutMasterIdLst>
  <p:sldIdLst>
    <p:sldId id="256" r:id="rId2"/>
    <p:sldId id="319" r:id="rId3"/>
    <p:sldId id="329" r:id="rId4"/>
    <p:sldId id="324" r:id="rId5"/>
    <p:sldId id="326" r:id="rId6"/>
    <p:sldId id="325" r:id="rId7"/>
    <p:sldId id="331" r:id="rId8"/>
    <p:sldId id="320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5" autoAdjust="0"/>
    <p:restoredTop sz="94608" autoAdjust="0"/>
  </p:normalViewPr>
  <p:slideViewPr>
    <p:cSldViewPr showGuides="1">
      <p:cViewPr varScale="1">
        <p:scale>
          <a:sx n="106" d="100"/>
          <a:sy n="106" d="100"/>
        </p:scale>
        <p:origin x="130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632"/>
    </p:cViewPr>
  </p:sorterViewPr>
  <p:notesViewPr>
    <p:cSldViewPr showGuides="1">
      <p:cViewPr varScale="1">
        <p:scale>
          <a:sx n="55" d="100"/>
          <a:sy n="55" d="100"/>
        </p:scale>
        <p:origin x="-1782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7162FEA9-86A5-40EB-94A7-F69C6D903A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EEC0AAC-15FC-4C51-A8D2-66E5D2FDF25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3CF3C66-92F6-3748-B3EE-CEF450A9FCB4}" type="datetimeFigureOut">
              <a:rPr lang="en-US"/>
              <a:pPr>
                <a:defRPr/>
              </a:pPr>
              <a:t>9/18/2019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F34871D-98A1-445F-B9BD-47CFC49813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99993B7-6EFA-4093-9C67-A6FA8983221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AFEA41B-F167-1F4B-AB85-0DC2DEEBC6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9773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0C481AC9-F412-46DA-88A0-C3359C304D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598E4D1-E1A3-43A3-81F8-332F557F557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F88D448-FE46-F340-B487-6A295D8DD282}" type="datetimeFigureOut">
              <a:rPr lang="en-CA"/>
              <a:pPr>
                <a:defRPr/>
              </a:pPr>
              <a:t>18/09/2019</a:t>
            </a:fld>
            <a:endParaRPr lang="en-CA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40805EEC-3BBB-4901-BD77-7345F6B676A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7A5DFE66-A871-4A68-ABDF-6ADB3D8203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61A6E97-ABCA-49BE-B425-EB92ADAB41E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EC55815-E782-4ECC-9FBF-DF87DD3E0E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82AA54B-32AB-F34D-8D9A-3635F3DC8065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0605576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>
            <a:extLst>
              <a:ext uri="{FF2B5EF4-FFF2-40B4-BE49-F238E27FC236}">
                <a16:creationId xmlns:a16="http://schemas.microsoft.com/office/drawing/2014/main" xmlns="" id="{5A58C1C5-46CF-B84D-B7E7-74E2E173B02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Notes Placeholder 2">
            <a:extLst>
              <a:ext uri="{FF2B5EF4-FFF2-40B4-BE49-F238E27FC236}">
                <a16:creationId xmlns:a16="http://schemas.microsoft.com/office/drawing/2014/main" xmlns="" id="{8947D1DF-DB04-424E-9AF6-0DB93EBD8CC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7411" name="Slide Number Placeholder 3">
            <a:extLst>
              <a:ext uri="{FF2B5EF4-FFF2-40B4-BE49-F238E27FC236}">
                <a16:creationId xmlns:a16="http://schemas.microsoft.com/office/drawing/2014/main" xmlns="" id="{DDECBD24-9FB8-E34D-9D66-0BE6654874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D37433-F468-F14D-9A9F-8C2783CB96FB}" type="slidenum">
              <a:rPr lang="en-CA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CA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798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ounded Rectangle 10">
            <a:extLst>
              <a:ext uri="{FF2B5EF4-FFF2-40B4-BE49-F238E27FC236}">
                <a16:creationId xmlns:a16="http://schemas.microsoft.com/office/drawing/2014/main" xmlns="" id="{9EBFFEE7-E9EB-E341-BC6A-6823242CF451}"/>
              </a:ext>
            </a:extLst>
          </p:cNvPr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9" name="Slide Number Placeholder 28">
            <a:extLst>
              <a:ext uri="{FF2B5EF4-FFF2-40B4-BE49-F238E27FC236}">
                <a16:creationId xmlns:a16="http://schemas.microsoft.com/office/drawing/2014/main" xmlns="" id="{A4AB12F9-1C94-9544-84CF-1EE3C6E86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B4F4CF7-140E-224A-825F-20B642353E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8" name="Footer Placeholder 16">
            <a:extLst>
              <a:ext uri="{FF2B5EF4-FFF2-40B4-BE49-F238E27FC236}">
                <a16:creationId xmlns:a16="http://schemas.microsoft.com/office/drawing/2014/main" xmlns="" id="{75D2A165-DA8F-3246-839C-D784FBCD3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10200" y="44624"/>
            <a:ext cx="196532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Mentor DCN 802.1-18-0015-00-ICne</a:t>
            </a:r>
          </a:p>
        </p:txBody>
      </p:sp>
    </p:spTree>
    <p:extLst>
      <p:ext uri="{BB962C8B-B14F-4D97-AF65-F5344CB8AC3E}">
        <p14:creationId xmlns:p14="http://schemas.microsoft.com/office/powerpoint/2010/main" val="423304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xmlns="" id="{E870D996-65C0-F84F-B207-6EB4B23454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xmlns="" id="{8BE69082-3041-BA41-AF2D-697B2021A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xmlns="" id="{CFDCA546-A19C-0E48-B450-D2BF55F62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F9E7C-B485-5D47-BBED-62EB87726C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9259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xmlns="" id="{17C0C8F2-9E14-F546-AAD2-AE05665F1F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xmlns="" id="{C1AB0BEB-5A41-C74E-8251-11C4DF4B0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xmlns="" id="{E422516F-4EF0-414D-ABDB-9EA55A147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717F1-495D-954A-A99C-3D0C4A8366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14331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10">
            <a:extLst>
              <a:ext uri="{FF2B5EF4-FFF2-40B4-BE49-F238E27FC236}">
                <a16:creationId xmlns:a16="http://schemas.microsoft.com/office/drawing/2014/main" xmlns="" id="{E32E9946-099B-0D4C-A71D-D8EE9988797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331200" y="6134100"/>
            <a:ext cx="685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CD1EF-83E4-7D4A-AB65-EF9CD9707B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5183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0845B92-7B78-9044-8EB1-7727BA8A5A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64388" y="44624"/>
            <a:ext cx="957262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FB9B023-782A-EC41-9309-99465301D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44624"/>
            <a:ext cx="190658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9955A3B-AA3D-0448-9759-64423E4D2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CCF9D-5A26-E048-988B-EAFD589F40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1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395DABE-FE85-3B42-A5EF-EBA40ED70B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9650" y="4462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F6D3B6B-0343-5948-A6B1-3F025EE58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44624"/>
            <a:ext cx="197802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113ECE5-0E4B-8E4C-BD94-1FF34E585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7A773-FEA6-614A-ABA3-357C4D0EE3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25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xmlns="" id="{641709B0-CC85-0E4D-BCC2-E8BC6D5EDB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xmlns="" id="{82305844-A25C-5846-9336-1B7E6845A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xmlns="" id="{534D69CC-BC42-CB40-B851-24220EF23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E85267-0732-1A46-80F6-8BB0A15A8A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4268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25">
            <a:extLst>
              <a:ext uri="{FF2B5EF4-FFF2-40B4-BE49-F238E27FC236}">
                <a16:creationId xmlns:a16="http://schemas.microsoft.com/office/drawing/2014/main" xmlns="" id="{53171709-8C36-5340-96E4-15BFD4E007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>
            <a:extLst>
              <a:ext uri="{FF2B5EF4-FFF2-40B4-BE49-F238E27FC236}">
                <a16:creationId xmlns:a16="http://schemas.microsoft.com/office/drawing/2014/main" xmlns="" id="{F11C1170-E892-434D-A516-BF30ACCDB6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C0543-2E09-6642-8708-544A506219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27">
            <a:extLst>
              <a:ext uri="{FF2B5EF4-FFF2-40B4-BE49-F238E27FC236}">
                <a16:creationId xmlns:a16="http://schemas.microsoft.com/office/drawing/2014/main" xmlns="" id="{C52D1CD9-20F5-0743-86F9-29F1FA46C99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</a:p>
        </p:txBody>
      </p:sp>
    </p:spTree>
    <p:extLst>
      <p:ext uri="{BB962C8B-B14F-4D97-AF65-F5344CB8AC3E}">
        <p14:creationId xmlns:p14="http://schemas.microsoft.com/office/powerpoint/2010/main" val="1973230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AF97AC5-CD55-F746-8358-C0A719D823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9650" y="612775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45F5EF4-EA6C-3C4B-90E3-F2A6C893F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20510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EFCF326-A0C5-284C-9490-06D67F9F3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35E72-5F8F-B043-8A2D-58E0336DAC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05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>
            <a:extLst>
              <a:ext uri="{FF2B5EF4-FFF2-40B4-BE49-F238E27FC236}">
                <a16:creationId xmlns:a16="http://schemas.microsoft.com/office/drawing/2014/main" xmlns="" id="{87469726-CE42-9149-80CF-563D095BF4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5FF6129-CD18-CB4D-8485-AA9343A64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4" name="Slide Number Placeholder 22">
            <a:extLst>
              <a:ext uri="{FF2B5EF4-FFF2-40B4-BE49-F238E27FC236}">
                <a16:creationId xmlns:a16="http://schemas.microsoft.com/office/drawing/2014/main" xmlns="" id="{E1DE654B-E62C-3A40-9279-28FE6ACCA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4F317-62D1-A246-ABB8-6897286045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5129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xmlns="" id="{B56273D2-221A-234C-B5A9-87FE042318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xmlns="" id="{919A4C78-2222-A94B-8B44-6A18B2AB7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xmlns="" id="{641BB032-4DF1-B14F-8146-8EAA69E35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9A8D4B-A000-0442-9396-C48C62B595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0499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xmlns="" id="{D30802FE-7508-9242-9EB9-E4076CFF2E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xmlns="" id="{845691EA-8DB0-3D45-BA97-9212D2D49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xmlns="" id="{104BF063-9EF6-D648-ADCA-8959EFD6B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7AD2D-1A12-D346-9B0A-52E14484E9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5626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ounded Rectangle 32">
            <a:extLst>
              <a:ext uri="{FF2B5EF4-FFF2-40B4-BE49-F238E27FC236}">
                <a16:creationId xmlns:a16="http://schemas.microsoft.com/office/drawing/2014/main" xmlns="" id="{DDF6E961-4871-4998-9CF8-4F2DF1A40049}"/>
              </a:ext>
            </a:extLst>
          </p:cNvPr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 useBgFill="1">
        <p:nvSpPr>
          <p:cNvPr id="34" name="Rounded Rectangle 33">
            <a:extLst>
              <a:ext uri="{FF2B5EF4-FFF2-40B4-BE49-F238E27FC236}">
                <a16:creationId xmlns:a16="http://schemas.microsoft.com/office/drawing/2014/main" xmlns="" id="{8D1D5F66-1F34-495E-AA27-47F3FD6DACB1}"/>
              </a:ext>
            </a:extLst>
          </p:cNvPr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97E5C306-66A6-474D-BB7A-4CF879740D3E}"/>
              </a:ext>
            </a:extLst>
          </p:cNvPr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BD1DAB8B-8150-4C19-B269-0314D897C70C}"/>
              </a:ext>
            </a:extLst>
          </p:cNvPr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EA8355C1-2975-4AEB-BD33-0F8C41963C0E}"/>
              </a:ext>
            </a:extLst>
          </p:cNvPr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084A2132-BE4C-4CF7-A027-DD1BCB968E14}"/>
              </a:ext>
            </a:extLst>
          </p:cNvPr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5257930B-E886-4665-B22E-D9AD6B1CACA4}"/>
              </a:ext>
            </a:extLst>
          </p:cNvPr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A40E02D1-A63B-48B0-BC5D-130247A56DAF}"/>
              </a:ext>
            </a:extLst>
          </p:cNvPr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039" name="Title Placeholder 21">
            <a:extLst>
              <a:ext uri="{FF2B5EF4-FFF2-40B4-BE49-F238E27FC236}">
                <a16:creationId xmlns:a16="http://schemas.microsoft.com/office/drawing/2014/main" xmlns="" id="{970F9C20-5EA0-EB4A-8286-910A3D2CC54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40" name="Text Placeholder 12">
            <a:extLst>
              <a:ext uri="{FF2B5EF4-FFF2-40B4-BE49-F238E27FC236}">
                <a16:creationId xmlns:a16="http://schemas.microsoft.com/office/drawing/2014/main" xmlns="" id="{8D37A393-DEE3-AC4D-AA55-3BAE18CF4C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A2C5710C-CE52-E045-9B47-6D8D00154F41}"/>
              </a:ext>
            </a:extLst>
          </p:cNvPr>
          <p:cNvSpPr txBox="1"/>
          <p:nvPr userDrawn="1"/>
        </p:nvSpPr>
        <p:spPr>
          <a:xfrm>
            <a:off x="8605769" y="648866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A38668A-DD39-1948-AF7D-C6AF7747B778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6" r:id="rId1"/>
    <p:sldLayoutId id="2147484377" r:id="rId2"/>
    <p:sldLayoutId id="2147484378" r:id="rId3"/>
    <p:sldLayoutId id="2147484370" r:id="rId4"/>
    <p:sldLayoutId id="2147484379" r:id="rId5"/>
    <p:sldLayoutId id="2147484380" r:id="rId6"/>
    <p:sldLayoutId id="2147484371" r:id="rId7"/>
    <p:sldLayoutId id="2147484372" r:id="rId8"/>
    <p:sldLayoutId id="2147484373" r:id="rId9"/>
    <p:sldLayoutId id="2147484374" r:id="rId10"/>
    <p:sldLayoutId id="2147484375" r:id="rId11"/>
    <p:sldLayoutId id="2147484381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anose="02040502050405020303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2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2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lenn.parsons@ericsson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/dcn/19/1-19-0065-01-ICne-use-cases-and-requirements-for-managed-lan-as-a-service.ppt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1.ieee802.org/802-nendica/nendica-mlaas/" TargetMode="External"/><Relationship Id="rId2" Type="http://schemas.openxmlformats.org/officeDocument/2006/relationships/hyperlink" Target="https://1.ieee802.org/802-nendica/ieee-802-nendica-procedure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/dcn/19/1-19-0059-00-ICne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xmlns="" id="{8E509EC6-7CAC-2245-9515-16E556D92C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288" y="4941168"/>
            <a:ext cx="4953000" cy="1752600"/>
          </a:xfrm>
        </p:spPr>
        <p:txBody>
          <a:bodyPr/>
          <a:lstStyle/>
          <a:p>
            <a:pPr marL="63500" eaLnBrk="1" hangingPunct="1">
              <a:lnSpc>
                <a:spcPct val="70000"/>
              </a:lnSpc>
            </a:pPr>
            <a:r>
              <a:rPr lang="en-US" altLang="en-US" dirty="0"/>
              <a:t>Wei </a:t>
            </a:r>
            <a:r>
              <a:rPr lang="en-US" altLang="en-US" dirty="0" err="1"/>
              <a:t>Qiu</a:t>
            </a:r>
            <a:r>
              <a:rPr lang="en-US" altLang="en-US" dirty="0"/>
              <a:t> (Huawei)</a:t>
            </a:r>
          </a:p>
          <a:p>
            <a:pPr lvl="1" algn="l" eaLnBrk="1" hangingPunct="1">
              <a:lnSpc>
                <a:spcPct val="70000"/>
              </a:lnSpc>
            </a:pPr>
            <a:endParaRPr lang="en-US" altLang="en-US" sz="2000" dirty="0">
              <a:hlinkClick r:id="rId3"/>
            </a:endParaRPr>
          </a:p>
          <a:p>
            <a:pPr marL="63500" eaLnBrk="1" hangingPunct="1">
              <a:lnSpc>
                <a:spcPct val="70000"/>
              </a:lnSpc>
            </a:pPr>
            <a:r>
              <a:rPr lang="en-US" altLang="en-US" sz="1800" dirty="0" err="1"/>
              <a:t>wayne.qiuwei@huawei.com</a:t>
            </a:r>
            <a:endParaRPr lang="en-US" altLang="en-US" sz="1800" dirty="0"/>
          </a:p>
          <a:p>
            <a:pPr marL="63500" eaLnBrk="1" hangingPunct="1">
              <a:lnSpc>
                <a:spcPct val="70000"/>
              </a:lnSpc>
            </a:pPr>
            <a:r>
              <a:rPr lang="en-US" altLang="en-US" sz="1000" dirty="0"/>
              <a:t/>
            </a:r>
            <a:br>
              <a:rPr lang="en-US" altLang="en-US" sz="1000" dirty="0"/>
            </a:br>
            <a:endParaRPr lang="en-US" altLang="en-US" dirty="0"/>
          </a:p>
          <a:p>
            <a:pPr marL="63500" eaLnBrk="1" hangingPunct="1">
              <a:lnSpc>
                <a:spcPct val="70000"/>
              </a:lnSpc>
            </a:pPr>
            <a:r>
              <a:rPr lang="en-US" altLang="en-US" dirty="0" smtClean="0"/>
              <a:t>Sep 2019</a:t>
            </a:r>
            <a:endParaRPr lang="en-US" altLang="en-US" dirty="0"/>
          </a:p>
        </p:txBody>
      </p:sp>
      <p:pic>
        <p:nvPicPr>
          <p:cNvPr id="16387" name="Picture 6" descr="https://encrypted-tbn3.gstatic.com/images?q=tbn:ANd9GcS2OeDDz4S3NME0m7I9GDAhNV1zLpK7XjFi-44fBUJ55qOqrhtz">
            <a:extLst>
              <a:ext uri="{FF2B5EF4-FFF2-40B4-BE49-F238E27FC236}">
                <a16:creationId xmlns:a16="http://schemas.microsoft.com/office/drawing/2014/main" xmlns="" id="{69B162CA-C49A-D34A-BC94-C4435F4CC7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15888"/>
            <a:ext cx="1439862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Slide Number Placeholder 3">
            <a:extLst>
              <a:ext uri="{FF2B5EF4-FFF2-40B4-BE49-F238E27FC236}">
                <a16:creationId xmlns:a16="http://schemas.microsoft.com/office/drawing/2014/main" xmlns="" id="{04631132-2EA0-F245-93F1-E075FB557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05EB3E7-8745-5341-AC2D-EBF38C76EDB7}" type="slidenum">
              <a:rPr lang="en-US" altLang="en-US" sz="1800" smtClean="0">
                <a:solidFill>
                  <a:schemeClr val="bg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xmlns="" id="{BCCF55ED-10BE-0448-B8AA-95FAF850F39F}"/>
              </a:ext>
            </a:extLst>
          </p:cNvPr>
          <p:cNvSpPr txBox="1">
            <a:spLocks/>
          </p:cNvSpPr>
          <p:nvPr/>
        </p:nvSpPr>
        <p:spPr>
          <a:xfrm>
            <a:off x="3563888" y="44624"/>
            <a:ext cx="5541031" cy="465161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r">
              <a:defRPr/>
            </a:pPr>
            <a:r>
              <a:rPr lang="en-US" sz="1400" dirty="0"/>
              <a:t>Mentor DCN </a:t>
            </a:r>
            <a:r>
              <a:rPr lang="en-US" sz="1400" dirty="0" smtClean="0"/>
              <a:t>802.1-19-00xx-00-ICne</a:t>
            </a:r>
            <a:endParaRPr lang="en-US" sz="1400" dirty="0"/>
          </a:p>
        </p:txBody>
      </p:sp>
      <p:sp>
        <p:nvSpPr>
          <p:cNvPr id="16385" name="Rectangle 2">
            <a:extLst>
              <a:ext uri="{FF2B5EF4-FFF2-40B4-BE49-F238E27FC236}">
                <a16:creationId xmlns:a16="http://schemas.microsoft.com/office/drawing/2014/main" xmlns="" id="{C3018348-DEC6-D048-B92E-986952205E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520" y="2420888"/>
            <a:ext cx="8816280" cy="1800200"/>
          </a:xfrm>
        </p:spPr>
        <p:txBody>
          <a:bodyPr anchor="t"/>
          <a:lstStyle/>
          <a:p>
            <a:pPr eaLnBrk="1" hangingPunct="1"/>
            <a:r>
              <a:rPr lang="en-US" altLang="en-US" sz="3200" dirty="0"/>
              <a:t>Proposal </a:t>
            </a:r>
            <a:r>
              <a:rPr lang="en-US" altLang="en-US" sz="3200" dirty="0" smtClean="0"/>
              <a:t>Discussion for </a:t>
            </a:r>
            <a:r>
              <a:rPr lang="en-US" altLang="en-US" sz="3200" dirty="0" err="1"/>
              <a:t>Nendica</a:t>
            </a:r>
            <a:r>
              <a:rPr lang="en-US" altLang="en-US" sz="3200" dirty="0"/>
              <a:t> </a:t>
            </a:r>
            <a:r>
              <a:rPr lang="en-US" altLang="en-US" sz="3200" dirty="0" smtClean="0"/>
              <a:t>Work </a:t>
            </a:r>
            <a:r>
              <a:rPr lang="en-US" altLang="en-US" sz="3200" dirty="0"/>
              <a:t>Item:</a:t>
            </a:r>
            <a:br>
              <a:rPr lang="en-US" altLang="en-US" sz="3200" dirty="0"/>
            </a:br>
            <a:r>
              <a:rPr lang="en-US" altLang="en-US" sz="3200" dirty="0" smtClean="0"/>
              <a:t>Managed LAN as a Service (MLAAS)</a:t>
            </a:r>
            <a:endParaRPr lang="en-US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xmlns="" id="{EAAF3AE1-3D7E-6F4C-A416-6FDB0DAD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66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Recap</a:t>
            </a:r>
            <a:endParaRPr lang="en-US" altLang="en-US" dirty="0"/>
          </a:p>
        </p:txBody>
      </p:sp>
      <p:sp>
        <p:nvSpPr>
          <p:cNvPr id="28674" name="Content Placeholder 2">
            <a:extLst>
              <a:ext uri="{FF2B5EF4-FFF2-40B4-BE49-F238E27FC236}">
                <a16:creationId xmlns:a16="http://schemas.microsoft.com/office/drawing/2014/main" xmlns="" id="{8A7BEFC1-87A1-104A-8E20-C8DED6F3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618" y="1124744"/>
            <a:ext cx="8478838" cy="5400600"/>
          </a:xfrm>
        </p:spPr>
        <p:txBody>
          <a:bodyPr/>
          <a:lstStyle/>
          <a:p>
            <a:r>
              <a:rPr lang="en-US" sz="2400" b="1" dirty="0" smtClean="0"/>
              <a:t>The Study </a:t>
            </a:r>
            <a:r>
              <a:rPr lang="en-US" sz="2400" b="1" dirty="0"/>
              <a:t>Item on Managed LAN as a </a:t>
            </a:r>
            <a:r>
              <a:rPr lang="en-US" sz="2400" b="1" dirty="0" smtClean="0"/>
              <a:t>Service (MLAAS) initiated on last July meeting</a:t>
            </a:r>
            <a:endParaRPr lang="en-US" sz="2400" b="1" dirty="0"/>
          </a:p>
          <a:p>
            <a:r>
              <a:rPr lang="en-US" sz="2400" dirty="0" smtClean="0"/>
              <a:t>Chartered to develop a Work Item proposal</a:t>
            </a:r>
          </a:p>
          <a:p>
            <a:pPr lvl="2"/>
            <a:r>
              <a:rPr lang="en-US" sz="2000" dirty="0" smtClean="0"/>
              <a:t>Specify </a:t>
            </a:r>
            <a:r>
              <a:rPr lang="en-US" sz="2000" dirty="0"/>
              <a:t>title and scope of Work Item deliverable</a:t>
            </a:r>
          </a:p>
          <a:p>
            <a:pPr lvl="2"/>
            <a:r>
              <a:rPr lang="en-US" sz="2000" dirty="0"/>
              <a:t>Demonstrate fit with Nendica scope</a:t>
            </a:r>
          </a:p>
          <a:p>
            <a:pPr lvl="2"/>
            <a:r>
              <a:rPr lang="en-US" sz="2000" dirty="0"/>
              <a:t>Document industry interest</a:t>
            </a:r>
          </a:p>
          <a:p>
            <a:pPr lvl="2"/>
            <a:r>
              <a:rPr lang="en-US" sz="2000" dirty="0"/>
              <a:t>Develop a schedule to complete deliverable</a:t>
            </a:r>
          </a:p>
          <a:p>
            <a:pPr lvl="2"/>
            <a:r>
              <a:rPr lang="en-US" sz="2000" dirty="0"/>
              <a:t>Identify a potential Editor</a:t>
            </a:r>
          </a:p>
          <a:p>
            <a:r>
              <a:rPr lang="en-US" sz="2400" dirty="0" smtClean="0"/>
              <a:t>Schedule (Original Plan)</a:t>
            </a:r>
            <a:endParaRPr lang="en-US" sz="2400" dirty="0"/>
          </a:p>
          <a:p>
            <a:pPr lvl="2"/>
            <a:r>
              <a:rPr lang="en-US" sz="2000" dirty="0"/>
              <a:t>Draft Nendica Work Item proposal by Sept meeting</a:t>
            </a:r>
          </a:p>
          <a:p>
            <a:pPr lvl="2"/>
            <a:r>
              <a:rPr lang="en-US" sz="2000" dirty="0"/>
              <a:t>Circulate to 802 EC and Nendica</a:t>
            </a:r>
          </a:p>
          <a:p>
            <a:pPr lvl="2"/>
            <a:r>
              <a:rPr lang="en-US" sz="2000" dirty="0"/>
              <a:t>Nendica Work Item Approval: Nov meeting</a:t>
            </a:r>
          </a:p>
        </p:txBody>
      </p:sp>
      <p:sp>
        <p:nvSpPr>
          <p:cNvPr id="28677" name="Slide Number Placeholder 5">
            <a:extLst>
              <a:ext uri="{FF2B5EF4-FFF2-40B4-BE49-F238E27FC236}">
                <a16:creationId xmlns:a16="http://schemas.microsoft.com/office/drawing/2014/main" xmlns="" id="{B1AD260A-CB97-AF40-9BCF-C3F07A24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CEC015-9072-D340-948E-B986E3DEA128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37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xmlns="" id="{EAAF3AE1-3D7E-6F4C-A416-6FDB0DAD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66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Progress Report</a:t>
            </a:r>
            <a:endParaRPr lang="en-US" altLang="en-US" dirty="0"/>
          </a:p>
        </p:txBody>
      </p:sp>
      <p:sp>
        <p:nvSpPr>
          <p:cNvPr id="28674" name="Content Placeholder 2">
            <a:extLst>
              <a:ext uri="{FF2B5EF4-FFF2-40B4-BE49-F238E27FC236}">
                <a16:creationId xmlns:a16="http://schemas.microsoft.com/office/drawing/2014/main" xmlns="" id="{8A7BEFC1-87A1-104A-8E20-C8DED6F3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618" y="1124744"/>
            <a:ext cx="8478838" cy="5400600"/>
          </a:xfrm>
        </p:spPr>
        <p:txBody>
          <a:bodyPr/>
          <a:lstStyle/>
          <a:p>
            <a:r>
              <a:rPr lang="en-US" dirty="0" smtClean="0"/>
              <a:t>Progress Check</a:t>
            </a:r>
          </a:p>
          <a:p>
            <a:pPr lvl="2"/>
            <a:r>
              <a:rPr lang="en-US" sz="2000" dirty="0" smtClean="0"/>
              <a:t>Specify </a:t>
            </a:r>
            <a:r>
              <a:rPr lang="en-US" sz="2000" dirty="0"/>
              <a:t>title and scope of Work Item </a:t>
            </a:r>
            <a:r>
              <a:rPr lang="en-US" sz="2000" dirty="0" smtClean="0"/>
              <a:t>deliverable</a:t>
            </a:r>
          </a:p>
          <a:p>
            <a:pPr lvl="4"/>
            <a:r>
              <a:rPr lang="en-US" sz="1600" dirty="0" smtClean="0"/>
              <a:t>Done. See next slide.</a:t>
            </a:r>
          </a:p>
          <a:p>
            <a:pPr lvl="2"/>
            <a:r>
              <a:rPr lang="en-US" sz="2000" dirty="0" smtClean="0"/>
              <a:t>Demonstrate fit with </a:t>
            </a:r>
            <a:r>
              <a:rPr lang="en-US" sz="2000" dirty="0" err="1" smtClean="0"/>
              <a:t>Nendica</a:t>
            </a:r>
            <a:r>
              <a:rPr lang="en-US" sz="2000" dirty="0" smtClean="0"/>
              <a:t> scope</a:t>
            </a:r>
          </a:p>
          <a:p>
            <a:pPr lvl="4"/>
            <a:r>
              <a:rPr lang="en-US" sz="1600" dirty="0" smtClean="0"/>
              <a:t>On going. </a:t>
            </a:r>
          </a:p>
          <a:p>
            <a:pPr lvl="4"/>
            <a:r>
              <a:rPr lang="en-US" sz="1600" dirty="0" smtClean="0"/>
              <a:t>One contributions </a:t>
            </a:r>
            <a:r>
              <a:rPr lang="en-US" sz="1600" dirty="0"/>
              <a:t>on last </a:t>
            </a:r>
            <a:r>
              <a:rPr lang="en-US" sz="1600" dirty="0" err="1"/>
              <a:t>Conf</a:t>
            </a:r>
            <a:r>
              <a:rPr lang="en-US" sz="1600" dirty="0"/>
              <a:t> call, Wei </a:t>
            </a:r>
            <a:r>
              <a:rPr lang="en-US" sz="1600" dirty="0" err="1"/>
              <a:t>Qiu</a:t>
            </a:r>
            <a:r>
              <a:rPr lang="en-US" sz="1600" dirty="0"/>
              <a:t> and Ron </a:t>
            </a:r>
            <a:r>
              <a:rPr lang="en-US" sz="1600" dirty="0" err="1"/>
              <a:t>Insler</a:t>
            </a:r>
            <a:r>
              <a:rPr lang="en-US" sz="1600" dirty="0"/>
              <a:t>, </a:t>
            </a:r>
            <a:r>
              <a:rPr lang="en-US" altLang="zh-CN" sz="1600" dirty="0"/>
              <a:t>”Use Cases and Requirements for Managed LAN as a Service  (</a:t>
            </a:r>
            <a:r>
              <a:rPr lang="en-US" altLang="zh-CN" sz="1600" dirty="0" err="1"/>
              <a:t>MLaaS</a:t>
            </a:r>
            <a:r>
              <a:rPr lang="en-US" altLang="zh-CN" sz="1600" dirty="0"/>
              <a:t>)”, 21 Aug 2019, </a:t>
            </a:r>
            <a:r>
              <a:rPr lang="en-US" sz="1200" dirty="0">
                <a:hlinkClick r:id="rId2"/>
              </a:rPr>
              <a:t>https://</a:t>
            </a:r>
            <a:r>
              <a:rPr lang="en-US" sz="1200" dirty="0" smtClean="0">
                <a:hlinkClick r:id="rId2"/>
              </a:rPr>
              <a:t>mentor.ieee.org/802.1/dcn/19/1-19-0065-01-ICne-use-cases-and-requirements-for-managed-lan-as-a-service.pptx</a:t>
            </a:r>
            <a:r>
              <a:rPr lang="en-US" sz="1200" dirty="0" smtClean="0"/>
              <a:t>.  C</a:t>
            </a:r>
            <a:r>
              <a:rPr lang="en-US" sz="1200" dirty="0" smtClean="0"/>
              <a:t>omments  received and modification is underway.</a:t>
            </a:r>
            <a:endParaRPr lang="en-US" sz="1200" dirty="0" smtClean="0"/>
          </a:p>
          <a:p>
            <a:pPr lvl="4"/>
            <a:endParaRPr lang="en-US" sz="1200" dirty="0"/>
          </a:p>
          <a:p>
            <a:pPr lvl="2"/>
            <a:r>
              <a:rPr lang="en-US" sz="2000" dirty="0" smtClean="0"/>
              <a:t>Document </a:t>
            </a:r>
            <a:r>
              <a:rPr lang="en-US" sz="2000" dirty="0"/>
              <a:t>industry </a:t>
            </a:r>
            <a:r>
              <a:rPr lang="en-US" sz="2000" dirty="0" smtClean="0"/>
              <a:t>interest</a:t>
            </a:r>
          </a:p>
          <a:p>
            <a:pPr lvl="4"/>
            <a:r>
              <a:rPr lang="en-US" sz="1600" dirty="0" smtClean="0"/>
              <a:t>Ongoing. Talking to more people and calling for interest.</a:t>
            </a:r>
            <a:endParaRPr lang="en-US" sz="1600" dirty="0"/>
          </a:p>
          <a:p>
            <a:pPr lvl="2"/>
            <a:r>
              <a:rPr lang="en-US" sz="2000" dirty="0" smtClean="0"/>
              <a:t>Develop </a:t>
            </a:r>
            <a:r>
              <a:rPr lang="en-US" sz="2000" dirty="0"/>
              <a:t>a schedule to complete </a:t>
            </a:r>
            <a:r>
              <a:rPr lang="en-US" sz="2000" dirty="0" smtClean="0"/>
              <a:t>deliverable</a:t>
            </a:r>
          </a:p>
          <a:p>
            <a:pPr lvl="4"/>
            <a:r>
              <a:rPr lang="en-US" sz="1600" dirty="0" smtClean="0"/>
              <a:t>Done. See </a:t>
            </a:r>
            <a:r>
              <a:rPr lang="en-US" sz="1600" dirty="0"/>
              <a:t>next </a:t>
            </a:r>
            <a:r>
              <a:rPr lang="en-US" sz="1600" dirty="0" smtClean="0"/>
              <a:t>slide.</a:t>
            </a:r>
            <a:endParaRPr lang="en-US" sz="1600" dirty="0"/>
          </a:p>
          <a:p>
            <a:pPr lvl="2"/>
            <a:r>
              <a:rPr lang="en-US" sz="2000" dirty="0" smtClean="0"/>
              <a:t>Identify </a:t>
            </a:r>
            <a:r>
              <a:rPr lang="en-US" sz="2000" dirty="0"/>
              <a:t>a potential </a:t>
            </a:r>
            <a:r>
              <a:rPr lang="en-US" sz="2000" dirty="0" smtClean="0"/>
              <a:t>Editor</a:t>
            </a:r>
          </a:p>
          <a:p>
            <a:pPr lvl="4"/>
            <a:r>
              <a:rPr lang="en-US" sz="1600" dirty="0" smtClean="0"/>
              <a:t>TBD. </a:t>
            </a:r>
            <a:endParaRPr lang="en-US" sz="1600" dirty="0"/>
          </a:p>
        </p:txBody>
      </p:sp>
      <p:sp>
        <p:nvSpPr>
          <p:cNvPr id="28677" name="Slide Number Placeholder 5">
            <a:extLst>
              <a:ext uri="{FF2B5EF4-FFF2-40B4-BE49-F238E27FC236}">
                <a16:creationId xmlns:a16="http://schemas.microsoft.com/office/drawing/2014/main" xmlns="" id="{B1AD260A-CB97-AF40-9BCF-C3F07A24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CEC015-9072-D340-948E-B986E3DEA128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33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xmlns="" id="{EAAF3AE1-3D7E-6F4C-A416-6FDB0DAD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66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/>
              <a:t>Work Item Proposal Draft Discussion</a:t>
            </a:r>
            <a:endParaRPr lang="en-US" altLang="en-US" dirty="0"/>
          </a:p>
        </p:txBody>
      </p:sp>
      <p:sp>
        <p:nvSpPr>
          <p:cNvPr id="28674" name="Content Placeholder 2">
            <a:extLst>
              <a:ext uri="{FF2B5EF4-FFF2-40B4-BE49-F238E27FC236}">
                <a16:creationId xmlns:a16="http://schemas.microsoft.com/office/drawing/2014/main" xmlns="" id="{8A7BEFC1-87A1-104A-8E20-C8DED6F3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618" y="1124744"/>
            <a:ext cx="8478838" cy="5400600"/>
          </a:xfrm>
        </p:spPr>
        <p:txBody>
          <a:bodyPr/>
          <a:lstStyle/>
          <a:p>
            <a:r>
              <a:rPr lang="en-US" dirty="0" smtClean="0"/>
              <a:t>Title</a:t>
            </a:r>
          </a:p>
          <a:p>
            <a:pPr lvl="2"/>
            <a:r>
              <a:rPr lang="en-US" b="1" dirty="0" smtClean="0"/>
              <a:t>Managed </a:t>
            </a:r>
            <a:r>
              <a:rPr lang="en-US" b="1" dirty="0"/>
              <a:t>LAN as a Service (MLAAS) </a:t>
            </a:r>
            <a:endParaRPr lang="en-US" dirty="0" smtClean="0"/>
          </a:p>
          <a:p>
            <a:r>
              <a:rPr lang="en-US" dirty="0" smtClean="0"/>
              <a:t>Scope</a:t>
            </a:r>
          </a:p>
          <a:p>
            <a:pPr lvl="2"/>
            <a:r>
              <a:rPr lang="en-US" altLang="zh-CN" sz="2000" dirty="0" smtClean="0"/>
              <a:t>Study </a:t>
            </a:r>
            <a:r>
              <a:rPr lang="en-US" altLang="zh-CN" sz="2000" dirty="0"/>
              <a:t>on the scenario where LAN is planned, implemented, operated and maintained by remote service </a:t>
            </a:r>
            <a:r>
              <a:rPr lang="en-US" altLang="zh-CN" sz="2000" dirty="0" smtClean="0"/>
              <a:t>provider</a:t>
            </a:r>
          </a:p>
          <a:p>
            <a:pPr lvl="2"/>
            <a:r>
              <a:rPr lang="en-US" altLang="zh-CN" sz="2000" dirty="0" smtClean="0"/>
              <a:t>Objective to develop use cases and identify related technical requirements for service provider to offer improved managed LAN services, i.e. efficiency improvement, cost reduction and  generating new revenue stream  etc.</a:t>
            </a:r>
          </a:p>
          <a:p>
            <a:pPr lvl="2"/>
            <a:r>
              <a:rPr lang="en-US" sz="2000" dirty="0" smtClean="0"/>
              <a:t>Demonstration </a:t>
            </a:r>
            <a:r>
              <a:rPr lang="en-US" sz="2000" dirty="0"/>
              <a:t>of current </a:t>
            </a:r>
            <a:r>
              <a:rPr lang="en-US" sz="2000" dirty="0" smtClean="0"/>
              <a:t>gaps</a:t>
            </a:r>
          </a:p>
          <a:p>
            <a:pPr lvl="2"/>
            <a:r>
              <a:rPr lang="en-US" sz="2000" dirty="0" smtClean="0"/>
              <a:t>Demonstration </a:t>
            </a:r>
            <a:r>
              <a:rPr lang="en-US" sz="2000" dirty="0"/>
              <a:t>of feasible approaches to closing </a:t>
            </a:r>
            <a:r>
              <a:rPr lang="en-US" sz="2000" dirty="0" smtClean="0"/>
              <a:t>gaps</a:t>
            </a:r>
          </a:p>
          <a:p>
            <a:pPr lvl="2"/>
            <a:r>
              <a:rPr lang="en-US" sz="2000" dirty="0"/>
              <a:t>Layer 2 and up focus</a:t>
            </a:r>
          </a:p>
          <a:p>
            <a:pPr lvl="2"/>
            <a:r>
              <a:rPr lang="en-US" sz="2000" dirty="0" smtClean="0"/>
              <a:t>The report can be used as input for IEEE 802 and other SDOs to take into account when developing future technical standards.</a:t>
            </a:r>
          </a:p>
          <a:p>
            <a:pPr lvl="2"/>
            <a:endParaRPr lang="en-US" altLang="zh-CN" dirty="0"/>
          </a:p>
          <a:p>
            <a:pPr lvl="2"/>
            <a:endParaRPr lang="en-US" dirty="0"/>
          </a:p>
        </p:txBody>
      </p:sp>
      <p:sp>
        <p:nvSpPr>
          <p:cNvPr id="28677" name="Slide Number Placeholder 5">
            <a:extLst>
              <a:ext uri="{FF2B5EF4-FFF2-40B4-BE49-F238E27FC236}">
                <a16:creationId xmlns:a16="http://schemas.microsoft.com/office/drawing/2014/main" xmlns="" id="{B1AD260A-CB97-AF40-9BCF-C3F07A24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CEC015-9072-D340-948E-B986E3DEA128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19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xmlns="" id="{EAAF3AE1-3D7E-6F4C-A416-6FDB0DAD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66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Work Item Proposal </a:t>
            </a:r>
            <a:r>
              <a:rPr lang="en-US" altLang="en-US" dirty="0" smtClean="0"/>
              <a:t>Draft </a:t>
            </a:r>
            <a:r>
              <a:rPr lang="en-US" altLang="en-US" dirty="0"/>
              <a:t>Discussion</a:t>
            </a:r>
          </a:p>
        </p:txBody>
      </p:sp>
      <p:sp>
        <p:nvSpPr>
          <p:cNvPr id="28674" name="Content Placeholder 2">
            <a:extLst>
              <a:ext uri="{FF2B5EF4-FFF2-40B4-BE49-F238E27FC236}">
                <a16:creationId xmlns:a16="http://schemas.microsoft.com/office/drawing/2014/main" xmlns="" id="{8A7BEFC1-87A1-104A-8E20-C8DED6F3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618" y="1124744"/>
            <a:ext cx="8478838" cy="5400600"/>
          </a:xfrm>
        </p:spPr>
        <p:txBody>
          <a:bodyPr/>
          <a:lstStyle/>
          <a:p>
            <a:r>
              <a:rPr lang="en-US" dirty="0" smtClean="0"/>
              <a:t>Demonstrate industry interest</a:t>
            </a:r>
          </a:p>
          <a:p>
            <a:pPr lvl="1"/>
            <a:r>
              <a:rPr lang="en-US" dirty="0" smtClean="0"/>
              <a:t>Current supporter list</a:t>
            </a:r>
          </a:p>
          <a:p>
            <a:pPr lvl="2"/>
            <a:r>
              <a:rPr lang="en-US" altLang="zh-CN" dirty="0" smtClean="0"/>
              <a:t>Ron </a:t>
            </a:r>
            <a:r>
              <a:rPr lang="en-US" altLang="zh-CN" dirty="0" err="1" smtClean="0"/>
              <a:t>Insler</a:t>
            </a:r>
            <a:r>
              <a:rPr lang="en-US" altLang="zh-CN" dirty="0" smtClean="0"/>
              <a:t>, RAD</a:t>
            </a:r>
          </a:p>
          <a:p>
            <a:pPr lvl="2"/>
            <a:r>
              <a:rPr lang="en-US" altLang="zh-CN" dirty="0" smtClean="0"/>
              <a:t>Wei </a:t>
            </a:r>
            <a:r>
              <a:rPr lang="en-US" altLang="zh-CN" dirty="0" err="1" smtClean="0"/>
              <a:t>Qiu</a:t>
            </a:r>
            <a:r>
              <a:rPr lang="en-US" altLang="zh-CN" dirty="0" smtClean="0"/>
              <a:t>, Huawei</a:t>
            </a:r>
          </a:p>
          <a:p>
            <a:pPr lvl="2"/>
            <a:r>
              <a:rPr lang="en-US" altLang="zh-CN" dirty="0" smtClean="0"/>
              <a:t>Yue Yin, Huawei</a:t>
            </a:r>
            <a:endParaRPr lang="en-US" altLang="zh-CN" dirty="0"/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Will talk to more people and call for participation</a:t>
            </a:r>
            <a:endParaRPr lang="en-US" dirty="0"/>
          </a:p>
          <a:p>
            <a:pPr lvl="2"/>
            <a:endParaRPr lang="en-US" dirty="0"/>
          </a:p>
        </p:txBody>
      </p:sp>
      <p:sp>
        <p:nvSpPr>
          <p:cNvPr id="28677" name="Slide Number Placeholder 5">
            <a:extLst>
              <a:ext uri="{FF2B5EF4-FFF2-40B4-BE49-F238E27FC236}">
                <a16:creationId xmlns:a16="http://schemas.microsoft.com/office/drawing/2014/main" xmlns="" id="{B1AD260A-CB97-AF40-9BCF-C3F07A24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CEC015-9072-D340-948E-B986E3DEA128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19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xmlns="" id="{EAAF3AE1-3D7E-6F4C-A416-6FDB0DAD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66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/>
              <a:t>Work Item </a:t>
            </a:r>
            <a:r>
              <a:rPr lang="en-US" altLang="en-US" dirty="0"/>
              <a:t>Proposal </a:t>
            </a:r>
            <a:r>
              <a:rPr lang="en-US" altLang="en-US" dirty="0" smtClean="0"/>
              <a:t>Draft </a:t>
            </a:r>
            <a:r>
              <a:rPr lang="en-US" altLang="en-US" dirty="0"/>
              <a:t>Discussion</a:t>
            </a:r>
          </a:p>
        </p:txBody>
      </p:sp>
      <p:sp>
        <p:nvSpPr>
          <p:cNvPr id="28674" name="Content Placeholder 2">
            <a:extLst>
              <a:ext uri="{FF2B5EF4-FFF2-40B4-BE49-F238E27FC236}">
                <a16:creationId xmlns:a16="http://schemas.microsoft.com/office/drawing/2014/main" xmlns="" id="{8A7BEFC1-87A1-104A-8E20-C8DED6F3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618" y="1124744"/>
            <a:ext cx="8478838" cy="5400600"/>
          </a:xfrm>
        </p:spPr>
        <p:txBody>
          <a:bodyPr/>
          <a:lstStyle/>
          <a:p>
            <a:r>
              <a:rPr lang="en-US" dirty="0" smtClean="0"/>
              <a:t>Schedule (New Plan)</a:t>
            </a:r>
          </a:p>
          <a:p>
            <a:pPr lvl="2"/>
            <a:r>
              <a:rPr lang="en-US" dirty="0"/>
              <a:t>Draft </a:t>
            </a:r>
            <a:r>
              <a:rPr lang="en-US" dirty="0" err="1"/>
              <a:t>Nendica</a:t>
            </a:r>
            <a:r>
              <a:rPr lang="en-US" dirty="0"/>
              <a:t> Work Item proposal by </a:t>
            </a:r>
            <a:r>
              <a:rPr lang="en-US" dirty="0" smtClean="0"/>
              <a:t>Jan 2020 </a:t>
            </a:r>
            <a:r>
              <a:rPr lang="en-US" dirty="0"/>
              <a:t>meeting</a:t>
            </a:r>
          </a:p>
          <a:p>
            <a:pPr lvl="2"/>
            <a:r>
              <a:rPr lang="en-US" dirty="0"/>
              <a:t>Circulate to 802 EC and </a:t>
            </a:r>
            <a:r>
              <a:rPr lang="en-US" dirty="0" err="1"/>
              <a:t>Nendica</a:t>
            </a:r>
            <a:endParaRPr lang="en-US" dirty="0"/>
          </a:p>
          <a:p>
            <a:pPr lvl="2"/>
            <a:r>
              <a:rPr lang="en-US" dirty="0" err="1"/>
              <a:t>Nendica</a:t>
            </a:r>
            <a:r>
              <a:rPr lang="en-US" dirty="0"/>
              <a:t> Work Item Approval: </a:t>
            </a:r>
            <a:r>
              <a:rPr lang="en-US" dirty="0" smtClean="0"/>
              <a:t>Mar 2020 meeting</a:t>
            </a:r>
          </a:p>
          <a:p>
            <a:pPr lvl="2"/>
            <a:r>
              <a:rPr lang="en-US" dirty="0" err="1" smtClean="0"/>
              <a:t>Nendica</a:t>
            </a:r>
            <a:r>
              <a:rPr lang="en-US" dirty="0" smtClean="0"/>
              <a:t> (pre-)draft report and comment resolution: Mar 2020 </a:t>
            </a:r>
            <a:r>
              <a:rPr lang="en-US" dirty="0" smtClean="0"/>
              <a:t>–</a:t>
            </a:r>
            <a:r>
              <a:rPr lang="en-US" dirty="0" smtClean="0"/>
              <a:t>May</a:t>
            </a:r>
            <a:r>
              <a:rPr lang="en-US" dirty="0" smtClean="0"/>
              <a:t> </a:t>
            </a:r>
            <a:r>
              <a:rPr lang="en-US" dirty="0" smtClean="0"/>
              <a:t>2021</a:t>
            </a:r>
          </a:p>
          <a:p>
            <a:pPr lvl="2"/>
            <a:r>
              <a:rPr lang="en-US" dirty="0" err="1" smtClean="0"/>
              <a:t>Nendica</a:t>
            </a:r>
            <a:r>
              <a:rPr lang="en-US" dirty="0" smtClean="0"/>
              <a:t> report approval:  </a:t>
            </a:r>
            <a:r>
              <a:rPr lang="en-US" dirty="0" smtClean="0"/>
              <a:t>Jul</a:t>
            </a:r>
            <a:r>
              <a:rPr lang="en-US" dirty="0" smtClean="0"/>
              <a:t> </a:t>
            </a:r>
            <a:r>
              <a:rPr lang="en-US" dirty="0" smtClean="0"/>
              <a:t>2021</a:t>
            </a:r>
          </a:p>
          <a:p>
            <a:pPr lvl="2"/>
            <a:endParaRPr lang="en-US" dirty="0"/>
          </a:p>
          <a:p>
            <a:r>
              <a:rPr lang="en-US" dirty="0" smtClean="0"/>
              <a:t>Potential Editor</a:t>
            </a:r>
            <a:endParaRPr lang="en-US" dirty="0"/>
          </a:p>
          <a:p>
            <a:pPr lvl="2"/>
            <a:r>
              <a:rPr lang="en-US" dirty="0" smtClean="0"/>
              <a:t>TBD, Wei </a:t>
            </a:r>
            <a:r>
              <a:rPr lang="en-US" dirty="0" err="1" smtClean="0"/>
              <a:t>Qiu</a:t>
            </a:r>
            <a:r>
              <a:rPr lang="en-US" dirty="0"/>
              <a:t> </a:t>
            </a:r>
            <a:r>
              <a:rPr lang="en-US" dirty="0" smtClean="0"/>
              <a:t>or other volunteers</a:t>
            </a:r>
          </a:p>
        </p:txBody>
      </p:sp>
      <p:sp>
        <p:nvSpPr>
          <p:cNvPr id="28677" name="Slide Number Placeholder 5">
            <a:extLst>
              <a:ext uri="{FF2B5EF4-FFF2-40B4-BE49-F238E27FC236}">
                <a16:creationId xmlns:a16="http://schemas.microsoft.com/office/drawing/2014/main" xmlns="" id="{B1AD260A-CB97-AF40-9BCF-C3F07A24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CEC015-9072-D340-948E-B986E3DEA128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8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20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xmlns="" id="{EAAF3AE1-3D7E-6F4C-A416-6FDB0DAD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66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Next Step</a:t>
            </a:r>
            <a:endParaRPr lang="en-US" altLang="en-US" dirty="0"/>
          </a:p>
        </p:txBody>
      </p:sp>
      <p:sp>
        <p:nvSpPr>
          <p:cNvPr id="28674" name="Content Placeholder 2">
            <a:extLst>
              <a:ext uri="{FF2B5EF4-FFF2-40B4-BE49-F238E27FC236}">
                <a16:creationId xmlns:a16="http://schemas.microsoft.com/office/drawing/2014/main" xmlns="" id="{8A7BEFC1-87A1-104A-8E20-C8DED6F3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618" y="1327448"/>
            <a:ext cx="8478838" cy="5197896"/>
          </a:xfrm>
        </p:spPr>
        <p:txBody>
          <a:bodyPr/>
          <a:lstStyle/>
          <a:p>
            <a:r>
              <a:rPr lang="en-US" dirty="0" smtClean="0"/>
              <a:t>Continue to demonstrate industry interest</a:t>
            </a:r>
          </a:p>
          <a:p>
            <a:r>
              <a:rPr lang="en-US" dirty="0" smtClean="0"/>
              <a:t>Continue to demonstrate fit with scope</a:t>
            </a:r>
            <a:endParaRPr lang="en-US" dirty="0"/>
          </a:p>
          <a:p>
            <a:pPr lvl="1"/>
            <a:r>
              <a:rPr lang="en-US" dirty="0" smtClean="0"/>
              <a:t>Present updated user case and requirements based on last contribution (21 August </a:t>
            </a:r>
            <a:r>
              <a:rPr lang="en-US" dirty="0" err="1" smtClean="0"/>
              <a:t>conf</a:t>
            </a:r>
            <a:r>
              <a:rPr lang="en-US" dirty="0" smtClean="0"/>
              <a:t> call) </a:t>
            </a:r>
          </a:p>
          <a:p>
            <a:pPr lvl="1"/>
            <a:r>
              <a:rPr lang="en-US" dirty="0" smtClean="0"/>
              <a:t>More </a:t>
            </a:r>
            <a:r>
              <a:rPr lang="en-US" dirty="0" smtClean="0"/>
              <a:t>participants &amp; </a:t>
            </a:r>
            <a:r>
              <a:rPr lang="en-US" dirty="0"/>
              <a:t>contributions</a:t>
            </a:r>
            <a:r>
              <a:rPr lang="en-US" dirty="0" smtClean="0"/>
              <a:t> are expected</a:t>
            </a:r>
          </a:p>
          <a:p>
            <a:pPr lvl="2"/>
            <a:endParaRPr lang="en-US" dirty="0" smtClean="0"/>
          </a:p>
        </p:txBody>
      </p:sp>
      <p:sp>
        <p:nvSpPr>
          <p:cNvPr id="28677" name="Slide Number Placeholder 5">
            <a:extLst>
              <a:ext uri="{FF2B5EF4-FFF2-40B4-BE49-F238E27FC236}">
                <a16:creationId xmlns:a16="http://schemas.microsoft.com/office/drawing/2014/main" xmlns="" id="{B1AD260A-CB97-AF40-9BCF-C3F07A24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CEC015-9072-D340-948E-B986E3DEA128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8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52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xmlns="" id="{EAAF3AE1-3D7E-6F4C-A416-6FDB0DAD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66800"/>
          </a:xfrm>
        </p:spPr>
        <p:txBody>
          <a:bodyPr/>
          <a:lstStyle/>
          <a:p>
            <a:pPr eaLnBrk="1" hangingPunct="1"/>
            <a:r>
              <a:rPr lang="en-US" altLang="en-US" dirty="0"/>
              <a:t>References</a:t>
            </a:r>
          </a:p>
        </p:txBody>
      </p:sp>
      <p:sp>
        <p:nvSpPr>
          <p:cNvPr id="28674" name="Content Placeholder 2">
            <a:extLst>
              <a:ext uri="{FF2B5EF4-FFF2-40B4-BE49-F238E27FC236}">
                <a16:creationId xmlns:a16="http://schemas.microsoft.com/office/drawing/2014/main" xmlns="" id="{8A7BEFC1-87A1-104A-8E20-C8DED6F3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618" y="1124744"/>
            <a:ext cx="8478838" cy="5400600"/>
          </a:xfrm>
        </p:spPr>
        <p:txBody>
          <a:bodyPr/>
          <a:lstStyle/>
          <a:p>
            <a:r>
              <a:rPr lang="en-US" sz="2400" dirty="0"/>
              <a:t>IEEE 802 Nendica Procedures</a:t>
            </a:r>
          </a:p>
          <a:p>
            <a:pPr lvl="1"/>
            <a:r>
              <a:rPr lang="en-US" sz="1800" dirty="0">
                <a:hlinkClick r:id="rId2"/>
              </a:rPr>
              <a:t>https://</a:t>
            </a:r>
            <a:r>
              <a:rPr lang="en-US" sz="1800" dirty="0" smtClean="0">
                <a:hlinkClick r:id="rId2"/>
              </a:rPr>
              <a:t>1.ieee802.org/802-nendica/ieee-802-nendica-procedures</a:t>
            </a:r>
            <a:endParaRPr lang="en-US" sz="1800" dirty="0" smtClean="0"/>
          </a:p>
          <a:p>
            <a:pPr lvl="1"/>
            <a:endParaRPr lang="en-US" sz="1800" dirty="0"/>
          </a:p>
          <a:p>
            <a:r>
              <a:rPr lang="en-US" sz="2400" dirty="0" err="1" smtClean="0"/>
              <a:t>Nendica</a:t>
            </a:r>
            <a:r>
              <a:rPr lang="en-US" sz="2400" dirty="0" smtClean="0"/>
              <a:t> </a:t>
            </a:r>
            <a:r>
              <a:rPr lang="en-US" sz="2400" dirty="0"/>
              <a:t>Study Item: Managed LAN as a Service [MLAAS]</a:t>
            </a:r>
          </a:p>
          <a:p>
            <a:pPr lvl="1"/>
            <a:r>
              <a:rPr lang="en-US" sz="1800" dirty="0">
                <a:hlinkClick r:id="rId3"/>
              </a:rPr>
              <a:t>https://1.ieee802.org/802-nendica/nendica-mlaas/</a:t>
            </a:r>
            <a:endParaRPr lang="en-US" sz="1800" dirty="0"/>
          </a:p>
          <a:p>
            <a:pPr lvl="1"/>
            <a:endParaRPr lang="en-US" sz="2400" dirty="0" smtClean="0"/>
          </a:p>
          <a:p>
            <a:r>
              <a:rPr lang="en-US" sz="2400" dirty="0" smtClean="0"/>
              <a:t>Wei </a:t>
            </a:r>
            <a:r>
              <a:rPr lang="en-US" sz="2400" dirty="0" err="1" smtClean="0"/>
              <a:t>Qiu</a:t>
            </a:r>
            <a:r>
              <a:rPr lang="en-US" sz="2400" dirty="0" smtClean="0"/>
              <a:t>, “</a:t>
            </a:r>
            <a:r>
              <a:rPr lang="en-US" sz="2400" dirty="0"/>
              <a:t>Proposal for </a:t>
            </a:r>
            <a:r>
              <a:rPr lang="en-US" sz="2400" dirty="0" err="1"/>
              <a:t>Nendica</a:t>
            </a:r>
            <a:r>
              <a:rPr lang="en-US" sz="2400" dirty="0"/>
              <a:t> Study Item -New Managed LAN</a:t>
            </a:r>
            <a:r>
              <a:rPr lang="en-US" sz="2400" dirty="0" smtClean="0"/>
              <a:t>”</a:t>
            </a:r>
            <a:endParaRPr lang="en-US" sz="2400" dirty="0"/>
          </a:p>
          <a:p>
            <a:pPr lvl="1"/>
            <a:r>
              <a:rPr lang="en-US" sz="1800" dirty="0">
                <a:hlinkClick r:id="rId4"/>
              </a:rPr>
              <a:t>https://mentor.ieee.org/802.1/dcn/19/1-19-0059-00-ICne.pptx</a:t>
            </a:r>
            <a:endParaRPr lang="en-US" sz="1800" dirty="0"/>
          </a:p>
          <a:p>
            <a:pPr lvl="1"/>
            <a:endParaRPr lang="en-US" sz="2400" dirty="0" smtClean="0"/>
          </a:p>
          <a:p>
            <a:r>
              <a:rPr lang="en-US" sz="2400" dirty="0" smtClean="0"/>
              <a:t>Wei </a:t>
            </a:r>
            <a:r>
              <a:rPr lang="en-US" sz="2400" dirty="0" err="1" smtClean="0"/>
              <a:t>Qiu</a:t>
            </a:r>
            <a:r>
              <a:rPr lang="en-US" sz="2400" dirty="0" smtClean="0"/>
              <a:t> and Ron </a:t>
            </a:r>
            <a:r>
              <a:rPr lang="en-US" sz="2400" dirty="0" err="1" smtClean="0"/>
              <a:t>Insler</a:t>
            </a:r>
            <a:r>
              <a:rPr lang="en-US" sz="2400" dirty="0" smtClean="0"/>
              <a:t>, “New Network Requirements for Service Provider Managed-LAN” 2019-07-15</a:t>
            </a:r>
          </a:p>
          <a:p>
            <a:pPr lvl="1"/>
            <a:r>
              <a:rPr lang="en-US" sz="1800" dirty="0" smtClean="0"/>
              <a:t>https</a:t>
            </a:r>
            <a:r>
              <a:rPr lang="en-US" sz="1800" dirty="0"/>
              <a:t>://mentor.ieee.org/802.1/dcn/19/1-19-0051-02-ICne.pptx</a:t>
            </a:r>
          </a:p>
        </p:txBody>
      </p:sp>
      <p:sp>
        <p:nvSpPr>
          <p:cNvPr id="28677" name="Slide Number Placeholder 5">
            <a:extLst>
              <a:ext uri="{FF2B5EF4-FFF2-40B4-BE49-F238E27FC236}">
                <a16:creationId xmlns:a16="http://schemas.microsoft.com/office/drawing/2014/main" xmlns="" id="{B1AD260A-CB97-AF40-9BCF-C3F07A24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CEC015-9072-D340-948E-B986E3DEA128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96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18844</TotalTime>
  <Words>498</Words>
  <Application>Microsoft Office PowerPoint</Application>
  <PresentationFormat>全屏显示(4:3)</PresentationFormat>
  <Paragraphs>87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Helvetica Neue</vt:lpstr>
      <vt:lpstr>宋体</vt:lpstr>
      <vt:lpstr>Arial</vt:lpstr>
      <vt:lpstr>Calibri</vt:lpstr>
      <vt:lpstr>Georgia</vt:lpstr>
      <vt:lpstr>Trebuchet MS</vt:lpstr>
      <vt:lpstr>Wingdings 2</vt:lpstr>
      <vt:lpstr>Urban</vt:lpstr>
      <vt:lpstr>Proposal Discussion for Nendica Work Item: Managed LAN as a Service (MLAAS)</vt:lpstr>
      <vt:lpstr>Recap</vt:lpstr>
      <vt:lpstr>Progress Report</vt:lpstr>
      <vt:lpstr>Work Item Proposal Draft Discussion</vt:lpstr>
      <vt:lpstr>Work Item Proposal Draft Discussion</vt:lpstr>
      <vt:lpstr>Work Item Proposal Draft Discussion</vt:lpstr>
      <vt:lpstr>Next Step</vt:lpstr>
      <vt:lpstr>References</vt:lpstr>
    </vt:vector>
  </TitlesOfParts>
  <Company>Ericsson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ITU SC</dc:title>
  <dc:creator>epargle</dc:creator>
  <cp:keywords>No Restrictions</cp:keywords>
  <cp:lastModifiedBy>Qiuwei (Wayne)</cp:lastModifiedBy>
  <cp:revision>454</cp:revision>
  <dcterms:created xsi:type="dcterms:W3CDTF">2013-11-15T16:17:16Z</dcterms:created>
  <dcterms:modified xsi:type="dcterms:W3CDTF">2019-09-18T13:27:07Z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72156b37-93b3-4536-949a-f3c82521375d</vt:lpwstr>
  </property>
  <property fmtid="{D5CDD505-2E9C-101B-9397-08002B2CF9AE}" pid="3" name="DellClassification">
    <vt:lpwstr>No Restrictions</vt:lpwstr>
  </property>
  <property fmtid="{D5CDD505-2E9C-101B-9397-08002B2CF9AE}" pid="4" name="DellSubLabels">
    <vt:lpwstr/>
  </property>
  <property fmtid="{D5CDD505-2E9C-101B-9397-08002B2CF9AE}" pid="5" name="UpdateProcess">
    <vt:lpwstr>End</vt:lpwstr>
  </property>
  <property fmtid="{D5CDD505-2E9C-101B-9397-08002B2CF9AE}" pid="6" name="_2015_ms_pID_725343">
    <vt:lpwstr>(3)AezrtIORQyuh5eRLXnqxK2HyF5jGelRz6SjR1WEG/09ZYJWi7TmMQfy4pWWBBf6Wl+hTG0nK
6KYKOasJ/9PSyZS3a1rtY+b04fEdueYWxrKIIEDvzTYtL7bRVrpe7jVUnKLSe211b1KAhVfR
pS6UyBq/1eQpSdMzjVmRzE25Y7xhBUsE0K2wC9b++h9kdFZPSix3QeQY2RrwBLLsxjN6hS23
wAGXpS/z5Gcay2Zm7G</vt:lpwstr>
  </property>
  <property fmtid="{D5CDD505-2E9C-101B-9397-08002B2CF9AE}" pid="7" name="_2015_ms_pID_7253431">
    <vt:lpwstr>WIHL6OFm+h4sX4BKAOa1pQCGOy91PsKLZiCo8ixZmfgZKzmMOyL0rh
a8CoNGxne0U4c7hSv+VSIv1KT4FylGMruI1sCUKj+kOrse8NQ0APRW3fktYj44O6WyXFwfGL
JgLUUYt2JWX0hL4WChWwhuh973h2xwpBaymafo3fraNrgefUSUoiB017qexRSk4AJ55uuh+t
i+VQCCCZqMCgvqHQRHYw6NlIsH3LhqjsxmlS</vt:lpwstr>
  </property>
  <property fmtid="{D5CDD505-2E9C-101B-9397-08002B2CF9AE}" pid="8" name="_2015_ms_pID_7253432">
    <vt:lpwstr>tA==</vt:lpwstr>
  </property>
  <property fmtid="{D5CDD505-2E9C-101B-9397-08002B2CF9AE}" pid="9" name="_readonly">
    <vt:lpwstr/>
  </property>
  <property fmtid="{D5CDD505-2E9C-101B-9397-08002B2CF9AE}" pid="10" name="_change">
    <vt:lpwstr/>
  </property>
  <property fmtid="{D5CDD505-2E9C-101B-9397-08002B2CF9AE}" pid="11" name="_full-control">
    <vt:lpwstr/>
  </property>
  <property fmtid="{D5CDD505-2E9C-101B-9397-08002B2CF9AE}" pid="12" name="sflag">
    <vt:lpwstr>1568786361</vt:lpwstr>
  </property>
</Properties>
</file>