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9" r:id="rId3"/>
    <p:sldId id="329" r:id="rId4"/>
    <p:sldId id="324" r:id="rId5"/>
    <p:sldId id="326" r:id="rId6"/>
    <p:sldId id="325" r:id="rId7"/>
    <p:sldId id="331" r:id="rId8"/>
    <p:sldId id="32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08" autoAdjust="0"/>
  </p:normalViewPr>
  <p:slideViewPr>
    <p:cSldViewPr showGuides="1">
      <p:cViewPr varScale="1">
        <p:scale>
          <a:sx n="106" d="100"/>
          <a:sy n="106" d="100"/>
        </p:scale>
        <p:origin x="130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9773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18/09/2019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60557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xmlns="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xmlns="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xmlns="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798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xmlns="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xmlns="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xmlns="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xmlns="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xmlns="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xmlns="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xmlns="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xmlns="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xmlns="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xmlns="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xmlns="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xmlns="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xmlns="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xmlns="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 802.1-18-0015-00-ICne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xmlns="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xmlns="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xmlns="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xmlns="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2C5710C-CE52-E045-9B47-6D8D00154F41}"/>
              </a:ext>
            </a:extLst>
          </p:cNvPr>
          <p:cNvSpPr txBox="1"/>
          <p:nvPr userDrawn="1"/>
        </p:nvSpPr>
        <p:spPr>
          <a:xfrm>
            <a:off x="8605769" y="648866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A38668A-DD39-1948-AF7D-C6AF7747B77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/dcn/19/1-19-0065-01-ICne-use-cases-and-requirements-for-managed-lan-as-a-servic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1.ieee802.org/802-nendica/nendica-mlaas/" TargetMode="External"/><Relationship Id="rId2" Type="http://schemas.openxmlformats.org/officeDocument/2006/relationships/hyperlink" Target="https://1.ieee802.org/802-nendica/ieee-802-nendica-procedur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/dcn/19/1-19-0059-00-ICne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xmlns="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941168"/>
            <a:ext cx="4953000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Wei </a:t>
            </a:r>
            <a:r>
              <a:rPr lang="en-US" altLang="en-US" dirty="0" err="1"/>
              <a:t>Qiu</a:t>
            </a:r>
            <a:r>
              <a:rPr lang="en-US" altLang="en-US" dirty="0"/>
              <a:t> (Huawei)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wayne.qiuwei@huawei.com</a:t>
            </a:r>
            <a:endParaRPr lang="en-US" altLang="en-US" sz="1800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000" dirty="0"/>
              <a:t/>
            </a:r>
            <a:br>
              <a:rPr lang="en-US" altLang="en-US" sz="1000" dirty="0"/>
            </a:b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 smtClean="0"/>
              <a:t>Sep 2019</a:t>
            </a:r>
            <a:endParaRPr lang="en-US" altLang="en-US" dirty="0"/>
          </a:p>
        </p:txBody>
      </p:sp>
      <p:pic>
        <p:nvPicPr>
          <p:cNvPr id="16387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xmlns="" id="{69B162CA-C49A-D34A-BC94-C4435F4CC7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Slide Number Placeholder 3">
            <a:extLst>
              <a:ext uri="{FF2B5EF4-FFF2-40B4-BE49-F238E27FC236}">
                <a16:creationId xmlns:a16="http://schemas.microsoft.com/office/drawing/2014/main" xmlns="" id="{04631132-2EA0-F245-93F1-E075FB557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5EB3E7-8745-5341-AC2D-EBF38C76EDB7}" type="slidenum">
              <a:rPr lang="en-US" altLang="en-US" sz="1800" smtClean="0">
                <a:solidFill>
                  <a:schemeClr val="bg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xmlns="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3563888" y="44624"/>
            <a:ext cx="5541031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r">
              <a:defRPr/>
            </a:pPr>
            <a:r>
              <a:rPr lang="en-US" sz="1400" dirty="0"/>
              <a:t>Mentor DCN </a:t>
            </a:r>
            <a:r>
              <a:rPr lang="en-US" sz="1400" dirty="0" smtClean="0"/>
              <a:t>802.1-19-00xx-00-ICne</a:t>
            </a:r>
            <a:endParaRPr lang="en-US" sz="1400" dirty="0"/>
          </a:p>
        </p:txBody>
      </p:sp>
      <p:sp>
        <p:nvSpPr>
          <p:cNvPr id="16385" name="Rectangle 2">
            <a:extLst>
              <a:ext uri="{FF2B5EF4-FFF2-40B4-BE49-F238E27FC236}">
                <a16:creationId xmlns:a16="http://schemas.microsoft.com/office/drawing/2014/main" xmlns="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2420888"/>
            <a:ext cx="8816280" cy="1800200"/>
          </a:xfrm>
        </p:spPr>
        <p:txBody>
          <a:bodyPr anchor="t"/>
          <a:lstStyle/>
          <a:p>
            <a:pPr eaLnBrk="1" hangingPunct="1"/>
            <a:r>
              <a:rPr lang="en-US" altLang="en-US" sz="3200" dirty="0"/>
              <a:t>Proposal </a:t>
            </a:r>
            <a:r>
              <a:rPr lang="en-US" altLang="en-US" sz="3200" dirty="0" smtClean="0"/>
              <a:t>Discussion for </a:t>
            </a:r>
            <a:r>
              <a:rPr lang="en-US" altLang="en-US" sz="3200" dirty="0" err="1"/>
              <a:t>Nendica</a:t>
            </a:r>
            <a:r>
              <a:rPr lang="en-US" altLang="en-US" sz="3200" dirty="0"/>
              <a:t> </a:t>
            </a:r>
            <a:r>
              <a:rPr lang="en-US" altLang="en-US" sz="3200" dirty="0" smtClean="0"/>
              <a:t>Work </a:t>
            </a:r>
            <a:r>
              <a:rPr lang="en-US" altLang="en-US" sz="3200" dirty="0"/>
              <a:t>Item:</a:t>
            </a:r>
            <a:br>
              <a:rPr lang="en-US" altLang="en-US" sz="3200" dirty="0"/>
            </a:br>
            <a:r>
              <a:rPr lang="en-US" altLang="en-US" sz="3200" dirty="0" smtClean="0"/>
              <a:t>Managed LAN as a Service (MLAAS)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Recap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b="1" dirty="0" smtClean="0"/>
              <a:t>The Study </a:t>
            </a:r>
            <a:r>
              <a:rPr lang="en-US" sz="2400" b="1" dirty="0"/>
              <a:t>Item on Managed LAN as a </a:t>
            </a:r>
            <a:r>
              <a:rPr lang="en-US" sz="2400" b="1" dirty="0" smtClean="0"/>
              <a:t>Service (MLAAS) initiated on last July meeting</a:t>
            </a:r>
            <a:endParaRPr lang="en-US" sz="2400" b="1" dirty="0"/>
          </a:p>
          <a:p>
            <a:r>
              <a:rPr lang="en-US" sz="2400" dirty="0" smtClean="0"/>
              <a:t>Chartered to develop a Work Item proposal</a:t>
            </a:r>
          </a:p>
          <a:p>
            <a:pPr lvl="2"/>
            <a:r>
              <a:rPr lang="en-US" sz="2000" dirty="0" smtClean="0"/>
              <a:t>Specify </a:t>
            </a:r>
            <a:r>
              <a:rPr lang="en-US" sz="2000" dirty="0"/>
              <a:t>title and scope of Work Item deliverable</a:t>
            </a:r>
          </a:p>
          <a:p>
            <a:pPr lvl="2"/>
            <a:r>
              <a:rPr lang="en-US" sz="2000" dirty="0"/>
              <a:t>Demonstrate fit with Nendica scope</a:t>
            </a:r>
          </a:p>
          <a:p>
            <a:pPr lvl="2"/>
            <a:r>
              <a:rPr lang="en-US" sz="2000" dirty="0"/>
              <a:t>Document industry interest</a:t>
            </a:r>
          </a:p>
          <a:p>
            <a:pPr lvl="2"/>
            <a:r>
              <a:rPr lang="en-US" sz="2000" dirty="0"/>
              <a:t>Develop a schedule to complete deliverable</a:t>
            </a:r>
          </a:p>
          <a:p>
            <a:pPr lvl="2"/>
            <a:r>
              <a:rPr lang="en-US" sz="2000" dirty="0"/>
              <a:t>Identify a potential Editor</a:t>
            </a:r>
          </a:p>
          <a:p>
            <a:r>
              <a:rPr lang="en-US" sz="2400" dirty="0" smtClean="0"/>
              <a:t>Schedule (Original Plan)</a:t>
            </a:r>
            <a:endParaRPr lang="en-US" sz="2400" dirty="0"/>
          </a:p>
          <a:p>
            <a:pPr lvl="2"/>
            <a:r>
              <a:rPr lang="en-US" sz="2000" dirty="0"/>
              <a:t>Draft Nendica Work Item proposal by Sept meeting</a:t>
            </a:r>
          </a:p>
          <a:p>
            <a:pPr lvl="2"/>
            <a:r>
              <a:rPr lang="en-US" sz="2000" dirty="0"/>
              <a:t>Circulate to 802 EC and Nendica</a:t>
            </a:r>
          </a:p>
          <a:p>
            <a:pPr lvl="2"/>
            <a:r>
              <a:rPr lang="en-US" sz="2000" dirty="0"/>
              <a:t>Nendica Work Item Approval: Nov meeting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37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Progress Report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Progress Check</a:t>
            </a:r>
          </a:p>
          <a:p>
            <a:pPr lvl="2"/>
            <a:r>
              <a:rPr lang="en-US" sz="2000" dirty="0" smtClean="0"/>
              <a:t>Specify </a:t>
            </a:r>
            <a:r>
              <a:rPr lang="en-US" sz="2000" dirty="0"/>
              <a:t>title and scope of Work Item </a:t>
            </a:r>
            <a:r>
              <a:rPr lang="en-US" sz="2000" dirty="0" smtClean="0"/>
              <a:t>deliverable</a:t>
            </a:r>
          </a:p>
          <a:p>
            <a:pPr lvl="4"/>
            <a:r>
              <a:rPr lang="en-US" sz="1600" dirty="0" smtClean="0"/>
              <a:t>Done. See next slide.</a:t>
            </a:r>
          </a:p>
          <a:p>
            <a:pPr lvl="2"/>
            <a:r>
              <a:rPr lang="en-US" sz="2000" dirty="0" smtClean="0"/>
              <a:t>Demonstrate fit with </a:t>
            </a:r>
            <a:r>
              <a:rPr lang="en-US" sz="2000" dirty="0" err="1" smtClean="0"/>
              <a:t>Nendica</a:t>
            </a:r>
            <a:r>
              <a:rPr lang="en-US" sz="2000" dirty="0" smtClean="0"/>
              <a:t> scope</a:t>
            </a:r>
          </a:p>
          <a:p>
            <a:pPr lvl="4"/>
            <a:r>
              <a:rPr lang="en-US" sz="1600" dirty="0" smtClean="0"/>
              <a:t>On going. </a:t>
            </a:r>
          </a:p>
          <a:p>
            <a:pPr lvl="4"/>
            <a:r>
              <a:rPr lang="en-US" sz="1600" dirty="0" smtClean="0"/>
              <a:t>One contributions </a:t>
            </a:r>
            <a:r>
              <a:rPr lang="en-US" sz="1600" dirty="0"/>
              <a:t>on last </a:t>
            </a:r>
            <a:r>
              <a:rPr lang="en-US" sz="1600" dirty="0" err="1"/>
              <a:t>Conf</a:t>
            </a:r>
            <a:r>
              <a:rPr lang="en-US" sz="1600" dirty="0"/>
              <a:t> call, Wei </a:t>
            </a:r>
            <a:r>
              <a:rPr lang="en-US" sz="1600" dirty="0" err="1"/>
              <a:t>Qiu</a:t>
            </a:r>
            <a:r>
              <a:rPr lang="en-US" sz="1600" dirty="0"/>
              <a:t> and Ron </a:t>
            </a:r>
            <a:r>
              <a:rPr lang="en-US" sz="1600" dirty="0" err="1"/>
              <a:t>Insler</a:t>
            </a:r>
            <a:r>
              <a:rPr lang="en-US" sz="1600" dirty="0"/>
              <a:t>, </a:t>
            </a:r>
            <a:r>
              <a:rPr lang="en-US" altLang="zh-CN" sz="1600" dirty="0"/>
              <a:t>”Use Cases and Requirements for Managed LAN as a Service  (</a:t>
            </a:r>
            <a:r>
              <a:rPr lang="en-US" altLang="zh-CN" sz="1600" dirty="0" err="1"/>
              <a:t>MLaaS</a:t>
            </a:r>
            <a:r>
              <a:rPr lang="en-US" altLang="zh-CN" sz="1600" dirty="0"/>
              <a:t>)”, 21 Aug 2019, </a:t>
            </a: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mentor.ieee.org/802.1/dcn/19/1-19-0065-01-ICne-use-cases-and-requirements-for-managed-lan-as-a-service.pptx</a:t>
            </a:r>
            <a:r>
              <a:rPr lang="en-US" sz="1200" dirty="0" smtClean="0"/>
              <a:t>.  C</a:t>
            </a:r>
            <a:r>
              <a:rPr lang="en-US" sz="1200" dirty="0" smtClean="0"/>
              <a:t>omments  received and modification is underway.</a:t>
            </a:r>
            <a:endParaRPr lang="en-US" sz="1200" dirty="0" smtClean="0"/>
          </a:p>
          <a:p>
            <a:pPr lvl="4"/>
            <a:endParaRPr lang="en-US" sz="1200" dirty="0"/>
          </a:p>
          <a:p>
            <a:pPr lvl="2"/>
            <a:r>
              <a:rPr lang="en-US" sz="2000" dirty="0" smtClean="0"/>
              <a:t>Document </a:t>
            </a:r>
            <a:r>
              <a:rPr lang="en-US" sz="2000" dirty="0"/>
              <a:t>industry </a:t>
            </a:r>
            <a:r>
              <a:rPr lang="en-US" sz="2000" dirty="0" smtClean="0"/>
              <a:t>interest</a:t>
            </a:r>
          </a:p>
          <a:p>
            <a:pPr lvl="4"/>
            <a:r>
              <a:rPr lang="en-US" sz="1600" dirty="0" smtClean="0"/>
              <a:t>Ongoing. Talking to more people and calling for interest.</a:t>
            </a:r>
            <a:endParaRPr lang="en-US" sz="1600" dirty="0"/>
          </a:p>
          <a:p>
            <a:pPr lvl="2"/>
            <a:r>
              <a:rPr lang="en-US" sz="2000" dirty="0" smtClean="0"/>
              <a:t>Develop </a:t>
            </a:r>
            <a:r>
              <a:rPr lang="en-US" sz="2000" dirty="0"/>
              <a:t>a schedule to complete </a:t>
            </a:r>
            <a:r>
              <a:rPr lang="en-US" sz="2000" dirty="0" smtClean="0"/>
              <a:t>deliverable</a:t>
            </a:r>
          </a:p>
          <a:p>
            <a:pPr lvl="4"/>
            <a:r>
              <a:rPr lang="en-US" sz="1600" dirty="0" smtClean="0"/>
              <a:t>Done. See </a:t>
            </a:r>
            <a:r>
              <a:rPr lang="en-US" sz="1600" dirty="0"/>
              <a:t>next </a:t>
            </a:r>
            <a:r>
              <a:rPr lang="en-US" sz="1600" dirty="0" smtClean="0"/>
              <a:t>slide.</a:t>
            </a:r>
            <a:endParaRPr lang="en-US" sz="1600" dirty="0"/>
          </a:p>
          <a:p>
            <a:pPr lvl="2"/>
            <a:r>
              <a:rPr lang="en-US" sz="2000" dirty="0" smtClean="0"/>
              <a:t>Identify </a:t>
            </a:r>
            <a:r>
              <a:rPr lang="en-US" sz="2000" dirty="0"/>
              <a:t>a potential </a:t>
            </a:r>
            <a:r>
              <a:rPr lang="en-US" sz="2000" dirty="0" smtClean="0"/>
              <a:t>Editor</a:t>
            </a:r>
          </a:p>
          <a:p>
            <a:pPr lvl="4"/>
            <a:r>
              <a:rPr lang="en-US" sz="1600" dirty="0" smtClean="0"/>
              <a:t>TBD. </a:t>
            </a:r>
            <a:endParaRPr lang="en-US" sz="1600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33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Proposal Draft Discussion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Title</a:t>
            </a:r>
          </a:p>
          <a:p>
            <a:pPr lvl="2"/>
            <a:r>
              <a:rPr lang="en-US" b="1" dirty="0" smtClean="0"/>
              <a:t>Managed </a:t>
            </a:r>
            <a:r>
              <a:rPr lang="en-US" b="1" dirty="0"/>
              <a:t>LAN as a Service (MLAAS) </a:t>
            </a:r>
            <a:endParaRPr lang="en-US" dirty="0" smtClean="0"/>
          </a:p>
          <a:p>
            <a:r>
              <a:rPr lang="en-US" dirty="0" smtClean="0"/>
              <a:t>Scope</a:t>
            </a:r>
          </a:p>
          <a:p>
            <a:pPr lvl="2"/>
            <a:r>
              <a:rPr lang="en-US" altLang="zh-CN" sz="2000" dirty="0" smtClean="0"/>
              <a:t>Study </a:t>
            </a:r>
            <a:r>
              <a:rPr lang="en-US" altLang="zh-CN" sz="2000" dirty="0"/>
              <a:t>on the scenario where LAN is planned, implemented, operated and maintained by remote service </a:t>
            </a:r>
            <a:r>
              <a:rPr lang="en-US" altLang="zh-CN" sz="2000" dirty="0" smtClean="0"/>
              <a:t>provider</a:t>
            </a:r>
          </a:p>
          <a:p>
            <a:pPr lvl="2"/>
            <a:r>
              <a:rPr lang="en-US" altLang="zh-CN" sz="2000" dirty="0" smtClean="0"/>
              <a:t>Objective to develop use cases and identify related technical requirements for service provider to offer improved managed LAN services, i.e. efficiency improvement, cost reduction and  generating new revenue stream  etc.</a:t>
            </a:r>
          </a:p>
          <a:p>
            <a:pPr lvl="2"/>
            <a:r>
              <a:rPr lang="en-US" sz="2000" dirty="0" smtClean="0"/>
              <a:t>Demonstration </a:t>
            </a:r>
            <a:r>
              <a:rPr lang="en-US" sz="2000" dirty="0"/>
              <a:t>of current </a:t>
            </a:r>
            <a:r>
              <a:rPr lang="en-US" sz="2000" dirty="0" smtClean="0"/>
              <a:t>gaps</a:t>
            </a:r>
          </a:p>
          <a:p>
            <a:pPr lvl="2"/>
            <a:r>
              <a:rPr lang="en-US" sz="2000" dirty="0" smtClean="0"/>
              <a:t>Demonstration </a:t>
            </a:r>
            <a:r>
              <a:rPr lang="en-US" sz="2000" dirty="0"/>
              <a:t>of feasible approaches to closing </a:t>
            </a:r>
            <a:r>
              <a:rPr lang="en-US" sz="2000" dirty="0" smtClean="0"/>
              <a:t>gaps</a:t>
            </a:r>
          </a:p>
          <a:p>
            <a:pPr lvl="2"/>
            <a:r>
              <a:rPr lang="en-US" sz="2000" dirty="0"/>
              <a:t>Layer 2 and up focus</a:t>
            </a:r>
          </a:p>
          <a:p>
            <a:pPr lvl="2"/>
            <a:r>
              <a:rPr lang="en-US" sz="2000" dirty="0" smtClean="0"/>
              <a:t>The report can be used as input for IEEE 802 and other SDOs to take into account when developing future technical standards.</a:t>
            </a:r>
          </a:p>
          <a:p>
            <a:pPr lvl="2"/>
            <a:endParaRPr lang="en-US" altLang="zh-CN" dirty="0"/>
          </a:p>
          <a:p>
            <a:pPr lvl="2"/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19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Work Item 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Demonstrate industry interest</a:t>
            </a:r>
          </a:p>
          <a:p>
            <a:pPr lvl="1"/>
            <a:r>
              <a:rPr lang="en-US" dirty="0" smtClean="0"/>
              <a:t>Current supporter list</a:t>
            </a:r>
          </a:p>
          <a:p>
            <a:pPr lvl="2"/>
            <a:r>
              <a:rPr lang="en-US" altLang="zh-CN" dirty="0" smtClean="0"/>
              <a:t>Ron </a:t>
            </a:r>
            <a:r>
              <a:rPr lang="en-US" altLang="zh-CN" dirty="0" err="1" smtClean="0"/>
              <a:t>Insler</a:t>
            </a:r>
            <a:r>
              <a:rPr lang="en-US" altLang="zh-CN" dirty="0" smtClean="0"/>
              <a:t>, RAD</a:t>
            </a:r>
          </a:p>
          <a:p>
            <a:pPr lvl="2"/>
            <a:r>
              <a:rPr lang="en-US" altLang="zh-CN" dirty="0" smtClean="0"/>
              <a:t>Wei </a:t>
            </a:r>
            <a:r>
              <a:rPr lang="en-US" altLang="zh-CN" dirty="0" err="1" smtClean="0"/>
              <a:t>Qiu</a:t>
            </a:r>
            <a:r>
              <a:rPr lang="en-US" altLang="zh-CN" dirty="0" smtClean="0"/>
              <a:t>, Huawei</a:t>
            </a:r>
          </a:p>
          <a:p>
            <a:pPr lvl="2"/>
            <a:r>
              <a:rPr lang="en-US" altLang="zh-CN" dirty="0" smtClean="0"/>
              <a:t>Yue Yin, Huawei</a:t>
            </a:r>
            <a:endParaRPr lang="en-US" altLang="zh-CN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Will talk to more people and call for participation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9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Work Item </a:t>
            </a:r>
            <a:r>
              <a:rPr lang="en-US" altLang="en-US" dirty="0"/>
              <a:t>Proposal </a:t>
            </a:r>
            <a:r>
              <a:rPr lang="en-US" altLang="en-US" dirty="0" smtClean="0"/>
              <a:t>Draft </a:t>
            </a:r>
            <a:r>
              <a:rPr lang="en-US" altLang="en-US" dirty="0"/>
              <a:t>Discussion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dirty="0" smtClean="0"/>
              <a:t>Schedule (New Plan)</a:t>
            </a:r>
          </a:p>
          <a:p>
            <a:pPr lvl="2"/>
            <a:r>
              <a:rPr lang="en-US" dirty="0"/>
              <a:t>Draft </a:t>
            </a:r>
            <a:r>
              <a:rPr lang="en-US" dirty="0" err="1"/>
              <a:t>Nendica</a:t>
            </a:r>
            <a:r>
              <a:rPr lang="en-US" dirty="0"/>
              <a:t> Work Item proposal by </a:t>
            </a:r>
            <a:r>
              <a:rPr lang="en-US" dirty="0" smtClean="0"/>
              <a:t>Jan 2020 </a:t>
            </a:r>
            <a:r>
              <a:rPr lang="en-US" dirty="0"/>
              <a:t>meeting</a:t>
            </a:r>
          </a:p>
          <a:p>
            <a:pPr lvl="2"/>
            <a:r>
              <a:rPr lang="en-US" dirty="0"/>
              <a:t>Circulate to 802 EC and </a:t>
            </a:r>
            <a:r>
              <a:rPr lang="en-US" dirty="0" err="1"/>
              <a:t>Nendica</a:t>
            </a:r>
            <a:endParaRPr lang="en-US" dirty="0"/>
          </a:p>
          <a:p>
            <a:pPr lvl="2"/>
            <a:r>
              <a:rPr lang="en-US" dirty="0" err="1"/>
              <a:t>Nendica</a:t>
            </a:r>
            <a:r>
              <a:rPr lang="en-US" dirty="0"/>
              <a:t> Work Item Approval: </a:t>
            </a:r>
            <a:r>
              <a:rPr lang="en-US" dirty="0" smtClean="0"/>
              <a:t>Mar 2020 meeting</a:t>
            </a:r>
          </a:p>
          <a:p>
            <a:pPr lvl="2"/>
            <a:r>
              <a:rPr lang="en-US" dirty="0" err="1" smtClean="0"/>
              <a:t>Nendica</a:t>
            </a:r>
            <a:r>
              <a:rPr lang="en-US" dirty="0" smtClean="0"/>
              <a:t> (pre-)draft report and comment resolution: Mar 2020 </a:t>
            </a:r>
            <a:r>
              <a:rPr lang="en-US" dirty="0" smtClean="0"/>
              <a:t>–</a:t>
            </a:r>
            <a:r>
              <a:rPr lang="en-US" dirty="0" smtClean="0"/>
              <a:t>May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</a:p>
          <a:p>
            <a:pPr lvl="2"/>
            <a:r>
              <a:rPr lang="en-US" dirty="0" err="1" smtClean="0"/>
              <a:t>Nendica</a:t>
            </a:r>
            <a:r>
              <a:rPr lang="en-US" dirty="0" smtClean="0"/>
              <a:t> report approval:  </a:t>
            </a:r>
            <a:r>
              <a:rPr lang="en-US" dirty="0" smtClean="0"/>
              <a:t>Jul</a:t>
            </a:r>
            <a:r>
              <a:rPr lang="en-US" dirty="0" smtClean="0"/>
              <a:t> </a:t>
            </a:r>
            <a:r>
              <a:rPr lang="en-US" dirty="0" smtClean="0"/>
              <a:t>2021</a:t>
            </a:r>
          </a:p>
          <a:p>
            <a:pPr lvl="2"/>
            <a:endParaRPr lang="en-US" dirty="0"/>
          </a:p>
          <a:p>
            <a:r>
              <a:rPr lang="en-US" dirty="0" smtClean="0"/>
              <a:t>Potential Editor</a:t>
            </a:r>
            <a:endParaRPr lang="en-US" dirty="0"/>
          </a:p>
          <a:p>
            <a:pPr lvl="2"/>
            <a:r>
              <a:rPr lang="en-US" dirty="0" smtClean="0"/>
              <a:t>TBD, Wei </a:t>
            </a:r>
            <a:r>
              <a:rPr lang="en-US" dirty="0" err="1" smtClean="0"/>
              <a:t>Qiu</a:t>
            </a:r>
            <a:r>
              <a:rPr lang="en-US" dirty="0"/>
              <a:t> </a:t>
            </a:r>
            <a:r>
              <a:rPr lang="en-US" dirty="0" smtClean="0"/>
              <a:t>or other volunteers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20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Next Step</a:t>
            </a:r>
            <a:endParaRPr lang="en-US" altLang="en-US" dirty="0"/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327448"/>
            <a:ext cx="8478838" cy="5197896"/>
          </a:xfrm>
        </p:spPr>
        <p:txBody>
          <a:bodyPr/>
          <a:lstStyle/>
          <a:p>
            <a:r>
              <a:rPr lang="en-US" dirty="0" smtClean="0"/>
              <a:t>Continue to demonstrate industry interest</a:t>
            </a:r>
          </a:p>
          <a:p>
            <a:r>
              <a:rPr lang="en-US" dirty="0" smtClean="0"/>
              <a:t>Continue to demonstrate fit with scope</a:t>
            </a:r>
            <a:endParaRPr lang="en-US" dirty="0"/>
          </a:p>
          <a:p>
            <a:pPr lvl="1"/>
            <a:r>
              <a:rPr lang="en-US" dirty="0" smtClean="0"/>
              <a:t>Present updated user case and requirements based on last contribution (21 August </a:t>
            </a:r>
            <a:r>
              <a:rPr lang="en-US" dirty="0" err="1" smtClean="0"/>
              <a:t>conf</a:t>
            </a:r>
            <a:r>
              <a:rPr lang="en-US" dirty="0" smtClean="0"/>
              <a:t> call) 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participants &amp; </a:t>
            </a:r>
            <a:r>
              <a:rPr lang="en-US" dirty="0"/>
              <a:t>contributions</a:t>
            </a:r>
            <a:r>
              <a:rPr lang="en-US" dirty="0" smtClean="0"/>
              <a:t> are expected</a:t>
            </a:r>
          </a:p>
          <a:p>
            <a:pPr lvl="2"/>
            <a:endParaRPr lang="en-US" dirty="0" smtClean="0"/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2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xmlns="" id="{EAAF3AE1-3D7E-6F4C-A416-6FDB0DADD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dirty="0"/>
              <a:t>References</a:t>
            </a:r>
          </a:p>
        </p:txBody>
      </p:sp>
      <p:sp>
        <p:nvSpPr>
          <p:cNvPr id="28674" name="Content Placeholder 2">
            <a:extLst>
              <a:ext uri="{FF2B5EF4-FFF2-40B4-BE49-F238E27FC236}">
                <a16:creationId xmlns:a16="http://schemas.microsoft.com/office/drawing/2014/main" xmlns="" id="{8A7BEFC1-87A1-104A-8E20-C8DED6F3B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618" y="1124744"/>
            <a:ext cx="8478838" cy="5400600"/>
          </a:xfrm>
        </p:spPr>
        <p:txBody>
          <a:bodyPr/>
          <a:lstStyle/>
          <a:p>
            <a:r>
              <a:rPr lang="en-US" sz="2400" dirty="0"/>
              <a:t>IEEE 802 Nendica Procedures</a:t>
            </a:r>
          </a:p>
          <a:p>
            <a:pPr lvl="1"/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1.ieee802.org/802-nendica/ieee-802-nendica-procedures</a:t>
            </a:r>
            <a:endParaRPr lang="en-US" sz="1800" dirty="0" smtClean="0"/>
          </a:p>
          <a:p>
            <a:pPr lvl="1"/>
            <a:endParaRPr lang="en-US" sz="1800" dirty="0"/>
          </a:p>
          <a:p>
            <a:r>
              <a:rPr lang="en-US" sz="2400" dirty="0" err="1" smtClean="0"/>
              <a:t>Nendica</a:t>
            </a:r>
            <a:r>
              <a:rPr lang="en-US" sz="2400" dirty="0" smtClean="0"/>
              <a:t> </a:t>
            </a:r>
            <a:r>
              <a:rPr lang="en-US" sz="2400" dirty="0"/>
              <a:t>Study Item: Managed LAN as a Service [MLAAS]</a:t>
            </a:r>
          </a:p>
          <a:p>
            <a:pPr lvl="1"/>
            <a:r>
              <a:rPr lang="en-US" sz="1800" dirty="0">
                <a:hlinkClick r:id="rId3"/>
              </a:rPr>
              <a:t>https://1.ieee802.org/802-nendica/nendica-mlaas/</a:t>
            </a:r>
            <a:endParaRPr lang="en-US" sz="1800" dirty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Wei </a:t>
            </a:r>
            <a:r>
              <a:rPr lang="en-US" sz="2400" dirty="0" err="1" smtClean="0"/>
              <a:t>Qiu</a:t>
            </a:r>
            <a:r>
              <a:rPr lang="en-US" sz="2400" dirty="0" smtClean="0"/>
              <a:t>, “</a:t>
            </a:r>
            <a:r>
              <a:rPr lang="en-US" sz="2400" dirty="0"/>
              <a:t>Proposal for </a:t>
            </a:r>
            <a:r>
              <a:rPr lang="en-US" sz="2400" dirty="0" err="1"/>
              <a:t>Nendica</a:t>
            </a:r>
            <a:r>
              <a:rPr lang="en-US" sz="2400" dirty="0"/>
              <a:t> Study Item -New Managed LAN</a:t>
            </a:r>
            <a:r>
              <a:rPr lang="en-US" sz="2400" dirty="0" smtClean="0"/>
              <a:t>”</a:t>
            </a:r>
            <a:endParaRPr lang="en-US" sz="2400" dirty="0"/>
          </a:p>
          <a:p>
            <a:pPr lvl="1"/>
            <a:r>
              <a:rPr lang="en-US" sz="1800" dirty="0">
                <a:hlinkClick r:id="rId4"/>
              </a:rPr>
              <a:t>https://mentor.ieee.org/802.1/dcn/19/1-19-0059-00-ICne.pptx</a:t>
            </a:r>
            <a:endParaRPr lang="en-US" sz="1800" dirty="0"/>
          </a:p>
          <a:p>
            <a:pPr lvl="1"/>
            <a:endParaRPr lang="en-US" sz="2400" dirty="0" smtClean="0"/>
          </a:p>
          <a:p>
            <a:r>
              <a:rPr lang="en-US" sz="2400" dirty="0" smtClean="0"/>
              <a:t>Wei </a:t>
            </a:r>
            <a:r>
              <a:rPr lang="en-US" sz="2400" dirty="0" err="1" smtClean="0"/>
              <a:t>Qiu</a:t>
            </a:r>
            <a:r>
              <a:rPr lang="en-US" sz="2400" dirty="0" smtClean="0"/>
              <a:t> and Ron </a:t>
            </a:r>
            <a:r>
              <a:rPr lang="en-US" sz="2400" dirty="0" err="1" smtClean="0"/>
              <a:t>Insler</a:t>
            </a:r>
            <a:r>
              <a:rPr lang="en-US" sz="2400" dirty="0" smtClean="0"/>
              <a:t>, “New Network Requirements for Service Provider Managed-LAN” 2019-07-15</a:t>
            </a:r>
          </a:p>
          <a:p>
            <a:pPr lvl="1"/>
            <a:r>
              <a:rPr lang="en-US" sz="1800" dirty="0" smtClean="0"/>
              <a:t>https</a:t>
            </a:r>
            <a:r>
              <a:rPr lang="en-US" sz="1800" dirty="0"/>
              <a:t>://mentor.ieee.org/802.1/dcn/19/1-19-0051-02-ICne.pptx</a:t>
            </a:r>
          </a:p>
        </p:txBody>
      </p:sp>
      <p:sp>
        <p:nvSpPr>
          <p:cNvPr id="28677" name="Slide Number Placeholder 5">
            <a:extLst>
              <a:ext uri="{FF2B5EF4-FFF2-40B4-BE49-F238E27FC236}">
                <a16:creationId xmlns:a16="http://schemas.microsoft.com/office/drawing/2014/main" xmlns="" id="{B1AD260A-CB97-AF40-9BCF-C3F07A24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Georgia" panose="02040502050405020303" pitchFamily="18" charset="0"/>
              <a:buChar char="▫"/>
              <a:defRPr sz="2600">
                <a:solidFill>
                  <a:schemeClr val="accent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400">
                <a:solidFill>
                  <a:schemeClr val="accent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ts val="300"/>
              </a:spcBef>
              <a:buClr>
                <a:schemeClr val="accent1"/>
              </a:buClr>
              <a:buFont typeface="Wingdings 2" pitchFamily="2" charset="2"/>
              <a:buChar char=""/>
              <a:defRPr sz="2200">
                <a:solidFill>
                  <a:schemeClr val="accent1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ts val="300"/>
              </a:spcBef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A04DA3"/>
              </a:buClr>
              <a:buFont typeface="Georgia" panose="02040502050405020303" pitchFamily="18" charset="0"/>
              <a:buChar char="▫"/>
              <a:defRPr sz="2000">
                <a:solidFill>
                  <a:srgbClr val="A04DA3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5CEC015-9072-D340-948E-B986E3DEA128}" type="slidenum">
              <a:rPr lang="en-US" altLang="en-US" sz="1800" smtClean="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96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18844</TotalTime>
  <Words>498</Words>
  <Application>Microsoft Office PowerPoint</Application>
  <PresentationFormat>全屏显示(4:3)</PresentationFormat>
  <Paragraphs>87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Helvetica Neue</vt:lpstr>
      <vt:lpstr>宋体</vt:lpstr>
      <vt:lpstr>Arial</vt:lpstr>
      <vt:lpstr>Calibri</vt:lpstr>
      <vt:lpstr>Georgia</vt:lpstr>
      <vt:lpstr>Trebuchet MS</vt:lpstr>
      <vt:lpstr>Wingdings 2</vt:lpstr>
      <vt:lpstr>Urban</vt:lpstr>
      <vt:lpstr>Proposal Discussion for Nendica Work Item: Managed LAN as a Service (MLAAS)</vt:lpstr>
      <vt:lpstr>Recap</vt:lpstr>
      <vt:lpstr>Progress Report</vt:lpstr>
      <vt:lpstr>Work Item Proposal Draft Discussion</vt:lpstr>
      <vt:lpstr>Work Item Proposal Draft Discussion</vt:lpstr>
      <vt:lpstr>Work Item Proposal Draft Discussion</vt:lpstr>
      <vt:lpstr>Next Step</vt:lpstr>
      <vt:lpstr>References</vt:lpstr>
    </vt:vector>
  </TitlesOfParts>
  <Company>Ericsson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Qiuwei (Wayne)</cp:lastModifiedBy>
  <cp:revision>454</cp:revision>
  <dcterms:created xsi:type="dcterms:W3CDTF">2013-11-15T16:17:16Z</dcterms:created>
  <dcterms:modified xsi:type="dcterms:W3CDTF">2019-09-18T13:27:07Z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  <property fmtid="{D5CDD505-2E9C-101B-9397-08002B2CF9AE}" pid="6" name="_2015_ms_pID_725343">
    <vt:lpwstr>(3)AezrtIORQyuh5eRLXnqxK2HyF5jGelRz6SjR1WEG/09ZYJWi7TmMQfy4pWWBBf6Wl+hTG0nK
6KYKOasJ/9PSyZS3a1rtY+b04fEdueYWxrKIIEDvzTYtL7bRVrpe7jVUnKLSe211b1KAhVfR
pS6UyBq/1eQpSdMzjVmRzE25Y7xhBUsE0K2wC9b++h9kdFZPSix3QeQY2RrwBLLsxjN6hS23
wAGXpS/z5Gcay2Zm7G</vt:lpwstr>
  </property>
  <property fmtid="{D5CDD505-2E9C-101B-9397-08002B2CF9AE}" pid="7" name="_2015_ms_pID_7253431">
    <vt:lpwstr>WIHL6OFm+h4sX4BKAOa1pQCGOy91PsKLZiCo8ixZmfgZKzmMOyL0rh
a8CoNGxne0U4c7hSv+VSIv1KT4FylGMruI1sCUKj+kOrse8NQ0APRW3fktYj44O6WyXFwfGL
JgLUUYt2JWX0hL4WChWwhuh973h2xwpBaymafo3fraNrgefUSUoiB017qexRSk4AJ55uuh+t
i+VQCCCZqMCgvqHQRHYw6NlIsH3LhqjsxmlS</vt:lpwstr>
  </property>
  <property fmtid="{D5CDD505-2E9C-101B-9397-08002B2CF9AE}" pid="8" name="_2015_ms_pID_7253432">
    <vt:lpwstr>tA==</vt:lpwstr>
  </property>
  <property fmtid="{D5CDD505-2E9C-101B-9397-08002B2CF9AE}" pid="9" name="_readonly">
    <vt:lpwstr/>
  </property>
  <property fmtid="{D5CDD505-2E9C-101B-9397-08002B2CF9AE}" pid="10" name="_change">
    <vt:lpwstr/>
  </property>
  <property fmtid="{D5CDD505-2E9C-101B-9397-08002B2CF9AE}" pid="11" name="_full-control">
    <vt:lpwstr/>
  </property>
  <property fmtid="{D5CDD505-2E9C-101B-9397-08002B2CF9AE}" pid="12" name="sflag">
    <vt:lpwstr>1568786361</vt:lpwstr>
  </property>
</Properties>
</file>