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1"/>
  </p:notesMasterIdLst>
  <p:handoutMasterIdLst>
    <p:handoutMasterId r:id="rId12"/>
  </p:handoutMasterIdLst>
  <p:sldIdLst>
    <p:sldId id="256" r:id="rId2"/>
    <p:sldId id="345" r:id="rId3"/>
    <p:sldId id="340" r:id="rId4"/>
    <p:sldId id="318" r:id="rId5"/>
    <p:sldId id="260" r:id="rId6"/>
    <p:sldId id="347" r:id="rId7"/>
    <p:sldId id="346" r:id="rId8"/>
    <p:sldId id="349" r:id="rId9"/>
    <p:sldId id="348"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18" autoAdjust="0"/>
    <p:restoredTop sz="94591" autoAdjust="0"/>
  </p:normalViewPr>
  <p:slideViewPr>
    <p:cSldViewPr showGuides="1">
      <p:cViewPr varScale="1">
        <p:scale>
          <a:sx n="99" d="100"/>
          <a:sy n="99" d="100"/>
        </p:scale>
        <p:origin x="112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9/16/19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2019-09-16</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1.ieee802.org/802-nen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16 September 2019</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802.1-19-0063-00-ICne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 Report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325438" y="692994"/>
            <a:ext cx="8229600" cy="1066800"/>
          </a:xfrm>
        </p:spPr>
        <p:txBody>
          <a:bodyPr/>
          <a:lstStyle/>
          <a:p>
            <a:pPr lvl="1"/>
            <a:r>
              <a:rPr lang="en-US" altLang="en-US" dirty="0"/>
              <a:t>Nendica Overview</a:t>
            </a:r>
            <a:br>
              <a:rPr lang="en-US" altLang="en-US" dirty="0"/>
            </a:br>
            <a:r>
              <a:rPr lang="en-US" altLang="en-US" sz="2400" dirty="0"/>
              <a:t>per ICAID (renewed 21 March 2019)</a:t>
            </a:r>
            <a:endParaRPr lang="en-US" sz="2400"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ext uri="{D42A27DB-BD31-4B8C-83A1-F6EECF244321}">
                <p14:modId xmlns:p14="http://schemas.microsoft.com/office/powerpoint/2010/main" val="2690555316"/>
              </p:ext>
            </p:extLst>
          </p:nvPr>
        </p:nvGraphicFramePr>
        <p:xfrm>
          <a:off x="179512" y="1714442"/>
          <a:ext cx="8756526" cy="5914618"/>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68241">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231054">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3316862">
                <a:tc>
                  <a:txBody>
                    <a:bodyPr/>
                    <a:lstStyle/>
                    <a:p>
                      <a:pPr>
                        <a:lnSpc>
                          <a:spcPts val="1350"/>
                        </a:lnSpc>
                      </a:pPr>
                      <a:r>
                        <a:rPr lang="en-US" sz="1400" dirty="0">
                          <a:solidFill>
                            <a:srgbClr val="000000"/>
                          </a:solidFill>
                          <a:effectLst/>
                          <a:latin typeface="Arial" panose="020B0604020202020204" pitchFamily="34" charset="0"/>
                        </a:rPr>
                        <a:t>The goal of this activity is to assess, outside of the IMT activity, emerging requirements for IEEE 802 wireless and higher-layer communication infrastructures, identify commonalities, gaps, and trends not currently addressed by IEEE 802 standards and projects, and facilitate building industry consensus towards proposals to initiate new standards development efforts. Encouraged topics include enhancements of IEEE 802 communication networks and vertical networks as well as enhanced cooperative functionality among existing IEEE standards in support of network integration. Findings related to existing IEEE 802 standards and projects are forwarded to the responsible working groups for further considerations.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There will be two deliverables:</a:t>
                      </a:r>
                    </a:p>
                    <a:p>
                      <a:pPr>
                        <a:lnSpc>
                          <a:spcPts val="1350"/>
                        </a:lnSpc>
                      </a:pPr>
                      <a:r>
                        <a:rPr lang="en-US" sz="1400" dirty="0">
                          <a:solidFill>
                            <a:srgbClr val="000000"/>
                          </a:solidFill>
                          <a:effectLst/>
                          <a:latin typeface="Arial" panose="020B0604020202020204" pitchFamily="34" charset="0"/>
                        </a:rPr>
                        <a:t>- Records of the meetings, including minutes and supporting presentations.</a:t>
                      </a:r>
                    </a:p>
                    <a:p>
                      <a:pPr>
                        <a:lnSpc>
                          <a:spcPts val="1350"/>
                        </a:lnSpc>
                      </a:pPr>
                      <a:r>
                        <a:rPr lang="en-US" sz="1400" dirty="0">
                          <a:solidFill>
                            <a:srgbClr val="000000"/>
                          </a:solidFill>
                          <a:effectLst/>
                          <a:latin typeface="Arial" panose="020B0604020202020204" pitchFamily="34" charset="0"/>
                        </a:rPr>
                        <a:t>- A set of reports documenting the findings of the IC activity, with recommendations regarding new standardization topics, documentation of use cases and user needs for those topics, and proposed organizational approaches to ensure effective participation from user communities</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identified to date include but are not limited to: users and producers of systems and components for networking systems, data center networks, high performance computing, cloud computing, telecommunications carriers, automotive, intelligent transport systems, eHealth, smart cities, smart buildings, Internet of Things (IoT), factory automation, and industrial applications. External standardization bodies and industry organizations, such as the Internet Engineering Task Force (IETF), North American Network Operators Group (NANOG), and Telecommunications Industry Association (TIA), have been engaged with Nendica activities and will be encouraged to participate in enhanced cooperation.</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6824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231154">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695351">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72996" y="184944"/>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052736"/>
            <a:ext cx="8229600" cy="5112568"/>
          </a:xfrm>
        </p:spPr>
        <p:txBody>
          <a:bodyPr/>
          <a:lstStyle/>
          <a:p>
            <a:r>
              <a:rPr lang="en-US" altLang="en-US" dirty="0"/>
              <a:t>Nendica Chair</a:t>
            </a:r>
          </a:p>
          <a:p>
            <a:pPr lvl="1"/>
            <a:r>
              <a:rPr lang="en-US" altLang="en-US" dirty="0"/>
              <a:t>Roger Marks</a:t>
            </a:r>
          </a:p>
          <a:p>
            <a:r>
              <a:rPr lang="en-US" altLang="en-US" dirty="0"/>
              <a:t>Meeting Secretary</a:t>
            </a:r>
          </a:p>
          <a:p>
            <a:pPr lvl="1"/>
            <a:r>
              <a:rPr lang="en-US" altLang="en-US" dirty="0" err="1"/>
              <a:t>tbd</a:t>
            </a:r>
            <a:endParaRPr lang="en-US" altLang="en-US" dirty="0"/>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MLAAS Study Item Leader</a:t>
            </a:r>
          </a:p>
          <a:p>
            <a:pPr lvl="1"/>
            <a:r>
              <a:rPr lang="en-US" dirty="0"/>
              <a:t>Wei </a:t>
            </a:r>
            <a:r>
              <a:rPr lang="en-US" dirty="0" err="1"/>
              <a:t>Qiu</a:t>
            </a:r>
            <a:endParaRPr lang="en-US" dirty="0"/>
          </a:p>
          <a:p>
            <a:r>
              <a:rPr lang="en-US" altLang="en-US" dirty="0"/>
              <a:t>IEEE 802.1 Chair</a:t>
            </a:r>
          </a:p>
          <a:p>
            <a:pPr lvl="1"/>
            <a:r>
              <a:rPr lang="en-US" altLang="en-US" dirty="0"/>
              <a:t>Glenn Parsons</a:t>
            </a:r>
          </a:p>
          <a:p>
            <a:r>
              <a:rPr lang="en-US" altLang="en-US" dirty="0"/>
              <a:t>IEEE 802.1 Acting Chair</a:t>
            </a:r>
          </a:p>
          <a:p>
            <a:pPr lvl="1"/>
            <a:r>
              <a:rPr lang="en-US" altLang="en-US" dirty="0"/>
              <a:t>John Messenger</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802.1 </a:t>
            </a:r>
            <a:r>
              <a:rPr lang="en-US" altLang="en-US" sz="1800" dirty="0">
                <a:hlinkClick r:id="rId2"/>
              </a:rPr>
              <a:t>https://imat.ieee.org</a:t>
            </a:r>
            <a:r>
              <a:rPr lang="en-US" altLang="en-US" sz="1800" dirty="0"/>
              <a:t> (password required)</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2021</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16-19 September 2019</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
        <p:nvSpPr>
          <p:cNvPr id="8" name="Content Placeholder 2">
            <a:extLst>
              <a:ext uri="{FF2B5EF4-FFF2-40B4-BE49-F238E27FC236}">
                <a16:creationId xmlns:a16="http://schemas.microsoft.com/office/drawing/2014/main" id="{9D3C9796-E749-EC4C-AB9A-F772A2300FED}"/>
              </a:ext>
            </a:extLst>
          </p:cNvPr>
          <p:cNvSpPr>
            <a:spLocks noGrp="1"/>
          </p:cNvSpPr>
          <p:nvPr>
            <p:ph idx="1"/>
          </p:nvPr>
        </p:nvSpPr>
        <p:spPr>
          <a:xfrm>
            <a:off x="374848" y="908720"/>
            <a:ext cx="8229600" cy="5587156"/>
          </a:xfrm>
        </p:spPr>
        <p:txBody>
          <a:bodyPr/>
          <a:lstStyle/>
          <a:p>
            <a:pPr>
              <a:tabLst>
                <a:tab pos="7772400" algn="l"/>
              </a:tabLst>
            </a:pPr>
            <a:r>
              <a:rPr lang="en-US" altLang="en-US" sz="2400" dirty="0"/>
              <a:t>Monday, 18:00-21:30 (will probably finish earlier)</a:t>
            </a:r>
          </a:p>
          <a:p>
            <a:pPr>
              <a:tabLst>
                <a:tab pos="7772400" algn="l"/>
              </a:tabLst>
            </a:pPr>
            <a:r>
              <a:rPr lang="en-US" altLang="en-US" sz="2400" dirty="0"/>
              <a:t>Thursday 10:00-12:00</a:t>
            </a:r>
            <a:endParaRPr lang="en-US" altLang="en-US" sz="2200" dirty="0"/>
          </a:p>
          <a:p>
            <a:pPr>
              <a:tabLst>
                <a:tab pos="7772400" algn="l"/>
              </a:tabLst>
            </a:pPr>
            <a:r>
              <a:rPr lang="en-US" altLang="en-US" sz="2400" dirty="0"/>
              <a:t>Detailed agenda: &lt;</a:t>
            </a:r>
            <a:r>
              <a:rPr lang="en-US" altLang="en-US" sz="2400" dirty="0">
                <a:hlinkClick r:id="rId2"/>
              </a:rPr>
              <a:t>http://1.ieee802.org/802-nend</a:t>
            </a:r>
            <a:r>
              <a:rPr lang="en-US" altLang="en-US" sz="2400" dirty="0"/>
              <a:t>&gt;</a:t>
            </a:r>
            <a:endParaRPr lang="en-US" altLang="en-US" sz="2200" dirty="0"/>
          </a:p>
          <a:p>
            <a:pPr>
              <a:tabLst>
                <a:tab pos="7772400" algn="l"/>
              </a:tabLst>
            </a:pPr>
            <a:r>
              <a:rPr lang="en-US" altLang="en-US" sz="2400" dirty="0"/>
              <a:t>Key meeting topics:</a:t>
            </a:r>
          </a:p>
          <a:p>
            <a:pPr lvl="1">
              <a:tabLst>
                <a:tab pos="7772400" algn="l"/>
              </a:tabLst>
            </a:pPr>
            <a:r>
              <a:rPr lang="en-US" altLang="en-US" sz="2000" dirty="0"/>
              <a:t>Work Item: Flexible Factory IoT</a:t>
            </a:r>
          </a:p>
          <a:p>
            <a:pPr marL="887413" lvl="3" indent="-255588">
              <a:tabLst>
                <a:tab pos="7772400" algn="l"/>
              </a:tabLst>
            </a:pPr>
            <a:r>
              <a:rPr lang="en-US" altLang="en-US" sz="1800" dirty="0"/>
              <a:t>Preparation for publication of approved Nendica Report</a:t>
            </a:r>
            <a:endParaRPr lang="en-CA" altLang="en-US" sz="1800" dirty="0"/>
          </a:p>
          <a:p>
            <a:pPr lvl="1">
              <a:tabLst>
                <a:tab pos="7772400" algn="l"/>
              </a:tabLst>
            </a:pPr>
            <a:r>
              <a:rPr lang="en-US" altLang="en-US" sz="2000" dirty="0"/>
              <a:t>(Completed) Work Item: </a:t>
            </a:r>
            <a:r>
              <a:rPr lang="en-GB" altLang="en-US" sz="2000" dirty="0"/>
              <a:t>Lossless Network for Data Centers</a:t>
            </a:r>
          </a:p>
          <a:p>
            <a:pPr lvl="2">
              <a:tabLst>
                <a:tab pos="7772400" algn="l"/>
              </a:tabLst>
            </a:pPr>
            <a:r>
              <a:rPr lang="en-US" altLang="en-US" sz="1800" dirty="0"/>
              <a:t>Discuss followup contribution related to IETF activity	</a:t>
            </a:r>
            <a:endParaRPr lang="en-US" altLang="en-US" sz="2000" dirty="0"/>
          </a:p>
          <a:p>
            <a:pPr lvl="1" eaLnBrk="1" hangingPunct="1">
              <a:tabLst>
                <a:tab pos="7772400" algn="l"/>
              </a:tabLst>
            </a:pPr>
            <a:r>
              <a:rPr lang="en-US" altLang="en-US" sz="2000" dirty="0"/>
              <a:t>Study Item</a:t>
            </a:r>
          </a:p>
          <a:p>
            <a:pPr lvl="2" eaLnBrk="1" hangingPunct="1">
              <a:tabLst>
                <a:tab pos="7772400" algn="l"/>
              </a:tabLst>
            </a:pPr>
            <a:r>
              <a:rPr lang="en-US" altLang="en-US" sz="1800" dirty="0"/>
              <a:t>“Managed LAN as a Service [MLAAS]”</a:t>
            </a:r>
            <a:endParaRPr lang="en-US" altLang="en-US" sz="2000" dirty="0"/>
          </a:p>
          <a:p>
            <a:pPr lvl="1" eaLnBrk="1" hangingPunct="1">
              <a:tabLst>
                <a:tab pos="7772400" algn="l"/>
              </a:tabLst>
            </a:pPr>
            <a:r>
              <a:rPr lang="en-US" altLang="en-US" sz="2000" dirty="0"/>
              <a:t>Future meetings</a:t>
            </a:r>
          </a:p>
          <a:p>
            <a:pPr lvl="2" eaLnBrk="1" hangingPunct="1">
              <a:tabLst>
                <a:tab pos="7772400" algn="l"/>
              </a:tabLst>
            </a:pPr>
            <a:r>
              <a:rPr lang="en-GB" altLang="en-US" sz="2000" dirty="0"/>
              <a:t>Teleconferences </a:t>
            </a:r>
          </a:p>
          <a:p>
            <a:pPr lvl="2" eaLnBrk="1" hangingPunct="1">
              <a:tabLst>
                <a:tab pos="7772400" algn="l"/>
              </a:tabLst>
            </a:pPr>
            <a:r>
              <a:rPr lang="en-GB" altLang="en-US" sz="2000" dirty="0"/>
              <a:t>November meeting</a:t>
            </a:r>
          </a:p>
          <a:p>
            <a:pPr lvl="3" eaLnBrk="1" hangingPunct="1">
              <a:tabLst>
                <a:tab pos="7772400" algn="l"/>
              </a:tabLst>
            </a:pPr>
            <a:r>
              <a:rPr lang="en-GB" altLang="en-US" sz="1800" dirty="0"/>
              <a:t>802 Plenary (Waikoloa, week of 2019-11-11)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 (FFIoT)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Draft Nendica Report: “Wired/Wireless Use Cases and Communication Requirements for Flexible Factories IoT Bridged Network,” 2019-08-21 </a:t>
            </a:r>
          </a:p>
          <a:p>
            <a:pPr lvl="1">
              <a:tabLst>
                <a:tab pos="7772400" algn="l"/>
              </a:tabLst>
            </a:pPr>
            <a:r>
              <a:rPr lang="en-US" altLang="en-US" sz="2400" dirty="0"/>
              <a:t>802.1-19-0026-03-ICne</a:t>
            </a:r>
          </a:p>
          <a:p>
            <a:pPr>
              <a:tabLst>
                <a:tab pos="7772400" algn="l"/>
              </a:tabLst>
            </a:pPr>
            <a:r>
              <a:rPr lang="en-US" altLang="en-US" sz="2400" dirty="0"/>
              <a:t>Call for Comments: 2019-03-22 through 2019-04-15</a:t>
            </a:r>
          </a:p>
          <a:p>
            <a:pPr>
              <a:tabLst>
                <a:tab pos="7772400" algn="l"/>
              </a:tabLst>
            </a:pPr>
            <a:r>
              <a:rPr lang="en-US" altLang="en-US" sz="2400" dirty="0"/>
              <a:t>Comment Resolution completed in teleconferences</a:t>
            </a:r>
          </a:p>
          <a:p>
            <a:pPr>
              <a:tabLst>
                <a:tab pos="7772400" algn="l"/>
              </a:tabLst>
            </a:pPr>
            <a:r>
              <a:rPr lang="en-US" altLang="en-US" sz="2400" dirty="0"/>
              <a:t>Draft approved in Nendica teleconference 2019-08-28</a:t>
            </a:r>
          </a:p>
          <a:p>
            <a:pPr>
              <a:tabLst>
                <a:tab pos="7772400" algn="l"/>
              </a:tabLst>
            </a:pPr>
            <a:r>
              <a:rPr lang="en-US" altLang="en-US" sz="2400" dirty="0"/>
              <a:t>Publication process underway with IEEE staff editor</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Report</a:t>
            </a:r>
          </a:p>
          <a:p>
            <a:pPr lvl="1">
              <a:tabLst>
                <a:tab pos="7772400" algn="l"/>
              </a:tabLst>
            </a:pPr>
            <a:r>
              <a:rPr lang="en-US" altLang="en-US" sz="2400" dirty="0"/>
              <a:t>Published 2018-08-17</a:t>
            </a:r>
          </a:p>
          <a:p>
            <a:pPr>
              <a:tabLst>
                <a:tab pos="7772400" algn="l"/>
              </a:tabLst>
            </a:pPr>
            <a:r>
              <a:rPr lang="en-CA" altLang="en-US" sz="2400" dirty="0"/>
              <a:t>IEEE 802/IETF Data Center Workshop</a:t>
            </a:r>
          </a:p>
          <a:p>
            <a:pPr lvl="1">
              <a:tabLst>
                <a:tab pos="7772400" algn="l"/>
              </a:tabLst>
            </a:pPr>
            <a:r>
              <a:rPr lang="en-CA" altLang="en-US" sz="2400" dirty="0"/>
              <a:t>Bangkok, 2018-11-10</a:t>
            </a:r>
          </a:p>
          <a:p>
            <a:pPr>
              <a:tabLst>
                <a:tab pos="7772400" algn="l"/>
              </a:tabLst>
            </a:pPr>
            <a:r>
              <a:rPr lang="en-CA" altLang="en-US" sz="2400" dirty="0"/>
              <a:t>Presentation to NANOG75</a:t>
            </a:r>
          </a:p>
          <a:p>
            <a:pPr lvl="1">
              <a:tabLst>
                <a:tab pos="7772400" algn="l"/>
              </a:tabLst>
            </a:pPr>
            <a:r>
              <a:rPr lang="en-CA" altLang="en-US" sz="2400" dirty="0"/>
              <a:t>San Francisco, 2019-02-20</a:t>
            </a:r>
          </a:p>
          <a:p>
            <a:pPr>
              <a:tabLst>
                <a:tab pos="7772400" algn="l"/>
              </a:tabLst>
            </a:pPr>
            <a:r>
              <a:rPr lang="en-CA" altLang="en-US" sz="2400" dirty="0"/>
              <a:t>Informal Discussions at NANOG76</a:t>
            </a:r>
          </a:p>
          <a:p>
            <a:pPr lvl="1">
              <a:tabLst>
                <a:tab pos="7772400" algn="l"/>
              </a:tabLst>
            </a:pPr>
            <a:r>
              <a:rPr lang="en-CA" altLang="en-US" sz="2200" dirty="0"/>
              <a:t>Washington DC, 2019-06-12 (track)</a:t>
            </a:r>
            <a:endParaRPr lang="en-CA" altLang="en-US" sz="2400" dirty="0"/>
          </a:p>
          <a:p>
            <a:pPr>
              <a:tabLst>
                <a:tab pos="7772400" algn="l"/>
              </a:tabLst>
            </a:pPr>
            <a:r>
              <a:rPr lang="en-CA" altLang="en-US" sz="2400" dirty="0"/>
              <a:t>Various updates and proposals to initiate revision</a:t>
            </a:r>
          </a:p>
          <a:p>
            <a:pPr>
              <a:tabLst>
                <a:tab pos="7772400" algn="l"/>
              </a:tabLst>
            </a:pPr>
            <a:r>
              <a:rPr lang="en-CA" altLang="en-US" sz="2400" dirty="0"/>
              <a:t>Followup discussions in IETF</a:t>
            </a:r>
          </a:p>
          <a:p>
            <a:pPr lvl="1">
              <a:tabLst>
                <a:tab pos="7772400" algn="l"/>
              </a:tabLst>
            </a:pPr>
            <a:r>
              <a:rPr lang="en-US" altLang="en-US" sz="2400" dirty="0"/>
              <a:t>Reported </a:t>
            </a:r>
            <a:r>
              <a:rPr lang="en-US" altLang="en-US" sz="2400"/>
              <a:t>in contributions </a:t>
            </a:r>
            <a:r>
              <a:rPr lang="en-US" altLang="en-US" sz="2400" dirty="0"/>
              <a:t>this week</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Managed LAN as a Service</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New Study Item initiated</a:t>
            </a:r>
          </a:p>
          <a:p>
            <a:pPr lvl="1">
              <a:tabLst>
                <a:tab pos="7772400" algn="l"/>
              </a:tabLst>
            </a:pPr>
            <a:r>
              <a:rPr lang="en-US" altLang="en-US" sz="2400" dirty="0"/>
              <a:t>July 2019 session</a:t>
            </a:r>
          </a:p>
          <a:p>
            <a:pPr>
              <a:tabLst>
                <a:tab pos="7772400" algn="l"/>
              </a:tabLst>
            </a:pPr>
            <a:r>
              <a:rPr lang="en-CA" altLang="en-US" sz="2400" dirty="0"/>
              <a:t>Followup discussions in teleconference of 2019-08-28</a:t>
            </a:r>
          </a:p>
          <a:p>
            <a:pPr>
              <a:tabLst>
                <a:tab pos="7772400" algn="l"/>
              </a:tabLst>
            </a:pPr>
            <a:r>
              <a:rPr lang="en-CA" altLang="en-US" sz="2400" dirty="0"/>
              <a:t>Further contributions this week</a:t>
            </a: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1470003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Post-Meeting Summary (draft)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207145" y="950008"/>
            <a:ext cx="8686800" cy="5587156"/>
          </a:xfrm>
        </p:spPr>
        <p:txBody>
          <a:bodyPr/>
          <a:lstStyle/>
          <a:p>
            <a:r>
              <a:rPr kumimoji="1" lang="en-US" sz="2400" dirty="0"/>
              <a:t>Monday, 18:00-XX:XX, Thursday 10:00-YY:YY </a:t>
            </a:r>
            <a:endParaRPr lang="en-US" sz="2000" dirty="0"/>
          </a:p>
          <a:p>
            <a:r>
              <a:rPr kumimoji="1" lang="en-US" sz="2400" dirty="0"/>
              <a:t>XX individuals logged attendance</a:t>
            </a:r>
            <a:endParaRPr lang="en-US" sz="2000" dirty="0"/>
          </a:p>
          <a:p>
            <a:r>
              <a:rPr kumimoji="1" lang="en-US" sz="2600" dirty="0"/>
              <a:t>New Study Item initiated</a:t>
            </a:r>
            <a:endParaRPr lang="en-US" sz="2200" dirty="0"/>
          </a:p>
          <a:p>
            <a:pPr lvl="1"/>
            <a:r>
              <a:rPr kumimoji="1" lang="en-US" sz="2400" dirty="0"/>
              <a:t>“Managed LAN as a Service”</a:t>
            </a:r>
            <a:endParaRPr lang="en-US" sz="2000" dirty="0"/>
          </a:p>
          <a:p>
            <a:pPr lvl="1"/>
            <a:r>
              <a:rPr kumimoji="1" lang="en-US" sz="2400" dirty="0"/>
              <a:t>[New Work Item proposal will be circulated to LMSC in advance of November Plenary]</a:t>
            </a:r>
            <a:endParaRPr lang="en-US" sz="2000" dirty="0"/>
          </a:p>
          <a:p>
            <a:r>
              <a:rPr kumimoji="1" lang="en-US" sz="2400" dirty="0"/>
              <a:t>Flexible Factory IoT (FFIoT)</a:t>
            </a:r>
            <a:endParaRPr lang="en-US" sz="2000" dirty="0"/>
          </a:p>
          <a:p>
            <a:pPr lvl="1"/>
            <a:r>
              <a:rPr kumimoji="1" lang="en-US" sz="2400" dirty="0"/>
              <a:t>Progress toward publication of approved Nendica Report</a:t>
            </a:r>
            <a:endParaRPr lang="en-US" sz="2000" dirty="0"/>
          </a:p>
          <a:p>
            <a:r>
              <a:rPr kumimoji="1" lang="en-US" sz="2400" dirty="0"/>
              <a:t>Data Center Networks contributions</a:t>
            </a:r>
            <a:endParaRPr lang="en-US" sz="2000" dirty="0"/>
          </a:p>
          <a:p>
            <a:pPr lvl="1"/>
            <a:r>
              <a:rPr kumimoji="1" lang="en-US" sz="2400" dirty="0"/>
              <a:t>x contributions</a:t>
            </a:r>
            <a:endParaRPr lang="en-US" sz="2000" dirty="0"/>
          </a:p>
          <a:p>
            <a:r>
              <a:rPr kumimoji="1" lang="en-US" sz="2400" dirty="0"/>
              <a:t>Next face-to-face meeting: Waikoloa (802 Plenary)</a:t>
            </a:r>
            <a:endParaRPr lang="en-US" sz="2000" dirty="0"/>
          </a:p>
          <a:p>
            <a:r>
              <a:rPr kumimoji="1" lang="en-US" sz="2400" dirty="0"/>
              <a:t>Y teleconferences scheduled</a:t>
            </a:r>
            <a:endParaRPr lang="en-US" sz="20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619375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18250</TotalTime>
  <Words>799</Words>
  <Application>Microsoft Macintosh PowerPoint</Application>
  <PresentationFormat>On-screen Show (4:3)</PresentationFormat>
  <Paragraphs>108</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 Report</vt:lpstr>
      <vt:lpstr>Nendica Overview per ICAID (renewed 21 March 2019)</vt:lpstr>
      <vt:lpstr>Nendica Leadership</vt:lpstr>
      <vt:lpstr>Nendica Overview</vt:lpstr>
      <vt:lpstr>Nendica Meeting, 16-19 September 2019</vt:lpstr>
      <vt:lpstr>Flexible Factory IoT (FFIoT)</vt:lpstr>
      <vt:lpstr>Lossless Network for Data Centers</vt:lpstr>
      <vt:lpstr>Managed LAN as a Service</vt:lpstr>
      <vt:lpstr>Post-Meeting Summary (draft)</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353</cp:revision>
  <dcterms:created xsi:type="dcterms:W3CDTF">2013-11-15T16:17:16Z</dcterms:created>
  <dcterms:modified xsi:type="dcterms:W3CDTF">2019-09-16T09:01:22Z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