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6"/>
  </p:notes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49" autoAdjust="0"/>
  </p:normalViewPr>
  <p:slideViewPr>
    <p:cSldViewPr snapToGrid="0">
      <p:cViewPr varScale="1">
        <p:scale>
          <a:sx n="54" d="100"/>
          <a:sy n="54" d="100"/>
        </p:scale>
        <p:origin x="1124" y="5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A163D-9AC5-49D1-9DFE-1AEF21B842FD}" type="datetimeFigureOut">
              <a:rPr lang="zh-CN" altLang="en-US" smtClean="0"/>
              <a:t>2019/7/15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2166F-55FF-411D-83EA-9FCFBC245575}" type="slidenum">
              <a:rPr lang="zh-CN" altLang="en-US" smtClean="0"/>
              <a:t>‹#›</a:t>
            </a:fld>
            <a:endParaRPr lang="zh-CN" altLang="en-US"/>
          </a:p>
        </p:txBody>
      </p:sp>
    </p:spTree>
    <p:extLst>
      <p:ext uri="{BB962C8B-B14F-4D97-AF65-F5344CB8AC3E}">
        <p14:creationId xmlns:p14="http://schemas.microsoft.com/office/powerpoint/2010/main" val="408194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02166F-55FF-411D-83EA-9FCFBC245575}" type="slidenum">
              <a:rPr lang="zh-CN" altLang="en-US" smtClean="0"/>
              <a:t>4</a:t>
            </a:fld>
            <a:endParaRPr lang="zh-CN" altLang="en-US"/>
          </a:p>
        </p:txBody>
      </p:sp>
    </p:spTree>
    <p:extLst>
      <p:ext uri="{BB962C8B-B14F-4D97-AF65-F5344CB8AC3E}">
        <p14:creationId xmlns:p14="http://schemas.microsoft.com/office/powerpoint/2010/main" val="85364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902166F-55FF-411D-83EA-9FCFBC245575}" type="slidenum">
              <a:rPr lang="zh-CN" altLang="en-US" smtClean="0"/>
              <a:t>5</a:t>
            </a:fld>
            <a:endParaRPr lang="zh-CN" altLang="en-US"/>
          </a:p>
        </p:txBody>
      </p:sp>
    </p:spTree>
    <p:extLst>
      <p:ext uri="{BB962C8B-B14F-4D97-AF65-F5344CB8AC3E}">
        <p14:creationId xmlns:p14="http://schemas.microsoft.com/office/powerpoint/2010/main" val="399051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902166F-55FF-411D-83EA-9FCFBC245575}" type="slidenum">
              <a:rPr lang="zh-CN" altLang="en-US" smtClean="0"/>
              <a:t>6</a:t>
            </a:fld>
            <a:endParaRPr lang="zh-CN" altLang="en-US"/>
          </a:p>
        </p:txBody>
      </p:sp>
    </p:spTree>
    <p:extLst>
      <p:ext uri="{BB962C8B-B14F-4D97-AF65-F5344CB8AC3E}">
        <p14:creationId xmlns:p14="http://schemas.microsoft.com/office/powerpoint/2010/main" val="82539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0066FF"/>
              </a:solidFill>
            </a:endParaRPr>
          </a:p>
        </p:txBody>
      </p:sp>
      <p:sp>
        <p:nvSpPr>
          <p:cNvPr id="4" name="灯片编号占位符 3"/>
          <p:cNvSpPr>
            <a:spLocks noGrp="1"/>
          </p:cNvSpPr>
          <p:nvPr>
            <p:ph type="sldNum" sz="quarter" idx="5"/>
          </p:nvPr>
        </p:nvSpPr>
        <p:spPr/>
        <p:txBody>
          <a:bodyPr/>
          <a:lstStyle/>
          <a:p>
            <a:fld id="{F902166F-55FF-411D-83EA-9FCFBC245575}" type="slidenum">
              <a:rPr lang="zh-CN" altLang="en-US" smtClean="0"/>
              <a:t>13</a:t>
            </a:fld>
            <a:endParaRPr lang="zh-CN" altLang="en-US"/>
          </a:p>
        </p:txBody>
      </p:sp>
    </p:spTree>
    <p:extLst>
      <p:ext uri="{BB962C8B-B14F-4D97-AF65-F5344CB8AC3E}">
        <p14:creationId xmlns:p14="http://schemas.microsoft.com/office/powerpoint/2010/main" val="2166556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EF5ED-D2AB-479D-BCF8-FCB55D8DF51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A234565-6D4F-4D52-9242-582AA1519F3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9EAF3C3-4279-4A97-AD7A-727AA2221D8D}"/>
              </a:ext>
            </a:extLst>
          </p:cNvPr>
          <p:cNvSpPr>
            <a:spLocks noGrp="1"/>
          </p:cNvSpPr>
          <p:nvPr>
            <p:ph type="dt" sz="half" idx="10"/>
          </p:nvPr>
        </p:nvSpPr>
        <p:spPr>
          <a:xfrm>
            <a:off x="838200" y="6356350"/>
            <a:ext cx="2743200" cy="365125"/>
          </a:xfrm>
          <a:prstGeom prst="rect">
            <a:avLst/>
          </a:prstGeom>
        </p:spPr>
        <p:txBody>
          <a:bodyPr/>
          <a:lstStyle/>
          <a:p>
            <a:fld id="{FFC74C1B-BB59-4E63-A5D0-9D53B14FF3AC}" type="datetimeFigureOut">
              <a:rPr lang="zh-CN" altLang="en-US" smtClean="0"/>
              <a:t>2019/7/15</a:t>
            </a:fld>
            <a:endParaRPr lang="zh-CN" altLang="en-US" dirty="0"/>
          </a:p>
        </p:txBody>
      </p:sp>
      <p:sp>
        <p:nvSpPr>
          <p:cNvPr id="5" name="页脚占位符 4">
            <a:extLst>
              <a:ext uri="{FF2B5EF4-FFF2-40B4-BE49-F238E27FC236}">
                <a16:creationId xmlns:a16="http://schemas.microsoft.com/office/drawing/2014/main" id="{B9255F40-C0CC-492F-82BD-A835FE0481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EBC8183-04AA-41CE-90D7-9BEF1805D673}"/>
              </a:ext>
            </a:extLst>
          </p:cNvPr>
          <p:cNvSpPr>
            <a:spLocks noGrp="1"/>
          </p:cNvSpPr>
          <p:nvPr>
            <p:ph type="sldNum" sz="quarter" idx="12"/>
          </p:nvPr>
        </p:nvSpPr>
        <p:spPr>
          <a:xfrm>
            <a:off x="8610600" y="6356350"/>
            <a:ext cx="2743200" cy="365125"/>
          </a:xfrm>
          <a:prstGeom prst="rect">
            <a:avLst/>
          </a:prstGeom>
        </p:spPr>
        <p:txBody>
          <a:bodyPr/>
          <a:lstStyle/>
          <a:p>
            <a:fld id="{8E63B1FA-A16C-4648-AB2E-0A5412E17108}" type="slidenum">
              <a:rPr lang="zh-CN" altLang="en-US" smtClean="0"/>
              <a:t>‹#›</a:t>
            </a:fld>
            <a:endParaRPr lang="zh-CN" altLang="en-US"/>
          </a:p>
        </p:txBody>
      </p:sp>
    </p:spTree>
    <p:extLst>
      <p:ext uri="{BB962C8B-B14F-4D97-AF65-F5344CB8AC3E}">
        <p14:creationId xmlns:p14="http://schemas.microsoft.com/office/powerpoint/2010/main" val="337413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84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1" y="1559833"/>
            <a:ext cx="11214100" cy="4674052"/>
          </a:xfrm>
        </p:spPr>
        <p:txBody>
          <a:bodyPr/>
          <a:lstStyle>
            <a:lvl1pPr marL="0" indent="0">
              <a:spcBef>
                <a:spcPts val="1200"/>
              </a:spcBef>
              <a:buClr>
                <a:schemeClr val="accent1">
                  <a:lumMod val="60000"/>
                  <a:lumOff val="40000"/>
                </a:schemeClr>
              </a:buClr>
              <a:buNone/>
              <a:defRPr>
                <a:latin typeface="Arial" panose="020B0604020202020204" pitchFamily="34" charset="0"/>
                <a:cs typeface="Arial" panose="020B0604020202020204" pitchFamily="34" charset="0"/>
              </a:defRPr>
            </a:lvl1pPr>
            <a:lvl2pPr marL="800100" indent="-34290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2pPr>
            <a:lvl3pPr marL="12001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3pPr>
            <a:lvl4pPr marL="16573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4pPr>
            <a:lvl5pPr marL="21145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3" name="Title 1"/>
          <p:cNvSpPr>
            <a:spLocks noGrp="1"/>
          </p:cNvSpPr>
          <p:nvPr>
            <p:ph type="title" hasCustomPrompt="1"/>
          </p:nvPr>
        </p:nvSpPr>
        <p:spPr>
          <a:xfrm>
            <a:off x="476251" y="159434"/>
            <a:ext cx="9964663" cy="929139"/>
          </a:xfrm>
        </p:spPr>
        <p:txBody>
          <a:bodyPr/>
          <a:lstStyle>
            <a:lvl1pPr>
              <a:defRPr>
                <a:latin typeface="Times New Roman" panose="02020603050405020304" pitchFamily="18" charset="0"/>
                <a:cs typeface="Times New Roman" panose="02020603050405020304" pitchFamily="18" charset="0"/>
              </a:defRPr>
            </a:lvl1pPr>
          </a:lstStyle>
          <a:p>
            <a:r>
              <a:rPr lang="en-US" altLang="zh-CN" dirty="0"/>
              <a:t>Click to edit Master text styles</a:t>
            </a:r>
            <a:endParaRPr lang="en-US" dirty="0"/>
          </a:p>
        </p:txBody>
      </p:sp>
      <p:sp>
        <p:nvSpPr>
          <p:cNvPr id="15" name="Slide Number Placeholder 5"/>
          <p:cNvSpPr>
            <a:spLocks noGrp="1"/>
          </p:cNvSpPr>
          <p:nvPr>
            <p:ph type="sldNum" sz="quarter" idx="4"/>
          </p:nvPr>
        </p:nvSpPr>
        <p:spPr>
          <a:xfrm>
            <a:off x="10194109" y="6549801"/>
            <a:ext cx="1522791" cy="157163"/>
          </a:xfrm>
          <a:prstGeom prst="rect">
            <a:avLst/>
          </a:prstGeom>
        </p:spPr>
        <p:txBody>
          <a:bodyPr vert="horz" lIns="45720" tIns="22860" rIns="45720" bIns="22860" rtlCol="0" anchor="ctr"/>
          <a:lstStyle>
            <a:lvl1pPr marL="0" algn="r" defTabSz="228600" rtl="0" eaLnBrk="1" latinLnBrk="0" hangingPunct="1">
              <a:defRPr lang="zh-CN" altLang="en-US" sz="800" kern="1200" smtClean="0">
                <a:solidFill>
                  <a:schemeClr val="tx1">
                    <a:tint val="75000"/>
                  </a:schemeClr>
                </a:solidFill>
                <a:latin typeface="+mn-lt"/>
                <a:ea typeface="+mn-ea"/>
                <a:cs typeface="+mn-cs"/>
              </a:defRPr>
            </a:lvl1pPr>
          </a:lstStyle>
          <a:p>
            <a:pPr>
              <a:defRPr/>
            </a:pPr>
            <a:fld id="{D7BEEE81-CDAA-4EFA-A403-0C580DBC1EA7}" type="slidenum">
              <a:rPr lang="en-US" smtClean="0"/>
              <a:pPr>
                <a:defRPr/>
              </a:pPr>
              <a:t>‹#›</a:t>
            </a:fld>
            <a:endParaRPr lang="en-US" dirty="0"/>
          </a:p>
        </p:txBody>
      </p:sp>
    </p:spTree>
    <p:extLst>
      <p:ext uri="{BB962C8B-B14F-4D97-AF65-F5344CB8AC3E}">
        <p14:creationId xmlns:p14="http://schemas.microsoft.com/office/powerpoint/2010/main" val="368868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1" y="1559833"/>
            <a:ext cx="11214100" cy="4674052"/>
          </a:xfrm>
        </p:spPr>
        <p:txBody>
          <a:bodyPr/>
          <a:lstStyle>
            <a:lvl1pPr marL="0" indent="0">
              <a:spcBef>
                <a:spcPts val="1200"/>
              </a:spcBef>
              <a:buClr>
                <a:schemeClr val="accent1">
                  <a:lumMod val="60000"/>
                  <a:lumOff val="40000"/>
                </a:schemeClr>
              </a:buClr>
              <a:buNone/>
              <a:defRPr>
                <a:latin typeface="Arial" panose="020B0604020202020204" pitchFamily="34" charset="0"/>
                <a:cs typeface="Arial" panose="020B0604020202020204" pitchFamily="34" charset="0"/>
              </a:defRPr>
            </a:lvl1pPr>
            <a:lvl2pPr marL="800100" indent="-34290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2pPr>
            <a:lvl3pPr marL="12001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3pPr>
            <a:lvl4pPr marL="16573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4pPr>
            <a:lvl5pPr marL="21145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3" name="Title 1"/>
          <p:cNvSpPr>
            <a:spLocks noGrp="1"/>
          </p:cNvSpPr>
          <p:nvPr>
            <p:ph type="title" hasCustomPrompt="1"/>
          </p:nvPr>
        </p:nvSpPr>
        <p:spPr>
          <a:xfrm>
            <a:off x="495301" y="159434"/>
            <a:ext cx="9964663" cy="929139"/>
          </a:xfrm>
        </p:spPr>
        <p:txBody>
          <a:bodyPr/>
          <a:lstStyle>
            <a:lvl1pPr>
              <a:defRPr>
                <a:latin typeface="Times New Roman" panose="02020603050405020304" pitchFamily="18" charset="0"/>
                <a:cs typeface="Times New Roman" panose="02020603050405020304" pitchFamily="18" charset="0"/>
              </a:defRPr>
            </a:lvl1pPr>
          </a:lstStyle>
          <a:p>
            <a:r>
              <a:rPr lang="en-US" altLang="zh-CN" dirty="0"/>
              <a:t>Click to edit Master text styles</a:t>
            </a:r>
            <a:endParaRPr lang="en-US" dirty="0"/>
          </a:p>
        </p:txBody>
      </p:sp>
      <p:sp>
        <p:nvSpPr>
          <p:cNvPr id="15" name="Slide Number Placeholder 5"/>
          <p:cNvSpPr>
            <a:spLocks noGrp="1"/>
          </p:cNvSpPr>
          <p:nvPr>
            <p:ph type="sldNum" sz="quarter" idx="4"/>
          </p:nvPr>
        </p:nvSpPr>
        <p:spPr>
          <a:xfrm>
            <a:off x="10194109" y="6549801"/>
            <a:ext cx="1522791" cy="157163"/>
          </a:xfrm>
          <a:prstGeom prst="rect">
            <a:avLst/>
          </a:prstGeom>
        </p:spPr>
        <p:txBody>
          <a:bodyPr vert="horz" lIns="45720" tIns="22860" rIns="45720" bIns="22860" rtlCol="0" anchor="ctr"/>
          <a:lstStyle>
            <a:lvl1pPr marL="0" algn="r" defTabSz="228600" rtl="0" eaLnBrk="1" latinLnBrk="0" hangingPunct="1">
              <a:defRPr lang="zh-CN" altLang="en-US" sz="800" kern="1200" smtClean="0">
                <a:solidFill>
                  <a:schemeClr val="tx1">
                    <a:tint val="75000"/>
                  </a:schemeClr>
                </a:solidFill>
                <a:latin typeface="+mn-lt"/>
                <a:ea typeface="+mn-ea"/>
                <a:cs typeface="+mn-cs"/>
              </a:defRPr>
            </a:lvl1pPr>
          </a:lstStyle>
          <a:p>
            <a:pPr>
              <a:defRPr/>
            </a:pPr>
            <a:fld id="{D7BEEE81-CDAA-4EFA-A403-0C580DBC1EA7}" type="slidenum">
              <a:rPr lang="en-US" smtClean="0"/>
              <a:pPr>
                <a:defRPr/>
              </a:pPr>
              <a:t>‹#›</a:t>
            </a:fld>
            <a:endParaRPr lang="en-US" dirty="0"/>
          </a:p>
        </p:txBody>
      </p:sp>
    </p:spTree>
    <p:extLst>
      <p:ext uri="{BB962C8B-B14F-4D97-AF65-F5344CB8AC3E}">
        <p14:creationId xmlns:p14="http://schemas.microsoft.com/office/powerpoint/2010/main" val="139699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1" y="1559833"/>
            <a:ext cx="11214100" cy="4674052"/>
          </a:xfrm>
        </p:spPr>
        <p:txBody>
          <a:bodyPr/>
          <a:lstStyle>
            <a:lvl1pPr marL="0" indent="0">
              <a:spcBef>
                <a:spcPts val="1200"/>
              </a:spcBef>
              <a:buClr>
                <a:schemeClr val="accent1">
                  <a:lumMod val="60000"/>
                  <a:lumOff val="40000"/>
                </a:schemeClr>
              </a:buClr>
              <a:buNone/>
              <a:defRPr>
                <a:latin typeface="Arial" panose="020B0604020202020204" pitchFamily="34" charset="0"/>
                <a:cs typeface="Arial" panose="020B0604020202020204" pitchFamily="34" charset="0"/>
              </a:defRPr>
            </a:lvl1pPr>
            <a:lvl2pPr marL="800100" indent="-34290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2pPr>
            <a:lvl3pPr marL="12001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3pPr>
            <a:lvl4pPr marL="16573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4pPr>
            <a:lvl5pPr marL="21145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3" name="Title 1"/>
          <p:cNvSpPr>
            <a:spLocks noGrp="1"/>
          </p:cNvSpPr>
          <p:nvPr>
            <p:ph type="title" hasCustomPrompt="1"/>
          </p:nvPr>
        </p:nvSpPr>
        <p:spPr>
          <a:xfrm>
            <a:off x="495301" y="159434"/>
            <a:ext cx="9964663" cy="929139"/>
          </a:xfrm>
        </p:spPr>
        <p:txBody>
          <a:bodyPr/>
          <a:lstStyle>
            <a:lvl1pPr>
              <a:defRPr>
                <a:latin typeface="Times New Roman" panose="02020603050405020304" pitchFamily="18" charset="0"/>
                <a:cs typeface="Times New Roman" panose="02020603050405020304" pitchFamily="18" charset="0"/>
              </a:defRPr>
            </a:lvl1pPr>
          </a:lstStyle>
          <a:p>
            <a:r>
              <a:rPr lang="en-US" altLang="zh-CN" dirty="0"/>
              <a:t>Click to edit Master text styles</a:t>
            </a:r>
            <a:endParaRPr lang="en-US" dirty="0"/>
          </a:p>
        </p:txBody>
      </p:sp>
      <p:sp>
        <p:nvSpPr>
          <p:cNvPr id="15" name="Slide Number Placeholder 5"/>
          <p:cNvSpPr>
            <a:spLocks noGrp="1"/>
          </p:cNvSpPr>
          <p:nvPr>
            <p:ph type="sldNum" sz="quarter" idx="4"/>
          </p:nvPr>
        </p:nvSpPr>
        <p:spPr>
          <a:xfrm>
            <a:off x="10194109" y="6549801"/>
            <a:ext cx="1522791" cy="157163"/>
          </a:xfrm>
          <a:prstGeom prst="rect">
            <a:avLst/>
          </a:prstGeom>
        </p:spPr>
        <p:txBody>
          <a:bodyPr vert="horz" lIns="45720" tIns="22860" rIns="45720" bIns="22860" rtlCol="0" anchor="ctr"/>
          <a:lstStyle>
            <a:lvl1pPr marL="0" algn="r" defTabSz="228600" rtl="0" eaLnBrk="1" latinLnBrk="0" hangingPunct="1">
              <a:defRPr lang="zh-CN" altLang="en-US" sz="800" kern="1200" smtClean="0">
                <a:solidFill>
                  <a:schemeClr val="tx1">
                    <a:tint val="75000"/>
                  </a:schemeClr>
                </a:solidFill>
                <a:latin typeface="+mn-lt"/>
                <a:ea typeface="+mn-ea"/>
                <a:cs typeface="+mn-cs"/>
              </a:defRPr>
            </a:lvl1pPr>
          </a:lstStyle>
          <a:p>
            <a:pPr>
              <a:defRPr/>
            </a:pPr>
            <a:fld id="{D7BEEE81-CDAA-4EFA-A403-0C580DBC1EA7}" type="slidenum">
              <a:rPr lang="en-US" smtClean="0"/>
              <a:pPr>
                <a:defRPr/>
              </a:pPr>
              <a:t>‹#›</a:t>
            </a:fld>
            <a:endParaRPr lang="en-US" dirty="0"/>
          </a:p>
        </p:txBody>
      </p:sp>
    </p:spTree>
    <p:extLst>
      <p:ext uri="{BB962C8B-B14F-4D97-AF65-F5344CB8AC3E}">
        <p14:creationId xmlns:p14="http://schemas.microsoft.com/office/powerpoint/2010/main" val="412383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5301" y="1559833"/>
            <a:ext cx="11214100" cy="4674052"/>
          </a:xfrm>
        </p:spPr>
        <p:txBody>
          <a:bodyPr/>
          <a:lstStyle>
            <a:lvl1pPr marL="0" indent="0">
              <a:spcBef>
                <a:spcPts val="1200"/>
              </a:spcBef>
              <a:buClr>
                <a:schemeClr val="accent1">
                  <a:lumMod val="60000"/>
                  <a:lumOff val="40000"/>
                </a:schemeClr>
              </a:buClr>
              <a:buNone/>
              <a:defRPr>
                <a:latin typeface="Arial" panose="020B0604020202020204" pitchFamily="34" charset="0"/>
                <a:cs typeface="Arial" panose="020B0604020202020204" pitchFamily="34" charset="0"/>
              </a:defRPr>
            </a:lvl1pPr>
            <a:lvl2pPr marL="800100" indent="-34290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2pPr>
            <a:lvl3pPr marL="12001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3pPr>
            <a:lvl4pPr marL="16573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4pPr>
            <a:lvl5pPr marL="2114550" indent="-285750">
              <a:spcBef>
                <a:spcPts val="1200"/>
              </a:spcBef>
              <a:buClr>
                <a:schemeClr val="accent1">
                  <a:lumMod val="60000"/>
                  <a:lumOff val="40000"/>
                </a:schemeClr>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3" name="Title 1"/>
          <p:cNvSpPr>
            <a:spLocks noGrp="1"/>
          </p:cNvSpPr>
          <p:nvPr>
            <p:ph type="title" hasCustomPrompt="1"/>
          </p:nvPr>
        </p:nvSpPr>
        <p:spPr>
          <a:xfrm>
            <a:off x="495301" y="159434"/>
            <a:ext cx="9964663" cy="929139"/>
          </a:xfrm>
        </p:spPr>
        <p:txBody>
          <a:bodyPr/>
          <a:lstStyle>
            <a:lvl1pPr>
              <a:defRPr>
                <a:latin typeface="Times New Roman" panose="02020603050405020304" pitchFamily="18" charset="0"/>
                <a:cs typeface="Times New Roman" panose="02020603050405020304" pitchFamily="18" charset="0"/>
              </a:defRPr>
            </a:lvl1pPr>
          </a:lstStyle>
          <a:p>
            <a:r>
              <a:rPr lang="en-US" altLang="zh-CN" dirty="0"/>
              <a:t>Click to edit Master text styles</a:t>
            </a:r>
            <a:endParaRPr lang="en-US" dirty="0"/>
          </a:p>
        </p:txBody>
      </p:sp>
      <p:sp>
        <p:nvSpPr>
          <p:cNvPr id="15" name="Slide Number Placeholder 5"/>
          <p:cNvSpPr>
            <a:spLocks noGrp="1"/>
          </p:cNvSpPr>
          <p:nvPr>
            <p:ph type="sldNum" sz="quarter" idx="4"/>
          </p:nvPr>
        </p:nvSpPr>
        <p:spPr>
          <a:xfrm>
            <a:off x="10194109" y="6549801"/>
            <a:ext cx="1522791" cy="157163"/>
          </a:xfrm>
          <a:prstGeom prst="rect">
            <a:avLst/>
          </a:prstGeom>
        </p:spPr>
        <p:txBody>
          <a:bodyPr vert="horz" lIns="45720" tIns="22860" rIns="45720" bIns="22860" rtlCol="0" anchor="ctr"/>
          <a:lstStyle>
            <a:lvl1pPr marL="0" algn="r" defTabSz="228600" rtl="0" eaLnBrk="1" latinLnBrk="0" hangingPunct="1">
              <a:defRPr lang="zh-CN" altLang="en-US" sz="800" kern="1200" smtClean="0">
                <a:solidFill>
                  <a:schemeClr val="tx1">
                    <a:tint val="75000"/>
                  </a:schemeClr>
                </a:solidFill>
                <a:latin typeface="+mn-lt"/>
                <a:ea typeface="+mn-ea"/>
                <a:cs typeface="+mn-cs"/>
              </a:defRPr>
            </a:lvl1pPr>
          </a:lstStyle>
          <a:p>
            <a:pPr>
              <a:defRPr/>
            </a:pPr>
            <a:fld id="{D7BEEE81-CDAA-4EFA-A403-0C580DBC1EA7}" type="slidenum">
              <a:rPr lang="en-US" smtClean="0"/>
              <a:pPr>
                <a:defRPr/>
              </a:pPr>
              <a:t>‹#›</a:t>
            </a:fld>
            <a:endParaRPr lang="en-US" dirty="0"/>
          </a:p>
        </p:txBody>
      </p:sp>
    </p:spTree>
    <p:extLst>
      <p:ext uri="{BB962C8B-B14F-4D97-AF65-F5344CB8AC3E}">
        <p14:creationId xmlns:p14="http://schemas.microsoft.com/office/powerpoint/2010/main" val="693684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59886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emf"/><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emf"/><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E9788936-B01F-4668-9344-F11D2A68C7F2}"/>
              </a:ext>
            </a:extLst>
          </p:cNvPr>
          <p:cNvSpPr txBox="1">
            <a:spLocks/>
          </p:cNvSpPr>
          <p:nvPr/>
        </p:nvSpPr>
        <p:spPr>
          <a:xfrm>
            <a:off x="1354383" y="2318702"/>
            <a:ext cx="9483234" cy="6787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dirty="0"/>
              <a:t>LOSSLESS Network for RDMA in ODCC</a:t>
            </a:r>
            <a:endParaRPr lang="zh-CN" altLang="en-US" dirty="0"/>
          </a:p>
        </p:txBody>
      </p:sp>
      <p:sp>
        <p:nvSpPr>
          <p:cNvPr id="7" name="副标题 2">
            <a:extLst>
              <a:ext uri="{FF2B5EF4-FFF2-40B4-BE49-F238E27FC236}">
                <a16:creationId xmlns:a16="http://schemas.microsoft.com/office/drawing/2014/main" id="{BB912FAE-7652-404B-9233-C4734DAF2FA1}"/>
              </a:ext>
            </a:extLst>
          </p:cNvPr>
          <p:cNvSpPr txBox="1">
            <a:spLocks/>
          </p:cNvSpPr>
          <p:nvPr/>
        </p:nvSpPr>
        <p:spPr>
          <a:xfrm>
            <a:off x="1524000" y="3625789"/>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a:t>Dr. JIE LI</a:t>
            </a:r>
          </a:p>
          <a:p>
            <a:pPr algn="ctr"/>
            <a:r>
              <a:rPr lang="en-US" altLang="zh-CN"/>
              <a:t>VICE PRESIDENT OF ODCC</a:t>
            </a:r>
            <a:endParaRPr lang="zh-CN" altLang="en-US" dirty="0"/>
          </a:p>
        </p:txBody>
      </p:sp>
    </p:spTree>
    <p:extLst>
      <p:ext uri="{BB962C8B-B14F-4D97-AF65-F5344CB8AC3E}">
        <p14:creationId xmlns:p14="http://schemas.microsoft.com/office/powerpoint/2010/main" val="166640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B120D-5DCD-4D8D-8D88-E2BEB135E7AD}"/>
              </a:ext>
            </a:extLst>
          </p:cNvPr>
          <p:cNvSpPr txBox="1">
            <a:spLocks/>
          </p:cNvSpPr>
          <p:nvPr/>
        </p:nvSpPr>
        <p:spPr>
          <a:xfrm>
            <a:off x="186127" y="103695"/>
            <a:ext cx="10038528" cy="6787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Test Specification &amp; interoperation testing</a:t>
            </a:r>
            <a:endParaRPr lang="zh-CN" altLang="en-US" dirty="0"/>
          </a:p>
        </p:txBody>
      </p:sp>
      <p:pic>
        <p:nvPicPr>
          <p:cNvPr id="3" name="图片 2">
            <a:extLst>
              <a:ext uri="{FF2B5EF4-FFF2-40B4-BE49-F238E27FC236}">
                <a16:creationId xmlns:a16="http://schemas.microsoft.com/office/drawing/2014/main" id="{8A33B38D-70C7-4871-B3C4-BD1413D53E39}"/>
              </a:ext>
            </a:extLst>
          </p:cNvPr>
          <p:cNvPicPr>
            <a:picLocks noChangeAspect="1"/>
          </p:cNvPicPr>
          <p:nvPr/>
        </p:nvPicPr>
        <p:blipFill>
          <a:blip r:embed="rId2"/>
          <a:stretch>
            <a:fillRect/>
          </a:stretch>
        </p:blipFill>
        <p:spPr>
          <a:xfrm>
            <a:off x="640610" y="673883"/>
            <a:ext cx="3741385" cy="5469225"/>
          </a:xfrm>
          <a:prstGeom prst="rect">
            <a:avLst/>
          </a:prstGeom>
        </p:spPr>
      </p:pic>
      <p:sp>
        <p:nvSpPr>
          <p:cNvPr id="4" name="文本框 3">
            <a:extLst>
              <a:ext uri="{FF2B5EF4-FFF2-40B4-BE49-F238E27FC236}">
                <a16:creationId xmlns:a16="http://schemas.microsoft.com/office/drawing/2014/main" id="{8E72F28D-FCFE-405C-BF5B-07EE5141D0AC}"/>
              </a:ext>
            </a:extLst>
          </p:cNvPr>
          <p:cNvSpPr txBox="1"/>
          <p:nvPr/>
        </p:nvSpPr>
        <p:spPr>
          <a:xfrm>
            <a:off x="5424048" y="1400805"/>
            <a:ext cx="6214619" cy="4662815"/>
          </a:xfrm>
          <a:prstGeom prst="rect">
            <a:avLst/>
          </a:prstGeom>
          <a:noFill/>
        </p:spPr>
        <p:txBody>
          <a:bodyPr wrap="square" rtlCol="0">
            <a:spAutoFit/>
          </a:bodyPr>
          <a:lstStyle/>
          <a:p>
            <a:pPr algn="just">
              <a:lnSpc>
                <a:spcPct val="150000"/>
              </a:lnSpc>
            </a:pPr>
            <a:r>
              <a:rPr lang="en-US" altLang="zh-CN" dirty="0">
                <a:latin typeface="微软雅黑" panose="020B0503020204020204" pitchFamily="34" charset="-122"/>
                <a:ea typeface="微软雅黑" panose="020B0503020204020204" pitchFamily="34" charset="-122"/>
              </a:rPr>
              <a:t>To provide the interoperability and robustness of lossless network for RDMA fabrics in Data Center, a test specification of “Typical Scenario Testing Method for Lossless Network in Data Center“ was developed and released by NT WG.</a:t>
            </a:r>
          </a:p>
          <a:p>
            <a:pPr algn="just">
              <a:lnSpc>
                <a:spcPct val="150000"/>
              </a:lnSpc>
            </a:pP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This specification establishes the test method for typical application scenarios of data center lossless network, such as HPC, DPDK, virtualization, storage and so on.</a:t>
            </a:r>
          </a:p>
          <a:p>
            <a:pPr algn="just">
              <a:lnSpc>
                <a:spcPct val="150000"/>
              </a:lnSpc>
            </a:pPr>
            <a:endParaRPr lang="en-US" altLang="zh-CN" dirty="0">
              <a:latin typeface="微软雅黑" panose="020B0503020204020204" pitchFamily="34" charset="-122"/>
              <a:ea typeface="微软雅黑" panose="020B0503020204020204" pitchFamily="34" charset="-122"/>
            </a:endParaRPr>
          </a:p>
        </p:txBody>
      </p:sp>
      <p:sp>
        <p:nvSpPr>
          <p:cNvPr id="5" name="矩形 4"/>
          <p:cNvSpPr/>
          <p:nvPr/>
        </p:nvSpPr>
        <p:spPr>
          <a:xfrm>
            <a:off x="767477" y="3134018"/>
            <a:ext cx="3492553" cy="923330"/>
          </a:xfrm>
          <a:prstGeom prst="rect">
            <a:avLst/>
          </a:prstGeom>
          <a:solidFill>
            <a:schemeClr val="bg2">
              <a:lumMod val="90000"/>
            </a:schemeClr>
          </a:solidFill>
        </p:spPr>
        <p:txBody>
          <a:bodyPr wrap="square">
            <a:spAutoFit/>
          </a:bodyPr>
          <a:lstStyle/>
          <a:p>
            <a:pPr algn="ctr"/>
            <a:r>
              <a:rPr lang="en-US" altLang="zh-CN" dirty="0">
                <a:solidFill>
                  <a:srgbClr val="0066FF"/>
                </a:solidFill>
                <a:latin typeface="微软雅黑" panose="020B0503020204020204" pitchFamily="34" charset="-122"/>
                <a:ea typeface="微软雅黑" panose="020B0503020204020204" pitchFamily="34" charset="-122"/>
              </a:rPr>
              <a:t>Typical Scenario Testing Method for Lossless Network in Data Center </a:t>
            </a:r>
            <a:endParaRPr lang="en-US" dirty="0"/>
          </a:p>
        </p:txBody>
      </p:sp>
    </p:spTree>
    <p:extLst>
      <p:ext uri="{BB962C8B-B14F-4D97-AF65-F5344CB8AC3E}">
        <p14:creationId xmlns:p14="http://schemas.microsoft.com/office/powerpoint/2010/main" val="69752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E4A3A1-5EC2-440D-8A2A-66CD1F936924}"/>
              </a:ext>
            </a:extLst>
          </p:cNvPr>
          <p:cNvSpPr txBox="1">
            <a:spLocks/>
          </p:cNvSpPr>
          <p:nvPr/>
        </p:nvSpPr>
        <p:spPr>
          <a:xfrm>
            <a:off x="186127" y="103695"/>
            <a:ext cx="8618508" cy="6787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t>White Paper </a:t>
            </a:r>
            <a:endParaRPr lang="zh-CN" altLang="en-US" dirty="0"/>
          </a:p>
        </p:txBody>
      </p:sp>
      <p:pic>
        <p:nvPicPr>
          <p:cNvPr id="3" name="图片 2">
            <a:extLst>
              <a:ext uri="{FF2B5EF4-FFF2-40B4-BE49-F238E27FC236}">
                <a16:creationId xmlns:a16="http://schemas.microsoft.com/office/drawing/2014/main" id="{05DA1E13-AF2A-482C-99DA-3CFE18DBB554}"/>
              </a:ext>
            </a:extLst>
          </p:cNvPr>
          <p:cNvPicPr>
            <a:picLocks noChangeAspect="1"/>
          </p:cNvPicPr>
          <p:nvPr/>
        </p:nvPicPr>
        <p:blipFill>
          <a:blip r:embed="rId2"/>
          <a:stretch>
            <a:fillRect/>
          </a:stretch>
        </p:blipFill>
        <p:spPr>
          <a:xfrm>
            <a:off x="676893" y="866367"/>
            <a:ext cx="3698399" cy="5382434"/>
          </a:xfrm>
          <a:prstGeom prst="rect">
            <a:avLst/>
          </a:prstGeom>
        </p:spPr>
      </p:pic>
      <p:sp>
        <p:nvSpPr>
          <p:cNvPr id="4" name="文本框 3">
            <a:extLst>
              <a:ext uri="{FF2B5EF4-FFF2-40B4-BE49-F238E27FC236}">
                <a16:creationId xmlns:a16="http://schemas.microsoft.com/office/drawing/2014/main" id="{E4B0240C-52CC-4CAF-93EB-81CF9C2D1E19}"/>
              </a:ext>
            </a:extLst>
          </p:cNvPr>
          <p:cNvSpPr txBox="1"/>
          <p:nvPr/>
        </p:nvSpPr>
        <p:spPr>
          <a:xfrm>
            <a:off x="5469775" y="1714259"/>
            <a:ext cx="6214619" cy="4247317"/>
          </a:xfrm>
          <a:prstGeom prst="rect">
            <a:avLst/>
          </a:prstGeom>
          <a:noFill/>
        </p:spPr>
        <p:txBody>
          <a:bodyPr wrap="square" rtlCol="0">
            <a:spAutoFit/>
          </a:bodyPr>
          <a:lstStyle/>
          <a:p>
            <a:pPr algn="just">
              <a:lnSpc>
                <a:spcPct val="150000"/>
              </a:lnSpc>
            </a:pPr>
            <a:r>
              <a:rPr lang="en-US" altLang="zh-CN" dirty="0">
                <a:latin typeface="微软雅黑" panose="020B0503020204020204" pitchFamily="34" charset="-122"/>
                <a:ea typeface="微软雅黑" panose="020B0503020204020204" pitchFamily="34" charset="-122"/>
              </a:rPr>
              <a:t>A White Paper of “the Technology and Application of Lossless Network" is also released to guide the industry to adopt and deploy the lossless network for low latency applications, such as HPC.</a:t>
            </a:r>
          </a:p>
          <a:p>
            <a:pPr algn="just">
              <a:lnSpc>
                <a:spcPct val="150000"/>
              </a:lnSpc>
            </a:pPr>
            <a:endParaRPr lang="en-US" altLang="zh-CN" dirty="0">
              <a:latin typeface="微软雅黑" panose="020B0503020204020204" pitchFamily="34" charset="-122"/>
              <a:ea typeface="微软雅黑" panose="020B0503020204020204" pitchFamily="34" charset="-122"/>
            </a:endParaRPr>
          </a:p>
          <a:p>
            <a:pPr algn="just">
              <a:lnSpc>
                <a:spcPct val="150000"/>
              </a:lnSpc>
            </a:pPr>
            <a:r>
              <a:rPr lang="en-US" altLang="zh-CN" dirty="0">
                <a:latin typeface="微软雅黑" panose="020B0503020204020204" pitchFamily="34" charset="-122"/>
                <a:ea typeface="微软雅黑" panose="020B0503020204020204" pitchFamily="34" charset="-122"/>
              </a:rPr>
              <a:t>The content of this white paper includes introduction of traditional network, application scenario of lossless network in data center, key technology of lossless network, test results, development trend and so on.</a:t>
            </a:r>
          </a:p>
          <a:p>
            <a:pPr algn="just">
              <a:lnSpc>
                <a:spcPct val="150000"/>
              </a:lnSpc>
            </a:pPr>
            <a:endParaRPr lang="en-US" altLang="zh-CN" dirty="0">
              <a:latin typeface="微软雅黑" panose="020B0503020204020204" pitchFamily="34" charset="-122"/>
              <a:ea typeface="微软雅黑" panose="020B0503020204020204" pitchFamily="34" charset="-122"/>
            </a:endParaRPr>
          </a:p>
        </p:txBody>
      </p:sp>
      <p:sp>
        <p:nvSpPr>
          <p:cNvPr id="5" name="矩形 4"/>
          <p:cNvSpPr/>
          <p:nvPr/>
        </p:nvSpPr>
        <p:spPr>
          <a:xfrm>
            <a:off x="710408" y="3319724"/>
            <a:ext cx="3571140" cy="646331"/>
          </a:xfrm>
          <a:prstGeom prst="rect">
            <a:avLst/>
          </a:prstGeom>
          <a:solidFill>
            <a:schemeClr val="bg2"/>
          </a:solidFill>
        </p:spPr>
        <p:txBody>
          <a:bodyPr wrap="square">
            <a:spAutoFit/>
          </a:bodyPr>
          <a:lstStyle/>
          <a:p>
            <a:pPr algn="ctr"/>
            <a:r>
              <a:rPr lang="en-US" altLang="zh-CN" dirty="0">
                <a:solidFill>
                  <a:srgbClr val="0066FF"/>
                </a:solidFill>
                <a:latin typeface="微软雅黑" panose="020B0503020204020204" pitchFamily="34" charset="-122"/>
                <a:ea typeface="微软雅黑" panose="020B0503020204020204" pitchFamily="34" charset="-122"/>
              </a:rPr>
              <a:t>Technology and Application White Paper</a:t>
            </a:r>
            <a:endParaRPr lang="en-US" dirty="0"/>
          </a:p>
        </p:txBody>
      </p:sp>
    </p:spTree>
    <p:extLst>
      <p:ext uri="{BB962C8B-B14F-4D97-AF65-F5344CB8AC3E}">
        <p14:creationId xmlns:p14="http://schemas.microsoft.com/office/powerpoint/2010/main" val="328638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71AFA1-2746-416E-815B-2A6AD4618979}"/>
              </a:ext>
            </a:extLst>
          </p:cNvPr>
          <p:cNvSpPr txBox="1">
            <a:spLocks/>
          </p:cNvSpPr>
          <p:nvPr/>
        </p:nvSpPr>
        <p:spPr>
          <a:xfrm>
            <a:off x="186127" y="103695"/>
            <a:ext cx="8618508" cy="6787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t>Deployments</a:t>
            </a:r>
            <a:endParaRPr lang="zh-CN" altLang="en-US" dirty="0"/>
          </a:p>
        </p:txBody>
      </p:sp>
      <p:pic>
        <p:nvPicPr>
          <p:cNvPr id="3" name="图片 2">
            <a:extLst>
              <a:ext uri="{FF2B5EF4-FFF2-40B4-BE49-F238E27FC236}">
                <a16:creationId xmlns:a16="http://schemas.microsoft.com/office/drawing/2014/main" id="{40DA6116-5455-4F91-9483-10C3DB594738}"/>
              </a:ext>
            </a:extLst>
          </p:cNvPr>
          <p:cNvPicPr>
            <a:picLocks noChangeAspect="1"/>
          </p:cNvPicPr>
          <p:nvPr/>
        </p:nvPicPr>
        <p:blipFill>
          <a:blip r:embed="rId2"/>
          <a:stretch>
            <a:fillRect/>
          </a:stretch>
        </p:blipFill>
        <p:spPr>
          <a:xfrm>
            <a:off x="186127" y="2153907"/>
            <a:ext cx="3722095" cy="2550185"/>
          </a:xfrm>
          <a:prstGeom prst="rect">
            <a:avLst/>
          </a:prstGeom>
          <a:ln>
            <a:noFill/>
          </a:ln>
          <a:effectLst>
            <a:softEdge rad="112500"/>
          </a:effectLst>
        </p:spPr>
      </p:pic>
      <p:pic>
        <p:nvPicPr>
          <p:cNvPr id="4" name="图片 3">
            <a:extLst>
              <a:ext uri="{FF2B5EF4-FFF2-40B4-BE49-F238E27FC236}">
                <a16:creationId xmlns:a16="http://schemas.microsoft.com/office/drawing/2014/main" id="{96AEA8F9-BB84-4B97-BE45-F5333329B72B}"/>
              </a:ext>
            </a:extLst>
          </p:cNvPr>
          <p:cNvPicPr>
            <a:picLocks noChangeAspect="1"/>
          </p:cNvPicPr>
          <p:nvPr/>
        </p:nvPicPr>
        <p:blipFill>
          <a:blip r:embed="rId3"/>
          <a:stretch>
            <a:fillRect/>
          </a:stretch>
        </p:blipFill>
        <p:spPr>
          <a:xfrm>
            <a:off x="4505187" y="2153907"/>
            <a:ext cx="3361580" cy="2524796"/>
          </a:xfrm>
          <a:prstGeom prst="rect">
            <a:avLst/>
          </a:prstGeom>
          <a:ln>
            <a:noFill/>
          </a:ln>
          <a:effectLst>
            <a:softEdge rad="112500"/>
          </a:effectLst>
        </p:spPr>
      </p:pic>
      <p:pic>
        <p:nvPicPr>
          <p:cNvPr id="5" name="图片 4">
            <a:extLst>
              <a:ext uri="{FF2B5EF4-FFF2-40B4-BE49-F238E27FC236}">
                <a16:creationId xmlns:a16="http://schemas.microsoft.com/office/drawing/2014/main" id="{FE192AC8-EB66-4C2C-85C1-8DAA5CB07C5A}"/>
              </a:ext>
            </a:extLst>
          </p:cNvPr>
          <p:cNvPicPr>
            <a:picLocks noChangeAspect="1"/>
          </p:cNvPicPr>
          <p:nvPr/>
        </p:nvPicPr>
        <p:blipFill>
          <a:blip r:embed="rId4"/>
          <a:stretch>
            <a:fillRect/>
          </a:stretch>
        </p:blipFill>
        <p:spPr>
          <a:xfrm>
            <a:off x="8185707" y="2153907"/>
            <a:ext cx="3820166" cy="2524796"/>
          </a:xfrm>
          <a:prstGeom prst="rect">
            <a:avLst/>
          </a:prstGeom>
          <a:ln>
            <a:noFill/>
          </a:ln>
          <a:effectLst>
            <a:softEdge rad="112500"/>
          </a:effectLst>
        </p:spPr>
      </p:pic>
      <p:sp>
        <p:nvSpPr>
          <p:cNvPr id="6" name="文本框 5">
            <a:extLst>
              <a:ext uri="{FF2B5EF4-FFF2-40B4-BE49-F238E27FC236}">
                <a16:creationId xmlns:a16="http://schemas.microsoft.com/office/drawing/2014/main" id="{34D72221-A475-4E79-A9E8-0D359D6094E9}"/>
              </a:ext>
            </a:extLst>
          </p:cNvPr>
          <p:cNvSpPr txBox="1"/>
          <p:nvPr/>
        </p:nvSpPr>
        <p:spPr>
          <a:xfrm>
            <a:off x="186127" y="4881727"/>
            <a:ext cx="3722096"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Application Proof of China Telecom</a:t>
            </a:r>
            <a:endParaRPr lang="zh-CN" altLang="en-US" sz="14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CC4F219A-B898-4046-A9A7-86872052AB64}"/>
              </a:ext>
            </a:extLst>
          </p:cNvPr>
          <p:cNvSpPr txBox="1"/>
          <p:nvPr/>
        </p:nvSpPr>
        <p:spPr>
          <a:xfrm>
            <a:off x="4505187" y="4881727"/>
            <a:ext cx="3361581"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Application Proof of China Mobile</a:t>
            </a:r>
          </a:p>
        </p:txBody>
      </p:sp>
      <p:sp>
        <p:nvSpPr>
          <p:cNvPr id="8" name="文本框 7">
            <a:extLst>
              <a:ext uri="{FF2B5EF4-FFF2-40B4-BE49-F238E27FC236}">
                <a16:creationId xmlns:a16="http://schemas.microsoft.com/office/drawing/2014/main" id="{678C053C-B234-4C4A-89D5-A6BFB22F97C7}"/>
              </a:ext>
            </a:extLst>
          </p:cNvPr>
          <p:cNvSpPr txBox="1"/>
          <p:nvPr/>
        </p:nvSpPr>
        <p:spPr>
          <a:xfrm>
            <a:off x="8185708" y="4774005"/>
            <a:ext cx="3820166" cy="523220"/>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Application Proof  of Beijing Mellanox Technologies Co. Ltd.</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9778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C8F081-5ED1-4F85-9703-5599B8139F62}"/>
              </a:ext>
            </a:extLst>
          </p:cNvPr>
          <p:cNvSpPr txBox="1">
            <a:spLocks/>
          </p:cNvSpPr>
          <p:nvPr/>
        </p:nvSpPr>
        <p:spPr>
          <a:xfrm>
            <a:off x="186127" y="103695"/>
            <a:ext cx="10071778" cy="6787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WELCOME TO ODCC SUMMIT 2019</a:t>
            </a:r>
            <a:endParaRPr lang="zh-CN" altLang="en-US" dirty="0"/>
          </a:p>
        </p:txBody>
      </p:sp>
      <p:pic>
        <p:nvPicPr>
          <p:cNvPr id="3" name="图片 2">
            <a:extLst>
              <a:ext uri="{FF2B5EF4-FFF2-40B4-BE49-F238E27FC236}">
                <a16:creationId xmlns:a16="http://schemas.microsoft.com/office/drawing/2014/main" id="{B1565C90-81A9-406D-9AB6-88A0BBAF1ADB}"/>
              </a:ext>
            </a:extLst>
          </p:cNvPr>
          <p:cNvPicPr>
            <a:picLocks noChangeAspect="1"/>
          </p:cNvPicPr>
          <p:nvPr/>
        </p:nvPicPr>
        <p:blipFill>
          <a:blip r:embed="rId3"/>
          <a:stretch>
            <a:fillRect/>
          </a:stretch>
        </p:blipFill>
        <p:spPr>
          <a:xfrm>
            <a:off x="0" y="964528"/>
            <a:ext cx="12192000" cy="2890887"/>
          </a:xfrm>
          <a:prstGeom prst="rect">
            <a:avLst/>
          </a:prstGeom>
        </p:spPr>
      </p:pic>
      <p:pic>
        <p:nvPicPr>
          <p:cNvPr id="4" name="图片 3">
            <a:extLst>
              <a:ext uri="{FF2B5EF4-FFF2-40B4-BE49-F238E27FC236}">
                <a16:creationId xmlns:a16="http://schemas.microsoft.com/office/drawing/2014/main" id="{0D887A61-1739-424C-860C-2A36E94D57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0418" y="4110173"/>
            <a:ext cx="3127504" cy="2085003"/>
          </a:xfrm>
          <a:prstGeom prst="rect">
            <a:avLst/>
          </a:prstGeom>
          <a:ln>
            <a:noFill/>
          </a:ln>
          <a:effectLst>
            <a:softEdge rad="112500"/>
          </a:effectLst>
        </p:spPr>
      </p:pic>
      <p:pic>
        <p:nvPicPr>
          <p:cNvPr id="5" name="图片 4" descr="906A3691.JPG">
            <a:extLst>
              <a:ext uri="{FF2B5EF4-FFF2-40B4-BE49-F238E27FC236}">
                <a16:creationId xmlns:a16="http://schemas.microsoft.com/office/drawing/2014/main" id="{CD445384-FA7F-4A3A-B7B2-643CA340FE78}"/>
              </a:ext>
            </a:extLst>
          </p:cNvPr>
          <p:cNvPicPr>
            <a:picLocks noChangeAspect="1"/>
          </p:cNvPicPr>
          <p:nvPr/>
        </p:nvPicPr>
        <p:blipFill>
          <a:blip r:embed="rId5" cstate="email"/>
          <a:stretch>
            <a:fillRect/>
          </a:stretch>
        </p:blipFill>
        <p:spPr>
          <a:xfrm>
            <a:off x="9101582" y="4110171"/>
            <a:ext cx="3090418" cy="2060277"/>
          </a:xfrm>
          <a:prstGeom prst="rect">
            <a:avLst/>
          </a:prstGeom>
          <a:ln>
            <a:noFill/>
          </a:ln>
          <a:effectLst>
            <a:softEdge rad="112500"/>
          </a:effectLst>
        </p:spPr>
      </p:pic>
      <p:pic>
        <p:nvPicPr>
          <p:cNvPr id="6" name="图片 6">
            <a:extLst>
              <a:ext uri="{FF2B5EF4-FFF2-40B4-BE49-F238E27FC236}">
                <a16:creationId xmlns:a16="http://schemas.microsoft.com/office/drawing/2014/main" id="{4456586B-6164-4334-BF6F-4BA73C55A3E7}"/>
              </a:ext>
            </a:extLst>
          </p:cNvPr>
          <p:cNvPicPr>
            <a:picLocks noGrp="1" noChangeAspect="1" noChangeArrowheads="1"/>
          </p:cNvPicPr>
          <p:nvPr/>
        </p:nvPicPr>
        <p:blipFill rotWithShape="1">
          <a:blip r:embed="rId6">
            <a:extLst>
              <a:ext uri="{28A0092B-C50C-407E-A947-70E740481C1C}">
                <a14:useLocalDpi xmlns:a14="http://schemas.microsoft.com/office/drawing/2010/main"/>
              </a:ext>
            </a:extLst>
          </a:blip>
          <a:srcRect t="1" b="49614"/>
          <a:stretch/>
        </p:blipFill>
        <p:spPr bwMode="auto">
          <a:xfrm>
            <a:off x="18543" y="4110173"/>
            <a:ext cx="3090418" cy="2085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14.jpg">
            <a:extLst>
              <a:ext uri="{FF2B5EF4-FFF2-40B4-BE49-F238E27FC236}">
                <a16:creationId xmlns:a16="http://schemas.microsoft.com/office/drawing/2014/main" id="{4F81C453-1C17-49FE-8BE3-7F498820F924}"/>
              </a:ext>
            </a:extLst>
          </p:cNvPr>
          <p:cNvPicPr/>
          <p:nvPr/>
        </p:nvPicPr>
        <p:blipFill rotWithShape="1">
          <a:blip r:embed="rId7" cstate="screen">
            <a:extLst>
              <a:ext uri="{28A0092B-C50C-407E-A947-70E740481C1C}">
                <a14:useLocalDpi xmlns:a14="http://schemas.microsoft.com/office/drawing/2010/main"/>
              </a:ext>
            </a:extLst>
          </a:blip>
          <a:srcRect/>
          <a:stretch/>
        </p:blipFill>
        <p:spPr>
          <a:xfrm>
            <a:off x="6217922" y="4110172"/>
            <a:ext cx="2883662" cy="2060277"/>
          </a:xfrm>
          <a:prstGeom prst="rect">
            <a:avLst/>
          </a:prstGeom>
          <a:ln>
            <a:noFill/>
          </a:ln>
          <a:effectLst>
            <a:softEdge rad="112500"/>
          </a:effectLst>
        </p:spPr>
      </p:pic>
    </p:spTree>
    <p:extLst>
      <p:ext uri="{BB962C8B-B14F-4D97-AF65-F5344CB8AC3E}">
        <p14:creationId xmlns:p14="http://schemas.microsoft.com/office/powerpoint/2010/main" val="14514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1B4420D-3B35-4E4A-B4C1-1027A1736102}"/>
              </a:ext>
            </a:extLst>
          </p:cNvPr>
          <p:cNvSpPr txBox="1"/>
          <p:nvPr/>
        </p:nvSpPr>
        <p:spPr>
          <a:xfrm>
            <a:off x="3630422" y="2534524"/>
            <a:ext cx="5862181" cy="1323439"/>
          </a:xfrm>
          <a:prstGeom prst="rect">
            <a:avLst/>
          </a:prstGeom>
          <a:noFill/>
          <a:ln>
            <a:noFill/>
          </a:ln>
        </p:spPr>
        <p:txBody>
          <a:bodyPr wrap="square" rtlCol="0">
            <a:spAutoFit/>
          </a:bodyPr>
          <a:lstStyle/>
          <a:p>
            <a:pPr algn="ctr"/>
            <a:r>
              <a:rPr kumimoji="1" lang="en-US" altLang="zh-CN" sz="8000" b="1" dirty="0">
                <a:ln w="0">
                  <a:solidFill>
                    <a:schemeClr val="bg1"/>
                  </a:solidFill>
                </a:ln>
                <a:solidFill>
                  <a:srgbClr val="004AA0"/>
                </a:solidFill>
                <a:latin typeface="Microsoft YaHei" charset="-122"/>
                <a:ea typeface="Microsoft YaHei" charset="-122"/>
                <a:cs typeface="Microsoft YaHei" charset="-122"/>
              </a:rPr>
              <a:t>THANKS</a:t>
            </a:r>
            <a:r>
              <a:rPr kumimoji="1" lang="zh-CN" altLang="en-US" sz="8000" b="1" dirty="0">
                <a:ln w="0">
                  <a:solidFill>
                    <a:schemeClr val="bg1"/>
                  </a:solidFill>
                </a:ln>
                <a:solidFill>
                  <a:srgbClr val="004AA0"/>
                </a:solidFill>
                <a:latin typeface="Microsoft YaHei" charset="-122"/>
                <a:ea typeface="Microsoft YaHei" charset="-122"/>
                <a:cs typeface="Microsoft YaHei" charset="-122"/>
              </a:rPr>
              <a:t>！</a:t>
            </a:r>
          </a:p>
        </p:txBody>
      </p:sp>
    </p:spTree>
    <p:extLst>
      <p:ext uri="{BB962C8B-B14F-4D97-AF65-F5344CB8AC3E}">
        <p14:creationId xmlns:p14="http://schemas.microsoft.com/office/powerpoint/2010/main" val="229052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84">
            <a:extLst>
              <a:ext uri="{FF2B5EF4-FFF2-40B4-BE49-F238E27FC236}">
                <a16:creationId xmlns:a16="http://schemas.microsoft.com/office/drawing/2014/main" id="{8BDBBF46-84DD-415B-B326-FAB768F72B8F}"/>
              </a:ext>
            </a:extLst>
          </p:cNvPr>
          <p:cNvSpPr/>
          <p:nvPr/>
        </p:nvSpPr>
        <p:spPr>
          <a:xfrm>
            <a:off x="3108483" y="2103965"/>
            <a:ext cx="6204929" cy="90995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F95911A-1C58-4143-B913-3D2061617F56}"/>
              </a:ext>
            </a:extLst>
          </p:cNvPr>
          <p:cNvSpPr/>
          <p:nvPr/>
        </p:nvSpPr>
        <p:spPr>
          <a:xfrm>
            <a:off x="3756557" y="2103965"/>
            <a:ext cx="5048078" cy="9099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86">
            <a:extLst>
              <a:ext uri="{FF2B5EF4-FFF2-40B4-BE49-F238E27FC236}">
                <a16:creationId xmlns:a16="http://schemas.microsoft.com/office/drawing/2014/main" id="{34C23FF6-2E8A-4B13-B3BD-C5475D3E3A46}"/>
              </a:ext>
            </a:extLst>
          </p:cNvPr>
          <p:cNvSpPr txBox="1"/>
          <p:nvPr/>
        </p:nvSpPr>
        <p:spPr>
          <a:xfrm flipH="1">
            <a:off x="3230715" y="2315052"/>
            <a:ext cx="525841" cy="523220"/>
          </a:xfrm>
          <a:prstGeom prst="rect">
            <a:avLst/>
          </a:prstGeom>
          <a:noFill/>
        </p:spPr>
        <p:txBody>
          <a:bodyPr wrap="square" rtlCol="0">
            <a:spAutoFit/>
          </a:bodyPr>
          <a:lstStyle/>
          <a:p>
            <a:pPr algn="ctr"/>
            <a:r>
              <a:rPr lang="en-US" altLang="zh-CN" sz="2800" b="1" dirty="0">
                <a:solidFill>
                  <a:schemeClr val="bg1"/>
                </a:solidFill>
                <a:latin typeface="Impact MT Std" pitchFamily="34" charset="0"/>
              </a:rPr>
              <a:t>1</a:t>
            </a:r>
            <a:endParaRPr lang="id-ID" sz="2800" b="1" dirty="0">
              <a:solidFill>
                <a:schemeClr val="bg1"/>
              </a:solidFill>
              <a:latin typeface="Impact MT Std" pitchFamily="34" charset="0"/>
            </a:endParaRPr>
          </a:p>
        </p:txBody>
      </p:sp>
      <p:sp>
        <p:nvSpPr>
          <p:cNvPr id="9" name="文本框 8">
            <a:extLst>
              <a:ext uri="{FF2B5EF4-FFF2-40B4-BE49-F238E27FC236}">
                <a16:creationId xmlns:a16="http://schemas.microsoft.com/office/drawing/2014/main" id="{E975429C-994D-4BE5-9D70-B2059E0480EE}"/>
              </a:ext>
            </a:extLst>
          </p:cNvPr>
          <p:cNvSpPr txBox="1"/>
          <p:nvPr/>
        </p:nvSpPr>
        <p:spPr>
          <a:xfrm>
            <a:off x="3756555" y="2339652"/>
            <a:ext cx="5048078" cy="438582"/>
          </a:xfrm>
          <a:prstGeom prst="rect">
            <a:avLst/>
          </a:prstGeom>
          <a:noFill/>
        </p:spPr>
        <p:txBody>
          <a:bodyPr wrap="square" lIns="68580" tIns="34290" rIns="68580" bIns="34290" rtlCol="0">
            <a:spAutoFit/>
          </a:bodyPr>
          <a:lstStyle/>
          <a:p>
            <a:pPr marL="0" lvl="1" algn="just"/>
            <a:r>
              <a:rPr lang="en-US" altLang="zh-CN" sz="2400" dirty="0">
                <a:solidFill>
                  <a:schemeClr val="bg1"/>
                </a:solidFill>
                <a:latin typeface="微软雅黑" pitchFamily="34" charset="-122"/>
                <a:ea typeface="微软雅黑" pitchFamily="34" charset="-122"/>
              </a:rPr>
              <a:t>Introduction of ODCC</a:t>
            </a:r>
          </a:p>
        </p:txBody>
      </p:sp>
      <p:sp>
        <p:nvSpPr>
          <p:cNvPr id="10" name="等腰三角形 9">
            <a:extLst>
              <a:ext uri="{FF2B5EF4-FFF2-40B4-BE49-F238E27FC236}">
                <a16:creationId xmlns:a16="http://schemas.microsoft.com/office/drawing/2014/main" id="{2E74EF79-3A0D-41C2-9C89-14537EC9A7A6}"/>
              </a:ext>
            </a:extLst>
          </p:cNvPr>
          <p:cNvSpPr/>
          <p:nvPr/>
        </p:nvSpPr>
        <p:spPr>
          <a:xfrm rot="5400000">
            <a:off x="2123870" y="2348159"/>
            <a:ext cx="480060" cy="413846"/>
          </a:xfrm>
          <a:prstGeom prst="triangle">
            <a:avLst/>
          </a:prstGeom>
          <a:solidFill>
            <a:srgbClr val="00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圆角矩形 84">
            <a:extLst>
              <a:ext uri="{FF2B5EF4-FFF2-40B4-BE49-F238E27FC236}">
                <a16:creationId xmlns:a16="http://schemas.microsoft.com/office/drawing/2014/main" id="{A7751AA1-AAF3-490A-A08F-8BC342DA55D5}"/>
              </a:ext>
            </a:extLst>
          </p:cNvPr>
          <p:cNvSpPr/>
          <p:nvPr/>
        </p:nvSpPr>
        <p:spPr>
          <a:xfrm>
            <a:off x="3108482" y="3411007"/>
            <a:ext cx="6204929" cy="90995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22A892D-3020-42F2-9722-94AB1EC8C563}"/>
              </a:ext>
            </a:extLst>
          </p:cNvPr>
          <p:cNvSpPr/>
          <p:nvPr/>
        </p:nvSpPr>
        <p:spPr>
          <a:xfrm>
            <a:off x="3756556" y="3411007"/>
            <a:ext cx="5048078" cy="9099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86">
            <a:extLst>
              <a:ext uri="{FF2B5EF4-FFF2-40B4-BE49-F238E27FC236}">
                <a16:creationId xmlns:a16="http://schemas.microsoft.com/office/drawing/2014/main" id="{6908F776-41BD-4C97-B88C-72096B9F7446}"/>
              </a:ext>
            </a:extLst>
          </p:cNvPr>
          <p:cNvSpPr txBox="1"/>
          <p:nvPr/>
        </p:nvSpPr>
        <p:spPr>
          <a:xfrm flipH="1">
            <a:off x="3230714" y="3622094"/>
            <a:ext cx="525841" cy="523220"/>
          </a:xfrm>
          <a:prstGeom prst="rect">
            <a:avLst/>
          </a:prstGeom>
          <a:noFill/>
        </p:spPr>
        <p:txBody>
          <a:bodyPr wrap="square" rtlCol="0">
            <a:spAutoFit/>
          </a:bodyPr>
          <a:lstStyle/>
          <a:p>
            <a:pPr algn="ctr"/>
            <a:r>
              <a:rPr lang="en-US" sz="2800" b="1" dirty="0">
                <a:solidFill>
                  <a:schemeClr val="bg1"/>
                </a:solidFill>
                <a:latin typeface="Impact MT Std" pitchFamily="34" charset="0"/>
              </a:rPr>
              <a:t>2</a:t>
            </a:r>
            <a:endParaRPr lang="id-ID" sz="2800" b="1" dirty="0">
              <a:solidFill>
                <a:schemeClr val="bg1"/>
              </a:solidFill>
              <a:latin typeface="Impact MT Std" pitchFamily="34" charset="0"/>
            </a:endParaRPr>
          </a:p>
        </p:txBody>
      </p:sp>
      <p:sp>
        <p:nvSpPr>
          <p:cNvPr id="14" name="文本框 13">
            <a:extLst>
              <a:ext uri="{FF2B5EF4-FFF2-40B4-BE49-F238E27FC236}">
                <a16:creationId xmlns:a16="http://schemas.microsoft.com/office/drawing/2014/main" id="{B5D7CD2B-CDD6-4478-86A6-F8DF8385ADF9}"/>
              </a:ext>
            </a:extLst>
          </p:cNvPr>
          <p:cNvSpPr txBox="1"/>
          <p:nvPr/>
        </p:nvSpPr>
        <p:spPr>
          <a:xfrm>
            <a:off x="3756556" y="3446498"/>
            <a:ext cx="5048078" cy="807913"/>
          </a:xfrm>
          <a:prstGeom prst="rect">
            <a:avLst/>
          </a:prstGeom>
          <a:noFill/>
        </p:spPr>
        <p:txBody>
          <a:bodyPr wrap="square" lIns="68580" tIns="34290" rIns="68580" bIns="34290" rtlCol="0">
            <a:spAutoFit/>
          </a:bodyPr>
          <a:lstStyle/>
          <a:p>
            <a:pPr marL="0" lvl="1" algn="just"/>
            <a:r>
              <a:rPr lang="en-US" altLang="zh-CN" sz="2400" dirty="0">
                <a:solidFill>
                  <a:schemeClr val="bg1"/>
                </a:solidFill>
                <a:latin typeface="微软雅黑" pitchFamily="34" charset="-122"/>
                <a:ea typeface="微软雅黑" pitchFamily="34" charset="-122"/>
              </a:rPr>
              <a:t>Progress of Lossless Network in ODCC</a:t>
            </a:r>
            <a:endParaRPr lang="zh-CN" altLang="en-US" sz="24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9429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60A28C10-113C-4A98-AB99-C976FB0AE231}"/>
              </a:ext>
            </a:extLst>
          </p:cNvPr>
          <p:cNvSpPr/>
          <p:nvPr/>
        </p:nvSpPr>
        <p:spPr>
          <a:xfrm>
            <a:off x="793235" y="50698"/>
            <a:ext cx="3026598" cy="584775"/>
          </a:xfrm>
          <a:prstGeom prst="rect">
            <a:avLst/>
          </a:prstGeom>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i="0" u="none" strike="noStrike" kern="1200" cap="none" spc="0" normalizeH="0" baseline="0" noProof="0" dirty="0">
                <a:ln w="0"/>
                <a:solidFill>
                  <a:srgbClr val="FFFFFF"/>
                </a:solidFill>
                <a:effectLst/>
                <a:uLnTx/>
                <a:uFillTx/>
                <a:latin typeface="微软雅黑" panose="020B0503020204020204" pitchFamily="34" charset="-122"/>
                <a:ea typeface="微软雅黑" panose="020B0503020204020204" pitchFamily="34" charset="-122"/>
                <a:cs typeface="Microsoft YaHei Light"/>
              </a:rPr>
              <a:t>ODCC</a:t>
            </a:r>
            <a:r>
              <a:rPr kumimoji="0" lang="zh-CN" altLang="en-US" sz="3200" i="0" u="none" strike="noStrike" kern="1200" cap="none" spc="0" normalizeH="0" baseline="0" noProof="0" dirty="0">
                <a:ln w="0"/>
                <a:solidFill>
                  <a:srgbClr val="FFFFFF"/>
                </a:solidFill>
                <a:effectLst/>
                <a:uLnTx/>
                <a:uFillTx/>
                <a:latin typeface="微软雅黑" panose="020B0503020204020204" pitchFamily="34" charset="-122"/>
                <a:ea typeface="微软雅黑" panose="020B0503020204020204" pitchFamily="34" charset="-122"/>
                <a:cs typeface="Microsoft YaHei Light"/>
              </a:rPr>
              <a:t>主要成员</a:t>
            </a:r>
            <a:endParaRPr kumimoji="0" lang="en-US" altLang="zh-CN" i="0" u="none" strike="noStrike" kern="1200" cap="none" spc="0" normalizeH="0" baseline="0" noProof="0" dirty="0">
              <a:ln w="0"/>
              <a:solidFill>
                <a:srgbClr val="FFFFFF"/>
              </a:solidFill>
              <a:effectLst/>
              <a:uLnTx/>
              <a:uFillTx/>
              <a:latin typeface="微软雅黑" panose="020B0503020204020204" pitchFamily="34" charset="-122"/>
              <a:ea typeface="微软雅黑" panose="020B0503020204020204" pitchFamily="34" charset="-122"/>
              <a:cs typeface="Microsoft YaHei Light"/>
            </a:endParaRPr>
          </a:p>
        </p:txBody>
      </p:sp>
      <p:graphicFrame>
        <p:nvGraphicFramePr>
          <p:cNvPr id="36" name="表格 35">
            <a:extLst>
              <a:ext uri="{FF2B5EF4-FFF2-40B4-BE49-F238E27FC236}">
                <a16:creationId xmlns:a16="http://schemas.microsoft.com/office/drawing/2014/main" id="{76DF1B70-E1BE-47D3-9794-D2D383292F39}"/>
              </a:ext>
            </a:extLst>
          </p:cNvPr>
          <p:cNvGraphicFramePr>
            <a:graphicFrameLocks noGrp="1"/>
          </p:cNvGraphicFramePr>
          <p:nvPr>
            <p:extLst>
              <p:ext uri="{D42A27DB-BD31-4B8C-83A1-F6EECF244321}">
                <p14:modId xmlns:p14="http://schemas.microsoft.com/office/powerpoint/2010/main" val="3290090135"/>
              </p:ext>
            </p:extLst>
          </p:nvPr>
        </p:nvGraphicFramePr>
        <p:xfrm>
          <a:off x="1264854" y="3132939"/>
          <a:ext cx="9292311" cy="670332"/>
        </p:xfrm>
        <a:graphic>
          <a:graphicData uri="http://schemas.openxmlformats.org/drawingml/2006/table">
            <a:tbl>
              <a:tblPr/>
              <a:tblGrid>
                <a:gridCol w="1478627">
                  <a:extLst>
                    <a:ext uri="{9D8B030D-6E8A-4147-A177-3AD203B41FA5}">
                      <a16:colId xmlns:a16="http://schemas.microsoft.com/office/drawing/2014/main" val="20000"/>
                    </a:ext>
                  </a:extLst>
                </a:gridCol>
                <a:gridCol w="1725472">
                  <a:extLst>
                    <a:ext uri="{9D8B030D-6E8A-4147-A177-3AD203B41FA5}">
                      <a16:colId xmlns:a16="http://schemas.microsoft.com/office/drawing/2014/main" val="20001"/>
                    </a:ext>
                  </a:extLst>
                </a:gridCol>
                <a:gridCol w="1485331">
                  <a:extLst>
                    <a:ext uri="{9D8B030D-6E8A-4147-A177-3AD203B41FA5}">
                      <a16:colId xmlns:a16="http://schemas.microsoft.com/office/drawing/2014/main" val="20002"/>
                    </a:ext>
                  </a:extLst>
                </a:gridCol>
                <a:gridCol w="1599306">
                  <a:extLst>
                    <a:ext uri="{9D8B030D-6E8A-4147-A177-3AD203B41FA5}">
                      <a16:colId xmlns:a16="http://schemas.microsoft.com/office/drawing/2014/main" val="20003"/>
                    </a:ext>
                  </a:extLst>
                </a:gridCol>
                <a:gridCol w="1635267">
                  <a:extLst>
                    <a:ext uri="{9D8B030D-6E8A-4147-A177-3AD203B41FA5}">
                      <a16:colId xmlns:a16="http://schemas.microsoft.com/office/drawing/2014/main" val="20004"/>
                    </a:ext>
                  </a:extLst>
                </a:gridCol>
                <a:gridCol w="1368308">
                  <a:extLst>
                    <a:ext uri="{9D8B030D-6E8A-4147-A177-3AD203B41FA5}">
                      <a16:colId xmlns:a16="http://schemas.microsoft.com/office/drawing/2014/main" val="20005"/>
                    </a:ext>
                  </a:extLst>
                </a:gridCol>
              </a:tblGrid>
              <a:tr h="63976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Baohong</a:t>
                      </a:r>
                      <a:r>
                        <a:rPr kumimoji="0" lang="en-US" altLang="zh-CN"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 He</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CAICT</a:t>
                      </a:r>
                    </a:p>
                  </a:txBody>
                  <a:tcPr marL="121907" marR="121907" marT="60846" marB="60846"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Hua Zhu</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rPr>
                        <a:t>Tencent</a:t>
                      </a:r>
                      <a:endParaRPr kumimoji="0" lang="zh-CN" altLang="en-US"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endParaRPr>
                    </a:p>
                  </a:txBody>
                  <a:tcPr marL="121907" marR="121907" marT="60846" marB="60846"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Shanyuan</a:t>
                      </a:r>
                      <a:r>
                        <a:rPr kumimoji="0" lang="en-US" altLang="zh-CN"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 Gao</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Alibaba</a:t>
                      </a:r>
                    </a:p>
                  </a:txBody>
                  <a:tcPr marL="121907" marR="121907" marT="60846" marB="60846"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Yongjun</a:t>
                      </a:r>
                      <a:r>
                        <a:rPr kumimoji="0" lang="en-US" altLang="zh-CN"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 Huang</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rPr>
                        <a:t>China Telecom</a:t>
                      </a:r>
                      <a:endParaRPr kumimoji="0" lang="zh-CN" altLang="en-US"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endParaRPr>
                    </a:p>
                  </a:txBody>
                  <a:tcPr marL="121907" marR="121907" marT="60846" marB="6084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Han Li</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China Mobile</a:t>
                      </a:r>
                    </a:p>
                  </a:txBody>
                  <a:tcPr marL="121907" marR="121907" marT="60846" marB="60846"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Jie</a:t>
                      </a:r>
                      <a:r>
                        <a:rPr kumimoji="0" lang="en-US" altLang="zh-CN"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 Li</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CAICT</a:t>
                      </a:r>
                    </a:p>
                  </a:txBody>
                  <a:tcPr marL="121907" marR="121907" marT="60846" marB="6084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7" name="表格 36">
            <a:extLst>
              <a:ext uri="{FF2B5EF4-FFF2-40B4-BE49-F238E27FC236}">
                <a16:creationId xmlns:a16="http://schemas.microsoft.com/office/drawing/2014/main" id="{050C403B-8360-47F7-AF38-E36B90CC45B2}"/>
              </a:ext>
            </a:extLst>
          </p:cNvPr>
          <p:cNvGraphicFramePr>
            <a:graphicFrameLocks noGrp="1"/>
          </p:cNvGraphicFramePr>
          <p:nvPr>
            <p:extLst>
              <p:ext uri="{D42A27DB-BD31-4B8C-83A1-F6EECF244321}">
                <p14:modId xmlns:p14="http://schemas.microsoft.com/office/powerpoint/2010/main" val="1503736129"/>
              </p:ext>
            </p:extLst>
          </p:nvPr>
        </p:nvGraphicFramePr>
        <p:xfrm>
          <a:off x="384150" y="5019298"/>
          <a:ext cx="10879104" cy="631435"/>
        </p:xfrm>
        <a:graphic>
          <a:graphicData uri="http://schemas.openxmlformats.org/drawingml/2006/table">
            <a:tbl>
              <a:tblPr/>
              <a:tblGrid>
                <a:gridCol w="1767876">
                  <a:extLst>
                    <a:ext uri="{9D8B030D-6E8A-4147-A177-3AD203B41FA5}">
                      <a16:colId xmlns:a16="http://schemas.microsoft.com/office/drawing/2014/main" val="20000"/>
                    </a:ext>
                  </a:extLst>
                </a:gridCol>
                <a:gridCol w="1609425">
                  <a:extLst>
                    <a:ext uri="{9D8B030D-6E8A-4147-A177-3AD203B41FA5}">
                      <a16:colId xmlns:a16="http://schemas.microsoft.com/office/drawing/2014/main" val="20001"/>
                    </a:ext>
                  </a:extLst>
                </a:gridCol>
                <a:gridCol w="1512636">
                  <a:extLst>
                    <a:ext uri="{9D8B030D-6E8A-4147-A177-3AD203B41FA5}">
                      <a16:colId xmlns:a16="http://schemas.microsoft.com/office/drawing/2014/main" val="20002"/>
                    </a:ext>
                  </a:extLst>
                </a:gridCol>
                <a:gridCol w="1496955">
                  <a:extLst>
                    <a:ext uri="{9D8B030D-6E8A-4147-A177-3AD203B41FA5}">
                      <a16:colId xmlns:a16="http://schemas.microsoft.com/office/drawing/2014/main" val="20003"/>
                    </a:ext>
                  </a:extLst>
                </a:gridCol>
                <a:gridCol w="1493810">
                  <a:extLst>
                    <a:ext uri="{9D8B030D-6E8A-4147-A177-3AD203B41FA5}">
                      <a16:colId xmlns:a16="http://schemas.microsoft.com/office/drawing/2014/main" val="693740772"/>
                    </a:ext>
                  </a:extLst>
                </a:gridCol>
                <a:gridCol w="1531085">
                  <a:extLst>
                    <a:ext uri="{9D8B030D-6E8A-4147-A177-3AD203B41FA5}">
                      <a16:colId xmlns:a16="http://schemas.microsoft.com/office/drawing/2014/main" val="20004"/>
                    </a:ext>
                  </a:extLst>
                </a:gridCol>
                <a:gridCol w="1467317">
                  <a:extLst>
                    <a:ext uri="{9D8B030D-6E8A-4147-A177-3AD203B41FA5}">
                      <a16:colId xmlns:a16="http://schemas.microsoft.com/office/drawing/2014/main" val="20005"/>
                    </a:ext>
                  </a:extLst>
                </a:gridCol>
              </a:tblGrid>
              <a:tr h="63143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Huabin</a:t>
                      </a: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 Tang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China Mobile</a:t>
                      </a:r>
                    </a:p>
                  </a:txBody>
                  <a:tcPr marL="121927" marR="121927" marT="60895" marB="60895"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Liyin</a:t>
                      </a: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 Liu</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Alibaba</a:t>
                      </a:r>
                    </a:p>
                  </a:txBody>
                  <a:tcPr marL="121927" marR="121927" marT="60895" marB="60895"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Yongbing</a:t>
                      </a: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 Fan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rPr>
                        <a:t>China Telecom</a:t>
                      </a:r>
                      <a:endParaRPr kumimoji="0" lang="zh-CN" altLang="en-US"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endParaRPr>
                    </a:p>
                  </a:txBody>
                  <a:tcPr marL="121927" marR="121927" marT="60895" marB="60895"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Liang Guo</a:t>
                      </a:r>
                      <a:endPar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CAICT</a:t>
                      </a:r>
                    </a:p>
                  </a:txBody>
                  <a:tcPr marL="121927" marR="121927" marT="60895" marB="6089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Feng Wang</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China Telecom</a:t>
                      </a:r>
                      <a:endParaRPr kumimoji="0" lang="zh-CN" altLang="en-US"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endParaRPr>
                    </a:p>
                  </a:txBody>
                  <a:tcPr marL="121927" marR="121927" marT="60895" marB="60895"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Gang Chen</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Baidu</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endParaRPr>
                    </a:p>
                  </a:txBody>
                  <a:tcPr marL="121927" marR="121927" marT="60895" marB="60895"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kern="1200" cap="none" normalizeH="0" baseline="0" dirty="0" err="1">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Yongfeng</a:t>
                      </a: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 Liu</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sym typeface="+mn-ea"/>
                        </a:rPr>
                        <a:t>Alibaba</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100" b="1" i="0" u="none" strike="noStrike" kern="1200" cap="none" normalizeH="0" baseline="0" dirty="0">
                        <a:ln>
                          <a:noFill/>
                        </a:ln>
                        <a:solidFill>
                          <a:schemeClr val="tx1"/>
                        </a:solidFill>
                        <a:effectLst/>
                        <a:latin typeface="微软雅黑" panose="020B0503020204020204" pitchFamily="34" charset="-122"/>
                        <a:ea typeface="微软雅黑" panose="020B0503020204020204" pitchFamily="34" charset="-122"/>
                        <a:cs typeface="Microsoft YaHei Light"/>
                      </a:endParaRPr>
                    </a:p>
                  </a:txBody>
                  <a:tcPr marL="121927" marR="121927" marT="60895" marB="6089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38" name="组合 37">
            <a:extLst>
              <a:ext uri="{FF2B5EF4-FFF2-40B4-BE49-F238E27FC236}">
                <a16:creationId xmlns:a16="http://schemas.microsoft.com/office/drawing/2014/main" id="{7070846E-DBCD-4F4B-B650-1EF93D3B672D}"/>
              </a:ext>
            </a:extLst>
          </p:cNvPr>
          <p:cNvGrpSpPr/>
          <p:nvPr/>
        </p:nvGrpSpPr>
        <p:grpSpPr>
          <a:xfrm>
            <a:off x="5279115" y="658991"/>
            <a:ext cx="2390024" cy="1200547"/>
            <a:chOff x="5386538" y="1225943"/>
            <a:chExt cx="2390024" cy="1200547"/>
          </a:xfrm>
        </p:grpSpPr>
        <p:sp>
          <p:nvSpPr>
            <p:cNvPr id="39" name="文本框 38">
              <a:extLst>
                <a:ext uri="{FF2B5EF4-FFF2-40B4-BE49-F238E27FC236}">
                  <a16:creationId xmlns:a16="http://schemas.microsoft.com/office/drawing/2014/main" id="{C1B7A949-A3F6-4655-969A-FDCE62A2F1E1}"/>
                </a:ext>
              </a:extLst>
            </p:cNvPr>
            <p:cNvSpPr txBox="1">
              <a:spLocks noChangeArrowheads="1"/>
            </p:cNvSpPr>
            <p:nvPr/>
          </p:nvSpPr>
          <p:spPr bwMode="auto">
            <a:xfrm>
              <a:off x="6565300" y="1751176"/>
              <a:ext cx="1211262" cy="64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icrosoft YaHei Light" panose="020B0502040204020203" pitchFamily="34" charset="-122"/>
                </a:rPr>
                <a:t>张炳华</a:t>
              </a:r>
              <a:endParaRPr kumimoji="1" lang="en-US" altLang="zh-CN"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icrosoft YaHei Light" panose="020B0502040204020203"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icrosoft YaHei Light" panose="020B0502040204020203" pitchFamily="34" charset="-122"/>
                </a:rPr>
                <a:t>     百度</a:t>
              </a:r>
              <a:endParaRPr kumimoji="1" lang="en-US" altLang="zh-CN"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icrosoft YaHei Light" panose="020B0502040204020203"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1"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icrosoft YaHei Light" panose="020B0502040204020203" pitchFamily="34" charset="-122"/>
                </a:rPr>
                <a:t>系统部总监</a:t>
              </a:r>
            </a:p>
          </p:txBody>
        </p:sp>
        <p:pic>
          <p:nvPicPr>
            <p:cNvPr id="40" name="图片 39">
              <a:extLst>
                <a:ext uri="{FF2B5EF4-FFF2-40B4-BE49-F238E27FC236}">
                  <a16:creationId xmlns:a16="http://schemas.microsoft.com/office/drawing/2014/main" id="{0ABBD22B-21B3-4255-B9ED-D551794ECF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46" b="6546"/>
            <a:stretch>
              <a:fillRect/>
            </a:stretch>
          </p:blipFill>
          <p:spPr bwMode="auto">
            <a:xfrm>
              <a:off x="5386538" y="1225943"/>
              <a:ext cx="1199928" cy="1200547"/>
            </a:xfrm>
            <a:prstGeom prst="roundRect">
              <a:avLst/>
            </a:prstGeom>
            <a:ln w="12700">
              <a:solidFill>
                <a:schemeClr val="accent1"/>
              </a:solidFill>
            </a:ln>
          </p:spPr>
        </p:pic>
        <p:sp>
          <p:nvSpPr>
            <p:cNvPr id="41" name="矩形 40">
              <a:extLst>
                <a:ext uri="{FF2B5EF4-FFF2-40B4-BE49-F238E27FC236}">
                  <a16:creationId xmlns:a16="http://schemas.microsoft.com/office/drawing/2014/main" id="{D9880336-7F44-430F-AF13-B07A0526BBCF}"/>
                </a:ext>
              </a:extLst>
            </p:cNvPr>
            <p:cNvSpPr/>
            <p:nvPr/>
          </p:nvSpPr>
          <p:spPr bwMode="auto">
            <a:xfrm>
              <a:off x="6586466" y="1267339"/>
              <a:ext cx="662322" cy="379829"/>
            </a:xfrm>
            <a:prstGeom prst="rect">
              <a:avLst/>
            </a:prstGeom>
            <a:effectLst>
              <a:glow rad="63500">
                <a:schemeClr val="accent1">
                  <a:satMod val="175000"/>
                  <a:alpha val="40000"/>
                </a:schemeClr>
              </a:glo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65" b="1" i="0" u="none" strike="noStrike" kern="1200" cap="none" spc="0" normalizeH="0" baseline="0" noProof="0" dirty="0">
                  <a:solidFill>
                    <a:srgbClr val="FFFFFF"/>
                  </a:solidFill>
                  <a:effectLst/>
                  <a:uLnTx/>
                  <a:uFillTx/>
                  <a:latin typeface="微软雅黑" panose="020B0503020204020204" pitchFamily="34" charset="-122"/>
                  <a:ea typeface="微软雅黑" panose="020B0503020204020204" pitchFamily="34" charset="-122"/>
                  <a:cs typeface="+mn-cs"/>
                </a:rPr>
                <a:t>主席</a:t>
              </a:r>
              <a:endParaRPr kumimoji="0" lang="zh-CN" altLang="en-US" sz="1865" b="1" i="0" u="none" strike="noStrike" kern="1200" cap="none" spc="0" normalizeH="0" baseline="0" noProof="0" dirty="0">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42" name="组合 41">
            <a:extLst>
              <a:ext uri="{FF2B5EF4-FFF2-40B4-BE49-F238E27FC236}">
                <a16:creationId xmlns:a16="http://schemas.microsoft.com/office/drawing/2014/main" id="{6C91B49C-7E48-419C-AF60-08CA9ACC053F}"/>
              </a:ext>
            </a:extLst>
          </p:cNvPr>
          <p:cNvGrpSpPr/>
          <p:nvPr/>
        </p:nvGrpSpPr>
        <p:grpSpPr>
          <a:xfrm>
            <a:off x="3089382" y="2046712"/>
            <a:ext cx="8901219" cy="1070829"/>
            <a:chOff x="3196805" y="2613664"/>
            <a:chExt cx="8901219" cy="1070829"/>
          </a:xfrm>
        </p:grpSpPr>
        <p:sp>
          <p:nvSpPr>
            <p:cNvPr id="43" name="圆角矩形 13">
              <a:extLst>
                <a:ext uri="{FF2B5EF4-FFF2-40B4-BE49-F238E27FC236}">
                  <a16:creationId xmlns:a16="http://schemas.microsoft.com/office/drawing/2014/main" id="{8ECAD2BD-6FCA-4E46-B935-8A3CF8D8122A}"/>
                </a:ext>
              </a:extLst>
            </p:cNvPr>
            <p:cNvSpPr>
              <a:spLocks noChangeAspect="1"/>
            </p:cNvSpPr>
            <p:nvPr/>
          </p:nvSpPr>
          <p:spPr bwMode="auto">
            <a:xfrm>
              <a:off x="3196805" y="2613664"/>
              <a:ext cx="7284056" cy="1070829"/>
            </a:xfrm>
            <a:prstGeom prst="roundRect">
              <a:avLst>
                <a:gd name="adj" fmla="val 16159"/>
              </a:avLst>
            </a:prstGeom>
            <a:noFill/>
            <a:ln w="317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1" lang="zh-CN" altLang="en-US" sz="1800" b="0" i="0" u="none" strike="noStrike" kern="1200" cap="none" spc="0" normalizeH="0" baseline="0" noProof="0">
                <a:ln>
                  <a:noFill/>
                </a:ln>
                <a:solidFill>
                  <a:schemeClr val="tx1"/>
                </a:solidFill>
                <a:effectLst/>
                <a:uLnTx/>
                <a:uFillTx/>
                <a:latin typeface="Arial" panose="020B0604020202020204"/>
                <a:ea typeface="宋体" panose="02010600030101010101" pitchFamily="2" charset="-122"/>
                <a:cs typeface="+mn-cs"/>
              </a:endParaRPr>
            </a:p>
          </p:txBody>
        </p:sp>
        <p:sp>
          <p:nvSpPr>
            <p:cNvPr id="44" name="矩形 43">
              <a:extLst>
                <a:ext uri="{FF2B5EF4-FFF2-40B4-BE49-F238E27FC236}">
                  <a16:creationId xmlns:a16="http://schemas.microsoft.com/office/drawing/2014/main" id="{422EFB59-569D-45F1-B5E7-3CE7E2E11D28}"/>
                </a:ext>
              </a:extLst>
            </p:cNvPr>
            <p:cNvSpPr/>
            <p:nvPr/>
          </p:nvSpPr>
          <p:spPr bwMode="auto">
            <a:xfrm>
              <a:off x="10643330" y="2969426"/>
              <a:ext cx="1454694" cy="307777"/>
            </a:xfrm>
            <a:prstGeom prst="rect">
              <a:avLst/>
            </a:prstGeom>
            <a:effectLst>
              <a:glow rad="63500">
                <a:schemeClr val="accent1">
                  <a:satMod val="175000"/>
                  <a:alpha val="40000"/>
                </a:schemeClr>
              </a:glow>
            </a:effectLst>
          </p:spPr>
          <p:txBody>
            <a:bodyPr wrap="none">
              <a:spAutoFit/>
            </a:bodyPr>
            <a:lstStyle/>
            <a:p>
              <a:pPr lvl="0" algn="ctr" fontAlgn="base">
                <a:spcBef>
                  <a:spcPct val="0"/>
                </a:spcBef>
                <a:spcAft>
                  <a:spcPct val="0"/>
                </a:spcAft>
                <a:defRPr/>
              </a:pPr>
              <a:r>
                <a:rPr lang="en-US" altLang="zh-CN" sz="1400" b="1" dirty="0">
                  <a:latin typeface="微软雅黑" panose="020B0503020204020204" pitchFamily="34" charset="-122"/>
                  <a:ea typeface="微软雅黑" panose="020B0503020204020204" pitchFamily="34" charset="-122"/>
                </a:rPr>
                <a:t>Vice chairman</a:t>
              </a:r>
              <a:endParaRPr lang="zh-CN" altLang="en-US" sz="1400" b="1" dirty="0">
                <a:effectLst/>
                <a:latin typeface="微软雅黑" panose="020B0503020204020204" pitchFamily="34" charset="-122"/>
                <a:ea typeface="微软雅黑" panose="020B0503020204020204" pitchFamily="34" charset="-122"/>
              </a:endParaRPr>
            </a:p>
          </p:txBody>
        </p:sp>
      </p:grpSp>
      <p:sp>
        <p:nvSpPr>
          <p:cNvPr id="45" name="圆角矩形 16">
            <a:extLst>
              <a:ext uri="{FF2B5EF4-FFF2-40B4-BE49-F238E27FC236}">
                <a16:creationId xmlns:a16="http://schemas.microsoft.com/office/drawing/2014/main" id="{C3F3AA34-1FE3-42BC-8E03-09DB38B7F84B}"/>
              </a:ext>
            </a:extLst>
          </p:cNvPr>
          <p:cNvSpPr/>
          <p:nvPr/>
        </p:nvSpPr>
        <p:spPr bwMode="auto">
          <a:xfrm>
            <a:off x="798885" y="3943596"/>
            <a:ext cx="10317345" cy="979763"/>
          </a:xfrm>
          <a:prstGeom prst="roundRect">
            <a:avLst>
              <a:gd name="adj" fmla="val 15950"/>
            </a:avLst>
          </a:prstGeom>
          <a:noFill/>
          <a:ln w="3175">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1" lang="zh-CN" altLang="en-US" sz="1800" b="0" i="0" u="none" strike="noStrike" kern="1200" cap="none" spc="0" normalizeH="0" baseline="0" noProof="0" dirty="0">
              <a:ln>
                <a:noFill/>
              </a:ln>
              <a:solidFill>
                <a:schemeClr val="tx1"/>
              </a:solidFill>
              <a:effectLst/>
              <a:uLnTx/>
              <a:uFillTx/>
              <a:latin typeface="Arial" panose="020B0604020202020204"/>
              <a:ea typeface="宋体" panose="02010600030101010101" pitchFamily="2" charset="-122"/>
              <a:cs typeface="+mn-cs"/>
            </a:endParaRPr>
          </a:p>
        </p:txBody>
      </p:sp>
      <p:sp>
        <p:nvSpPr>
          <p:cNvPr id="46" name="矩形 45">
            <a:extLst>
              <a:ext uri="{FF2B5EF4-FFF2-40B4-BE49-F238E27FC236}">
                <a16:creationId xmlns:a16="http://schemas.microsoft.com/office/drawing/2014/main" id="{68AA6A3D-8108-4162-8C38-C9367FB013B5}"/>
              </a:ext>
            </a:extLst>
          </p:cNvPr>
          <p:cNvSpPr/>
          <p:nvPr/>
        </p:nvSpPr>
        <p:spPr bwMode="auto">
          <a:xfrm>
            <a:off x="11125093" y="4258410"/>
            <a:ext cx="1076367" cy="523220"/>
          </a:xfrm>
          <a:prstGeom prst="rect">
            <a:avLst/>
          </a:prstGeom>
          <a:effectLst>
            <a:glow rad="63500">
              <a:schemeClr val="accent1">
                <a:satMod val="175000"/>
                <a:alpha val="40000"/>
              </a:schemeClr>
            </a:glow>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defRPr/>
            </a:pPr>
            <a:r>
              <a:rPr lang="en-US" altLang="zh-CN" sz="1400" b="1" dirty="0"/>
              <a:t>committee member</a:t>
            </a:r>
            <a:endParaRPr lang="zh-CN" altLang="en-US" sz="1400" b="1" dirty="0">
              <a:effectLst/>
              <a:latin typeface="微软雅黑" panose="020B0503020204020204" pitchFamily="34" charset="-122"/>
              <a:ea typeface="微软雅黑" panose="020B0503020204020204" pitchFamily="34" charset="-122"/>
            </a:endParaRPr>
          </a:p>
        </p:txBody>
      </p:sp>
      <p:pic>
        <p:nvPicPr>
          <p:cNvPr id="47" name="图片 46">
            <a:extLst>
              <a:ext uri="{FF2B5EF4-FFF2-40B4-BE49-F238E27FC236}">
                <a16:creationId xmlns:a16="http://schemas.microsoft.com/office/drawing/2014/main" id="{95E8EA51-5814-413F-A167-A2C7960D0B00}"/>
              </a:ext>
            </a:extLst>
          </p:cNvPr>
          <p:cNvPicPr>
            <a:picLocks noChangeAspect="1"/>
          </p:cNvPicPr>
          <p:nvPr/>
        </p:nvPicPr>
        <p:blipFill rotWithShape="1">
          <a:blip r:embed="rId3" cstate="screen"/>
          <a:srcRect/>
          <a:stretch>
            <a:fillRect/>
          </a:stretch>
        </p:blipFill>
        <p:spPr bwMode="auto">
          <a:xfrm>
            <a:off x="2409066" y="3947114"/>
            <a:ext cx="959999" cy="960325"/>
          </a:xfrm>
          <a:prstGeom prst="roundRect">
            <a:avLst/>
          </a:prstGeom>
          <a:ln>
            <a:solidFill>
              <a:schemeClr val="accent1"/>
            </a:solidFill>
          </a:ln>
          <a:effectLst/>
        </p:spPr>
      </p:pic>
      <p:pic>
        <p:nvPicPr>
          <p:cNvPr id="48" name="图片 47">
            <a:extLst>
              <a:ext uri="{FF2B5EF4-FFF2-40B4-BE49-F238E27FC236}">
                <a16:creationId xmlns:a16="http://schemas.microsoft.com/office/drawing/2014/main" id="{D4A10E70-8511-406F-ABD2-F045B3D0BC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311" t="8270" r="24454" b="40376"/>
          <a:stretch>
            <a:fillRect/>
          </a:stretch>
        </p:blipFill>
        <p:spPr bwMode="auto">
          <a:xfrm>
            <a:off x="4043909" y="3956783"/>
            <a:ext cx="959999" cy="960325"/>
          </a:xfrm>
          <a:prstGeom prst="roundRect">
            <a:avLst/>
          </a:prstGeom>
          <a:ln>
            <a:solidFill>
              <a:schemeClr val="accent1"/>
            </a:solidFill>
          </a:ln>
          <a:effectLst/>
        </p:spPr>
      </p:pic>
      <p:pic>
        <p:nvPicPr>
          <p:cNvPr id="49" name="图片 48">
            <a:extLst>
              <a:ext uri="{FF2B5EF4-FFF2-40B4-BE49-F238E27FC236}">
                <a16:creationId xmlns:a16="http://schemas.microsoft.com/office/drawing/2014/main" id="{6950E58E-1788-4688-808A-DD72D8BE522F}"/>
              </a:ext>
            </a:extLst>
          </p:cNvPr>
          <p:cNvPicPr preferRelativeResize="0">
            <a:picLocks/>
          </p:cNvPicPr>
          <p:nvPr/>
        </p:nvPicPr>
        <p:blipFill rotWithShape="1">
          <a:blip r:embed="rId5" cstate="print">
            <a:extLst>
              <a:ext uri="{28A0092B-C50C-407E-A947-70E740481C1C}">
                <a14:useLocalDpi xmlns:a14="http://schemas.microsoft.com/office/drawing/2010/main" val="0"/>
              </a:ext>
            </a:extLst>
          </a:blip>
          <a:srcRect l="3449" t="20782" r="16368" b="25762"/>
          <a:stretch>
            <a:fillRect/>
          </a:stretch>
        </p:blipFill>
        <p:spPr bwMode="auto">
          <a:xfrm>
            <a:off x="9324232" y="2076172"/>
            <a:ext cx="1051200" cy="1051200"/>
          </a:xfrm>
          <a:prstGeom prst="roundRect">
            <a:avLst/>
          </a:prstGeom>
          <a:ln>
            <a:solidFill>
              <a:schemeClr val="accent1"/>
            </a:solidFill>
          </a:ln>
          <a:effectLst/>
        </p:spPr>
      </p:pic>
      <p:pic>
        <p:nvPicPr>
          <p:cNvPr id="50" name="图片 49" descr="C:\Users\Administrator\Desktop\624a6cc93a054a0dbddccb5c5ef213de.png624a6cc93a054a0dbddccb5c5ef213de">
            <a:extLst>
              <a:ext uri="{FF2B5EF4-FFF2-40B4-BE49-F238E27FC236}">
                <a16:creationId xmlns:a16="http://schemas.microsoft.com/office/drawing/2014/main" id="{5079ED59-2F91-4FCE-94AC-D7C6835157F2}"/>
              </a:ext>
            </a:extLst>
          </p:cNvPr>
          <p:cNvPicPr preferRelativeResize="0">
            <a:picLocks/>
          </p:cNvPicPr>
          <p:nvPr/>
        </p:nvPicPr>
        <p:blipFill rotWithShape="1">
          <a:blip r:embed="rId6"/>
          <a:srcRect/>
          <a:stretch>
            <a:fillRect/>
          </a:stretch>
        </p:blipFill>
        <p:spPr bwMode="auto">
          <a:xfrm>
            <a:off x="7812379" y="2075165"/>
            <a:ext cx="1051200" cy="1052207"/>
          </a:xfrm>
          <a:prstGeom prst="roundRect">
            <a:avLst/>
          </a:prstGeom>
          <a:ln>
            <a:solidFill>
              <a:schemeClr val="accent1"/>
            </a:solidFill>
          </a:ln>
          <a:effectLst/>
        </p:spPr>
      </p:pic>
      <p:pic>
        <p:nvPicPr>
          <p:cNvPr id="51" name="图片 50">
            <a:extLst>
              <a:ext uri="{FF2B5EF4-FFF2-40B4-BE49-F238E27FC236}">
                <a16:creationId xmlns:a16="http://schemas.microsoft.com/office/drawing/2014/main" id="{D3414B9A-A80B-4420-800C-3B22C1435C56}"/>
              </a:ext>
            </a:extLst>
          </p:cNvPr>
          <p:cNvPicPr>
            <a:picLocks noChangeAspect="1"/>
          </p:cNvPicPr>
          <p:nvPr/>
        </p:nvPicPr>
        <p:blipFill rotWithShape="1">
          <a:blip r:embed="rId7"/>
          <a:srcRect l="-1029" r="1029" b="10864"/>
          <a:stretch>
            <a:fillRect/>
          </a:stretch>
        </p:blipFill>
        <p:spPr bwMode="auto">
          <a:xfrm>
            <a:off x="6231883" y="2072483"/>
            <a:ext cx="1056070" cy="1054889"/>
          </a:xfrm>
          <a:prstGeom prst="roundRect">
            <a:avLst/>
          </a:prstGeom>
          <a:ln>
            <a:solidFill>
              <a:schemeClr val="accent1"/>
            </a:solidFill>
          </a:ln>
          <a:effectLst/>
        </p:spPr>
      </p:pic>
      <p:pic>
        <p:nvPicPr>
          <p:cNvPr id="52" name="图片 51">
            <a:extLst>
              <a:ext uri="{FF2B5EF4-FFF2-40B4-BE49-F238E27FC236}">
                <a16:creationId xmlns:a16="http://schemas.microsoft.com/office/drawing/2014/main" id="{5684B94C-A5CA-4EC3-B07D-A3225163DF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1470" t="18034" r="22305" b="47296"/>
          <a:stretch>
            <a:fillRect/>
          </a:stretch>
        </p:blipFill>
        <p:spPr bwMode="auto">
          <a:xfrm>
            <a:off x="4651387" y="2076172"/>
            <a:ext cx="1052377" cy="1051200"/>
          </a:xfrm>
          <a:prstGeom prst="roundRect">
            <a:avLst/>
          </a:prstGeom>
          <a:ln>
            <a:solidFill>
              <a:schemeClr val="accent1"/>
            </a:solidFill>
          </a:ln>
          <a:effectLst/>
        </p:spPr>
      </p:pic>
      <p:pic>
        <p:nvPicPr>
          <p:cNvPr id="53" name="图片 52">
            <a:extLst>
              <a:ext uri="{FF2B5EF4-FFF2-40B4-BE49-F238E27FC236}">
                <a16:creationId xmlns:a16="http://schemas.microsoft.com/office/drawing/2014/main" id="{900F1E44-57F7-4090-894E-456D675BB878}"/>
              </a:ext>
            </a:extLst>
          </p:cNvPr>
          <p:cNvPicPr>
            <a:picLocks noChangeAspect="1"/>
          </p:cNvPicPr>
          <p:nvPr/>
        </p:nvPicPr>
        <p:blipFill rotWithShape="1">
          <a:blip r:embed="rId9"/>
          <a:srcRect l="-809" t="123" r="809" b="33211"/>
          <a:stretch>
            <a:fillRect/>
          </a:stretch>
        </p:blipFill>
        <p:spPr bwMode="auto">
          <a:xfrm>
            <a:off x="1508885" y="2068367"/>
            <a:ext cx="1056070" cy="1054889"/>
          </a:xfrm>
          <a:prstGeom prst="roundRect">
            <a:avLst/>
          </a:prstGeom>
          <a:ln>
            <a:solidFill>
              <a:schemeClr val="accent1"/>
            </a:solidFill>
          </a:ln>
          <a:effectLst/>
        </p:spPr>
      </p:pic>
      <p:pic>
        <p:nvPicPr>
          <p:cNvPr id="54" name="图片 53" descr="C:\Users\Administrator\Desktop\601234046203191980.jpg601234046203191980">
            <a:extLst>
              <a:ext uri="{FF2B5EF4-FFF2-40B4-BE49-F238E27FC236}">
                <a16:creationId xmlns:a16="http://schemas.microsoft.com/office/drawing/2014/main" id="{527E487A-B7CB-4A72-BB4C-01219074949D}"/>
              </a:ext>
            </a:extLst>
          </p:cNvPr>
          <p:cNvPicPr>
            <a:picLocks noChangeAspect="1"/>
          </p:cNvPicPr>
          <p:nvPr/>
        </p:nvPicPr>
        <p:blipFill rotWithShape="1">
          <a:blip r:embed="rId10"/>
          <a:srcRect/>
          <a:stretch>
            <a:fillRect/>
          </a:stretch>
        </p:blipFill>
        <p:spPr bwMode="auto">
          <a:xfrm>
            <a:off x="7045015" y="3963604"/>
            <a:ext cx="927735" cy="960325"/>
          </a:xfrm>
          <a:prstGeom prst="roundRect">
            <a:avLst/>
          </a:prstGeom>
          <a:ln>
            <a:solidFill>
              <a:schemeClr val="accent1"/>
            </a:solidFill>
          </a:ln>
          <a:effectLst/>
        </p:spPr>
      </p:pic>
      <p:pic>
        <p:nvPicPr>
          <p:cNvPr id="55" name="图片 54">
            <a:extLst>
              <a:ext uri="{FF2B5EF4-FFF2-40B4-BE49-F238E27FC236}">
                <a16:creationId xmlns:a16="http://schemas.microsoft.com/office/drawing/2014/main" id="{D339D011-CC23-42BC-A15B-FEE39F7F6E99}"/>
              </a:ext>
            </a:extLst>
          </p:cNvPr>
          <p:cNvPicPr preferRelativeResize="0">
            <a:picLocks/>
          </p:cNvPicPr>
          <p:nvPr/>
        </p:nvPicPr>
        <p:blipFill>
          <a:blip r:embed="rId11"/>
          <a:stretch>
            <a:fillRect/>
          </a:stretch>
        </p:blipFill>
        <p:spPr>
          <a:xfrm>
            <a:off x="8580252" y="3962031"/>
            <a:ext cx="939600" cy="961200"/>
          </a:xfrm>
          <a:prstGeom prst="roundRect">
            <a:avLst/>
          </a:prstGeom>
          <a:ln>
            <a:solidFill>
              <a:schemeClr val="accent1"/>
            </a:solidFill>
          </a:ln>
          <a:effectLst/>
        </p:spPr>
      </p:pic>
      <p:pic>
        <p:nvPicPr>
          <p:cNvPr id="56" name="图片 55">
            <a:extLst>
              <a:ext uri="{FF2B5EF4-FFF2-40B4-BE49-F238E27FC236}">
                <a16:creationId xmlns:a16="http://schemas.microsoft.com/office/drawing/2014/main" id="{3D947AB0-262A-4419-B7AB-6E99F34CCAC5}"/>
              </a:ext>
            </a:extLst>
          </p:cNvPr>
          <p:cNvPicPr>
            <a:picLocks noChangeAspect="1"/>
          </p:cNvPicPr>
          <p:nvPr/>
        </p:nvPicPr>
        <p:blipFill rotWithShape="1">
          <a:blip r:embed="rId12" cstate="screen"/>
          <a:srcRect/>
          <a:stretch>
            <a:fillRect/>
          </a:stretch>
        </p:blipFill>
        <p:spPr bwMode="auto">
          <a:xfrm>
            <a:off x="3089382" y="2068342"/>
            <a:ext cx="1047245" cy="1047600"/>
          </a:xfrm>
          <a:prstGeom prst="roundRect">
            <a:avLst/>
          </a:prstGeom>
          <a:ln>
            <a:solidFill>
              <a:schemeClr val="accent1"/>
            </a:solidFill>
          </a:ln>
          <a:effectLst/>
        </p:spPr>
      </p:pic>
      <p:pic>
        <p:nvPicPr>
          <p:cNvPr id="57" name="图片 56">
            <a:extLst>
              <a:ext uri="{FF2B5EF4-FFF2-40B4-BE49-F238E27FC236}">
                <a16:creationId xmlns:a16="http://schemas.microsoft.com/office/drawing/2014/main" id="{E40CF57C-00DC-4733-BEFA-B67725952D93}"/>
              </a:ext>
            </a:extLst>
          </p:cNvPr>
          <p:cNvPicPr preferRelativeResize="0">
            <a:picLocks/>
          </p:cNvPicPr>
          <p:nvPr/>
        </p:nvPicPr>
        <p:blipFill rotWithShape="1">
          <a:blip r:embed="rId13" cstate="print">
            <a:extLst>
              <a:ext uri="{28A0092B-C50C-407E-A947-70E740481C1C}">
                <a14:useLocalDpi xmlns:a14="http://schemas.microsoft.com/office/drawing/2010/main" val="0"/>
              </a:ext>
            </a:extLst>
          </a:blip>
          <a:srcRect l="13823" t="12249" r="15337" b="15523"/>
          <a:stretch/>
        </p:blipFill>
        <p:spPr>
          <a:xfrm>
            <a:off x="10127354" y="3960675"/>
            <a:ext cx="961200" cy="961200"/>
          </a:xfrm>
          <a:prstGeom prst="roundRect">
            <a:avLst>
              <a:gd name="adj" fmla="val 8594"/>
            </a:avLst>
          </a:prstGeom>
          <a:solidFill>
            <a:srgbClr val="FFFFFF">
              <a:shade val="85000"/>
            </a:srgbClr>
          </a:solidFill>
          <a:ln>
            <a:solidFill>
              <a:schemeClr val="accent1"/>
            </a:solidFill>
          </a:ln>
          <a:effectLst/>
        </p:spPr>
      </p:pic>
      <p:sp>
        <p:nvSpPr>
          <p:cNvPr id="58" name="矩形 57">
            <a:extLst>
              <a:ext uri="{FF2B5EF4-FFF2-40B4-BE49-F238E27FC236}">
                <a16:creationId xmlns:a16="http://schemas.microsoft.com/office/drawing/2014/main" id="{A5B71BC1-5129-4636-9286-D9EC615BD07F}"/>
              </a:ext>
            </a:extLst>
          </p:cNvPr>
          <p:cNvSpPr/>
          <p:nvPr/>
        </p:nvSpPr>
        <p:spPr bwMode="auto">
          <a:xfrm>
            <a:off x="25269" y="2338892"/>
            <a:ext cx="1405227" cy="523220"/>
          </a:xfrm>
          <a:prstGeom prst="rect">
            <a:avLst/>
          </a:prstGeom>
          <a:effectLst>
            <a:glow rad="63500">
              <a:schemeClr val="accent1">
                <a:satMod val="175000"/>
                <a:alpha val="40000"/>
              </a:schemeClr>
            </a:glow>
          </a:effectLst>
        </p:spPr>
        <p:txBody>
          <a:bodyPr wrap="square">
            <a:spAutoFit/>
          </a:bodyPr>
          <a:lstStyle/>
          <a:p>
            <a:pPr lvl="0" algn="ctr" fontAlgn="base">
              <a:spcBef>
                <a:spcPct val="0"/>
              </a:spcBef>
              <a:spcAft>
                <a:spcPct val="0"/>
              </a:spcAft>
              <a:defRPr/>
            </a:pPr>
            <a:r>
              <a:rPr lang="en-US" altLang="zh-CN" sz="1400" b="1" dirty="0">
                <a:latin typeface="微软雅黑" panose="020B0503020204020204" pitchFamily="34" charset="-122"/>
                <a:ea typeface="微软雅黑" panose="020B0503020204020204" pitchFamily="34" charset="-122"/>
              </a:rPr>
              <a:t>Honorary chairman</a:t>
            </a:r>
            <a:endParaRPr lang="zh-CN" altLang="en-US" sz="1400" b="1" dirty="0">
              <a:effectLst/>
              <a:latin typeface="微软雅黑" panose="020B0503020204020204" pitchFamily="34" charset="-122"/>
              <a:ea typeface="微软雅黑" panose="020B0503020204020204" pitchFamily="34" charset="-122"/>
            </a:endParaRPr>
          </a:p>
        </p:txBody>
      </p:sp>
      <p:pic>
        <p:nvPicPr>
          <p:cNvPr id="59" name="图片 58">
            <a:extLst>
              <a:ext uri="{FF2B5EF4-FFF2-40B4-BE49-F238E27FC236}">
                <a16:creationId xmlns:a16="http://schemas.microsoft.com/office/drawing/2014/main" id="{13A91AB3-FB55-480A-9CCB-6765FB3CA4D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6917" t="3232" r="25084" b="64115"/>
          <a:stretch/>
        </p:blipFill>
        <p:spPr>
          <a:xfrm>
            <a:off x="817504" y="3962031"/>
            <a:ext cx="961200" cy="961200"/>
          </a:xfrm>
          <a:prstGeom prst="roundRect">
            <a:avLst>
              <a:gd name="adj" fmla="val 8594"/>
            </a:avLst>
          </a:prstGeom>
          <a:solidFill>
            <a:srgbClr val="FFFFFF">
              <a:shade val="85000"/>
            </a:srgbClr>
          </a:solidFill>
          <a:ln>
            <a:noFill/>
          </a:ln>
          <a:effectLst/>
        </p:spPr>
      </p:pic>
      <p:pic>
        <p:nvPicPr>
          <p:cNvPr id="60" name="图片 59">
            <a:extLst>
              <a:ext uri="{FF2B5EF4-FFF2-40B4-BE49-F238E27FC236}">
                <a16:creationId xmlns:a16="http://schemas.microsoft.com/office/drawing/2014/main" id="{14D38151-9B34-489B-A0EA-F7E21AD1C9D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078" r="15865" b="52500"/>
          <a:stretch/>
        </p:blipFill>
        <p:spPr>
          <a:xfrm>
            <a:off x="5563152" y="3960675"/>
            <a:ext cx="954454" cy="948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 name="标题 5">
            <a:extLst>
              <a:ext uri="{FF2B5EF4-FFF2-40B4-BE49-F238E27FC236}">
                <a16:creationId xmlns:a16="http://schemas.microsoft.com/office/drawing/2014/main" id="{6D598946-CC42-4161-9110-0DA52F7A7929}"/>
              </a:ext>
            </a:extLst>
          </p:cNvPr>
          <p:cNvSpPr txBox="1">
            <a:spLocks/>
          </p:cNvSpPr>
          <p:nvPr/>
        </p:nvSpPr>
        <p:spPr>
          <a:xfrm>
            <a:off x="186127" y="14773"/>
            <a:ext cx="8618508" cy="5847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Management Organization</a:t>
            </a:r>
            <a:endParaRPr lang="zh-CN" altLang="en-US" b="1" dirty="0"/>
          </a:p>
        </p:txBody>
      </p:sp>
      <p:sp>
        <p:nvSpPr>
          <p:cNvPr id="62" name="文本框 61">
            <a:extLst>
              <a:ext uri="{FF2B5EF4-FFF2-40B4-BE49-F238E27FC236}">
                <a16:creationId xmlns:a16="http://schemas.microsoft.com/office/drawing/2014/main" id="{5A9FF559-199B-4DC1-A289-6CB469B74F3C}"/>
              </a:ext>
            </a:extLst>
          </p:cNvPr>
          <p:cNvSpPr txBox="1"/>
          <p:nvPr/>
        </p:nvSpPr>
        <p:spPr>
          <a:xfrm>
            <a:off x="6731410" y="1028431"/>
            <a:ext cx="1359668" cy="677108"/>
          </a:xfrm>
          <a:prstGeom prst="rect">
            <a:avLst/>
          </a:prstGeom>
          <a:noFill/>
        </p:spPr>
        <p:txBody>
          <a:bodyPr wrap="none" rtlCol="0">
            <a:spAutoFit/>
          </a:bodyPr>
          <a:lstStyle/>
          <a:p>
            <a:r>
              <a:rPr lang="en-US" altLang="zh-CN" sz="1400" b="1" dirty="0">
                <a:latin typeface="微软雅黑" panose="020B0503020204020204" pitchFamily="34" charset="-122"/>
                <a:ea typeface="微软雅黑" panose="020B0503020204020204" pitchFamily="34" charset="-122"/>
              </a:rPr>
              <a:t>Chairman</a:t>
            </a:r>
          </a:p>
          <a:p>
            <a:r>
              <a:rPr lang="en-US" altLang="zh-CN" sz="1200" b="1" dirty="0" err="1">
                <a:latin typeface="微软雅黑" panose="020B0503020204020204" pitchFamily="34" charset="-122"/>
                <a:ea typeface="微软雅黑" panose="020B0503020204020204" pitchFamily="34" charset="-122"/>
              </a:rPr>
              <a:t>Binghua</a:t>
            </a:r>
            <a:r>
              <a:rPr lang="en-US" altLang="zh-CN" sz="1200" b="1" dirty="0">
                <a:latin typeface="微软雅黑" panose="020B0503020204020204" pitchFamily="34" charset="-122"/>
                <a:ea typeface="微软雅黑" panose="020B0503020204020204" pitchFamily="34" charset="-122"/>
              </a:rPr>
              <a:t> Zhang</a:t>
            </a:r>
          </a:p>
          <a:p>
            <a:r>
              <a:rPr lang="en-US" altLang="zh-CN" sz="1200" b="1" dirty="0">
                <a:latin typeface="微软雅黑" panose="020B0503020204020204" pitchFamily="34" charset="-122"/>
                <a:ea typeface="微软雅黑" panose="020B0503020204020204" pitchFamily="34" charset="-122"/>
              </a:rPr>
              <a:t>Baidu</a:t>
            </a:r>
            <a:endParaRPr lang="zh-CN" altLang="en-US" sz="1200" b="1" dirty="0">
              <a:latin typeface="微软雅黑" panose="020B0503020204020204" pitchFamily="34" charset="-122"/>
              <a:ea typeface="微软雅黑" panose="020B0503020204020204" pitchFamily="34" charset="-122"/>
            </a:endParaRPr>
          </a:p>
        </p:txBody>
      </p:sp>
      <p:sp>
        <p:nvSpPr>
          <p:cNvPr id="63" name="矩形 62">
            <a:extLst>
              <a:ext uri="{FF2B5EF4-FFF2-40B4-BE49-F238E27FC236}">
                <a16:creationId xmlns:a16="http://schemas.microsoft.com/office/drawing/2014/main" id="{D2AA44BD-547D-4B2A-A5E3-260FC58D5498}"/>
              </a:ext>
            </a:extLst>
          </p:cNvPr>
          <p:cNvSpPr/>
          <p:nvPr/>
        </p:nvSpPr>
        <p:spPr>
          <a:xfrm>
            <a:off x="384150" y="5521467"/>
            <a:ext cx="11607252" cy="76740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ODCC is a professional, national and non-profit social organization initiated by Baidu, Alibaba, Tencent, China Telecom, China Mobile, Intel and CAICT </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China Academy of Information and Communication Technology</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378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52">
            <a:extLst>
              <a:ext uri="{FF2B5EF4-FFF2-40B4-BE49-F238E27FC236}">
                <a16:creationId xmlns:a16="http://schemas.microsoft.com/office/drawing/2014/main" id="{664F4521-5CDF-4741-B92D-025E1DC7390F}"/>
              </a:ext>
            </a:extLst>
          </p:cNvPr>
          <p:cNvSpPr/>
          <p:nvPr/>
        </p:nvSpPr>
        <p:spPr>
          <a:xfrm>
            <a:off x="1126222" y="920364"/>
            <a:ext cx="10029458" cy="408623"/>
          </a:xfrm>
          <a:prstGeom prst="roundRect">
            <a:avLst/>
          </a:prstGeom>
          <a:solidFill>
            <a:schemeClr val="bg1">
              <a:alpha val="20000"/>
            </a:schemeClr>
          </a:solidFill>
          <a:ln>
            <a:noFill/>
          </a:ln>
          <a:effectLst/>
        </p:spPr>
        <p:style>
          <a:lnRef idx="0">
            <a:schemeClr val="accent6"/>
          </a:lnRef>
          <a:fillRef idx="3">
            <a:schemeClr val="accent6"/>
          </a:fillRef>
          <a:effectRef idx="3">
            <a:schemeClr val="accent6"/>
          </a:effectRef>
          <a:fontRef idx="minor">
            <a:schemeClr val="lt1"/>
          </a:fontRef>
        </p:style>
        <p:txBody>
          <a:bodyPr wrap="square">
            <a:spAutoFit/>
          </a:bodyPr>
          <a:lstStyle/>
          <a:p>
            <a:pPr lvl="0" algn="ctr" fontAlgn="base">
              <a:spcBef>
                <a:spcPct val="0"/>
              </a:spcBef>
              <a:spcAft>
                <a:spcPct val="0"/>
              </a:spcAft>
              <a:defRPr/>
            </a:pPr>
            <a:r>
              <a:rPr kumimoji="1"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core members</a:t>
            </a:r>
            <a:r>
              <a:rPr kumimoji="1"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7</a:t>
            </a:r>
            <a:r>
              <a:rPr kumimoji="1"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21" name="矩形: 圆角 16">
            <a:extLst>
              <a:ext uri="{FF2B5EF4-FFF2-40B4-BE49-F238E27FC236}">
                <a16:creationId xmlns:a16="http://schemas.microsoft.com/office/drawing/2014/main" id="{03C112E5-3481-4585-811F-F9B108DE6817}"/>
              </a:ext>
            </a:extLst>
          </p:cNvPr>
          <p:cNvSpPr/>
          <p:nvPr/>
        </p:nvSpPr>
        <p:spPr>
          <a:xfrm>
            <a:off x="1126222" y="2756035"/>
            <a:ext cx="10029458" cy="3507607"/>
          </a:xfrm>
          <a:prstGeom prst="roundRect">
            <a:avLst>
              <a:gd name="adj" fmla="val 294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52">
            <a:extLst>
              <a:ext uri="{FF2B5EF4-FFF2-40B4-BE49-F238E27FC236}">
                <a16:creationId xmlns:a16="http://schemas.microsoft.com/office/drawing/2014/main" id="{1BBD2922-32F4-448F-A3F3-7285770FF104}"/>
              </a:ext>
            </a:extLst>
          </p:cNvPr>
          <p:cNvSpPr/>
          <p:nvPr/>
        </p:nvSpPr>
        <p:spPr>
          <a:xfrm>
            <a:off x="1126324" y="2258664"/>
            <a:ext cx="10028216" cy="408148"/>
          </a:xfrm>
          <a:prstGeom prst="roundRect">
            <a:avLst/>
          </a:prstGeom>
          <a:solidFill>
            <a:schemeClr val="bg1">
              <a:alpha val="20000"/>
            </a:schemeClr>
          </a:solidFill>
          <a:ln>
            <a:noFill/>
          </a:ln>
          <a:effectLst/>
        </p:spPr>
        <p:style>
          <a:lnRef idx="0">
            <a:schemeClr val="accent6"/>
          </a:lnRef>
          <a:fillRef idx="3">
            <a:schemeClr val="accent6"/>
          </a:fillRef>
          <a:effectRef idx="3">
            <a:schemeClr val="accent6"/>
          </a:effectRef>
          <a:fontRef idx="minor">
            <a:schemeClr val="lt1"/>
          </a:fontRef>
        </p:style>
        <p:txBody>
          <a:bodyPr wrap="square">
            <a:spAutoFit/>
          </a:bodyPr>
          <a:lstStyle/>
          <a:p>
            <a:pPr lvl="0" algn="ctr" fontAlgn="base">
              <a:spcBef>
                <a:spcPct val="0"/>
              </a:spcBef>
              <a:spcAft>
                <a:spcPct val="0"/>
              </a:spcAft>
              <a:defRPr/>
            </a:pPr>
            <a:r>
              <a:rPr kumimoji="1"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members</a:t>
            </a:r>
            <a:r>
              <a:rPr kumimoji="1"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75</a:t>
            </a:r>
            <a:r>
              <a:rPr kumimoji="1"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23" name="矩形 7">
            <a:extLst>
              <a:ext uri="{FF2B5EF4-FFF2-40B4-BE49-F238E27FC236}">
                <a16:creationId xmlns:a16="http://schemas.microsoft.com/office/drawing/2014/main" id="{17CB9C7B-DB42-4214-8A06-844AC5367A8C}"/>
              </a:ext>
            </a:extLst>
          </p:cNvPr>
          <p:cNvSpPr/>
          <p:nvPr/>
        </p:nvSpPr>
        <p:spPr>
          <a:xfrm>
            <a:off x="1126222" y="1416176"/>
            <a:ext cx="10029459" cy="766495"/>
          </a:xfrm>
          <a:prstGeom prst="roundRect">
            <a:avLst>
              <a:gd name="adj" fmla="val 759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4" name="组合 23">
            <a:extLst>
              <a:ext uri="{FF2B5EF4-FFF2-40B4-BE49-F238E27FC236}">
                <a16:creationId xmlns:a16="http://schemas.microsoft.com/office/drawing/2014/main" id="{D95621F6-8688-4A36-AB36-45E12D1304C6}"/>
              </a:ext>
            </a:extLst>
          </p:cNvPr>
          <p:cNvGrpSpPr/>
          <p:nvPr/>
        </p:nvGrpSpPr>
        <p:grpSpPr>
          <a:xfrm>
            <a:off x="1720139" y="1432429"/>
            <a:ext cx="8840585" cy="751105"/>
            <a:chOff x="1315436" y="1606748"/>
            <a:chExt cx="8840585" cy="751105"/>
          </a:xfrm>
        </p:grpSpPr>
        <p:pic>
          <p:nvPicPr>
            <p:cNvPr id="25" name="图片 24">
              <a:extLst>
                <a:ext uri="{FF2B5EF4-FFF2-40B4-BE49-F238E27FC236}">
                  <a16:creationId xmlns:a16="http://schemas.microsoft.com/office/drawing/2014/main" id="{DC9C7CE9-E3F0-4E8D-B82D-E249F18E6703}"/>
                </a:ext>
              </a:extLst>
            </p:cNvPr>
            <p:cNvPicPr>
              <a:picLocks noChangeAspect="1"/>
            </p:cNvPicPr>
            <p:nvPr/>
          </p:nvPicPr>
          <p:blipFill>
            <a:blip r:embed="rId3" cstate="screen"/>
            <a:stretch>
              <a:fillRect/>
            </a:stretch>
          </p:blipFill>
          <p:spPr>
            <a:xfrm>
              <a:off x="2520382" y="1751820"/>
              <a:ext cx="1309289" cy="433290"/>
            </a:xfrm>
            <a:prstGeom prst="rect">
              <a:avLst/>
            </a:prstGeom>
          </p:spPr>
        </p:pic>
        <p:pic>
          <p:nvPicPr>
            <p:cNvPr id="26" name="图片 25">
              <a:extLst>
                <a:ext uri="{FF2B5EF4-FFF2-40B4-BE49-F238E27FC236}">
                  <a16:creationId xmlns:a16="http://schemas.microsoft.com/office/drawing/2014/main" id="{18F57718-F847-46F7-8DBD-CEEFBFE9BC50}"/>
                </a:ext>
              </a:extLst>
            </p:cNvPr>
            <p:cNvPicPr>
              <a:picLocks noChangeAspect="1"/>
            </p:cNvPicPr>
            <p:nvPr/>
          </p:nvPicPr>
          <p:blipFill>
            <a:blip r:embed="rId4" cstate="screen"/>
            <a:stretch>
              <a:fillRect/>
            </a:stretch>
          </p:blipFill>
          <p:spPr>
            <a:xfrm>
              <a:off x="4143453" y="1606748"/>
              <a:ext cx="1062451" cy="751105"/>
            </a:xfrm>
            <a:prstGeom prst="rect">
              <a:avLst/>
            </a:prstGeom>
          </p:spPr>
        </p:pic>
        <p:pic>
          <p:nvPicPr>
            <p:cNvPr id="27" name="图片 26">
              <a:extLst>
                <a:ext uri="{FF2B5EF4-FFF2-40B4-BE49-F238E27FC236}">
                  <a16:creationId xmlns:a16="http://schemas.microsoft.com/office/drawing/2014/main" id="{B8AE967D-FD32-4EAB-AB3A-16060A96240B}"/>
                </a:ext>
              </a:extLst>
            </p:cNvPr>
            <p:cNvPicPr>
              <a:picLocks noChangeAspect="1"/>
            </p:cNvPicPr>
            <p:nvPr/>
          </p:nvPicPr>
          <p:blipFill>
            <a:blip r:embed="rId5" cstate="screen"/>
            <a:stretch>
              <a:fillRect/>
            </a:stretch>
          </p:blipFill>
          <p:spPr>
            <a:xfrm>
              <a:off x="6956202" y="1682743"/>
              <a:ext cx="1014128" cy="599116"/>
            </a:xfrm>
            <a:prstGeom prst="rect">
              <a:avLst/>
            </a:prstGeom>
          </p:spPr>
        </p:pic>
        <p:pic>
          <p:nvPicPr>
            <p:cNvPr id="28" name="图片 27">
              <a:extLst>
                <a:ext uri="{FF2B5EF4-FFF2-40B4-BE49-F238E27FC236}">
                  <a16:creationId xmlns:a16="http://schemas.microsoft.com/office/drawing/2014/main" id="{B68FBA4D-405D-4B11-A162-EFA008E2D27C}"/>
                </a:ext>
              </a:extLst>
            </p:cNvPr>
            <p:cNvPicPr>
              <a:picLocks noChangeAspect="1"/>
            </p:cNvPicPr>
            <p:nvPr/>
          </p:nvPicPr>
          <p:blipFill>
            <a:blip r:embed="rId6" cstate="screen"/>
            <a:stretch>
              <a:fillRect/>
            </a:stretch>
          </p:blipFill>
          <p:spPr>
            <a:xfrm>
              <a:off x="5519686" y="1814568"/>
              <a:ext cx="1122734" cy="335467"/>
            </a:xfrm>
            <a:prstGeom prst="rect">
              <a:avLst/>
            </a:prstGeom>
          </p:spPr>
        </p:pic>
        <p:pic>
          <p:nvPicPr>
            <p:cNvPr id="29" name="图片 28">
              <a:extLst>
                <a:ext uri="{FF2B5EF4-FFF2-40B4-BE49-F238E27FC236}">
                  <a16:creationId xmlns:a16="http://schemas.microsoft.com/office/drawing/2014/main" id="{CB9EC015-8F49-43F5-A2E5-AFDAD93B7552}"/>
                </a:ext>
              </a:extLst>
            </p:cNvPr>
            <p:cNvPicPr>
              <a:picLocks noChangeAspect="1"/>
            </p:cNvPicPr>
            <p:nvPr/>
          </p:nvPicPr>
          <p:blipFill>
            <a:blip r:embed="rId7" cstate="screen"/>
            <a:stretch>
              <a:fillRect/>
            </a:stretch>
          </p:blipFill>
          <p:spPr>
            <a:xfrm>
              <a:off x="1315436" y="1788959"/>
              <a:ext cx="891164" cy="304945"/>
            </a:xfrm>
            <a:prstGeom prst="rect">
              <a:avLst/>
            </a:prstGeom>
          </p:spPr>
        </p:pic>
        <p:pic>
          <p:nvPicPr>
            <p:cNvPr id="30" name="图片 29">
              <a:extLst>
                <a:ext uri="{FF2B5EF4-FFF2-40B4-BE49-F238E27FC236}">
                  <a16:creationId xmlns:a16="http://schemas.microsoft.com/office/drawing/2014/main" id="{F70516B6-422A-41B6-B868-570E35B704EB}"/>
                </a:ext>
              </a:extLst>
            </p:cNvPr>
            <p:cNvPicPr>
              <a:picLocks noChangeAspect="1"/>
            </p:cNvPicPr>
            <p:nvPr/>
          </p:nvPicPr>
          <p:blipFill rotWithShape="1">
            <a:blip r:embed="rId8" cstate="screen"/>
            <a:srcRect t="3380"/>
            <a:stretch>
              <a:fillRect/>
            </a:stretch>
          </p:blipFill>
          <p:spPr>
            <a:xfrm>
              <a:off x="8284112" y="1738430"/>
              <a:ext cx="934122" cy="505426"/>
            </a:xfrm>
            <a:prstGeom prst="rect">
              <a:avLst/>
            </a:prstGeom>
          </p:spPr>
        </p:pic>
        <p:pic>
          <p:nvPicPr>
            <p:cNvPr id="31" name="图片 30">
              <a:extLst>
                <a:ext uri="{FF2B5EF4-FFF2-40B4-BE49-F238E27FC236}">
                  <a16:creationId xmlns:a16="http://schemas.microsoft.com/office/drawing/2014/main" id="{410BB36A-8EDE-41B0-8D5A-0002B069FBE0}"/>
                </a:ext>
              </a:extLst>
            </p:cNvPr>
            <p:cNvPicPr>
              <a:picLocks noChangeAspect="1"/>
            </p:cNvPicPr>
            <p:nvPr/>
          </p:nvPicPr>
          <p:blipFill>
            <a:blip r:embed="rId9" cstate="screen"/>
            <a:stretch>
              <a:fillRect/>
            </a:stretch>
          </p:blipFill>
          <p:spPr>
            <a:xfrm>
              <a:off x="9532015" y="1766831"/>
              <a:ext cx="624006" cy="418279"/>
            </a:xfrm>
            <a:prstGeom prst="rect">
              <a:avLst/>
            </a:prstGeom>
          </p:spPr>
        </p:pic>
      </p:grpSp>
      <p:pic>
        <p:nvPicPr>
          <p:cNvPr id="32" name="图片 31">
            <a:extLst>
              <a:ext uri="{FF2B5EF4-FFF2-40B4-BE49-F238E27FC236}">
                <a16:creationId xmlns:a16="http://schemas.microsoft.com/office/drawing/2014/main" id="{5DD91994-DD52-4B2D-BBD0-404A4085AAC8}"/>
              </a:ext>
            </a:extLst>
          </p:cNvPr>
          <p:cNvPicPr>
            <a:picLocks noChangeAspect="1"/>
          </p:cNvPicPr>
          <p:nvPr/>
        </p:nvPicPr>
        <p:blipFill rotWithShape="1">
          <a:blip r:embed="rId10">
            <a:extLst>
              <a:ext uri="{28A0092B-C50C-407E-A947-70E740481C1C}">
                <a14:useLocalDpi xmlns:a14="http://schemas.microsoft.com/office/drawing/2010/main" val="0"/>
              </a:ext>
            </a:extLst>
          </a:blip>
          <a:srcRect b="17368"/>
          <a:stretch/>
        </p:blipFill>
        <p:spPr>
          <a:xfrm>
            <a:off x="1325880" y="2756035"/>
            <a:ext cx="9578339" cy="3507607"/>
          </a:xfrm>
          <a:prstGeom prst="rect">
            <a:avLst/>
          </a:prstGeom>
        </p:spPr>
      </p:pic>
      <p:sp>
        <p:nvSpPr>
          <p:cNvPr id="33" name="标题 1">
            <a:extLst>
              <a:ext uri="{FF2B5EF4-FFF2-40B4-BE49-F238E27FC236}">
                <a16:creationId xmlns:a16="http://schemas.microsoft.com/office/drawing/2014/main" id="{05CB32B6-05ED-491F-948D-05294780BF65}"/>
              </a:ext>
            </a:extLst>
          </p:cNvPr>
          <p:cNvSpPr txBox="1">
            <a:spLocks/>
          </p:cNvSpPr>
          <p:nvPr/>
        </p:nvSpPr>
        <p:spPr>
          <a:xfrm>
            <a:off x="70307" y="34679"/>
            <a:ext cx="8618508" cy="6787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t>Members</a:t>
            </a:r>
            <a:endParaRPr lang="zh-CN" altLang="en-US" b="1" dirty="0"/>
          </a:p>
        </p:txBody>
      </p:sp>
    </p:spTree>
    <p:extLst>
      <p:ext uri="{BB962C8B-B14F-4D97-AF65-F5344CB8AC3E}">
        <p14:creationId xmlns:p14="http://schemas.microsoft.com/office/powerpoint/2010/main" val="14718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7B4EA3C-63CC-4EA2-A0EB-1FAF0B2F5D81}"/>
              </a:ext>
            </a:extLst>
          </p:cNvPr>
          <p:cNvSpPr/>
          <p:nvPr/>
        </p:nvSpPr>
        <p:spPr>
          <a:xfrm>
            <a:off x="928250" y="229836"/>
            <a:ext cx="3847335" cy="584775"/>
          </a:xfrm>
          <a:prstGeom prst="rect">
            <a:avLst/>
          </a:prstGeom>
        </p:spPr>
        <p:txBody>
          <a:bodyPr wrap="non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zh-CN" sz="3200" b="1" dirty="0">
                <a:ln w="0"/>
                <a:solidFill>
                  <a:srgbClr val="FFFFFF"/>
                </a:solidFill>
                <a:latin typeface="微软雅黑" panose="020B0503020204020204" pitchFamily="34" charset="-122"/>
                <a:ea typeface="微软雅黑" panose="020B0503020204020204" pitchFamily="34" charset="-122"/>
                <a:cs typeface="Microsoft YaHei Light"/>
              </a:rPr>
              <a:t>ODCC</a:t>
            </a:r>
            <a:r>
              <a:rPr lang="zh-CN" altLang="en-US" sz="3200" b="1" dirty="0">
                <a:ln w="0"/>
                <a:solidFill>
                  <a:srgbClr val="FFFFFF"/>
                </a:solidFill>
                <a:latin typeface="微软雅黑" panose="020B0503020204020204" pitchFamily="34" charset="-122"/>
                <a:ea typeface="微软雅黑" panose="020B0503020204020204" pitchFamily="34" charset="-122"/>
                <a:cs typeface="Microsoft YaHei Light"/>
              </a:rPr>
              <a:t>近年发布成果</a:t>
            </a:r>
            <a:endParaRPr kumimoji="0" lang="en-US" altLang="zh-CN" sz="3200" i="0" u="none" strike="noStrike" kern="1200" cap="none" spc="0" normalizeH="0" baseline="0" noProof="0" dirty="0">
              <a:ln w="0"/>
              <a:solidFill>
                <a:srgbClr val="FFFFFF"/>
              </a:solidFill>
              <a:effectLst/>
              <a:uLnTx/>
              <a:uFillTx/>
              <a:latin typeface="微软雅黑" panose="020B0503020204020204" pitchFamily="34" charset="-122"/>
              <a:ea typeface="微软雅黑" panose="020B0503020204020204" pitchFamily="34" charset="-122"/>
              <a:cs typeface="Microsoft YaHei Light"/>
            </a:endParaRPr>
          </a:p>
        </p:txBody>
      </p:sp>
      <p:sp>
        <p:nvSpPr>
          <p:cNvPr id="5" name="椭圆 4">
            <a:extLst>
              <a:ext uri="{FF2B5EF4-FFF2-40B4-BE49-F238E27FC236}">
                <a16:creationId xmlns:a16="http://schemas.microsoft.com/office/drawing/2014/main" id="{076BB552-2387-4FFA-B18F-115D9B7A575F}"/>
              </a:ext>
            </a:extLst>
          </p:cNvPr>
          <p:cNvSpPr/>
          <p:nvPr/>
        </p:nvSpPr>
        <p:spPr>
          <a:xfrm>
            <a:off x="8879804" y="2020279"/>
            <a:ext cx="1487277" cy="1487277"/>
          </a:xfrm>
          <a:prstGeom prst="ellipse">
            <a:avLst/>
          </a:prstGeom>
          <a:noFill/>
          <a:ln w="25400">
            <a:solidFill>
              <a:schemeClr val="accent1"/>
            </a:solidFill>
            <a:prstDash val="sysDash"/>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chemeClr val="tx1"/>
                </a:solidFill>
                <a:latin typeface="Microsoft YaHei" panose="020B0503020204020204" pitchFamily="34" charset="-122"/>
                <a:ea typeface="Microsoft YaHei" panose="020B0503020204020204" pitchFamily="34" charset="-122"/>
              </a:rPr>
              <a:t>2018</a:t>
            </a:r>
          </a:p>
        </p:txBody>
      </p:sp>
      <p:cxnSp>
        <p:nvCxnSpPr>
          <p:cNvPr id="8" name="直线连接符 5">
            <a:extLst>
              <a:ext uri="{FF2B5EF4-FFF2-40B4-BE49-F238E27FC236}">
                <a16:creationId xmlns:a16="http://schemas.microsoft.com/office/drawing/2014/main" id="{27DD5DCB-4D15-4FA1-940B-1EF1806D7B4E}"/>
              </a:ext>
            </a:extLst>
          </p:cNvPr>
          <p:cNvCxnSpPr>
            <a:cxnSpLocks/>
          </p:cNvCxnSpPr>
          <p:nvPr/>
        </p:nvCxnSpPr>
        <p:spPr>
          <a:xfrm>
            <a:off x="9623443" y="3538378"/>
            <a:ext cx="0" cy="2017024"/>
          </a:xfrm>
          <a:prstGeom prst="line">
            <a:avLst/>
          </a:prstGeom>
          <a:ln w="25400">
            <a:prstDash val="sysDash"/>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570F0FA7-A3DF-4DE3-8A3D-D1B514165380}"/>
              </a:ext>
            </a:extLst>
          </p:cNvPr>
          <p:cNvSpPr>
            <a:spLocks noChangeAspect="1"/>
          </p:cNvSpPr>
          <p:nvPr/>
        </p:nvSpPr>
        <p:spPr>
          <a:xfrm>
            <a:off x="8518260" y="3771585"/>
            <a:ext cx="768741" cy="768741"/>
          </a:xfrm>
          <a:prstGeom prst="ellipse">
            <a:avLst/>
          </a:prstGeom>
          <a:noFill/>
          <a:ln w="12700">
            <a:solidFill>
              <a:schemeClr val="accent5">
                <a:lumMod val="20000"/>
                <a:lumOff val="80000"/>
              </a:schemeClr>
            </a:solidFill>
            <a:prstDash val="sysDot"/>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Microsoft YaHei" charset="-122"/>
                <a:ea typeface="Microsoft YaHei" charset="-122"/>
                <a:cs typeface="Microsoft YaHei" charset="-122"/>
              </a:rPr>
              <a:t>22</a:t>
            </a:r>
            <a:endParaRPr kumimoji="1" lang="zh-CN" altLang="en-US" b="1" dirty="0">
              <a:solidFill>
                <a:schemeClr val="tx1"/>
              </a:solidFill>
              <a:latin typeface="Microsoft YaHei" charset="-122"/>
              <a:ea typeface="Microsoft YaHei" charset="-122"/>
              <a:cs typeface="Microsoft YaHei" charset="-122"/>
            </a:endParaRPr>
          </a:p>
        </p:txBody>
      </p:sp>
      <p:sp>
        <p:nvSpPr>
          <p:cNvPr id="10" name="文本框 9">
            <a:extLst>
              <a:ext uri="{FF2B5EF4-FFF2-40B4-BE49-F238E27FC236}">
                <a16:creationId xmlns:a16="http://schemas.microsoft.com/office/drawing/2014/main" id="{79D22CAB-1659-4636-8DF0-4810DE0AE30D}"/>
              </a:ext>
            </a:extLst>
          </p:cNvPr>
          <p:cNvSpPr txBox="1"/>
          <p:nvPr/>
        </p:nvSpPr>
        <p:spPr>
          <a:xfrm>
            <a:off x="9525966" y="3782483"/>
            <a:ext cx="1870842" cy="22648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Server     </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Data Center</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Network</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Test </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Joint laboratory</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p:txBody>
      </p:sp>
      <p:sp>
        <p:nvSpPr>
          <p:cNvPr id="11" name="文本框 10">
            <a:extLst>
              <a:ext uri="{FF2B5EF4-FFF2-40B4-BE49-F238E27FC236}">
                <a16:creationId xmlns:a16="http://schemas.microsoft.com/office/drawing/2014/main" id="{1BFF7E60-4EF1-48B7-B228-A192BA9682E7}"/>
              </a:ext>
            </a:extLst>
          </p:cNvPr>
          <p:cNvSpPr txBox="1"/>
          <p:nvPr/>
        </p:nvSpPr>
        <p:spPr>
          <a:xfrm>
            <a:off x="11494285" y="3794104"/>
            <a:ext cx="646162" cy="1936236"/>
          </a:xfrm>
          <a:prstGeom prst="rect">
            <a:avLst/>
          </a:prstGeom>
          <a:noFill/>
        </p:spPr>
        <p:txBody>
          <a:bodyPr wrap="square" rtlCol="0">
            <a:spAutoFit/>
          </a:bodyPr>
          <a:lstStyle/>
          <a:p>
            <a:pPr>
              <a:lnSpc>
                <a:spcPct val="150000"/>
              </a:lnSpc>
            </a:pPr>
            <a:r>
              <a:rPr kumimoji="1" lang="en-US" altLang="zh-CN" sz="1600" b="1" dirty="0">
                <a:latin typeface="Microsoft YaHei" panose="020B0503020204020204" pitchFamily="34" charset="-122"/>
                <a:ea typeface="Microsoft YaHei" panose="020B0503020204020204" pitchFamily="34" charset="-122"/>
              </a:rPr>
              <a:t>4</a:t>
            </a:r>
          </a:p>
          <a:p>
            <a:pPr>
              <a:lnSpc>
                <a:spcPct val="150000"/>
              </a:lnSpc>
            </a:pPr>
            <a:r>
              <a:rPr kumimoji="1" lang="en-US" altLang="zh-CN" sz="1600" b="1" dirty="0">
                <a:latin typeface="Microsoft YaHei" panose="020B0503020204020204" pitchFamily="34" charset="-122"/>
                <a:ea typeface="Microsoft YaHei" panose="020B0503020204020204" pitchFamily="34" charset="-122"/>
              </a:rPr>
              <a:t>6</a:t>
            </a:r>
          </a:p>
          <a:p>
            <a:pPr>
              <a:lnSpc>
                <a:spcPct val="150000"/>
              </a:lnSpc>
            </a:pPr>
            <a:r>
              <a:rPr kumimoji="1" lang="en-US" altLang="zh-CN" sz="1600" b="1" dirty="0">
                <a:latin typeface="Microsoft YaHei" panose="020B0503020204020204" pitchFamily="34" charset="-122"/>
                <a:ea typeface="Microsoft YaHei" panose="020B0503020204020204" pitchFamily="34" charset="-122"/>
              </a:rPr>
              <a:t>3</a:t>
            </a:r>
          </a:p>
          <a:p>
            <a:pPr>
              <a:lnSpc>
                <a:spcPct val="150000"/>
              </a:lnSpc>
            </a:pPr>
            <a:r>
              <a:rPr kumimoji="1" lang="en-US" altLang="zh-CN" sz="1600" b="1" dirty="0">
                <a:latin typeface="Microsoft YaHei" panose="020B0503020204020204" pitchFamily="34" charset="-122"/>
                <a:ea typeface="Microsoft YaHei" panose="020B0503020204020204" pitchFamily="34" charset="-122"/>
              </a:rPr>
              <a:t>5</a:t>
            </a:r>
          </a:p>
          <a:p>
            <a:pPr>
              <a:lnSpc>
                <a:spcPct val="150000"/>
              </a:lnSpc>
            </a:pPr>
            <a:r>
              <a:rPr kumimoji="1" lang="en-US" altLang="zh-CN" sz="1600" b="1" dirty="0">
                <a:latin typeface="Microsoft YaHei" panose="020B0503020204020204" pitchFamily="34" charset="-122"/>
                <a:ea typeface="Microsoft YaHei" panose="020B0503020204020204" pitchFamily="34" charset="-122"/>
              </a:rPr>
              <a:t>4</a:t>
            </a:r>
          </a:p>
        </p:txBody>
      </p:sp>
      <p:sp>
        <p:nvSpPr>
          <p:cNvPr id="12" name="椭圆 11">
            <a:extLst>
              <a:ext uri="{FF2B5EF4-FFF2-40B4-BE49-F238E27FC236}">
                <a16:creationId xmlns:a16="http://schemas.microsoft.com/office/drawing/2014/main" id="{5385FECB-9F07-4EDA-8722-709F31881174}"/>
              </a:ext>
            </a:extLst>
          </p:cNvPr>
          <p:cNvSpPr/>
          <p:nvPr/>
        </p:nvSpPr>
        <p:spPr>
          <a:xfrm>
            <a:off x="5049530" y="2020279"/>
            <a:ext cx="1487277" cy="1487277"/>
          </a:xfrm>
          <a:prstGeom prst="ellipse">
            <a:avLst/>
          </a:prstGeom>
          <a:noFill/>
          <a:ln w="25400">
            <a:solidFill>
              <a:schemeClr val="accent1"/>
            </a:solidFill>
            <a:prstDash val="sysDash"/>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chemeClr val="tx1"/>
                </a:solidFill>
                <a:latin typeface="Microsoft YaHei" panose="020B0503020204020204" pitchFamily="34" charset="-122"/>
                <a:ea typeface="Microsoft YaHei" panose="020B0503020204020204" pitchFamily="34" charset="-122"/>
              </a:rPr>
              <a:t>2017</a:t>
            </a:r>
          </a:p>
        </p:txBody>
      </p:sp>
      <p:cxnSp>
        <p:nvCxnSpPr>
          <p:cNvPr id="13" name="直线连接符 20">
            <a:extLst>
              <a:ext uri="{FF2B5EF4-FFF2-40B4-BE49-F238E27FC236}">
                <a16:creationId xmlns:a16="http://schemas.microsoft.com/office/drawing/2014/main" id="{3D7DA4FF-681B-4919-B23C-73B8E3BD6A42}"/>
              </a:ext>
            </a:extLst>
          </p:cNvPr>
          <p:cNvCxnSpPr>
            <a:cxnSpLocks/>
          </p:cNvCxnSpPr>
          <p:nvPr/>
        </p:nvCxnSpPr>
        <p:spPr>
          <a:xfrm>
            <a:off x="5793169" y="3538378"/>
            <a:ext cx="0" cy="2029636"/>
          </a:xfrm>
          <a:prstGeom prst="line">
            <a:avLst/>
          </a:prstGeom>
          <a:ln w="25400">
            <a:prstDash val="sysDash"/>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2D86C045-2856-44F7-8538-346230567052}"/>
              </a:ext>
            </a:extLst>
          </p:cNvPr>
          <p:cNvSpPr>
            <a:spLocks noChangeAspect="1"/>
          </p:cNvSpPr>
          <p:nvPr/>
        </p:nvSpPr>
        <p:spPr>
          <a:xfrm>
            <a:off x="4687986" y="3784197"/>
            <a:ext cx="768741" cy="768741"/>
          </a:xfrm>
          <a:prstGeom prst="ellipse">
            <a:avLst/>
          </a:prstGeom>
          <a:noFill/>
          <a:ln w="12700">
            <a:solidFill>
              <a:schemeClr val="accent5">
                <a:lumMod val="20000"/>
                <a:lumOff val="80000"/>
              </a:schemeClr>
            </a:solidFill>
            <a:prstDash val="sysDot"/>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Microsoft YaHei" charset="-122"/>
                <a:ea typeface="Microsoft YaHei" charset="-122"/>
                <a:cs typeface="Microsoft YaHei" charset="-122"/>
              </a:rPr>
              <a:t>20</a:t>
            </a:r>
            <a:endParaRPr kumimoji="1" lang="zh-CN" altLang="en-US" b="1" dirty="0">
              <a:solidFill>
                <a:schemeClr val="tx1"/>
              </a:solidFill>
              <a:latin typeface="Microsoft YaHei" charset="-122"/>
              <a:ea typeface="Microsoft YaHei" charset="-122"/>
              <a:cs typeface="Microsoft YaHei" charset="-122"/>
            </a:endParaRPr>
          </a:p>
        </p:txBody>
      </p:sp>
      <p:sp>
        <p:nvSpPr>
          <p:cNvPr id="15" name="文本框 14">
            <a:extLst>
              <a:ext uri="{FF2B5EF4-FFF2-40B4-BE49-F238E27FC236}">
                <a16:creationId xmlns:a16="http://schemas.microsoft.com/office/drawing/2014/main" id="{51A283B3-15F6-4975-BEDA-545E7F9E6E24}"/>
              </a:ext>
            </a:extLst>
          </p:cNvPr>
          <p:cNvSpPr txBox="1"/>
          <p:nvPr/>
        </p:nvSpPr>
        <p:spPr>
          <a:xfrm>
            <a:off x="5695692" y="3782483"/>
            <a:ext cx="1870842" cy="22648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Server     </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Data Center</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Network</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Test </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Joint laboratory</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p:txBody>
      </p:sp>
      <p:sp>
        <p:nvSpPr>
          <p:cNvPr id="16" name="文本框 15">
            <a:extLst>
              <a:ext uri="{FF2B5EF4-FFF2-40B4-BE49-F238E27FC236}">
                <a16:creationId xmlns:a16="http://schemas.microsoft.com/office/drawing/2014/main" id="{354A1F55-06AE-4D76-AD8C-CD2ECB97E736}"/>
              </a:ext>
            </a:extLst>
          </p:cNvPr>
          <p:cNvSpPr txBox="1"/>
          <p:nvPr/>
        </p:nvSpPr>
        <p:spPr>
          <a:xfrm>
            <a:off x="7202149" y="3794104"/>
            <a:ext cx="979668" cy="1936236"/>
          </a:xfrm>
          <a:prstGeom prst="rect">
            <a:avLst/>
          </a:prstGeom>
          <a:noFill/>
        </p:spPr>
        <p:txBody>
          <a:bodyPr wrap="square" rtlCol="0">
            <a:spAutoFit/>
          </a:bodyPr>
          <a:lstStyle/>
          <a:p>
            <a:pPr algn="r">
              <a:lnSpc>
                <a:spcPct val="150000"/>
              </a:lnSpc>
            </a:pPr>
            <a:r>
              <a:rPr kumimoji="1" lang="en-US" altLang="zh-CN" sz="1600" b="1" dirty="0">
                <a:latin typeface="Microsoft YaHei" panose="020B0503020204020204" pitchFamily="34" charset="-122"/>
                <a:ea typeface="Microsoft YaHei" panose="020B0503020204020204" pitchFamily="34" charset="-122"/>
              </a:rPr>
              <a:t>4</a:t>
            </a:r>
          </a:p>
          <a:p>
            <a:pPr algn="r">
              <a:lnSpc>
                <a:spcPct val="150000"/>
              </a:lnSpc>
            </a:pPr>
            <a:r>
              <a:rPr kumimoji="1" lang="en-US" altLang="zh-CN" sz="1600" b="1" dirty="0">
                <a:latin typeface="Microsoft YaHei" panose="020B0503020204020204" pitchFamily="34" charset="-122"/>
                <a:ea typeface="Microsoft YaHei" panose="020B0503020204020204" pitchFamily="34" charset="-122"/>
              </a:rPr>
              <a:t>3</a:t>
            </a:r>
          </a:p>
          <a:p>
            <a:pPr algn="r">
              <a:lnSpc>
                <a:spcPct val="150000"/>
              </a:lnSpc>
            </a:pPr>
            <a:r>
              <a:rPr kumimoji="1" lang="en-US" altLang="zh-CN" sz="1600" b="1" dirty="0">
                <a:latin typeface="Microsoft YaHei" panose="020B0503020204020204" pitchFamily="34" charset="-122"/>
                <a:ea typeface="Microsoft YaHei" panose="020B0503020204020204" pitchFamily="34" charset="-122"/>
              </a:rPr>
              <a:t>6</a:t>
            </a:r>
          </a:p>
          <a:p>
            <a:pPr algn="r">
              <a:lnSpc>
                <a:spcPct val="150000"/>
              </a:lnSpc>
            </a:pPr>
            <a:r>
              <a:rPr kumimoji="1" lang="en-US" altLang="zh-CN" sz="1600" b="1" dirty="0">
                <a:latin typeface="Microsoft YaHei" panose="020B0503020204020204" pitchFamily="34" charset="-122"/>
                <a:ea typeface="Microsoft YaHei" panose="020B0503020204020204" pitchFamily="34" charset="-122"/>
              </a:rPr>
              <a:t>6</a:t>
            </a:r>
          </a:p>
          <a:p>
            <a:pPr algn="r">
              <a:lnSpc>
                <a:spcPct val="150000"/>
              </a:lnSpc>
            </a:pPr>
            <a:r>
              <a:rPr kumimoji="1" lang="en-US" altLang="zh-CN" sz="1600" b="1" dirty="0">
                <a:latin typeface="Microsoft YaHei" panose="020B0503020204020204" pitchFamily="34" charset="-122"/>
                <a:ea typeface="Microsoft YaHei" panose="020B0503020204020204" pitchFamily="34" charset="-122"/>
              </a:rPr>
              <a:t>1</a:t>
            </a:r>
          </a:p>
        </p:txBody>
      </p:sp>
      <p:sp>
        <p:nvSpPr>
          <p:cNvPr id="17" name="椭圆 16">
            <a:extLst>
              <a:ext uri="{FF2B5EF4-FFF2-40B4-BE49-F238E27FC236}">
                <a16:creationId xmlns:a16="http://schemas.microsoft.com/office/drawing/2014/main" id="{DB01BE3F-C934-496B-83BB-15E03A63A537}"/>
              </a:ext>
            </a:extLst>
          </p:cNvPr>
          <p:cNvSpPr/>
          <p:nvPr/>
        </p:nvSpPr>
        <p:spPr>
          <a:xfrm>
            <a:off x="1218962" y="2020279"/>
            <a:ext cx="1487277" cy="1487277"/>
          </a:xfrm>
          <a:prstGeom prst="ellipse">
            <a:avLst/>
          </a:prstGeom>
          <a:noFill/>
          <a:ln w="25400">
            <a:solidFill>
              <a:schemeClr val="accent1"/>
            </a:solidFill>
            <a:prstDash val="sysDash"/>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chemeClr val="tx1"/>
                </a:solidFill>
                <a:latin typeface="Microsoft YaHei" panose="020B0503020204020204" pitchFamily="34" charset="-122"/>
                <a:ea typeface="Microsoft YaHei" panose="020B0503020204020204" pitchFamily="34" charset="-122"/>
              </a:rPr>
              <a:t>2016</a:t>
            </a:r>
          </a:p>
        </p:txBody>
      </p:sp>
      <p:cxnSp>
        <p:nvCxnSpPr>
          <p:cNvPr id="18" name="直线连接符 26">
            <a:extLst>
              <a:ext uri="{FF2B5EF4-FFF2-40B4-BE49-F238E27FC236}">
                <a16:creationId xmlns:a16="http://schemas.microsoft.com/office/drawing/2014/main" id="{7159B627-FF49-4CB3-B35E-C208DEAE8F96}"/>
              </a:ext>
            </a:extLst>
          </p:cNvPr>
          <p:cNvCxnSpPr>
            <a:cxnSpLocks/>
          </p:cNvCxnSpPr>
          <p:nvPr/>
        </p:nvCxnSpPr>
        <p:spPr>
          <a:xfrm>
            <a:off x="1962601" y="3538378"/>
            <a:ext cx="0" cy="2042248"/>
          </a:xfrm>
          <a:prstGeom prst="line">
            <a:avLst/>
          </a:prstGeom>
          <a:ln w="25400">
            <a:prstDash val="sysDash"/>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id="{0486F03F-7587-4742-BBD2-216FE7D9FDD7}"/>
              </a:ext>
            </a:extLst>
          </p:cNvPr>
          <p:cNvSpPr>
            <a:spLocks noChangeAspect="1"/>
          </p:cNvSpPr>
          <p:nvPr/>
        </p:nvSpPr>
        <p:spPr>
          <a:xfrm>
            <a:off x="857418" y="3796809"/>
            <a:ext cx="768741" cy="768741"/>
          </a:xfrm>
          <a:prstGeom prst="ellipse">
            <a:avLst/>
          </a:prstGeom>
          <a:noFill/>
          <a:ln w="12700">
            <a:solidFill>
              <a:schemeClr val="accent5">
                <a:lumMod val="20000"/>
                <a:lumOff val="80000"/>
              </a:schemeClr>
            </a:solidFill>
            <a:prstDash val="sysDot"/>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latin typeface="Microsoft YaHei" charset="-122"/>
                <a:ea typeface="Microsoft YaHei" charset="-122"/>
                <a:cs typeface="Microsoft YaHei" charset="-122"/>
              </a:rPr>
              <a:t>14</a:t>
            </a:r>
            <a:endParaRPr kumimoji="1" lang="zh-CN" altLang="en-US" b="1" dirty="0">
              <a:solidFill>
                <a:schemeClr val="tx1"/>
              </a:solidFill>
              <a:latin typeface="Microsoft YaHei" charset="-122"/>
              <a:ea typeface="Microsoft YaHei" charset="-122"/>
              <a:cs typeface="Microsoft YaHei" charset="-122"/>
            </a:endParaRPr>
          </a:p>
        </p:txBody>
      </p:sp>
      <p:sp>
        <p:nvSpPr>
          <p:cNvPr id="20" name="文本框 19">
            <a:extLst>
              <a:ext uri="{FF2B5EF4-FFF2-40B4-BE49-F238E27FC236}">
                <a16:creationId xmlns:a16="http://schemas.microsoft.com/office/drawing/2014/main" id="{CA1AB1CF-BC06-461C-A3AD-6DA2FCA120EA}"/>
              </a:ext>
            </a:extLst>
          </p:cNvPr>
          <p:cNvSpPr txBox="1"/>
          <p:nvPr/>
        </p:nvSpPr>
        <p:spPr>
          <a:xfrm>
            <a:off x="1865124" y="3782483"/>
            <a:ext cx="1870842" cy="22648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Server     </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Data Center</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Network</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Test </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en-US" altLang="zh-CN" sz="1600" b="1" dirty="0">
                <a:latin typeface="Microsoft YaHei" panose="020B0503020204020204" pitchFamily="34" charset="-122"/>
                <a:ea typeface="Microsoft YaHei" panose="020B0503020204020204" pitchFamily="34" charset="-122"/>
              </a:rPr>
              <a:t>Joint laboratory</a:t>
            </a:r>
            <a:r>
              <a:rPr kumimoji="1" lang="zh-CN" altLang="en-US" sz="1600" b="1" dirty="0">
                <a:latin typeface="Microsoft YaHei" panose="020B0503020204020204" pitchFamily="34" charset="-122"/>
                <a:ea typeface="Microsoft YaHei" panose="020B0503020204020204" pitchFamily="34" charset="-122"/>
              </a:rPr>
              <a:t>   </a:t>
            </a:r>
            <a:endParaRPr kumimoji="1" lang="en-US" altLang="zh-CN" sz="1600" b="1" dirty="0">
              <a:latin typeface="Microsoft YaHei" panose="020B0503020204020204" pitchFamily="34" charset="-122"/>
              <a:ea typeface="Microsoft YaHei" panose="020B0503020204020204" pitchFamily="34" charset="-122"/>
            </a:endParaRPr>
          </a:p>
        </p:txBody>
      </p:sp>
      <p:sp>
        <p:nvSpPr>
          <p:cNvPr id="21" name="文本框 20">
            <a:extLst>
              <a:ext uri="{FF2B5EF4-FFF2-40B4-BE49-F238E27FC236}">
                <a16:creationId xmlns:a16="http://schemas.microsoft.com/office/drawing/2014/main" id="{F4DC32BF-7D0F-4014-AFF6-9B9EF5568233}"/>
              </a:ext>
            </a:extLst>
          </p:cNvPr>
          <p:cNvSpPr txBox="1"/>
          <p:nvPr/>
        </p:nvSpPr>
        <p:spPr>
          <a:xfrm>
            <a:off x="3794395" y="3794104"/>
            <a:ext cx="1108025" cy="1938992"/>
          </a:xfrm>
          <a:prstGeom prst="rect">
            <a:avLst/>
          </a:prstGeom>
          <a:noFill/>
        </p:spPr>
        <p:txBody>
          <a:bodyPr wrap="square" rtlCol="0">
            <a:spAutoFit/>
          </a:bodyPr>
          <a:lstStyle/>
          <a:p>
            <a:pPr>
              <a:lnSpc>
                <a:spcPct val="150000"/>
              </a:lnSpc>
            </a:pPr>
            <a:r>
              <a:rPr kumimoji="1" lang="en-US" altLang="zh-CN" sz="1600" b="1" dirty="0">
                <a:latin typeface="Microsoft YaHei" panose="020B0503020204020204" pitchFamily="34" charset="-122"/>
                <a:ea typeface="Microsoft YaHei" panose="020B0503020204020204" pitchFamily="34" charset="-122"/>
              </a:rPr>
              <a:t>3</a:t>
            </a:r>
          </a:p>
          <a:p>
            <a:pPr>
              <a:lnSpc>
                <a:spcPct val="150000"/>
              </a:lnSpc>
            </a:pPr>
            <a:r>
              <a:rPr kumimoji="1" lang="en-US" altLang="zh-CN" sz="1600" b="1" dirty="0">
                <a:latin typeface="Microsoft YaHei" panose="020B0503020204020204" pitchFamily="34" charset="-122"/>
                <a:ea typeface="Microsoft YaHei" panose="020B0503020204020204" pitchFamily="34" charset="-122"/>
              </a:rPr>
              <a:t>3</a:t>
            </a:r>
          </a:p>
          <a:p>
            <a:pPr>
              <a:lnSpc>
                <a:spcPct val="150000"/>
              </a:lnSpc>
            </a:pPr>
            <a:r>
              <a:rPr kumimoji="1" lang="en-US" altLang="zh-CN" sz="1600" b="1" dirty="0">
                <a:latin typeface="Microsoft YaHei" panose="020B0503020204020204" pitchFamily="34" charset="-122"/>
                <a:ea typeface="Microsoft YaHei" panose="020B0503020204020204" pitchFamily="34" charset="-122"/>
              </a:rPr>
              <a:t>3</a:t>
            </a:r>
          </a:p>
          <a:p>
            <a:pPr>
              <a:lnSpc>
                <a:spcPct val="150000"/>
              </a:lnSpc>
            </a:pPr>
            <a:r>
              <a:rPr kumimoji="1" lang="en-US" altLang="zh-CN" sz="1600" b="1" dirty="0">
                <a:latin typeface="Microsoft YaHei" panose="020B0503020204020204" pitchFamily="34" charset="-122"/>
                <a:ea typeface="Microsoft YaHei" panose="020B0503020204020204" pitchFamily="34" charset="-122"/>
              </a:rPr>
              <a:t>4</a:t>
            </a:r>
          </a:p>
          <a:p>
            <a:pPr>
              <a:lnSpc>
                <a:spcPct val="150000"/>
              </a:lnSpc>
            </a:pPr>
            <a:r>
              <a:rPr kumimoji="1" lang="en-US" altLang="zh-CN" sz="1600" b="1" dirty="0">
                <a:latin typeface="Microsoft YaHei" panose="020B0503020204020204" pitchFamily="34" charset="-122"/>
                <a:ea typeface="Microsoft YaHei" panose="020B0503020204020204" pitchFamily="34" charset="-122"/>
              </a:rPr>
              <a:t>1</a:t>
            </a:r>
          </a:p>
        </p:txBody>
      </p:sp>
      <p:cxnSp>
        <p:nvCxnSpPr>
          <p:cNvPr id="22" name="直线连接符 33">
            <a:extLst>
              <a:ext uri="{FF2B5EF4-FFF2-40B4-BE49-F238E27FC236}">
                <a16:creationId xmlns:a16="http://schemas.microsoft.com/office/drawing/2014/main" id="{67EAF8A9-2592-45B9-8683-970799F02702}"/>
              </a:ext>
            </a:extLst>
          </p:cNvPr>
          <p:cNvCxnSpPr>
            <a:cxnSpLocks/>
          </p:cNvCxnSpPr>
          <p:nvPr/>
        </p:nvCxnSpPr>
        <p:spPr>
          <a:xfrm>
            <a:off x="557216" y="2763917"/>
            <a:ext cx="661746" cy="1"/>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3" name="直线连接符 46">
            <a:extLst>
              <a:ext uri="{FF2B5EF4-FFF2-40B4-BE49-F238E27FC236}">
                <a16:creationId xmlns:a16="http://schemas.microsoft.com/office/drawing/2014/main" id="{E2212F13-2858-4CFC-8DF8-C5BD1428B8E5}"/>
              </a:ext>
            </a:extLst>
          </p:cNvPr>
          <p:cNvCxnSpPr>
            <a:cxnSpLocks/>
          </p:cNvCxnSpPr>
          <p:nvPr/>
        </p:nvCxnSpPr>
        <p:spPr>
          <a:xfrm flipV="1">
            <a:off x="7836046" y="2756464"/>
            <a:ext cx="1043758" cy="1490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直线箭头连接符 47">
            <a:extLst>
              <a:ext uri="{FF2B5EF4-FFF2-40B4-BE49-F238E27FC236}">
                <a16:creationId xmlns:a16="http://schemas.microsoft.com/office/drawing/2014/main" id="{B76FF9B5-9CDE-4E0B-827F-E65BB924E568}"/>
              </a:ext>
            </a:extLst>
          </p:cNvPr>
          <p:cNvCxnSpPr>
            <a:cxnSpLocks/>
          </p:cNvCxnSpPr>
          <p:nvPr/>
        </p:nvCxnSpPr>
        <p:spPr>
          <a:xfrm>
            <a:off x="6568249" y="2763917"/>
            <a:ext cx="1267797" cy="0"/>
          </a:xfrm>
          <a:prstGeom prst="straightConnector1">
            <a:avLst/>
          </a:prstGeom>
          <a:ln w="25400">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5" name="直线箭头连接符 52">
            <a:extLst>
              <a:ext uri="{FF2B5EF4-FFF2-40B4-BE49-F238E27FC236}">
                <a16:creationId xmlns:a16="http://schemas.microsoft.com/office/drawing/2014/main" id="{80E35556-54E1-440F-887F-69F8A16D17E0}"/>
              </a:ext>
            </a:extLst>
          </p:cNvPr>
          <p:cNvCxnSpPr>
            <a:cxnSpLocks/>
          </p:cNvCxnSpPr>
          <p:nvPr/>
        </p:nvCxnSpPr>
        <p:spPr>
          <a:xfrm>
            <a:off x="10367081" y="2763917"/>
            <a:ext cx="1267797" cy="0"/>
          </a:xfrm>
          <a:prstGeom prst="straightConnector1">
            <a:avLst/>
          </a:prstGeom>
          <a:ln w="25400">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6" name="直线连接符 53">
            <a:extLst>
              <a:ext uri="{FF2B5EF4-FFF2-40B4-BE49-F238E27FC236}">
                <a16:creationId xmlns:a16="http://schemas.microsoft.com/office/drawing/2014/main" id="{E2ED065F-57F3-40ED-B939-E73D584A6A29}"/>
              </a:ext>
            </a:extLst>
          </p:cNvPr>
          <p:cNvCxnSpPr>
            <a:cxnSpLocks/>
          </p:cNvCxnSpPr>
          <p:nvPr/>
        </p:nvCxnSpPr>
        <p:spPr>
          <a:xfrm flipV="1">
            <a:off x="4026643" y="2771370"/>
            <a:ext cx="1043758" cy="1490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7" name="直线箭头连接符 54">
            <a:extLst>
              <a:ext uri="{FF2B5EF4-FFF2-40B4-BE49-F238E27FC236}">
                <a16:creationId xmlns:a16="http://schemas.microsoft.com/office/drawing/2014/main" id="{73AFAF11-8233-4D10-A533-A1FD501E7C3F}"/>
              </a:ext>
            </a:extLst>
          </p:cNvPr>
          <p:cNvCxnSpPr>
            <a:cxnSpLocks/>
          </p:cNvCxnSpPr>
          <p:nvPr/>
        </p:nvCxnSpPr>
        <p:spPr>
          <a:xfrm>
            <a:off x="2758846" y="2778823"/>
            <a:ext cx="1267797" cy="0"/>
          </a:xfrm>
          <a:prstGeom prst="straightConnector1">
            <a:avLst/>
          </a:prstGeom>
          <a:ln w="25400">
            <a:prstDash val="sysDash"/>
            <a:tailEnd type="arrow" w="lg" len="lg"/>
          </a:ln>
        </p:spPr>
        <p:style>
          <a:lnRef idx="1">
            <a:schemeClr val="accent1"/>
          </a:lnRef>
          <a:fillRef idx="0">
            <a:schemeClr val="accent1"/>
          </a:fillRef>
          <a:effectRef idx="0">
            <a:schemeClr val="accent1"/>
          </a:effectRef>
          <a:fontRef idx="minor">
            <a:schemeClr val="tx1"/>
          </a:fontRef>
        </p:style>
      </p:cxnSp>
      <p:sp>
        <p:nvSpPr>
          <p:cNvPr id="28" name="标题 3">
            <a:extLst>
              <a:ext uri="{FF2B5EF4-FFF2-40B4-BE49-F238E27FC236}">
                <a16:creationId xmlns:a16="http://schemas.microsoft.com/office/drawing/2014/main" id="{4CFDA5C2-7484-403C-AF7C-C28B94C5D2CA}"/>
              </a:ext>
            </a:extLst>
          </p:cNvPr>
          <p:cNvSpPr txBox="1">
            <a:spLocks/>
          </p:cNvSpPr>
          <p:nvPr/>
        </p:nvSpPr>
        <p:spPr>
          <a:xfrm>
            <a:off x="186127" y="103695"/>
            <a:ext cx="8618508" cy="6787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a:t>Achievements in Recent Years</a:t>
            </a:r>
            <a:endParaRPr lang="zh-CN" altLang="en-US" b="1" dirty="0"/>
          </a:p>
        </p:txBody>
      </p:sp>
    </p:spTree>
    <p:extLst>
      <p:ext uri="{BB962C8B-B14F-4D97-AF65-F5344CB8AC3E}">
        <p14:creationId xmlns:p14="http://schemas.microsoft.com/office/powerpoint/2010/main" val="170614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EBDF8F1F-86DC-48EA-B427-1267527C80F7}"/>
              </a:ext>
            </a:extLst>
          </p:cNvPr>
          <p:cNvSpPr txBox="1">
            <a:spLocks/>
          </p:cNvSpPr>
          <p:nvPr/>
        </p:nvSpPr>
        <p:spPr>
          <a:xfrm>
            <a:off x="186127" y="103695"/>
            <a:ext cx="8618508" cy="6787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t>The purpose of ODCC</a:t>
            </a:r>
            <a:endParaRPr lang="zh-CN" altLang="en-US" dirty="0"/>
          </a:p>
        </p:txBody>
      </p:sp>
      <p:sp>
        <p:nvSpPr>
          <p:cNvPr id="30" name="TextBox 2">
            <a:extLst>
              <a:ext uri="{FF2B5EF4-FFF2-40B4-BE49-F238E27FC236}">
                <a16:creationId xmlns:a16="http://schemas.microsoft.com/office/drawing/2014/main" id="{C47CF478-64B0-442E-A329-F2B5701F6E05}"/>
              </a:ext>
            </a:extLst>
          </p:cNvPr>
          <p:cNvSpPr txBox="1"/>
          <p:nvPr/>
        </p:nvSpPr>
        <p:spPr>
          <a:xfrm>
            <a:off x="847897" y="1435379"/>
            <a:ext cx="10474037" cy="2585323"/>
          </a:xfrm>
          <a:prstGeom prst="rect">
            <a:avLst/>
          </a:prstGeom>
          <a:noFill/>
        </p:spPr>
        <p:txBody>
          <a:bodyPr wrap="square" rtlCol="0">
            <a:spAutoFit/>
          </a:bodyPr>
          <a:lstStyle/>
          <a:p>
            <a:pPr marL="800100" lvl="1" indent="-342900" algn="just">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The committee aims to create an open platform for data centers in China, promote the development of the Internet industry, promote the standardization and industrialization of infrastructure.</a:t>
            </a:r>
          </a:p>
          <a:p>
            <a:pPr marL="800100" lvl="1" indent="-342900" algn="just">
              <a:lnSpc>
                <a:spcPct val="150000"/>
              </a:lnSpc>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Major Achievements</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research on hotspot technologies</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technical white paper</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industry standards</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test specification</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test services</a:t>
            </a:r>
          </a:p>
          <a:p>
            <a:pPr algn="just">
              <a:lnSpc>
                <a:spcPct val="150000"/>
              </a:lnSpc>
            </a:pPr>
            <a:endParaRPr lang="en-US" altLang="zh-CN" dirty="0">
              <a:latin typeface="微软雅黑" panose="020B0503020204020204" pitchFamily="34" charset="-122"/>
              <a:ea typeface="微软雅黑" panose="020B0503020204020204" pitchFamily="34" charset="-122"/>
            </a:endParaRPr>
          </a:p>
        </p:txBody>
      </p:sp>
      <p:pic>
        <p:nvPicPr>
          <p:cNvPr id="31" name="图片 30">
            <a:extLst>
              <a:ext uri="{FF2B5EF4-FFF2-40B4-BE49-F238E27FC236}">
                <a16:creationId xmlns:a16="http://schemas.microsoft.com/office/drawing/2014/main" id="{B4F866C2-2060-4D1E-80EA-5A1BDB249B55}"/>
              </a:ext>
            </a:extLst>
          </p:cNvPr>
          <p:cNvPicPr>
            <a:picLocks noChangeAspect="1"/>
          </p:cNvPicPr>
          <p:nvPr/>
        </p:nvPicPr>
        <p:blipFill>
          <a:blip r:embed="rId3"/>
          <a:stretch>
            <a:fillRect/>
          </a:stretch>
        </p:blipFill>
        <p:spPr>
          <a:xfrm>
            <a:off x="6251170" y="4171285"/>
            <a:ext cx="4229519" cy="2045800"/>
          </a:xfrm>
          <a:prstGeom prst="rect">
            <a:avLst/>
          </a:prstGeom>
        </p:spPr>
      </p:pic>
      <p:pic>
        <p:nvPicPr>
          <p:cNvPr id="32" name="图片 31">
            <a:extLst>
              <a:ext uri="{FF2B5EF4-FFF2-40B4-BE49-F238E27FC236}">
                <a16:creationId xmlns:a16="http://schemas.microsoft.com/office/drawing/2014/main" id="{7F29CEAC-DDCD-496D-A433-B0BF626C2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650" y="4171285"/>
            <a:ext cx="4229520" cy="2045800"/>
          </a:xfrm>
          <a:prstGeom prst="rect">
            <a:avLst/>
          </a:prstGeom>
        </p:spPr>
      </p:pic>
    </p:spTree>
    <p:extLst>
      <p:ext uri="{BB962C8B-B14F-4D97-AF65-F5344CB8AC3E}">
        <p14:creationId xmlns:p14="http://schemas.microsoft.com/office/powerpoint/2010/main" val="1714087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D443DB-E052-4060-8C49-F73AF57AAAFE}"/>
              </a:ext>
            </a:extLst>
          </p:cNvPr>
          <p:cNvSpPr txBox="1">
            <a:spLocks/>
          </p:cNvSpPr>
          <p:nvPr/>
        </p:nvSpPr>
        <p:spPr>
          <a:xfrm>
            <a:off x="186127" y="103695"/>
            <a:ext cx="8618508" cy="6787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t>Star Programs</a:t>
            </a:r>
            <a:endParaRPr lang="zh-CN" altLang="en-US" dirty="0"/>
          </a:p>
        </p:txBody>
      </p:sp>
      <p:sp>
        <p:nvSpPr>
          <p:cNvPr id="3" name="文本框 2">
            <a:extLst>
              <a:ext uri="{FF2B5EF4-FFF2-40B4-BE49-F238E27FC236}">
                <a16:creationId xmlns:a16="http://schemas.microsoft.com/office/drawing/2014/main" id="{08A3604D-D7D2-452A-AC82-EBE114A9922C}"/>
              </a:ext>
            </a:extLst>
          </p:cNvPr>
          <p:cNvSpPr txBox="1"/>
          <p:nvPr/>
        </p:nvSpPr>
        <p:spPr>
          <a:xfrm>
            <a:off x="3773978" y="1812174"/>
            <a:ext cx="184731" cy="369332"/>
          </a:xfrm>
          <a:prstGeom prst="rect">
            <a:avLst/>
          </a:prstGeom>
          <a:noFill/>
        </p:spPr>
        <p:txBody>
          <a:bodyPr wrap="none" rtlCol="0">
            <a:spAutoFit/>
          </a:bodyPr>
          <a:lstStyle/>
          <a:p>
            <a:endParaRPr lang="zh-CN" altLang="en-US" dirty="0"/>
          </a:p>
        </p:txBody>
      </p:sp>
      <p:sp>
        <p:nvSpPr>
          <p:cNvPr id="4" name="文本框 3">
            <a:extLst>
              <a:ext uri="{FF2B5EF4-FFF2-40B4-BE49-F238E27FC236}">
                <a16:creationId xmlns:a16="http://schemas.microsoft.com/office/drawing/2014/main" id="{A3E984D9-571B-4E19-B71E-F3743BE0672C}"/>
              </a:ext>
            </a:extLst>
          </p:cNvPr>
          <p:cNvSpPr txBox="1"/>
          <p:nvPr/>
        </p:nvSpPr>
        <p:spPr>
          <a:xfrm>
            <a:off x="3158836" y="1737201"/>
            <a:ext cx="8165394" cy="1526187"/>
          </a:xfrm>
          <a:prstGeom prst="rect">
            <a:avLst/>
          </a:prstGeom>
          <a:noFill/>
        </p:spPr>
        <p:txBody>
          <a:bodyPr wrap="square" rtlCol="0">
            <a:spAutoFit/>
          </a:bodyPr>
          <a:lstStyle/>
          <a:p>
            <a:pPr algn="just">
              <a:lnSpc>
                <a:spcPct val="150000"/>
              </a:lnSpc>
            </a:pPr>
            <a:r>
              <a:rPr lang="en-US" altLang="zh-CN" sz="1600" dirty="0">
                <a:latin typeface="微软雅黑" panose="020B0503020204020204" pitchFamily="34" charset="-122"/>
                <a:ea typeface="微软雅黑" panose="020B0503020204020204" pitchFamily="34" charset="-122"/>
              </a:rPr>
              <a:t>Open Telecom IT Infrastructure (OTII), a white-box server project of ODCC, is initiated by China Mobile, China Telecom, China Unicom, CAICT, and Intel in Nov 2017. The primary goal is to standardize a deep optimized server solution for 5G Network and edge computing.</a:t>
            </a:r>
            <a:endParaRPr lang="zh-CN" altLang="en-US" sz="1600"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5E8559E-9FC3-46B3-BBC3-F1883BA85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770" y="1778960"/>
            <a:ext cx="2291066" cy="1514527"/>
          </a:xfrm>
          <a:prstGeom prst="rect">
            <a:avLst/>
          </a:prstGeom>
        </p:spPr>
      </p:pic>
      <p:sp>
        <p:nvSpPr>
          <p:cNvPr id="6" name="矩形 5">
            <a:extLst>
              <a:ext uri="{FF2B5EF4-FFF2-40B4-BE49-F238E27FC236}">
                <a16:creationId xmlns:a16="http://schemas.microsoft.com/office/drawing/2014/main" id="{1E573BE6-4E0B-4C29-99F1-925DD2FFD332}"/>
              </a:ext>
            </a:extLst>
          </p:cNvPr>
          <p:cNvSpPr/>
          <p:nvPr/>
        </p:nvSpPr>
        <p:spPr>
          <a:xfrm>
            <a:off x="515389" y="1346661"/>
            <a:ext cx="11039302" cy="194682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6EEBC68D-D819-4F34-B700-C31DA9E7F61B}"/>
              </a:ext>
            </a:extLst>
          </p:cNvPr>
          <p:cNvSpPr txBox="1"/>
          <p:nvPr/>
        </p:nvSpPr>
        <p:spPr>
          <a:xfrm>
            <a:off x="3158836" y="1383874"/>
            <a:ext cx="4760278" cy="369332"/>
          </a:xfrm>
          <a:prstGeom prst="rect">
            <a:avLst/>
          </a:prstGeom>
          <a:noFill/>
        </p:spPr>
        <p:txBody>
          <a:bodyPr wrap="none" rtlCol="0">
            <a:spAutoFit/>
          </a:bodyPr>
          <a:lstStyle/>
          <a:p>
            <a:r>
              <a:rPr lang="en-US" altLang="zh-CN" b="1" dirty="0">
                <a:latin typeface="微软雅黑" panose="020B0503020204020204" pitchFamily="34" charset="-122"/>
                <a:ea typeface="微软雅黑" panose="020B0503020204020204" pitchFamily="34" charset="-122"/>
              </a:rPr>
              <a:t>OTII Server for 5G and Edge computing</a:t>
            </a:r>
          </a:p>
        </p:txBody>
      </p:sp>
      <p:sp>
        <p:nvSpPr>
          <p:cNvPr id="8" name="文本框 7">
            <a:extLst>
              <a:ext uri="{FF2B5EF4-FFF2-40B4-BE49-F238E27FC236}">
                <a16:creationId xmlns:a16="http://schemas.microsoft.com/office/drawing/2014/main" id="{7C4E3C00-4726-40D6-A292-343E3B7E9988}"/>
              </a:ext>
            </a:extLst>
          </p:cNvPr>
          <p:cNvSpPr txBox="1"/>
          <p:nvPr/>
        </p:nvSpPr>
        <p:spPr>
          <a:xfrm>
            <a:off x="3773978" y="4323236"/>
            <a:ext cx="184731" cy="369332"/>
          </a:xfrm>
          <a:prstGeom prst="rect">
            <a:avLst/>
          </a:prstGeom>
          <a:noFill/>
        </p:spPr>
        <p:txBody>
          <a:bodyPr wrap="none" rtlCol="0">
            <a:spAutoFit/>
          </a:bodyPr>
          <a:lstStyle/>
          <a:p>
            <a:endParaRPr lang="zh-CN" altLang="en-US" dirty="0"/>
          </a:p>
        </p:txBody>
      </p:sp>
      <p:sp>
        <p:nvSpPr>
          <p:cNvPr id="9" name="文本框 8">
            <a:extLst>
              <a:ext uri="{FF2B5EF4-FFF2-40B4-BE49-F238E27FC236}">
                <a16:creationId xmlns:a16="http://schemas.microsoft.com/office/drawing/2014/main" id="{2F499CA7-DF4B-4645-B2C8-66078C33EB95}"/>
              </a:ext>
            </a:extLst>
          </p:cNvPr>
          <p:cNvSpPr txBox="1"/>
          <p:nvPr/>
        </p:nvSpPr>
        <p:spPr>
          <a:xfrm>
            <a:off x="637309" y="4240003"/>
            <a:ext cx="8167326" cy="1526187"/>
          </a:xfrm>
          <a:prstGeom prst="rect">
            <a:avLst/>
          </a:prstGeom>
          <a:noFill/>
        </p:spPr>
        <p:txBody>
          <a:bodyPr wrap="square" rtlCol="0">
            <a:spAutoFit/>
          </a:bodyPr>
          <a:lstStyle/>
          <a:p>
            <a:pPr algn="just">
              <a:lnSpc>
                <a:spcPct val="150000"/>
              </a:lnSpc>
            </a:pPr>
            <a:r>
              <a:rPr lang="en-US" altLang="zh-CN" sz="1600" dirty="0">
                <a:latin typeface="微软雅黑" panose="020B0503020204020204" pitchFamily="34" charset="-122"/>
                <a:ea typeface="微软雅黑" panose="020B0503020204020204" pitchFamily="34" charset="-122"/>
              </a:rPr>
              <a:t>Lossless network is a low-latency network, which has been improved and innovated in congestion control, traffic control, packet forwarding, routing and so on. China Mobile, China Telecom and other companies have begun to apply lossless networks.</a:t>
            </a:r>
            <a:endParaRPr lang="zh-CN" altLang="en-US" sz="1600"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3B39EA00-9085-4D56-AAD8-F53AFCD580BC}"/>
              </a:ext>
            </a:extLst>
          </p:cNvPr>
          <p:cNvSpPr/>
          <p:nvPr/>
        </p:nvSpPr>
        <p:spPr>
          <a:xfrm>
            <a:off x="515389" y="3857723"/>
            <a:ext cx="11039302" cy="209419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92679143-C552-4821-91C7-4C30DF201EE3}"/>
              </a:ext>
            </a:extLst>
          </p:cNvPr>
          <p:cNvSpPr txBox="1"/>
          <p:nvPr/>
        </p:nvSpPr>
        <p:spPr>
          <a:xfrm>
            <a:off x="637309" y="3957304"/>
            <a:ext cx="2155205" cy="369332"/>
          </a:xfrm>
          <a:prstGeom prst="rect">
            <a:avLst/>
          </a:prstGeom>
          <a:noFill/>
        </p:spPr>
        <p:txBody>
          <a:bodyPr wrap="none" rtlCol="0">
            <a:spAutoFit/>
          </a:bodyPr>
          <a:lstStyle/>
          <a:p>
            <a:r>
              <a:rPr lang="en-US" altLang="zh-CN" b="1" dirty="0">
                <a:latin typeface="微软雅黑" panose="020B0503020204020204" pitchFamily="34" charset="-122"/>
                <a:ea typeface="微软雅黑" panose="020B0503020204020204" pitchFamily="34" charset="-122"/>
              </a:rPr>
              <a:t>Lossless network</a:t>
            </a:r>
          </a:p>
        </p:txBody>
      </p:sp>
      <p:pic>
        <p:nvPicPr>
          <p:cNvPr id="12" name="图片 11">
            <a:extLst>
              <a:ext uri="{FF2B5EF4-FFF2-40B4-BE49-F238E27FC236}">
                <a16:creationId xmlns:a16="http://schemas.microsoft.com/office/drawing/2014/main" id="{0EFABA3D-B4B5-4789-9295-C03B03AB1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873" y="4128583"/>
            <a:ext cx="2459051" cy="1637607"/>
          </a:xfrm>
          <a:prstGeom prst="rect">
            <a:avLst/>
          </a:prstGeom>
        </p:spPr>
      </p:pic>
    </p:spTree>
    <p:extLst>
      <p:ext uri="{BB962C8B-B14F-4D97-AF65-F5344CB8AC3E}">
        <p14:creationId xmlns:p14="http://schemas.microsoft.com/office/powerpoint/2010/main" val="391520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151043-8661-480B-AA9A-4AA39F18E414}"/>
              </a:ext>
            </a:extLst>
          </p:cNvPr>
          <p:cNvSpPr txBox="1">
            <a:spLocks/>
          </p:cNvSpPr>
          <p:nvPr/>
        </p:nvSpPr>
        <p:spPr>
          <a:xfrm>
            <a:off x="186127" y="103695"/>
            <a:ext cx="8618508" cy="6787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t>Star Programs</a:t>
            </a:r>
            <a:endParaRPr lang="zh-CN" altLang="en-US" dirty="0"/>
          </a:p>
        </p:txBody>
      </p:sp>
      <p:sp>
        <p:nvSpPr>
          <p:cNvPr id="3" name="文本框 2">
            <a:extLst>
              <a:ext uri="{FF2B5EF4-FFF2-40B4-BE49-F238E27FC236}">
                <a16:creationId xmlns:a16="http://schemas.microsoft.com/office/drawing/2014/main" id="{911E06B3-27E6-429F-9305-4C3E4178C53D}"/>
              </a:ext>
            </a:extLst>
          </p:cNvPr>
          <p:cNvSpPr txBox="1"/>
          <p:nvPr/>
        </p:nvSpPr>
        <p:spPr>
          <a:xfrm>
            <a:off x="3773978" y="1812174"/>
            <a:ext cx="184731" cy="369332"/>
          </a:xfrm>
          <a:prstGeom prst="rect">
            <a:avLst/>
          </a:prstGeom>
          <a:noFill/>
        </p:spPr>
        <p:txBody>
          <a:bodyPr wrap="none" rtlCol="0">
            <a:spAutoFit/>
          </a:bodyPr>
          <a:lstStyle/>
          <a:p>
            <a:endParaRPr lang="zh-CN" altLang="en-US" dirty="0"/>
          </a:p>
        </p:txBody>
      </p:sp>
      <p:sp>
        <p:nvSpPr>
          <p:cNvPr id="4" name="文本框 3">
            <a:extLst>
              <a:ext uri="{FF2B5EF4-FFF2-40B4-BE49-F238E27FC236}">
                <a16:creationId xmlns:a16="http://schemas.microsoft.com/office/drawing/2014/main" id="{E27D6856-30BC-478A-93A3-896A8F748EC8}"/>
              </a:ext>
            </a:extLst>
          </p:cNvPr>
          <p:cNvSpPr txBox="1"/>
          <p:nvPr/>
        </p:nvSpPr>
        <p:spPr>
          <a:xfrm>
            <a:off x="4617301" y="1737201"/>
            <a:ext cx="6937389" cy="1895519"/>
          </a:xfrm>
          <a:prstGeom prst="rect">
            <a:avLst/>
          </a:prstGeom>
          <a:noFill/>
        </p:spPr>
        <p:txBody>
          <a:bodyPr wrap="square" rtlCol="0">
            <a:spAutoFit/>
          </a:bodyPr>
          <a:lstStyle/>
          <a:p>
            <a:pPr algn="just">
              <a:lnSpc>
                <a:spcPct val="150000"/>
              </a:lnSpc>
            </a:pPr>
            <a:r>
              <a:rPr lang="en-US" altLang="zh-CN" sz="1600" dirty="0">
                <a:latin typeface="微软雅黑" panose="020B0503020204020204" pitchFamily="34" charset="-122"/>
                <a:ea typeface="微软雅黑" panose="020B0503020204020204" pitchFamily="34" charset="-122"/>
              </a:rPr>
              <a:t>The liquid cooling project focuses on the technical analysis, application research and verification test of the liquid cooling system. The design, architecture, testing, operation and maintenance of liquid cooling system are studied. The project has released a series of research results. And the results have been applied in data centers.</a:t>
            </a:r>
            <a:endParaRPr lang="zh-CN" altLang="en-US" sz="1600"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175F2DEA-4082-40AF-B6D1-1EA0AD5C3AF4}"/>
              </a:ext>
            </a:extLst>
          </p:cNvPr>
          <p:cNvSpPr/>
          <p:nvPr/>
        </p:nvSpPr>
        <p:spPr>
          <a:xfrm>
            <a:off x="515389" y="1346660"/>
            <a:ext cx="11039302" cy="237435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B30B0D32-2EFA-4A5F-8783-86822368DBA7}"/>
              </a:ext>
            </a:extLst>
          </p:cNvPr>
          <p:cNvSpPr txBox="1"/>
          <p:nvPr/>
        </p:nvSpPr>
        <p:spPr>
          <a:xfrm>
            <a:off x="706237" y="1450996"/>
            <a:ext cx="1875835" cy="369332"/>
          </a:xfrm>
          <a:prstGeom prst="rect">
            <a:avLst/>
          </a:prstGeom>
          <a:noFill/>
        </p:spPr>
        <p:txBody>
          <a:bodyPr wrap="none" rtlCol="0">
            <a:spAutoFit/>
          </a:bodyPr>
          <a:lstStyle/>
          <a:p>
            <a:r>
              <a:rPr lang="en-US" altLang="zh-CN" b="1" dirty="0">
                <a:latin typeface="微软雅黑" panose="020B0503020204020204" pitchFamily="34" charset="-122"/>
                <a:ea typeface="微软雅黑" panose="020B0503020204020204" pitchFamily="34" charset="-122"/>
              </a:rPr>
              <a:t>Liquid Cooling</a:t>
            </a:r>
          </a:p>
        </p:txBody>
      </p:sp>
      <p:sp>
        <p:nvSpPr>
          <p:cNvPr id="7" name="文本框 6">
            <a:extLst>
              <a:ext uri="{FF2B5EF4-FFF2-40B4-BE49-F238E27FC236}">
                <a16:creationId xmlns:a16="http://schemas.microsoft.com/office/drawing/2014/main" id="{C360F3C4-9371-4840-B01E-75CBCF694483}"/>
              </a:ext>
            </a:extLst>
          </p:cNvPr>
          <p:cNvSpPr txBox="1"/>
          <p:nvPr/>
        </p:nvSpPr>
        <p:spPr>
          <a:xfrm>
            <a:off x="3773978" y="4323236"/>
            <a:ext cx="184731" cy="369332"/>
          </a:xfrm>
          <a:prstGeom prst="rect">
            <a:avLst/>
          </a:prstGeom>
          <a:noFill/>
        </p:spPr>
        <p:txBody>
          <a:bodyPr wrap="none" rtlCol="0">
            <a:spAutoFit/>
          </a:bodyPr>
          <a:lstStyle/>
          <a:p>
            <a:endParaRPr lang="zh-CN" altLang="en-US" dirty="0"/>
          </a:p>
        </p:txBody>
      </p:sp>
      <p:sp>
        <p:nvSpPr>
          <p:cNvPr id="8" name="文本框 7">
            <a:extLst>
              <a:ext uri="{FF2B5EF4-FFF2-40B4-BE49-F238E27FC236}">
                <a16:creationId xmlns:a16="http://schemas.microsoft.com/office/drawing/2014/main" id="{92D2BDAC-06DF-4C7F-8A9D-F901B002204B}"/>
              </a:ext>
            </a:extLst>
          </p:cNvPr>
          <p:cNvSpPr txBox="1"/>
          <p:nvPr/>
        </p:nvSpPr>
        <p:spPr>
          <a:xfrm>
            <a:off x="637309" y="4240003"/>
            <a:ext cx="9049664" cy="1526187"/>
          </a:xfrm>
          <a:prstGeom prst="rect">
            <a:avLst/>
          </a:prstGeom>
          <a:noFill/>
        </p:spPr>
        <p:txBody>
          <a:bodyPr wrap="square" rtlCol="0">
            <a:spAutoFit/>
          </a:bodyPr>
          <a:lstStyle/>
          <a:p>
            <a:pPr algn="just">
              <a:lnSpc>
                <a:spcPct val="150000"/>
              </a:lnSpc>
            </a:pPr>
            <a:r>
              <a:rPr lang="en-US" altLang="zh-CN" sz="1600" dirty="0">
                <a:latin typeface="微软雅黑" panose="020B0503020204020204" pitchFamily="34" charset="-122"/>
                <a:ea typeface="微软雅黑" panose="020B0503020204020204" pitchFamily="34" charset="-122"/>
              </a:rPr>
              <a:t>Phoenix project is an open source network OS project initiated by ODCC network working group. Relying on </a:t>
            </a:r>
            <a:r>
              <a:rPr lang="en-US" altLang="zh-CN" sz="1600" dirty="0" err="1">
                <a:latin typeface="微软雅黑" panose="020B0503020204020204" pitchFamily="34" charset="-122"/>
                <a:ea typeface="微软雅黑" panose="020B0503020204020204" pitchFamily="34" charset="-122"/>
              </a:rPr>
              <a:t>SONiC</a:t>
            </a:r>
            <a:r>
              <a:rPr lang="en-US" altLang="zh-CN" sz="1600" dirty="0">
                <a:latin typeface="微软雅黑" panose="020B0503020204020204" pitchFamily="34" charset="-122"/>
                <a:ea typeface="微软雅黑" panose="020B0503020204020204" pitchFamily="34" charset="-122"/>
              </a:rPr>
              <a:t> open source community, the project packages Base OS, SAI, platform driver and so on into a network OS image file that can be directly loaded and run on a white-box switch.</a:t>
            </a:r>
            <a:endParaRPr lang="zh-CN" altLang="en-US" sz="1600"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9BD56D22-7371-47CB-ABEE-C5F3F7270B34}"/>
              </a:ext>
            </a:extLst>
          </p:cNvPr>
          <p:cNvSpPr/>
          <p:nvPr/>
        </p:nvSpPr>
        <p:spPr>
          <a:xfrm>
            <a:off x="515389" y="3857723"/>
            <a:ext cx="11039302" cy="214406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D1D0EEE3-45AF-4740-94EA-2B5BDEB01FF5}"/>
              </a:ext>
            </a:extLst>
          </p:cNvPr>
          <p:cNvSpPr txBox="1"/>
          <p:nvPr/>
        </p:nvSpPr>
        <p:spPr>
          <a:xfrm>
            <a:off x="637309" y="3957304"/>
            <a:ext cx="2013693" cy="369332"/>
          </a:xfrm>
          <a:prstGeom prst="rect">
            <a:avLst/>
          </a:prstGeom>
          <a:noFill/>
        </p:spPr>
        <p:txBody>
          <a:bodyPr wrap="none" rtlCol="0">
            <a:spAutoFit/>
          </a:bodyPr>
          <a:lstStyle/>
          <a:p>
            <a:r>
              <a:rPr lang="en-US" altLang="zh-CN" b="1" dirty="0">
                <a:latin typeface="微软雅黑" panose="020B0503020204020204" pitchFamily="34" charset="-122"/>
                <a:ea typeface="微软雅黑" panose="020B0503020204020204" pitchFamily="34" charset="-122"/>
              </a:rPr>
              <a:t>Phoenix Project</a:t>
            </a:r>
          </a:p>
        </p:txBody>
      </p:sp>
      <p:pic>
        <p:nvPicPr>
          <p:cNvPr id="11" name="图片 10">
            <a:extLst>
              <a:ext uri="{FF2B5EF4-FFF2-40B4-BE49-F238E27FC236}">
                <a16:creationId xmlns:a16="http://schemas.microsoft.com/office/drawing/2014/main" id="{F2859E23-F6AA-4307-BF04-4EB5704D0C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3224" y="3940206"/>
            <a:ext cx="1535216" cy="1979100"/>
          </a:xfrm>
          <a:prstGeom prst="rect">
            <a:avLst/>
          </a:prstGeom>
        </p:spPr>
      </p:pic>
      <p:pic>
        <p:nvPicPr>
          <p:cNvPr id="12" name="图片 11">
            <a:extLst>
              <a:ext uri="{FF2B5EF4-FFF2-40B4-BE49-F238E27FC236}">
                <a16:creationId xmlns:a16="http://schemas.microsoft.com/office/drawing/2014/main" id="{073BA3E6-AF51-4B25-85E0-6D564D9F7EA9}"/>
              </a:ext>
            </a:extLst>
          </p:cNvPr>
          <p:cNvPicPr>
            <a:picLocks noChangeAspect="1"/>
          </p:cNvPicPr>
          <p:nvPr/>
        </p:nvPicPr>
        <p:blipFill>
          <a:blip r:embed="rId3"/>
          <a:stretch>
            <a:fillRect/>
          </a:stretch>
        </p:blipFill>
        <p:spPr>
          <a:xfrm>
            <a:off x="569604" y="1905482"/>
            <a:ext cx="3925777" cy="1649790"/>
          </a:xfrm>
          <a:prstGeom prst="rect">
            <a:avLst/>
          </a:prstGeom>
        </p:spPr>
      </p:pic>
    </p:spTree>
    <p:extLst>
      <p:ext uri="{BB962C8B-B14F-4D97-AF65-F5344CB8AC3E}">
        <p14:creationId xmlns:p14="http://schemas.microsoft.com/office/powerpoint/2010/main" val="82936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84">
            <a:extLst>
              <a:ext uri="{FF2B5EF4-FFF2-40B4-BE49-F238E27FC236}">
                <a16:creationId xmlns:a16="http://schemas.microsoft.com/office/drawing/2014/main" id="{12510509-C0DE-4ACA-B4E5-8A1424D144EF}"/>
              </a:ext>
            </a:extLst>
          </p:cNvPr>
          <p:cNvSpPr/>
          <p:nvPr/>
        </p:nvSpPr>
        <p:spPr>
          <a:xfrm>
            <a:off x="3108483" y="2103965"/>
            <a:ext cx="6204929" cy="90995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FCD28E3D-2911-4B90-9796-9D57EF31BBED}"/>
              </a:ext>
            </a:extLst>
          </p:cNvPr>
          <p:cNvSpPr/>
          <p:nvPr/>
        </p:nvSpPr>
        <p:spPr>
          <a:xfrm>
            <a:off x="3756557" y="2103965"/>
            <a:ext cx="5048078" cy="9099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86">
            <a:extLst>
              <a:ext uri="{FF2B5EF4-FFF2-40B4-BE49-F238E27FC236}">
                <a16:creationId xmlns:a16="http://schemas.microsoft.com/office/drawing/2014/main" id="{8C84C311-7CBD-4E33-AAC1-069372CB4C85}"/>
              </a:ext>
            </a:extLst>
          </p:cNvPr>
          <p:cNvSpPr txBox="1"/>
          <p:nvPr/>
        </p:nvSpPr>
        <p:spPr>
          <a:xfrm flipH="1">
            <a:off x="3230715" y="2315052"/>
            <a:ext cx="525841" cy="523220"/>
          </a:xfrm>
          <a:prstGeom prst="rect">
            <a:avLst/>
          </a:prstGeom>
          <a:noFill/>
        </p:spPr>
        <p:txBody>
          <a:bodyPr wrap="square" rtlCol="0">
            <a:spAutoFit/>
          </a:bodyPr>
          <a:lstStyle/>
          <a:p>
            <a:pPr algn="ctr"/>
            <a:r>
              <a:rPr lang="en-US" altLang="zh-CN" sz="2800" b="1" dirty="0">
                <a:solidFill>
                  <a:schemeClr val="bg1"/>
                </a:solidFill>
                <a:latin typeface="Impact MT Std" pitchFamily="34" charset="0"/>
              </a:rPr>
              <a:t>1</a:t>
            </a:r>
            <a:endParaRPr lang="id-ID" sz="2800" b="1" dirty="0">
              <a:solidFill>
                <a:schemeClr val="bg1"/>
              </a:solidFill>
              <a:latin typeface="Impact MT Std" pitchFamily="34" charset="0"/>
            </a:endParaRPr>
          </a:p>
        </p:txBody>
      </p:sp>
      <p:sp>
        <p:nvSpPr>
          <p:cNvPr id="5" name="文本框 4">
            <a:extLst>
              <a:ext uri="{FF2B5EF4-FFF2-40B4-BE49-F238E27FC236}">
                <a16:creationId xmlns:a16="http://schemas.microsoft.com/office/drawing/2014/main" id="{E0E41227-29BB-4125-905C-E14125B90AF6}"/>
              </a:ext>
            </a:extLst>
          </p:cNvPr>
          <p:cNvSpPr txBox="1"/>
          <p:nvPr/>
        </p:nvSpPr>
        <p:spPr>
          <a:xfrm>
            <a:off x="3756555" y="2339652"/>
            <a:ext cx="5048078" cy="438582"/>
          </a:xfrm>
          <a:prstGeom prst="rect">
            <a:avLst/>
          </a:prstGeom>
          <a:noFill/>
        </p:spPr>
        <p:txBody>
          <a:bodyPr wrap="square" lIns="68580" tIns="34290" rIns="68580" bIns="34290" rtlCol="0">
            <a:spAutoFit/>
          </a:bodyPr>
          <a:lstStyle/>
          <a:p>
            <a:pPr marL="0" lvl="1" algn="just"/>
            <a:r>
              <a:rPr lang="en-US" altLang="zh-CN" sz="2400" dirty="0">
                <a:solidFill>
                  <a:schemeClr val="bg1"/>
                </a:solidFill>
                <a:latin typeface="微软雅黑" pitchFamily="34" charset="-122"/>
                <a:ea typeface="微软雅黑" pitchFamily="34" charset="-122"/>
              </a:rPr>
              <a:t>Introduction of ODCC</a:t>
            </a:r>
          </a:p>
        </p:txBody>
      </p:sp>
      <p:sp>
        <p:nvSpPr>
          <p:cNvPr id="6" name="等腰三角形 5">
            <a:extLst>
              <a:ext uri="{FF2B5EF4-FFF2-40B4-BE49-F238E27FC236}">
                <a16:creationId xmlns:a16="http://schemas.microsoft.com/office/drawing/2014/main" id="{563D9FE0-1793-4964-A48A-DC1BCF93977E}"/>
              </a:ext>
            </a:extLst>
          </p:cNvPr>
          <p:cNvSpPr/>
          <p:nvPr/>
        </p:nvSpPr>
        <p:spPr>
          <a:xfrm rot="5400000">
            <a:off x="2130569" y="3643531"/>
            <a:ext cx="480060" cy="413846"/>
          </a:xfrm>
          <a:prstGeom prst="triangle">
            <a:avLst/>
          </a:prstGeom>
          <a:solidFill>
            <a:srgbClr val="00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圆角矩形 84">
            <a:extLst>
              <a:ext uri="{FF2B5EF4-FFF2-40B4-BE49-F238E27FC236}">
                <a16:creationId xmlns:a16="http://schemas.microsoft.com/office/drawing/2014/main" id="{578DC1E5-E5AA-43CD-99EB-0CA1C168CE96}"/>
              </a:ext>
            </a:extLst>
          </p:cNvPr>
          <p:cNvSpPr/>
          <p:nvPr/>
        </p:nvSpPr>
        <p:spPr>
          <a:xfrm>
            <a:off x="3108482" y="3411007"/>
            <a:ext cx="6204929" cy="90995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BB2AB836-90A3-499E-AB15-B7B1EBB5B932}"/>
              </a:ext>
            </a:extLst>
          </p:cNvPr>
          <p:cNvSpPr/>
          <p:nvPr/>
        </p:nvSpPr>
        <p:spPr>
          <a:xfrm>
            <a:off x="3756556" y="3411007"/>
            <a:ext cx="5048078" cy="9099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6">
            <a:extLst>
              <a:ext uri="{FF2B5EF4-FFF2-40B4-BE49-F238E27FC236}">
                <a16:creationId xmlns:a16="http://schemas.microsoft.com/office/drawing/2014/main" id="{C443D930-8F77-4F4E-A0A4-4CE8FDB14147}"/>
              </a:ext>
            </a:extLst>
          </p:cNvPr>
          <p:cNvSpPr txBox="1"/>
          <p:nvPr/>
        </p:nvSpPr>
        <p:spPr>
          <a:xfrm flipH="1">
            <a:off x="3230714" y="3622094"/>
            <a:ext cx="525841" cy="523220"/>
          </a:xfrm>
          <a:prstGeom prst="rect">
            <a:avLst/>
          </a:prstGeom>
          <a:noFill/>
        </p:spPr>
        <p:txBody>
          <a:bodyPr wrap="square" rtlCol="0">
            <a:spAutoFit/>
          </a:bodyPr>
          <a:lstStyle/>
          <a:p>
            <a:pPr algn="ctr"/>
            <a:r>
              <a:rPr lang="en-US" sz="2800" b="1" dirty="0">
                <a:solidFill>
                  <a:schemeClr val="bg1"/>
                </a:solidFill>
                <a:latin typeface="Impact MT Std" pitchFamily="34" charset="0"/>
              </a:rPr>
              <a:t>2</a:t>
            </a:r>
            <a:endParaRPr lang="id-ID" sz="2800" b="1" dirty="0">
              <a:solidFill>
                <a:schemeClr val="bg1"/>
              </a:solidFill>
              <a:latin typeface="Impact MT Std" pitchFamily="34" charset="0"/>
            </a:endParaRPr>
          </a:p>
        </p:txBody>
      </p:sp>
      <p:sp>
        <p:nvSpPr>
          <p:cNvPr id="10" name="文本框 9">
            <a:extLst>
              <a:ext uri="{FF2B5EF4-FFF2-40B4-BE49-F238E27FC236}">
                <a16:creationId xmlns:a16="http://schemas.microsoft.com/office/drawing/2014/main" id="{8ECD3CF0-5A1F-4A18-BA94-051EDC61B799}"/>
              </a:ext>
            </a:extLst>
          </p:cNvPr>
          <p:cNvSpPr txBox="1"/>
          <p:nvPr/>
        </p:nvSpPr>
        <p:spPr>
          <a:xfrm>
            <a:off x="3756556" y="3446498"/>
            <a:ext cx="5048078" cy="807913"/>
          </a:xfrm>
          <a:prstGeom prst="rect">
            <a:avLst/>
          </a:prstGeom>
          <a:noFill/>
        </p:spPr>
        <p:txBody>
          <a:bodyPr wrap="square" lIns="68580" tIns="34290" rIns="68580" bIns="34290" rtlCol="0">
            <a:spAutoFit/>
          </a:bodyPr>
          <a:lstStyle/>
          <a:p>
            <a:pPr marL="0" lvl="1" algn="just"/>
            <a:r>
              <a:rPr lang="en-US" altLang="zh-CN" sz="2400" dirty="0">
                <a:solidFill>
                  <a:schemeClr val="bg1"/>
                </a:solidFill>
                <a:latin typeface="微软雅黑" pitchFamily="34" charset="-122"/>
                <a:ea typeface="微软雅黑" pitchFamily="34" charset="-122"/>
              </a:rPr>
              <a:t>Progress of Lossless Network in ODCC</a:t>
            </a:r>
            <a:endParaRPr lang="zh-CN" altLang="en-US" sz="24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822274128"/>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659</Words>
  <Application>Microsoft Office PowerPoint</Application>
  <PresentationFormat>宽屏</PresentationFormat>
  <Paragraphs>124</Paragraphs>
  <Slides>14</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Impact MT Std</vt:lpstr>
      <vt:lpstr>等线</vt:lpstr>
      <vt:lpstr>等线 Light</vt:lpstr>
      <vt:lpstr>微软雅黑</vt:lpstr>
      <vt:lpstr>微软雅黑</vt:lpstr>
      <vt:lpstr>Arial</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LOSSLESS OF ODCC</dc:title>
  <dc:creator>Guo Ric</dc:creator>
  <cp:lastModifiedBy>Guo Ric</cp:lastModifiedBy>
  <cp:revision>67</cp:revision>
  <dcterms:created xsi:type="dcterms:W3CDTF">2019-07-04T23:30:22Z</dcterms:created>
  <dcterms:modified xsi:type="dcterms:W3CDTF">2019-07-15T06:50:21Z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(3)S+kXxxHphStq/4w7hepFJeTFmEe8KtN8ssTaAcg5Zay6p1qR4gqUtngZlzJtEU5xBlKBhj/H
9j11aQbgP3755462j/kMNGbWf5/Y9W9bmGh1Qxxr3L28Mxf/Ct11VfqN86y5x0jPIT5mSfsK
5cwyokFdBt0ZLK4zNzm2gOfhW45KXBeFf1tEYx11daNNdKVuigvPgnrooSPxykhd/PK1ANA/
jcbAlTI6ZWAl/B0CoS</vt:lpwstr>
  </property>
  <property fmtid="{D5CDD505-2E9C-101B-9397-08002B2CF9AE}" pid="3" name="_2015_ms_pID_7253431">
    <vt:lpwstr>SHljuV3f+8ajxTnMyJWKsLZYfSKjP1197ed/bZyG3kdi3b3POfM4Nt
6XUtYEAvKYTkZwEz9yGUL1oxlXuNk2JuEp4IYN+NAW7zh8+ek0AG5I+9ebsf1HwG0ra1oq9g
oTGr9C1hegpaGwgly1nZfPGUDmIkwyoSj0Z/Jy0x0kID5FmjjuI1WWTNq1iSqSFPOQzx1aF+
Djeviq0bWItnQVFvScxeJJFinKGz/BbQNuk+</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1561075604</vt:lpwstr>
  </property>
  <property fmtid="{D5CDD505-2E9C-101B-9397-08002B2CF9AE}" pid="8" name="_2015_ms_pID_7253432">
    <vt:lpwstr>CcJfHfIkHcPC2z0LtkEQmu0=</vt:lpwstr>
  </property>
</Properties>
</file>