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8" r:id="rId2"/>
    <p:sldId id="257" r:id="rId3"/>
    <p:sldId id="259" r:id="rId4"/>
    <p:sldId id="274" r:id="rId5"/>
    <p:sldId id="275" r:id="rId6"/>
    <p:sldId id="276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0000010812715" initials="0" lastIdx="1" clrIdx="0">
    <p:extLst>
      <p:ext uri="{19B8F6BF-5375-455C-9EA6-DF929625EA0E}">
        <p15:presenceInfo xmlns:p15="http://schemas.microsoft.com/office/powerpoint/2012/main" userId="S-1-5-21-540803650-2820391054-2149355898-4887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827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BC3237-9B63-461F-A1A0-94A447A3DFF9}" type="datetimeFigureOut">
              <a:rPr lang="en-GB" smtClean="0"/>
              <a:t>17/07/2019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69B2C6-2F71-4F3E-AA85-5C8F2B3596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6012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>
            <a:extLst>
              <a:ext uri="{FF2B5EF4-FFF2-40B4-BE49-F238E27FC236}">
                <a16:creationId xmlns="" xmlns:a16="http://schemas.microsoft.com/office/drawing/2014/main" id="{5A58C1C5-46CF-B84D-B7E7-74E2E173B02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0" name="Notes Placeholder 2">
            <a:extLst>
              <a:ext uri="{FF2B5EF4-FFF2-40B4-BE49-F238E27FC236}">
                <a16:creationId xmlns="" xmlns:a16="http://schemas.microsoft.com/office/drawing/2014/main" id="{8947D1DF-DB04-424E-9AF6-0DB93EBD8CC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17411" name="Slide Number Placeholder 3">
            <a:extLst>
              <a:ext uri="{FF2B5EF4-FFF2-40B4-BE49-F238E27FC236}">
                <a16:creationId xmlns="" xmlns:a16="http://schemas.microsoft.com/office/drawing/2014/main" id="{DDECBD24-9FB8-E34D-9D66-0BE66548747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0D37433-F468-F14D-9A9F-8C2783CB96FB}" type="slidenum">
              <a:rPr lang="en-CA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CA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7429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17/07/2019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0499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17/07/2019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8549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17/07/2019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5629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17/07/2019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4773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17/07/2019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5230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17/07/2019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1578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17/07/2019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259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17/07/2019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0766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17/07/2019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4223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17/07/2019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71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17/07/2019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8039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5408D-FECC-4C3B-BD6F-8F0CF103C267}" type="datetimeFigureOut">
              <a:rPr lang="en-GB" smtClean="0"/>
              <a:t>17/07/2019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1949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/dcn/19/1-19-0033-00-ICne-consolidated-ffiot-comments.xlsx" TargetMode="External"/><Relationship Id="rId2" Type="http://schemas.openxmlformats.org/officeDocument/2006/relationships/hyperlink" Target="https://mentor.ieee.org/802.1/dcn/19/1-19-0026-00-ICne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/dcn/19/1-19-0049-00-ICne.docx" TargetMode="External"/><Relationship Id="rId7" Type="http://schemas.openxmlformats.org/officeDocument/2006/relationships/hyperlink" Target="https://mentor.ieee.org/802.1/dcn/19/1-19-0033-07-ICne-consolidated-ffiot-comments.xlsx" TargetMode="External"/><Relationship Id="rId2" Type="http://schemas.openxmlformats.org/officeDocument/2006/relationships/hyperlink" Target="https://mentor.ieee.org/802.1/dcn/19/1-19-0050-00-ICn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/dcn/19/1-19-0036-00-ICne.docx" TargetMode="External"/><Relationship Id="rId5" Type="http://schemas.openxmlformats.org/officeDocument/2006/relationships/hyperlink" Target="https://mentor.ieee.org/802.1/dcn/19/1-19-0037-00-ICne.docx" TargetMode="External"/><Relationship Id="rId4" Type="http://schemas.openxmlformats.org/officeDocument/2006/relationships/hyperlink" Target="https://mentor.ieee.org/802.1/dcn/19/1-19-0043-02-ICne.doc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/dcn/19/1-19-0026-01-ICne-flexible-factory-iot-use-cases-and-communication-requirements-for-wired-and-wireless-bridged-networks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/dcn/18/1-18-0025-07-ICne-pre-draft-wired-wireless-use-cases-and-communication-requirements-for-flexible-factories-iot-bridged-network.pdf" TargetMode="External"/><Relationship Id="rId2" Type="http://schemas.openxmlformats.org/officeDocument/2006/relationships/hyperlink" Target="https://mentor.ieee.org/802.1/dcn/19/1-19-0026-02-ICne-flexible-factory-iot-use-cases-and-communication-requirements-for-wired-and-wireless-bridged-networks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="" xmlns:a16="http://schemas.microsoft.com/office/drawing/2014/main" id="{C3018348-DEC6-D048-B92E-986952205E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567678"/>
            <a:ext cx="8458200" cy="1393237"/>
          </a:xfrm>
        </p:spPr>
        <p:txBody>
          <a:bodyPr anchor="t">
            <a:normAutofit/>
          </a:bodyPr>
          <a:lstStyle/>
          <a:p>
            <a:r>
              <a:rPr lang="en-US" altLang="en-US" sz="4400" dirty="0" err="1"/>
              <a:t>FFIoT</a:t>
            </a:r>
            <a:r>
              <a:rPr lang="en-US" altLang="en-US" sz="4400" dirty="0"/>
              <a:t> </a:t>
            </a:r>
            <a:r>
              <a:rPr lang="en-US" altLang="en-US" sz="4400" dirty="0" smtClean="0"/>
              <a:t>Status Report – IEEE </a:t>
            </a:r>
            <a:r>
              <a:rPr lang="en-US" altLang="en-US" sz="4400" dirty="0"/>
              <a:t>802 </a:t>
            </a:r>
            <a:r>
              <a:rPr lang="en-US" altLang="en-US" sz="4400" dirty="0" err="1" smtClean="0"/>
              <a:t>Nendica</a:t>
            </a:r>
            <a:endParaRPr lang="en-US" altLang="en-US" sz="4400" dirty="0"/>
          </a:p>
        </p:txBody>
      </p:sp>
      <p:sp>
        <p:nvSpPr>
          <p:cNvPr id="16386" name="Rectangle 3">
            <a:extLst>
              <a:ext uri="{FF2B5EF4-FFF2-40B4-BE49-F238E27FC236}">
                <a16:creationId xmlns="" xmlns:a16="http://schemas.microsoft.com/office/drawing/2014/main" id="{8E509EC6-7CAC-2245-9515-16E556D92C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5288" y="4628728"/>
            <a:ext cx="4953000" cy="1752600"/>
          </a:xfrm>
        </p:spPr>
        <p:txBody>
          <a:bodyPr>
            <a:normAutofit/>
          </a:bodyPr>
          <a:lstStyle/>
          <a:p>
            <a:pPr marL="63500" algn="l" eaLnBrk="1" hangingPunct="1">
              <a:lnSpc>
                <a:spcPct val="70000"/>
              </a:lnSpc>
            </a:pPr>
            <a:r>
              <a:rPr lang="en-US" altLang="en-US" dirty="0" smtClean="0"/>
              <a:t>Nader Zein (NEC Europe Ltd - NLE)</a:t>
            </a:r>
            <a:endParaRPr lang="en-US" altLang="en-US" sz="1800" dirty="0" smtClean="0"/>
          </a:p>
          <a:p>
            <a:pPr marL="63500" algn="l" eaLnBrk="1" hangingPunct="1">
              <a:lnSpc>
                <a:spcPct val="70000"/>
              </a:lnSpc>
            </a:pPr>
            <a:endParaRPr lang="en-US" altLang="en-US" dirty="0"/>
          </a:p>
          <a:p>
            <a:pPr marL="63500" algn="l" eaLnBrk="1" hangingPunct="1">
              <a:lnSpc>
                <a:spcPct val="70000"/>
              </a:lnSpc>
            </a:pPr>
            <a:r>
              <a:rPr lang="en-US" altLang="en-US" dirty="0" smtClean="0"/>
              <a:t>Vienna - Austria </a:t>
            </a:r>
          </a:p>
          <a:p>
            <a:pPr marL="63500" algn="l" eaLnBrk="1" hangingPunct="1">
              <a:lnSpc>
                <a:spcPct val="70000"/>
              </a:lnSpc>
            </a:pPr>
            <a:r>
              <a:rPr lang="en-US" altLang="en-US" dirty="0" smtClean="0"/>
              <a:t> July </a:t>
            </a:r>
            <a:r>
              <a:rPr lang="en-US" altLang="en-US" dirty="0" smtClean="0"/>
              <a:t>18, </a:t>
            </a:r>
            <a:r>
              <a:rPr lang="en-US" altLang="en-US" dirty="0" smtClean="0"/>
              <a:t>2019</a:t>
            </a:r>
            <a:endParaRPr lang="en-US" altLang="en-US" dirty="0"/>
          </a:p>
        </p:txBody>
      </p:sp>
      <p:pic>
        <p:nvPicPr>
          <p:cNvPr id="16387" name="Picture 6" descr="https://encrypted-tbn3.gstatic.com/images?q=tbn:ANd9GcS2OeDDz4S3NME0m7I9GDAhNV1zLpK7XjFi-44fBUJ55qOqrhtz">
            <a:extLst>
              <a:ext uri="{FF2B5EF4-FFF2-40B4-BE49-F238E27FC236}">
                <a16:creationId xmlns="" xmlns:a16="http://schemas.microsoft.com/office/drawing/2014/main" id="{69B162CA-C49A-D34A-BC94-C4435F4CC7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15888"/>
            <a:ext cx="1439862" cy="149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0" name="Slide Number Placeholder 3">
            <a:extLst>
              <a:ext uri="{FF2B5EF4-FFF2-40B4-BE49-F238E27FC236}">
                <a16:creationId xmlns="" xmlns:a16="http://schemas.microsoft.com/office/drawing/2014/main" id="{04631132-2EA0-F245-93F1-E075FB557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05EB3E7-8745-5341-AC2D-EBF38C76EDB7}" type="slidenum">
              <a:rPr lang="en-US" altLang="en-US" sz="1800" smtClean="0">
                <a:solidFill>
                  <a:schemeClr val="bg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7" name="Footer Placeholder 1">
            <a:extLst>
              <a:ext uri="{FF2B5EF4-FFF2-40B4-BE49-F238E27FC236}">
                <a16:creationId xmlns="" xmlns:a16="http://schemas.microsoft.com/office/drawing/2014/main" id="{BCCF55ED-10BE-0448-B8AA-95FAF850F39F}"/>
              </a:ext>
            </a:extLst>
          </p:cNvPr>
          <p:cNvSpPr txBox="1">
            <a:spLocks/>
          </p:cNvSpPr>
          <p:nvPr/>
        </p:nvSpPr>
        <p:spPr>
          <a:xfrm>
            <a:off x="3563888" y="44624"/>
            <a:ext cx="5541031" cy="465161"/>
          </a:xfrm>
          <a:prstGeom prst="rect">
            <a:avLst/>
          </a:prstGeom>
        </p:spPr>
        <p:txBody>
          <a:bodyPr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r">
              <a:defRPr/>
            </a:pPr>
            <a:r>
              <a:rPr lang="en-US" sz="1400" dirty="0"/>
              <a:t>Mentor DCN </a:t>
            </a:r>
            <a:r>
              <a:rPr lang="en-GB" sz="1400" dirty="0" smtClean="0"/>
              <a:t>1-19-0054-01-ICne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09099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 smtClean="0"/>
              <a:t>July 15, 2019</a:t>
            </a:r>
          </a:p>
          <a:p>
            <a:pPr lvl="1"/>
            <a:r>
              <a:rPr lang="en-GB" dirty="0" smtClean="0"/>
              <a:t>Outcome </a:t>
            </a:r>
            <a:r>
              <a:rPr lang="en-GB" dirty="0" smtClean="0"/>
              <a:t>from call for comments on 2</a:t>
            </a:r>
            <a:r>
              <a:rPr lang="en-GB" baseline="30000" dirty="0" smtClean="0"/>
              <a:t>nd</a:t>
            </a:r>
            <a:r>
              <a:rPr lang="en-GB" dirty="0" smtClean="0"/>
              <a:t> Draft FFIOT report</a:t>
            </a:r>
          </a:p>
          <a:p>
            <a:pPr lvl="1"/>
            <a:r>
              <a:rPr lang="en-GB" dirty="0" smtClean="0"/>
              <a:t>Status of Consolidated Comments resolution</a:t>
            </a:r>
          </a:p>
          <a:p>
            <a:pPr lvl="1"/>
            <a:r>
              <a:rPr lang="en-GB" dirty="0" smtClean="0"/>
              <a:t>Plan</a:t>
            </a:r>
          </a:p>
          <a:p>
            <a:r>
              <a:rPr lang="en-GB" b="1" dirty="0" smtClean="0"/>
              <a:t>July 18, 2019</a:t>
            </a:r>
          </a:p>
          <a:p>
            <a:pPr lvl="1"/>
            <a:r>
              <a:rPr lang="en-US" dirty="0"/>
              <a:t>Motion to start final review of 3rd Draft </a:t>
            </a:r>
            <a:r>
              <a:rPr lang="en-US" dirty="0" err="1"/>
              <a:t>FFIoT</a:t>
            </a:r>
            <a:r>
              <a:rPr lang="en-US" dirty="0"/>
              <a:t> report</a:t>
            </a:r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466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5832"/>
            <a:ext cx="7886700" cy="1325563"/>
          </a:xfrm>
        </p:spPr>
        <p:txBody>
          <a:bodyPr>
            <a:normAutofit/>
          </a:bodyPr>
          <a:lstStyle/>
          <a:p>
            <a:r>
              <a:rPr lang="en-GB" sz="3200" b="1" dirty="0" smtClean="0"/>
              <a:t>2</a:t>
            </a:r>
            <a:r>
              <a:rPr lang="en-GB" sz="3200" b="1" baseline="30000" dirty="0" smtClean="0"/>
              <a:t>nd</a:t>
            </a:r>
            <a:r>
              <a:rPr lang="en-GB" sz="3200" b="1" dirty="0" smtClean="0"/>
              <a:t> call for comments </a:t>
            </a:r>
            <a:r>
              <a:rPr lang="en-GB" sz="3200" b="1" dirty="0" err="1" smtClean="0"/>
              <a:t>FFIoT</a:t>
            </a:r>
            <a:r>
              <a:rPr lang="en-GB" sz="3200" b="1" dirty="0" smtClean="0"/>
              <a:t> Report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11395"/>
            <a:ext cx="7886700" cy="4979052"/>
          </a:xfrm>
        </p:spPr>
        <p:txBody>
          <a:bodyPr>
            <a:noAutofit/>
          </a:bodyPr>
          <a:lstStyle/>
          <a:p>
            <a:r>
              <a:rPr lang="en-GB" sz="1600" b="1" dirty="0" smtClean="0"/>
              <a:t>2</a:t>
            </a:r>
            <a:r>
              <a:rPr lang="en-GB" sz="1600" b="1" baseline="30000" dirty="0" smtClean="0"/>
              <a:t>nd</a:t>
            </a:r>
            <a:r>
              <a:rPr lang="en-GB" sz="1600" b="1" dirty="0" smtClean="0"/>
              <a:t> Call </a:t>
            </a:r>
            <a:r>
              <a:rPr lang="en-GB" sz="1600" b="1" dirty="0"/>
              <a:t>for Comments: 2019-03-22 through </a:t>
            </a:r>
            <a:r>
              <a:rPr lang="en-GB" sz="1600" b="1" dirty="0" smtClean="0"/>
              <a:t>2019-04-12 (Extended 2019-04-15)</a:t>
            </a:r>
            <a:endParaRPr lang="en-GB" sz="1600" b="1" dirty="0"/>
          </a:p>
          <a:p>
            <a:r>
              <a:rPr lang="en-GB" sz="1600" b="1" dirty="0" err="1"/>
              <a:t>Nendica</a:t>
            </a:r>
            <a:r>
              <a:rPr lang="en-GB" sz="1600" b="1" dirty="0"/>
              <a:t> Draft Report: "Flexible Factory </a:t>
            </a:r>
            <a:r>
              <a:rPr lang="en-GB" sz="1600" b="1" dirty="0" err="1"/>
              <a:t>IoT</a:t>
            </a:r>
            <a:r>
              <a:rPr lang="en-GB" sz="1600" b="1" dirty="0"/>
              <a:t>: Use Cases and Communication Requirements for Wired and Wireless Bridged Networks</a:t>
            </a:r>
            <a:r>
              <a:rPr lang="en-GB" sz="1600" b="1" dirty="0" smtClean="0"/>
              <a:t>"</a:t>
            </a:r>
            <a:r>
              <a:rPr lang="en-GB" sz="2400" dirty="0"/>
              <a:t> </a:t>
            </a:r>
            <a:r>
              <a:rPr lang="en-GB" sz="1600" u="sng" dirty="0">
                <a:hlinkClick r:id="rId2"/>
              </a:rPr>
              <a:t>802.1-19-0026-00-ICne</a:t>
            </a:r>
            <a:r>
              <a:rPr lang="en-GB" sz="1600" dirty="0"/>
              <a:t> </a:t>
            </a:r>
            <a:endParaRPr lang="en-GB" sz="2400" dirty="0"/>
          </a:p>
          <a:p>
            <a:pPr lvl="1"/>
            <a:r>
              <a:rPr lang="en-GB" sz="1400" dirty="0"/>
              <a:t>agreed as a </a:t>
            </a:r>
            <a:r>
              <a:rPr lang="en-GB" sz="1400" dirty="0" err="1"/>
              <a:t>Nendica</a:t>
            </a:r>
            <a:r>
              <a:rPr lang="en-GB" sz="1400" dirty="0"/>
              <a:t> Draft Report, 2019-03-12</a:t>
            </a:r>
            <a:endParaRPr lang="en-GB" sz="2000" dirty="0"/>
          </a:p>
          <a:p>
            <a:r>
              <a:rPr lang="en-GB" sz="1800" dirty="0"/>
              <a:t>Summary:</a:t>
            </a:r>
          </a:p>
          <a:p>
            <a:pPr lvl="1"/>
            <a:r>
              <a:rPr lang="en-GB" sz="1600" dirty="0"/>
              <a:t>A total of </a:t>
            </a:r>
            <a:r>
              <a:rPr lang="en-GB" sz="1600" dirty="0" smtClean="0"/>
              <a:t>201 </a:t>
            </a:r>
            <a:r>
              <a:rPr lang="en-GB" sz="1600" dirty="0"/>
              <a:t>comments are </a:t>
            </a:r>
            <a:r>
              <a:rPr lang="en-GB" sz="1600" dirty="0" smtClean="0"/>
              <a:t>received (1 added during comments resolution), </a:t>
            </a:r>
            <a:r>
              <a:rPr lang="en-GB" sz="1600" dirty="0"/>
              <a:t>of which:</a:t>
            </a:r>
          </a:p>
          <a:p>
            <a:pPr lvl="1"/>
            <a:r>
              <a:rPr lang="en-GB" sz="1600" dirty="0" smtClean="0"/>
              <a:t>18 </a:t>
            </a:r>
            <a:r>
              <a:rPr lang="en-GB" sz="1600" dirty="0"/>
              <a:t>are technical comments</a:t>
            </a:r>
          </a:p>
          <a:p>
            <a:pPr lvl="1"/>
            <a:r>
              <a:rPr lang="en-GB" sz="1600" dirty="0" smtClean="0"/>
              <a:t>183 </a:t>
            </a:r>
            <a:r>
              <a:rPr lang="en-GB" sz="1600" dirty="0"/>
              <a:t>are editorial comments</a:t>
            </a:r>
          </a:p>
          <a:p>
            <a:r>
              <a:rPr lang="en-GB" sz="1600" dirty="0"/>
              <a:t>The consolidated comments sheet includes the editor proposed </a:t>
            </a:r>
            <a:r>
              <a:rPr lang="en-GB" sz="1600" dirty="0" smtClean="0"/>
              <a:t>resolutions in </a:t>
            </a:r>
            <a:r>
              <a:rPr lang="en-GB" sz="1600" u="sng" dirty="0">
                <a:hlinkClick r:id="rId3"/>
              </a:rPr>
              <a:t>https://mentor.ieee.org/802.1/dcn/19/1-19-0033-00-ICne-consolidated-ffiot-comments.xlsx</a:t>
            </a:r>
            <a:r>
              <a:rPr lang="en-GB" sz="1600" dirty="0"/>
              <a:t> </a:t>
            </a:r>
          </a:p>
          <a:p>
            <a:endParaRPr lang="en-GB" sz="1600" dirty="0" smtClean="0"/>
          </a:p>
          <a:p>
            <a:r>
              <a:rPr lang="en-GB" sz="1600" dirty="0" smtClean="0"/>
              <a:t>Comments received from:</a:t>
            </a:r>
          </a:p>
          <a:p>
            <a:pPr lvl="1"/>
            <a:r>
              <a:rPr lang="en-GB" sz="1400" dirty="0" smtClean="0"/>
              <a:t>Roger Marks</a:t>
            </a:r>
          </a:p>
          <a:p>
            <a:pPr lvl="1"/>
            <a:r>
              <a:rPr lang="en-GB" sz="1400" dirty="0" smtClean="0"/>
              <a:t>Kenichi Maruhashi</a:t>
            </a:r>
          </a:p>
          <a:p>
            <a:pPr lvl="1"/>
            <a:r>
              <a:rPr lang="en-GB" sz="1400" dirty="0" smtClean="0"/>
              <a:t>Karl Weber</a:t>
            </a:r>
          </a:p>
          <a:p>
            <a:pPr lvl="1"/>
            <a:endParaRPr lang="en-GB" sz="1400" dirty="0" smtClean="0"/>
          </a:p>
        </p:txBody>
      </p:sp>
    </p:spTree>
    <p:extLst>
      <p:ext uri="{BB962C8B-B14F-4D97-AF65-F5344CB8AC3E}">
        <p14:creationId xmlns:p14="http://schemas.microsoft.com/office/powerpoint/2010/main" val="137254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>
            <a:normAutofit/>
          </a:bodyPr>
          <a:lstStyle/>
          <a:p>
            <a:r>
              <a:rPr lang="en-US" sz="3200" b="1" dirty="0" err="1"/>
              <a:t>FFIoT</a:t>
            </a:r>
            <a:r>
              <a:rPr lang="en-US" sz="3200" b="1" dirty="0"/>
              <a:t> whitepaper call for comments </a:t>
            </a:r>
            <a:r>
              <a:rPr lang="en-US" sz="3200" b="1" dirty="0" smtClean="0"/>
              <a:t>status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7744" y="1066672"/>
            <a:ext cx="8677656" cy="5324983"/>
          </a:xfrm>
        </p:spPr>
        <p:txBody>
          <a:bodyPr>
            <a:noAutofit/>
          </a:bodyPr>
          <a:lstStyle/>
          <a:p>
            <a:pPr>
              <a:buFont typeface="MS Reference Sans Serif" panose="020B0604030504040204" pitchFamily="34" charset="0"/>
              <a:buChar char="▮"/>
            </a:pPr>
            <a:r>
              <a:rPr lang="en-GB" sz="1800" dirty="0" smtClean="0"/>
              <a:t>Since the end of the </a:t>
            </a:r>
            <a:r>
              <a:rPr lang="en-GB" sz="1800" dirty="0"/>
              <a:t>2</a:t>
            </a:r>
            <a:r>
              <a:rPr lang="en-GB" sz="1800" baseline="30000" dirty="0" smtClean="0"/>
              <a:t>nd</a:t>
            </a:r>
            <a:r>
              <a:rPr lang="en-GB" sz="1800" dirty="0" smtClean="0"/>
              <a:t> call for comments, we had 4 conference calls and 1 face to face meeting during which we conducted comments resolution.</a:t>
            </a:r>
            <a:endParaRPr lang="en-GB" sz="1600" b="1" dirty="0" smtClean="0">
              <a:solidFill>
                <a:srgbClr val="FF0000"/>
              </a:solidFill>
            </a:endParaRPr>
          </a:p>
          <a:p>
            <a:pPr lvl="1"/>
            <a:r>
              <a:rPr lang="fr-FR" sz="1800" dirty="0"/>
              <a:t>2019-06-17 09:00 ET – </a:t>
            </a:r>
            <a:r>
              <a:rPr lang="fr-FR" sz="1800" dirty="0">
                <a:hlinkClick r:id="rId2"/>
              </a:rPr>
              <a:t>Minutes</a:t>
            </a:r>
            <a:endParaRPr lang="fr-FR" sz="1800" dirty="0"/>
          </a:p>
          <a:p>
            <a:pPr lvl="1"/>
            <a:r>
              <a:rPr lang="fr-FR" sz="1800" dirty="0"/>
              <a:t>2019-06-05 14:00 ET – </a:t>
            </a:r>
            <a:r>
              <a:rPr lang="fr-FR" sz="1800" dirty="0">
                <a:hlinkClick r:id="rId3"/>
              </a:rPr>
              <a:t>Minutes</a:t>
            </a:r>
            <a:endParaRPr lang="fr-FR" sz="1800" dirty="0"/>
          </a:p>
          <a:p>
            <a:pPr lvl="1"/>
            <a:r>
              <a:rPr lang="fr-FR" sz="1800" dirty="0"/>
              <a:t>2019-05-20/21, Salt Lake City – </a:t>
            </a:r>
            <a:r>
              <a:rPr lang="fr-FR" sz="1800" dirty="0" smtClean="0">
                <a:hlinkClick r:id="rId4"/>
              </a:rPr>
              <a:t>Minutes</a:t>
            </a:r>
            <a:endParaRPr lang="fr-FR" sz="1800" dirty="0"/>
          </a:p>
          <a:p>
            <a:pPr lvl="1"/>
            <a:r>
              <a:rPr lang="fr-FR" sz="1800" dirty="0" smtClean="0"/>
              <a:t>2019-05-07 </a:t>
            </a:r>
            <a:r>
              <a:rPr lang="fr-FR" sz="1800" dirty="0"/>
              <a:t>9:00 ET – </a:t>
            </a:r>
            <a:r>
              <a:rPr lang="fr-FR" sz="1800" dirty="0">
                <a:hlinkClick r:id="rId5"/>
              </a:rPr>
              <a:t>Minutes</a:t>
            </a:r>
            <a:endParaRPr lang="fr-FR" sz="1800" dirty="0"/>
          </a:p>
          <a:p>
            <a:pPr lvl="1"/>
            <a:r>
              <a:rPr lang="fr-FR" sz="1800" dirty="0"/>
              <a:t>2019-04-24 11:00 ET – </a:t>
            </a:r>
            <a:r>
              <a:rPr lang="fr-FR" sz="1800" dirty="0" smtClean="0">
                <a:hlinkClick r:id="rId6"/>
              </a:rPr>
              <a:t>Minutes</a:t>
            </a:r>
            <a:endParaRPr lang="fr-FR" sz="1800" dirty="0" smtClean="0"/>
          </a:p>
          <a:p>
            <a:pPr lvl="1"/>
            <a:r>
              <a:rPr lang="en-GB" sz="1800" dirty="0" smtClean="0"/>
              <a:t>Final consolidated </a:t>
            </a:r>
            <a:r>
              <a:rPr lang="en-GB" sz="1800" dirty="0" err="1" smtClean="0"/>
              <a:t>FFIoT</a:t>
            </a:r>
            <a:r>
              <a:rPr lang="en-GB" sz="1800" dirty="0" smtClean="0"/>
              <a:t> comments in </a:t>
            </a:r>
            <a:r>
              <a:rPr lang="en-GB" sz="1800" dirty="0">
                <a:hlinkClick r:id="rId7"/>
              </a:rPr>
              <a:t>https://</a:t>
            </a:r>
            <a:r>
              <a:rPr lang="en-GB" sz="1800" dirty="0" smtClean="0">
                <a:hlinkClick r:id="rId7"/>
              </a:rPr>
              <a:t>mentor.ieee.org/802.1/dcn/19/1-19-0033-07-ICne-consolidated-ffiot-comments.xlsx</a:t>
            </a:r>
            <a:r>
              <a:rPr lang="en-GB" sz="1800" dirty="0" smtClean="0"/>
              <a:t>  </a:t>
            </a:r>
          </a:p>
          <a:p>
            <a:pPr>
              <a:buFont typeface="MS Reference Sans Serif" panose="020B0604030504040204" pitchFamily="34" charset="0"/>
              <a:buChar char="▮"/>
            </a:pPr>
            <a:r>
              <a:rPr lang="en-GB" sz="1800" dirty="0" smtClean="0"/>
              <a:t>editorial </a:t>
            </a:r>
            <a:r>
              <a:rPr lang="en-GB" sz="1800" dirty="0"/>
              <a:t>comments : </a:t>
            </a:r>
            <a:endParaRPr lang="en-GB" sz="1800" dirty="0" smtClean="0"/>
          </a:p>
          <a:p>
            <a:pPr lvl="1">
              <a:buFont typeface="MS Reference Sans Serif" panose="020B0604030504040204" pitchFamily="34" charset="0"/>
              <a:buChar char="▮"/>
            </a:pPr>
            <a:r>
              <a:rPr lang="en-GB" sz="1600" dirty="0"/>
              <a:t>158 Accepted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1600" dirty="0" smtClean="0"/>
              <a:t>7 revise</a:t>
            </a:r>
            <a:endParaRPr lang="en-GB" sz="16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1600" dirty="0" smtClean="0"/>
              <a:t>0 </a:t>
            </a:r>
            <a:r>
              <a:rPr lang="en-GB" sz="1600" dirty="0"/>
              <a:t>reject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1600" dirty="0" smtClean="0"/>
              <a:t>18 differed/pending  clarification and resolution</a:t>
            </a:r>
            <a:endParaRPr lang="en-GB" sz="1600" dirty="0"/>
          </a:p>
          <a:p>
            <a:pPr>
              <a:buFont typeface="MS Reference Sans Serif" panose="020B0604030504040204" pitchFamily="34" charset="0"/>
              <a:buChar char="▮"/>
            </a:pPr>
            <a:r>
              <a:rPr lang="en-GB" sz="1800" dirty="0"/>
              <a:t>Technical comments </a:t>
            </a:r>
            <a:r>
              <a:rPr lang="en-GB" sz="1800" dirty="0" smtClean="0"/>
              <a:t>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1600" dirty="0" smtClean="0"/>
              <a:t>9 </a:t>
            </a:r>
            <a:r>
              <a:rPr lang="en-GB" sz="1600" dirty="0"/>
              <a:t>Accepted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1600" dirty="0"/>
              <a:t>8 revise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1600" dirty="0" smtClean="0"/>
              <a:t>1 reject</a:t>
            </a:r>
            <a:endParaRPr lang="en-GB" sz="1600" dirty="0"/>
          </a:p>
          <a:p>
            <a:r>
              <a:rPr lang="en-GB" sz="1800" dirty="0" smtClean="0"/>
              <a:t>Updated draft in </a:t>
            </a:r>
            <a:r>
              <a:rPr lang="en-GB" sz="1800" dirty="0" smtClean="0"/>
              <a:t>1-19-0026-01-ICne </a:t>
            </a:r>
            <a:r>
              <a:rPr lang="en-GB" sz="1800" dirty="0" smtClean="0"/>
              <a:t>is proposed as new </a:t>
            </a:r>
            <a:r>
              <a:rPr lang="en-GB" sz="1800" dirty="0" err="1" smtClean="0"/>
              <a:t>New</a:t>
            </a:r>
            <a:r>
              <a:rPr lang="en-GB" sz="1800" dirty="0" smtClean="0"/>
              <a:t> </a:t>
            </a:r>
            <a:r>
              <a:rPr lang="en-GB" sz="1800" dirty="0" err="1" smtClean="0"/>
              <a:t>Nendica</a:t>
            </a:r>
            <a:r>
              <a:rPr lang="en-GB" sz="1800" dirty="0" smtClean="0"/>
              <a:t> </a:t>
            </a:r>
            <a:r>
              <a:rPr lang="en-GB" sz="1800" dirty="0" err="1" smtClean="0"/>
              <a:t>FFIoT</a:t>
            </a:r>
            <a:r>
              <a:rPr lang="en-GB" sz="1800" dirty="0" smtClean="0"/>
              <a:t> report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090594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Plan</a:t>
            </a:r>
            <a:endParaRPr lang="en-GB" sz="27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Draft </a:t>
            </a:r>
            <a:r>
              <a:rPr lang="en-GB" dirty="0" smtClean="0">
                <a:hlinkClick r:id="rId2"/>
              </a:rPr>
              <a:t>1.19-0026-01-Icne</a:t>
            </a:r>
            <a:r>
              <a:rPr lang="en-GB" dirty="0" smtClean="0"/>
              <a:t> is submitted at this week Plenary meeting in Vienna to be accepted as New </a:t>
            </a:r>
            <a:r>
              <a:rPr lang="en-GB" dirty="0" err="1" smtClean="0"/>
              <a:t>Nendica</a:t>
            </a:r>
            <a:r>
              <a:rPr lang="en-GB" dirty="0" smtClean="0"/>
              <a:t> </a:t>
            </a:r>
            <a:r>
              <a:rPr lang="en-GB" dirty="0" err="1" smtClean="0"/>
              <a:t>FFIoT</a:t>
            </a:r>
            <a:r>
              <a:rPr lang="en-GB" dirty="0" smtClean="0"/>
              <a:t> draft.</a:t>
            </a:r>
          </a:p>
          <a:p>
            <a:r>
              <a:rPr lang="en-GB" dirty="0" smtClean="0"/>
              <a:t>The New draft is stable with only 18 technical comments received during the 2</a:t>
            </a:r>
            <a:r>
              <a:rPr lang="en-GB" baseline="30000" dirty="0" smtClean="0"/>
              <a:t>nd</a:t>
            </a:r>
            <a:r>
              <a:rPr lang="en-GB" dirty="0" smtClean="0"/>
              <a:t> call for comments period and they have been all resolved.</a:t>
            </a:r>
          </a:p>
          <a:p>
            <a:r>
              <a:rPr lang="en-GB" dirty="0" smtClean="0"/>
              <a:t>Conduct a Final Call for comments to approve forwarding the new draft to IEEE SA for processing and publications with editorial comments only accepted.</a:t>
            </a:r>
          </a:p>
          <a:p>
            <a:r>
              <a:rPr lang="en-GB" dirty="0" smtClean="0"/>
              <a:t>The period of the call for comments is for 3 weeks.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3091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Motion to start </a:t>
            </a:r>
            <a:r>
              <a:rPr lang="en-GB" dirty="0" smtClean="0"/>
              <a:t>final review </a:t>
            </a:r>
            <a:r>
              <a:rPr lang="en-GB" dirty="0"/>
              <a:t>of </a:t>
            </a:r>
            <a:r>
              <a:rPr lang="en-GB" dirty="0" smtClean="0"/>
              <a:t>3</a:t>
            </a:r>
            <a:r>
              <a:rPr lang="en-GB" baseline="30000" dirty="0" smtClean="0"/>
              <a:t>rd</a:t>
            </a:r>
            <a:r>
              <a:rPr lang="en-GB" dirty="0" smtClean="0"/>
              <a:t> Draft </a:t>
            </a:r>
            <a:r>
              <a:rPr lang="en-GB" dirty="0" err="1"/>
              <a:t>FFIoT</a:t>
            </a:r>
            <a:r>
              <a:rPr lang="en-GB" dirty="0"/>
              <a:t>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Motion</a:t>
            </a:r>
          </a:p>
          <a:p>
            <a:pPr lvl="1"/>
            <a:r>
              <a:rPr lang="en-US" dirty="0"/>
              <a:t>To accept the Flexible Factory </a:t>
            </a:r>
            <a:r>
              <a:rPr lang="en-US" dirty="0" err="1"/>
              <a:t>IoT</a:t>
            </a:r>
            <a:r>
              <a:rPr lang="en-US" dirty="0"/>
              <a:t> report titled “Flexible Factory </a:t>
            </a:r>
            <a:r>
              <a:rPr lang="en-US" dirty="0" err="1"/>
              <a:t>IoT</a:t>
            </a:r>
            <a:r>
              <a:rPr lang="en-US" dirty="0"/>
              <a:t>: Use Cases and Communication Requirements for Wired and Wireless Bridged Networks” </a:t>
            </a:r>
            <a:r>
              <a:rPr lang="en-US" dirty="0" smtClean="0"/>
              <a:t>in </a:t>
            </a:r>
            <a:r>
              <a:rPr lang="en-GB" dirty="0" smtClean="0">
                <a:hlinkClick r:id="rId2"/>
              </a:rPr>
              <a:t>1.19-0026-02-Icne</a:t>
            </a:r>
            <a:r>
              <a:rPr lang="en-US" dirty="0" smtClean="0">
                <a:hlinkClick r:id="rId3"/>
              </a:rPr>
              <a:t> </a:t>
            </a:r>
            <a:r>
              <a:rPr lang="en-US" dirty="0"/>
              <a:t>as the new “</a:t>
            </a:r>
            <a:r>
              <a:rPr lang="en-US" dirty="0" err="1"/>
              <a:t>Nendica</a:t>
            </a:r>
            <a:r>
              <a:rPr lang="en-US" dirty="0"/>
              <a:t> Draft Report” and initiate a </a:t>
            </a:r>
            <a:r>
              <a:rPr lang="en-US" dirty="0" smtClean="0"/>
              <a:t>x-days </a:t>
            </a:r>
            <a:r>
              <a:rPr lang="en-US" dirty="0" smtClean="0"/>
              <a:t>Final </a:t>
            </a:r>
            <a:r>
              <a:rPr lang="en-US" dirty="0"/>
              <a:t>Call for Comments </a:t>
            </a:r>
            <a:r>
              <a:rPr lang="en-US" dirty="0" smtClean="0"/>
              <a:t>restricted to </a:t>
            </a:r>
            <a:r>
              <a:rPr lang="en-US" dirty="0" smtClean="0"/>
              <a:t>modified text only starting </a:t>
            </a:r>
            <a:r>
              <a:rPr lang="en-US" dirty="0" smtClean="0"/>
              <a:t>July xx, </a:t>
            </a:r>
            <a:r>
              <a:rPr lang="en-US" dirty="0" smtClean="0"/>
              <a:t>2019.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GB" dirty="0"/>
              <a:t>Moved by: Nader Zein		</a:t>
            </a:r>
          </a:p>
          <a:p>
            <a:pPr lvl="1"/>
            <a:r>
              <a:rPr lang="en-GB" dirty="0"/>
              <a:t>Seconded by : 	</a:t>
            </a:r>
          </a:p>
          <a:p>
            <a:pPr lvl="2"/>
            <a:r>
              <a:rPr lang="en-GB" dirty="0"/>
              <a:t>Yes:		</a:t>
            </a:r>
          </a:p>
          <a:p>
            <a:pPr lvl="2"/>
            <a:r>
              <a:rPr lang="en-GB" dirty="0"/>
              <a:t>No: 			</a:t>
            </a:r>
          </a:p>
          <a:p>
            <a:pPr lvl="2"/>
            <a:r>
              <a:rPr lang="en-GB" dirty="0"/>
              <a:t>Abstains:</a:t>
            </a:r>
          </a:p>
        </p:txBody>
      </p:sp>
    </p:spTree>
    <p:extLst>
      <p:ext uri="{BB962C8B-B14F-4D97-AF65-F5344CB8AC3E}">
        <p14:creationId xmlns:p14="http://schemas.microsoft.com/office/powerpoint/2010/main" val="406920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5576</TotalTime>
  <Words>294</Words>
  <Application>Microsoft Office PowerPoint</Application>
  <PresentationFormat>On-screen Show (4:3)</PresentationFormat>
  <Paragraphs>61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Helvetica Neue</vt:lpstr>
      <vt:lpstr>Arial</vt:lpstr>
      <vt:lpstr>Calibri</vt:lpstr>
      <vt:lpstr>Calibri Light</vt:lpstr>
      <vt:lpstr>MS Reference Sans Serif</vt:lpstr>
      <vt:lpstr>Wingdings</vt:lpstr>
      <vt:lpstr>Office Theme</vt:lpstr>
      <vt:lpstr>FFIoT Status Report – IEEE 802 Nendica</vt:lpstr>
      <vt:lpstr>Outline</vt:lpstr>
      <vt:lpstr>2nd call for comments FFIoT Report</vt:lpstr>
      <vt:lpstr>FFIoT whitepaper call for comments status</vt:lpstr>
      <vt:lpstr>Plan</vt:lpstr>
      <vt:lpstr>Motion to start final review of 3rd Draft FFIoT report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 Report FFIoT</dc:title>
  <dc:creator>Nader Zein (NEC)</dc:creator>
  <cp:lastModifiedBy>Nader Zein</cp:lastModifiedBy>
  <cp:revision>114</cp:revision>
  <dcterms:created xsi:type="dcterms:W3CDTF">2018-05-20T21:21:30Z</dcterms:created>
  <dcterms:modified xsi:type="dcterms:W3CDTF">2019-07-17T14:48:40Z</dcterms:modified>
</cp:coreProperties>
</file>