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0"/>
  </p:notesMasterIdLst>
  <p:handoutMasterIdLst>
    <p:handoutMasterId r:id="rId11"/>
  </p:handoutMasterIdLst>
  <p:sldIdLst>
    <p:sldId id="256" r:id="rId2"/>
    <p:sldId id="345" r:id="rId3"/>
    <p:sldId id="340" r:id="rId4"/>
    <p:sldId id="318" r:id="rId5"/>
    <p:sldId id="260" r:id="rId6"/>
    <p:sldId id="347" r:id="rId7"/>
    <p:sldId id="346" r:id="rId8"/>
    <p:sldId id="348"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18" autoAdjust="0"/>
    <p:restoredTop sz="94608" autoAdjust="0"/>
  </p:normalViewPr>
  <p:slideViewPr>
    <p:cSldViewPr showGuides="1">
      <p:cViewPr varScale="1">
        <p:scale>
          <a:sx n="99" d="100"/>
          <a:sy n="99" d="100"/>
        </p:scale>
        <p:origin x="112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632"/>
    </p:cViewPr>
  </p:sorterViewPr>
  <p:notesViewPr>
    <p:cSldViewPr showGuides="1">
      <p:cViewPr varScale="1">
        <p:scale>
          <a:sx n="55" d="100"/>
          <a:sy n="55" d="100"/>
        </p:scale>
        <p:origin x="-178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62FEA9-86A5-40EB-94A7-F69C6D903AB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EEC0AAC-15FC-4C51-A8D2-66E5D2FDF25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3CF3C66-92F6-3748-B3EE-CEF450A9FCB4}" type="datetimeFigureOut">
              <a:rPr lang="en-US"/>
              <a:pPr>
                <a:defRPr/>
              </a:pPr>
              <a:t>7/18/19</a:t>
            </a:fld>
            <a:endParaRPr lang="en-US"/>
          </a:p>
        </p:txBody>
      </p:sp>
      <p:sp>
        <p:nvSpPr>
          <p:cNvPr id="4" name="Footer Placeholder 3">
            <a:extLst>
              <a:ext uri="{FF2B5EF4-FFF2-40B4-BE49-F238E27FC236}">
                <a16:creationId xmlns:a16="http://schemas.microsoft.com/office/drawing/2014/main" id="{0F34871D-98A1-445F-B9BD-47CFC49813B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399993B7-6EFA-4093-9C67-A6FA8983221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AFEA41B-F167-1F4B-AB85-0DC2DEEBC6F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481AC9-F412-46DA-88A0-C3359C304DEF}"/>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CA"/>
          </a:p>
        </p:txBody>
      </p:sp>
      <p:sp>
        <p:nvSpPr>
          <p:cNvPr id="3" name="Date Placeholder 2">
            <a:extLst>
              <a:ext uri="{FF2B5EF4-FFF2-40B4-BE49-F238E27FC236}">
                <a16:creationId xmlns:a16="http://schemas.microsoft.com/office/drawing/2014/main" id="{3598E4D1-E1A3-43A3-81F8-332F557F5577}"/>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F88D448-FE46-F340-B487-6A295D8DD282}" type="datetimeFigureOut">
              <a:rPr lang="en-CA"/>
              <a:pPr>
                <a:defRPr/>
              </a:pPr>
              <a:t>2019-07-18</a:t>
            </a:fld>
            <a:endParaRPr lang="en-CA"/>
          </a:p>
        </p:txBody>
      </p:sp>
      <p:sp>
        <p:nvSpPr>
          <p:cNvPr id="4" name="Slide Image Placeholder 3">
            <a:extLst>
              <a:ext uri="{FF2B5EF4-FFF2-40B4-BE49-F238E27FC236}">
                <a16:creationId xmlns:a16="http://schemas.microsoft.com/office/drawing/2014/main" id="{40805EEC-3BBB-4901-BD77-7345F6B676A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7A5DFE66-A871-4A68-ABDF-6ADB3D820397}"/>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061A6E97-ABCA-49BE-B425-EB92ADAB41EE}"/>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CA"/>
          </a:p>
        </p:txBody>
      </p:sp>
      <p:sp>
        <p:nvSpPr>
          <p:cNvPr id="7" name="Slide Number Placeholder 6">
            <a:extLst>
              <a:ext uri="{FF2B5EF4-FFF2-40B4-BE49-F238E27FC236}">
                <a16:creationId xmlns:a16="http://schemas.microsoft.com/office/drawing/2014/main" id="{5EC55815-E782-4ECC-9FBF-DF87DD3E0E3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82AA54B-32AB-F34D-8D9A-3635F3DC8065}"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5A58C1C5-46CF-B84D-B7E7-74E2E173B0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8947D1DF-DB04-424E-9AF6-0DB93EBD8C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altLang="en-US"/>
          </a:p>
        </p:txBody>
      </p:sp>
      <p:sp>
        <p:nvSpPr>
          <p:cNvPr id="17411" name="Slide Number Placeholder 3">
            <a:extLst>
              <a:ext uri="{FF2B5EF4-FFF2-40B4-BE49-F238E27FC236}">
                <a16:creationId xmlns:a16="http://schemas.microsoft.com/office/drawing/2014/main" id="{DDECBD24-9FB8-E34D-9D66-0BE6654874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D37433-F468-F14D-9A9F-8C2783CB96FB}" type="slidenum">
              <a:rPr lang="en-CA" altLang="en-US" smtClean="0">
                <a:latin typeface="Arial" panose="020B0604020202020204" pitchFamily="34" charset="0"/>
              </a:rPr>
              <a:pPr>
                <a:spcBef>
                  <a:spcPct val="0"/>
                </a:spcBef>
              </a:pPr>
              <a:t>1</a:t>
            </a:fld>
            <a:endParaRPr lang="en-CA"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1" name="Rounded Rectangle 10">
            <a:extLst>
              <a:ext uri="{FF2B5EF4-FFF2-40B4-BE49-F238E27FC236}">
                <a16:creationId xmlns:a16="http://schemas.microsoft.com/office/drawing/2014/main" id="{9EBFFEE7-E9EB-E341-BC6A-6823242CF451}"/>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tx1"/>
                </a:solidFill>
              </a:defRPr>
            </a:lvl1pPr>
          </a:lstStyle>
          <a:p>
            <a:r>
              <a:rPr lang="en-US" dirty="0"/>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9" name="Slide Number Placeholder 28">
            <a:extLst>
              <a:ext uri="{FF2B5EF4-FFF2-40B4-BE49-F238E27FC236}">
                <a16:creationId xmlns:a16="http://schemas.microsoft.com/office/drawing/2014/main" id="{A4AB12F9-1C94-9544-84CF-1EE3C6E86190}"/>
              </a:ext>
            </a:extLst>
          </p:cNvPr>
          <p:cNvSpPr>
            <a:spLocks noGrp="1"/>
          </p:cNvSpPr>
          <p:nvPr>
            <p:ph type="sldNum" sz="quarter" idx="12"/>
          </p:nvPr>
        </p:nvSpPr>
        <p:spPr>
          <a:xfrm>
            <a:off x="8320088" y="1588"/>
            <a:ext cx="747712" cy="365125"/>
          </a:xfrm>
          <a:prstGeom prst="rect">
            <a:avLst/>
          </a:prstGeom>
        </p:spPr>
        <p:txBody>
          <a:bodyPr/>
          <a:lstStyle>
            <a:lvl1pPr>
              <a:defRPr>
                <a:solidFill>
                  <a:schemeClr val="bg1"/>
                </a:solidFill>
              </a:defRPr>
            </a:lvl1pPr>
          </a:lstStyle>
          <a:p>
            <a:pPr>
              <a:defRPr/>
            </a:pPr>
            <a:fld id="{9B4F4CF7-140E-224A-825F-20B642353E81}" type="slidenum">
              <a:rPr lang="en-US" altLang="en-US"/>
              <a:pPr>
                <a:defRPr/>
              </a:pPr>
              <a:t>‹#›</a:t>
            </a:fld>
            <a:endParaRPr lang="en-US" altLang="en-US"/>
          </a:p>
        </p:txBody>
      </p:sp>
      <p:sp>
        <p:nvSpPr>
          <p:cNvPr id="18" name="Footer Placeholder 16">
            <a:extLst>
              <a:ext uri="{FF2B5EF4-FFF2-40B4-BE49-F238E27FC236}">
                <a16:creationId xmlns:a16="http://schemas.microsoft.com/office/drawing/2014/main" id="{75D2A165-DA8F-3246-839C-D784FBCD307F}"/>
              </a:ext>
            </a:extLst>
          </p:cNvPr>
          <p:cNvSpPr>
            <a:spLocks noGrp="1"/>
          </p:cNvSpPr>
          <p:nvPr>
            <p:ph type="ftr" sz="quarter" idx="11"/>
          </p:nvPr>
        </p:nvSpPr>
        <p:spPr>
          <a:xfrm>
            <a:off x="5410200" y="44624"/>
            <a:ext cx="1965325" cy="457200"/>
          </a:xfrm>
          <a:prstGeom prst="rect">
            <a:avLst/>
          </a:prstGeom>
        </p:spPr>
        <p:txBody>
          <a:bodyPr/>
          <a:lstStyle>
            <a:lvl1pPr>
              <a:defRPr/>
            </a:lvl1pPr>
          </a:lstStyle>
          <a:p>
            <a:pPr>
              <a:defRPr/>
            </a:pPr>
            <a:r>
              <a:rPr lang="en-US" dirty="0"/>
              <a:t>Mentor DCN 802.1-18-0015-00-ICne</a:t>
            </a:r>
          </a:p>
        </p:txBody>
      </p:sp>
    </p:spTree>
    <p:extLst>
      <p:ext uri="{BB962C8B-B14F-4D97-AF65-F5344CB8AC3E}">
        <p14:creationId xmlns:p14="http://schemas.microsoft.com/office/powerpoint/2010/main" val="42330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870D996-65C0-F84F-B207-6EB4B23454CC}"/>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8BE69082-3041-BA41-AF2D-697B2021A0CA}"/>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CFDCA546-A19C-0E48-B450-D2BF55F62AB7}"/>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51FF9E7C-B485-5D47-BBED-62EB87726C76}" type="slidenum">
              <a:rPr lang="en-US" altLang="en-US"/>
              <a:pPr>
                <a:defRPr/>
              </a:pPr>
              <a:t>‹#›</a:t>
            </a:fld>
            <a:endParaRPr lang="en-US" altLang="en-US"/>
          </a:p>
        </p:txBody>
      </p:sp>
    </p:spTree>
    <p:extLst>
      <p:ext uri="{BB962C8B-B14F-4D97-AF65-F5344CB8AC3E}">
        <p14:creationId xmlns:p14="http://schemas.microsoft.com/office/powerpoint/2010/main" val="243925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7C0C8F2-9E14-F546-AAD2-AE05665F1F0B}"/>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C1AB0BEB-5A41-C74E-8251-11C4DF4B0187}"/>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E422516F-4EF0-414D-ABDB-9EA55A14701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FF0717F1-495D-954A-A99C-3D0C4A836628}" type="slidenum">
              <a:rPr lang="en-US" altLang="en-US"/>
              <a:pPr>
                <a:defRPr/>
              </a:pPr>
              <a:t>‹#›</a:t>
            </a:fld>
            <a:endParaRPr lang="en-US" altLang="en-US"/>
          </a:p>
        </p:txBody>
      </p:sp>
    </p:spTree>
    <p:extLst>
      <p:ext uri="{BB962C8B-B14F-4D97-AF65-F5344CB8AC3E}">
        <p14:creationId xmlns:p14="http://schemas.microsoft.com/office/powerpoint/2010/main" val="2161433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0">
            <a:extLst>
              <a:ext uri="{FF2B5EF4-FFF2-40B4-BE49-F238E27FC236}">
                <a16:creationId xmlns:a16="http://schemas.microsoft.com/office/drawing/2014/main" id="{E32E9946-099B-0D4C-A71D-D8EE9988797D}"/>
              </a:ext>
            </a:extLst>
          </p:cNvPr>
          <p:cNvSpPr>
            <a:spLocks noGrp="1"/>
          </p:cNvSpPr>
          <p:nvPr>
            <p:ph type="sldNum" sz="quarter" idx="10"/>
          </p:nvPr>
        </p:nvSpPr>
        <p:spPr>
          <a:xfrm>
            <a:off x="8331200" y="6134100"/>
            <a:ext cx="685800" cy="365125"/>
          </a:xfrm>
          <a:prstGeom prst="rect">
            <a:avLst/>
          </a:prstGeom>
        </p:spPr>
        <p:txBody>
          <a:bodyPr/>
          <a:lstStyle>
            <a:lvl1pPr>
              <a:defRPr/>
            </a:lvl1pPr>
          </a:lstStyle>
          <a:p>
            <a:pPr>
              <a:defRPr/>
            </a:pPr>
            <a:fld id="{A1ECD1EF-83E4-7D4A-AB65-EF9CD9707B64}" type="slidenum">
              <a:rPr lang="en-US" altLang="en-US"/>
              <a:pPr>
                <a:defRPr/>
              </a:pPr>
              <a:t>‹#›</a:t>
            </a:fld>
            <a:endParaRPr lang="en-US" altLang="en-US"/>
          </a:p>
        </p:txBody>
      </p:sp>
    </p:spTree>
    <p:extLst>
      <p:ext uri="{BB962C8B-B14F-4D97-AF65-F5344CB8AC3E}">
        <p14:creationId xmlns:p14="http://schemas.microsoft.com/office/powerpoint/2010/main" val="284518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845B92-7B78-9044-8EB1-7727BA8A5A79}"/>
              </a:ext>
            </a:extLst>
          </p:cNvPr>
          <p:cNvSpPr>
            <a:spLocks noGrp="1"/>
          </p:cNvSpPr>
          <p:nvPr>
            <p:ph type="dt" sz="half" idx="10"/>
          </p:nvPr>
        </p:nvSpPr>
        <p:spPr>
          <a:xfrm>
            <a:off x="7164388" y="44624"/>
            <a:ext cx="957262"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FB9B023-782A-EC41-9309-99465301D0A3}"/>
              </a:ext>
            </a:extLst>
          </p:cNvPr>
          <p:cNvSpPr>
            <a:spLocks noGrp="1"/>
          </p:cNvSpPr>
          <p:nvPr>
            <p:ph type="ftr" sz="quarter" idx="11"/>
          </p:nvPr>
        </p:nvSpPr>
        <p:spPr>
          <a:xfrm>
            <a:off x="5257800" y="44624"/>
            <a:ext cx="1906588"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5">
            <a:extLst>
              <a:ext uri="{FF2B5EF4-FFF2-40B4-BE49-F238E27FC236}">
                <a16:creationId xmlns:a16="http://schemas.microsoft.com/office/drawing/2014/main" id="{19955A3B-AA3D-0448-9759-64423E4D2EB5}"/>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73CCF9D-5A26-E048-988B-EAFD589F4015}" type="slidenum">
              <a:rPr lang="en-US" altLang="en-US"/>
              <a:pPr>
                <a:defRPr/>
              </a:pPr>
              <a:t>‹#›</a:t>
            </a:fld>
            <a:endParaRPr lang="en-US" altLang="en-US"/>
          </a:p>
        </p:txBody>
      </p:sp>
    </p:spTree>
    <p:extLst>
      <p:ext uri="{BB962C8B-B14F-4D97-AF65-F5344CB8AC3E}">
        <p14:creationId xmlns:p14="http://schemas.microsoft.com/office/powerpoint/2010/main" val="285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3395DABE-FE85-3B42-A5EF-EBA40ED70B3E}"/>
              </a:ext>
            </a:extLst>
          </p:cNvPr>
          <p:cNvSpPr>
            <a:spLocks noGrp="1"/>
          </p:cNvSpPr>
          <p:nvPr>
            <p:ph type="dt" sz="half" idx="10"/>
          </p:nvPr>
        </p:nvSpPr>
        <p:spPr>
          <a:xfrm>
            <a:off x="7359650" y="44624"/>
            <a:ext cx="957263"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F6D3B6B-0343-5948-A6B1-3F025EE58FEF}"/>
              </a:ext>
            </a:extLst>
          </p:cNvPr>
          <p:cNvSpPr>
            <a:spLocks noGrp="1"/>
          </p:cNvSpPr>
          <p:nvPr>
            <p:ph type="ftr" sz="quarter" idx="11"/>
          </p:nvPr>
        </p:nvSpPr>
        <p:spPr>
          <a:xfrm>
            <a:off x="5257800" y="44624"/>
            <a:ext cx="1978025" cy="457200"/>
          </a:xfrm>
          <a:prstGeom prst="rect">
            <a:avLst/>
          </a:prstGeom>
        </p:spPr>
        <p:txBody>
          <a:bodyPr/>
          <a:lstStyle>
            <a:lvl1pPr>
              <a:defRPr/>
            </a:lvl1pPr>
          </a:lstStyle>
          <a:p>
            <a:pPr>
              <a:defRPr/>
            </a:pPr>
            <a:r>
              <a:rPr lang="en-US"/>
              <a:t>Mentor DCN 802.1-18-0015-00-ICne</a:t>
            </a:r>
          </a:p>
        </p:txBody>
      </p:sp>
      <p:sp>
        <p:nvSpPr>
          <p:cNvPr id="6" name="Slide Number Placeholder 5">
            <a:extLst>
              <a:ext uri="{FF2B5EF4-FFF2-40B4-BE49-F238E27FC236}">
                <a16:creationId xmlns:a16="http://schemas.microsoft.com/office/drawing/2014/main" id="{C113ECE5-0E4B-8E4C-BD94-1FF34E58507E}"/>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5D7A773-FEA6-614A-ABA3-357C4D0EE341}" type="slidenum">
              <a:rPr lang="en-US" altLang="en-US"/>
              <a:pPr>
                <a:defRPr/>
              </a:pPr>
              <a:t>‹#›</a:t>
            </a:fld>
            <a:endParaRPr lang="en-US" altLang="en-US"/>
          </a:p>
        </p:txBody>
      </p:sp>
    </p:spTree>
    <p:extLst>
      <p:ext uri="{BB962C8B-B14F-4D97-AF65-F5344CB8AC3E}">
        <p14:creationId xmlns:p14="http://schemas.microsoft.com/office/powerpoint/2010/main" val="5425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41709B0-CC85-0E4D-BCC2-E8BC6D5EDB8A}"/>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2305844-A25C-5846-9336-1B7E6845A3DC}"/>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534D69CC-BC42-CB40-B851-24220EF2365C}"/>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C0E85267-0732-1A46-80F6-8BB0A15A8A5B}" type="slidenum">
              <a:rPr lang="en-US" altLang="en-US"/>
              <a:pPr>
                <a:defRPr/>
              </a:pPr>
              <a:t>‹#›</a:t>
            </a:fld>
            <a:endParaRPr lang="en-US" altLang="en-US"/>
          </a:p>
        </p:txBody>
      </p:sp>
    </p:spTree>
    <p:extLst>
      <p:ext uri="{BB962C8B-B14F-4D97-AF65-F5344CB8AC3E}">
        <p14:creationId xmlns:p14="http://schemas.microsoft.com/office/powerpoint/2010/main" val="82426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53171709-8C36-5340-96E4-15BFD4E007EE}"/>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8" name="Slide Number Placeholder 26">
            <a:extLst>
              <a:ext uri="{FF2B5EF4-FFF2-40B4-BE49-F238E27FC236}">
                <a16:creationId xmlns:a16="http://schemas.microsoft.com/office/drawing/2014/main" id="{F11C1170-E892-434D-A516-BF30ACCDB6D3}"/>
              </a:ext>
            </a:extLst>
          </p:cNvPr>
          <p:cNvSpPr>
            <a:spLocks noGrp="1"/>
          </p:cNvSpPr>
          <p:nvPr>
            <p:ph type="sldNum" sz="quarter" idx="11"/>
          </p:nvPr>
        </p:nvSpPr>
        <p:spPr>
          <a:xfrm>
            <a:off x="8174038" y="1588"/>
            <a:ext cx="762000" cy="366712"/>
          </a:xfrm>
          <a:prstGeom prst="rect">
            <a:avLst/>
          </a:prstGeom>
        </p:spPr>
        <p:txBody>
          <a:bodyPr/>
          <a:lstStyle>
            <a:lvl1pPr>
              <a:defRPr/>
            </a:lvl1pPr>
          </a:lstStyle>
          <a:p>
            <a:pPr>
              <a:defRPr/>
            </a:pPr>
            <a:fld id="{FA3C0543-2E09-6642-8708-544A506219C1}" type="slidenum">
              <a:rPr lang="en-US" altLang="en-US"/>
              <a:pPr>
                <a:defRPr/>
              </a:pPr>
              <a:t>‹#›</a:t>
            </a:fld>
            <a:endParaRPr lang="en-US" altLang="en-US"/>
          </a:p>
        </p:txBody>
      </p:sp>
      <p:sp>
        <p:nvSpPr>
          <p:cNvPr id="9" name="Footer Placeholder 27">
            <a:extLst>
              <a:ext uri="{FF2B5EF4-FFF2-40B4-BE49-F238E27FC236}">
                <a16:creationId xmlns:a16="http://schemas.microsoft.com/office/drawing/2014/main" id="{C52D1CD9-20F5-0743-86F9-29F1FA46C99E}"/>
              </a:ext>
            </a:extLst>
          </p:cNvPr>
          <p:cNvSpPr>
            <a:spLocks noGrp="1"/>
          </p:cNvSpPr>
          <p:nvPr>
            <p:ph type="ftr" sz="quarter" idx="12"/>
          </p:nvPr>
        </p:nvSpPr>
        <p:spPr>
          <a:xfrm>
            <a:off x="5257800" y="-27384"/>
            <a:ext cx="1835150" cy="457200"/>
          </a:xfrm>
          <a:prstGeom prst="rect">
            <a:avLst/>
          </a:prstGeom>
        </p:spPr>
        <p:txBody>
          <a:bodyPr rtlCol="0"/>
          <a:lstStyle>
            <a:lvl1pPr>
              <a:defRPr/>
            </a:lvl1pPr>
          </a:lstStyle>
          <a:p>
            <a:pPr>
              <a:defRPr/>
            </a:pPr>
            <a:r>
              <a:rPr lang="en-US"/>
              <a:t>Mentor DCN 802.1-18-0015-00-ICne</a:t>
            </a:r>
          </a:p>
        </p:txBody>
      </p:sp>
    </p:spTree>
    <p:extLst>
      <p:ext uri="{BB962C8B-B14F-4D97-AF65-F5344CB8AC3E}">
        <p14:creationId xmlns:p14="http://schemas.microsoft.com/office/powerpoint/2010/main" val="197323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7AF97AC5-CD55-F746-8358-C0A719D8235F}"/>
              </a:ext>
            </a:extLst>
          </p:cNvPr>
          <p:cNvSpPr>
            <a:spLocks noGrp="1"/>
          </p:cNvSpPr>
          <p:nvPr>
            <p:ph type="dt" sz="half" idx="10"/>
          </p:nvPr>
        </p:nvSpPr>
        <p:spPr>
          <a:xfrm>
            <a:off x="7359650" y="612775"/>
            <a:ext cx="957263" cy="457200"/>
          </a:xfrm>
          <a:prstGeom prst="rect">
            <a:avLst/>
          </a:prstGeom>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C45F5EF4-EA6C-3C4B-90E3-F2A6C893FED0}"/>
              </a:ext>
            </a:extLst>
          </p:cNvPr>
          <p:cNvSpPr>
            <a:spLocks noGrp="1"/>
          </p:cNvSpPr>
          <p:nvPr>
            <p:ph type="ftr" sz="quarter" idx="11"/>
          </p:nvPr>
        </p:nvSpPr>
        <p:spPr>
          <a:xfrm>
            <a:off x="5257800" y="612775"/>
            <a:ext cx="2051050" cy="457200"/>
          </a:xfrm>
          <a:prstGeom prst="rect">
            <a:avLst/>
          </a:prstGeom>
        </p:spPr>
        <p:txBody>
          <a:bodyPr/>
          <a:lstStyle>
            <a:lvl1pPr>
              <a:defRPr/>
            </a:lvl1pPr>
          </a:lstStyle>
          <a:p>
            <a:pPr>
              <a:defRPr/>
            </a:pPr>
            <a:r>
              <a:rPr lang="en-US"/>
              <a:t>Mentor DCN 802.1-18-0015-00-ICne</a:t>
            </a:r>
          </a:p>
        </p:txBody>
      </p:sp>
      <p:sp>
        <p:nvSpPr>
          <p:cNvPr id="5" name="Slide Number Placeholder 4">
            <a:extLst>
              <a:ext uri="{FF2B5EF4-FFF2-40B4-BE49-F238E27FC236}">
                <a16:creationId xmlns:a16="http://schemas.microsoft.com/office/drawing/2014/main" id="{AEFCF326-A0C5-284C-9490-06D67F9F3796}"/>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B0E35E72-5F8F-B043-8A2D-58E0336DAC1B}" type="slidenum">
              <a:rPr lang="en-US" altLang="en-US"/>
              <a:pPr>
                <a:defRPr/>
              </a:pPr>
              <a:t>‹#›</a:t>
            </a:fld>
            <a:endParaRPr lang="en-US" altLang="en-US"/>
          </a:p>
        </p:txBody>
      </p:sp>
    </p:spTree>
    <p:extLst>
      <p:ext uri="{BB962C8B-B14F-4D97-AF65-F5344CB8AC3E}">
        <p14:creationId xmlns:p14="http://schemas.microsoft.com/office/powerpoint/2010/main" val="19605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87469726-CE42-9149-80CF-563D095BF414}"/>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B5FF6129-CD18-CB4D-8485-AA9343A6462B}"/>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4" name="Slide Number Placeholder 22">
            <a:extLst>
              <a:ext uri="{FF2B5EF4-FFF2-40B4-BE49-F238E27FC236}">
                <a16:creationId xmlns:a16="http://schemas.microsoft.com/office/drawing/2014/main" id="{E1DE654B-E62C-3A40-9279-28FE6ACCA9E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B4F317-62D1-A246-ABB8-6897286045DB}" type="slidenum">
              <a:rPr lang="en-US" altLang="en-US"/>
              <a:pPr>
                <a:defRPr/>
              </a:pPr>
              <a:t>‹#›</a:t>
            </a:fld>
            <a:endParaRPr lang="en-US" altLang="en-US"/>
          </a:p>
        </p:txBody>
      </p:sp>
    </p:spTree>
    <p:extLst>
      <p:ext uri="{BB962C8B-B14F-4D97-AF65-F5344CB8AC3E}">
        <p14:creationId xmlns:p14="http://schemas.microsoft.com/office/powerpoint/2010/main" val="113512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B56273D2-221A-234C-B5A9-87FE042318A2}"/>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919A4C78-2222-A94B-8B44-6A18B2AB7F70}"/>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641BB032-4DF1-B14F-8146-8EAA69E357E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AE9A8D4B-A000-0442-9396-C48C62B5957A}" type="slidenum">
              <a:rPr lang="en-US" altLang="en-US"/>
              <a:pPr>
                <a:defRPr/>
              </a:pPr>
              <a:t>‹#›</a:t>
            </a:fld>
            <a:endParaRPr lang="en-US" altLang="en-US"/>
          </a:p>
        </p:txBody>
      </p:sp>
    </p:spTree>
    <p:extLst>
      <p:ext uri="{BB962C8B-B14F-4D97-AF65-F5344CB8AC3E}">
        <p14:creationId xmlns:p14="http://schemas.microsoft.com/office/powerpoint/2010/main" val="417049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D30802FE-7508-9242-9EB9-E4076CFF2E8F}"/>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45691EA-8DB0-3D45-BA97-9212D2D49DE3}"/>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104BF063-9EF6-D648-ADCA-8959EFD6B25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07AD2D-1A12-D346-9B0A-52E14484E9AB}" type="slidenum">
              <a:rPr lang="en-US" altLang="en-US"/>
              <a:pPr>
                <a:defRPr/>
              </a:pPr>
              <a:t>‹#›</a:t>
            </a:fld>
            <a:endParaRPr lang="en-US" altLang="en-US"/>
          </a:p>
        </p:txBody>
      </p:sp>
    </p:spTree>
    <p:extLst>
      <p:ext uri="{BB962C8B-B14F-4D97-AF65-F5344CB8AC3E}">
        <p14:creationId xmlns:p14="http://schemas.microsoft.com/office/powerpoint/2010/main" val="147562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ounded Rectangle 32">
            <a:extLst>
              <a:ext uri="{FF2B5EF4-FFF2-40B4-BE49-F238E27FC236}">
                <a16:creationId xmlns:a16="http://schemas.microsoft.com/office/drawing/2014/main" id="{DDF6E961-4871-4998-9CF8-4F2DF1A40049}"/>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useBgFill="1">
        <p:nvSpPr>
          <p:cNvPr id="34" name="Rounded Rectangle 33">
            <a:extLst>
              <a:ext uri="{FF2B5EF4-FFF2-40B4-BE49-F238E27FC236}">
                <a16:creationId xmlns:a16="http://schemas.microsoft.com/office/drawing/2014/main" id="{8D1D5F66-1F34-495E-AA27-47F3FD6DACB1}"/>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5" name="Rectangle 34">
            <a:extLst>
              <a:ext uri="{FF2B5EF4-FFF2-40B4-BE49-F238E27FC236}">
                <a16:creationId xmlns:a16="http://schemas.microsoft.com/office/drawing/2014/main" id="{97E5C306-66A6-474D-BB7A-4CF879740D3E}"/>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6" name="Rectangle 35">
            <a:extLst>
              <a:ext uri="{FF2B5EF4-FFF2-40B4-BE49-F238E27FC236}">
                <a16:creationId xmlns:a16="http://schemas.microsoft.com/office/drawing/2014/main" id="{BD1DAB8B-8150-4C19-B269-0314D897C70C}"/>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7" name="Rectangle 36">
            <a:extLst>
              <a:ext uri="{FF2B5EF4-FFF2-40B4-BE49-F238E27FC236}">
                <a16:creationId xmlns:a16="http://schemas.microsoft.com/office/drawing/2014/main" id="{EA8355C1-2975-4AEB-BD33-0F8C41963C0E}"/>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8" name="Rectangle 37">
            <a:extLst>
              <a:ext uri="{FF2B5EF4-FFF2-40B4-BE49-F238E27FC236}">
                <a16:creationId xmlns:a16="http://schemas.microsoft.com/office/drawing/2014/main" id="{084A2132-BE4C-4CF7-A027-DD1BCB968E14}"/>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9" name="Rectangle 38">
            <a:extLst>
              <a:ext uri="{FF2B5EF4-FFF2-40B4-BE49-F238E27FC236}">
                <a16:creationId xmlns:a16="http://schemas.microsoft.com/office/drawing/2014/main" id="{5257930B-E886-4665-B22E-D9AD6B1CACA4}"/>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40" name="Rectangle 39">
            <a:extLst>
              <a:ext uri="{FF2B5EF4-FFF2-40B4-BE49-F238E27FC236}">
                <a16:creationId xmlns:a16="http://schemas.microsoft.com/office/drawing/2014/main" id="{A40E02D1-A63B-48B0-BC5D-130247A56DAF}"/>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1039" name="Title Placeholder 21">
            <a:extLst>
              <a:ext uri="{FF2B5EF4-FFF2-40B4-BE49-F238E27FC236}">
                <a16:creationId xmlns:a16="http://schemas.microsoft.com/office/drawing/2014/main" id="{970F9C20-5EA0-EB4A-8286-910A3D2CC541}"/>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a:extLst>
              <a:ext uri="{FF2B5EF4-FFF2-40B4-BE49-F238E27FC236}">
                <a16:creationId xmlns:a16="http://schemas.microsoft.com/office/drawing/2014/main" id="{8D37A393-DEE3-AC4D-AA55-3BAE18CF4CC4}"/>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TextBox 1">
            <a:extLst>
              <a:ext uri="{FF2B5EF4-FFF2-40B4-BE49-F238E27FC236}">
                <a16:creationId xmlns:a16="http://schemas.microsoft.com/office/drawing/2014/main" id="{A2C5710C-CE52-E045-9B47-6D8D00154F41}"/>
              </a:ext>
            </a:extLst>
          </p:cNvPr>
          <p:cNvSpPr txBox="1"/>
          <p:nvPr userDrawn="1"/>
        </p:nvSpPr>
        <p:spPr>
          <a:xfrm>
            <a:off x="8605769" y="6488668"/>
            <a:ext cx="466794" cy="369332"/>
          </a:xfrm>
          <a:prstGeom prst="rect">
            <a:avLst/>
          </a:prstGeom>
          <a:noFill/>
        </p:spPr>
        <p:txBody>
          <a:bodyPr wrap="none" rtlCol="0">
            <a:spAutoFit/>
          </a:bodyPr>
          <a:lstStyle/>
          <a:p>
            <a:fld id="{AA38668A-DD39-1948-AF7D-C6AF7747B77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0" r:id="rId4"/>
    <p:sldLayoutId id="2147484379" r:id="rId5"/>
    <p:sldLayoutId id="2147484380" r:id="rId6"/>
    <p:sldLayoutId id="2147484371" r:id="rId7"/>
    <p:sldLayoutId id="2147484372" r:id="rId8"/>
    <p:sldLayoutId id="2147484373" r:id="rId9"/>
    <p:sldLayoutId id="2147484374" r:id="rId10"/>
    <p:sldLayoutId id="2147484375" r:id="rId11"/>
    <p:sldLayoutId id="2147484381" r:id="rId12"/>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enn.parsons@ericss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mailto:roger@ethair.net"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emailaccount.cmail19.com/t/t-l-kjqjlk-kduyhyiih-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1.ieee802.org/802-nend/"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6" Type="http://schemas.openxmlformats.org/officeDocument/2006/relationships/hyperlink" Target="http://listserv.ieee.org/cgi-bin/wa?SUBED1=STDS-802-NEND&amp;A=1" TargetMode="External"/><Relationship Id="rId5" Type="http://schemas.openxmlformats.org/officeDocument/2006/relationships/hyperlink" Target="https://listserv.ieee.org/cgi-bin/wa?A0=STDS-802-NEND" TargetMode="External"/><Relationship Id="rId4" Type="http://schemas.openxmlformats.org/officeDocument/2006/relationships/hyperlink" Target="https://mentor.ieee.org/802.1/documents?is_group=ICn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1.ieee802.org/802-nen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8E509EC6-7CAC-2245-9515-16E556D92CD7}"/>
              </a:ext>
            </a:extLst>
          </p:cNvPr>
          <p:cNvSpPr>
            <a:spLocks noGrp="1"/>
          </p:cNvSpPr>
          <p:nvPr>
            <p:ph type="subTitle" idx="1"/>
          </p:nvPr>
        </p:nvSpPr>
        <p:spPr>
          <a:xfrm>
            <a:off x="395288" y="4941168"/>
            <a:ext cx="4953000" cy="1752600"/>
          </a:xfrm>
        </p:spPr>
        <p:txBody>
          <a:bodyPr/>
          <a:lstStyle/>
          <a:p>
            <a:pPr marL="63500" eaLnBrk="1" hangingPunct="1">
              <a:lnSpc>
                <a:spcPct val="70000"/>
              </a:lnSpc>
            </a:pPr>
            <a:r>
              <a:rPr lang="en-US" altLang="en-US" dirty="0"/>
              <a:t>Roger Marks (Huawei)</a:t>
            </a:r>
          </a:p>
          <a:p>
            <a:pPr lvl="1" algn="l" eaLnBrk="1" hangingPunct="1">
              <a:lnSpc>
                <a:spcPct val="70000"/>
              </a:lnSpc>
            </a:pPr>
            <a:endParaRPr lang="en-US" altLang="en-US" sz="2000" dirty="0">
              <a:hlinkClick r:id="rId3"/>
            </a:endParaRPr>
          </a:p>
          <a:p>
            <a:pPr marL="63500" eaLnBrk="1" hangingPunct="1">
              <a:lnSpc>
                <a:spcPct val="70000"/>
              </a:lnSpc>
            </a:pPr>
            <a:r>
              <a:rPr lang="en-US" altLang="en-US" sz="1800" dirty="0">
                <a:hlinkClick r:id="rId4"/>
              </a:rPr>
              <a:t>roger@ethair.net</a:t>
            </a:r>
            <a:endParaRPr lang="en-US" altLang="en-US" sz="1800" dirty="0"/>
          </a:p>
          <a:p>
            <a:pPr marL="63500" eaLnBrk="1" hangingPunct="1">
              <a:lnSpc>
                <a:spcPct val="70000"/>
              </a:lnSpc>
            </a:pPr>
            <a:br>
              <a:rPr lang="en-US" altLang="en-US" sz="1000" dirty="0"/>
            </a:br>
            <a:r>
              <a:rPr lang="en-US" altLang="en-US" sz="1600" dirty="0"/>
              <a:t>+1 802 capable</a:t>
            </a:r>
          </a:p>
          <a:p>
            <a:pPr marL="63500" eaLnBrk="1" hangingPunct="1">
              <a:lnSpc>
                <a:spcPct val="70000"/>
              </a:lnSpc>
            </a:pPr>
            <a:endParaRPr lang="en-US" altLang="en-US" dirty="0"/>
          </a:p>
          <a:p>
            <a:pPr marL="63500" eaLnBrk="1" hangingPunct="1">
              <a:lnSpc>
                <a:spcPct val="70000"/>
              </a:lnSpc>
            </a:pPr>
            <a:r>
              <a:rPr lang="en-US" altLang="en-US" dirty="0"/>
              <a:t>18 July 2019</a:t>
            </a:r>
          </a:p>
        </p:txBody>
      </p:sp>
      <p:pic>
        <p:nvPicPr>
          <p:cNvPr id="16387" name="Picture 6" descr="https://encrypted-tbn3.gstatic.com/images?q=tbn:ANd9GcS2OeDDz4S3NME0m7I9GDAhNV1zLpK7XjFi-44fBUJ55qOqrhtz">
            <a:extLst>
              <a:ext uri="{FF2B5EF4-FFF2-40B4-BE49-F238E27FC236}">
                <a16:creationId xmlns:a16="http://schemas.microsoft.com/office/drawing/2014/main" id="{69B162CA-C49A-D34A-BC94-C4435F4CC70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115888"/>
            <a:ext cx="1439862" cy="149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Slide Number Placeholder 3">
            <a:extLst>
              <a:ext uri="{FF2B5EF4-FFF2-40B4-BE49-F238E27FC236}">
                <a16:creationId xmlns:a16="http://schemas.microsoft.com/office/drawing/2014/main" id="{04631132-2EA0-F245-93F1-E075FB557FB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05EB3E7-8745-5341-AC2D-EBF38C76EDB7}" type="slidenum">
              <a:rPr lang="en-US" altLang="en-US" sz="1800" smtClean="0">
                <a:solidFill>
                  <a:schemeClr val="bg1"/>
                </a:solidFill>
                <a:latin typeface="Arial" panose="020B0604020202020204" pitchFamily="34" charset="0"/>
              </a:rPr>
              <a:pPr>
                <a:spcBef>
                  <a:spcPct val="0"/>
                </a:spcBef>
                <a:buClrTx/>
                <a:buFontTx/>
                <a:buNone/>
              </a:pPr>
              <a:t>1</a:t>
            </a:fld>
            <a:endParaRPr lang="en-US" altLang="en-US" sz="1800">
              <a:solidFill>
                <a:schemeClr val="bg1"/>
              </a:solidFill>
              <a:latin typeface="Arial" panose="020B0604020202020204" pitchFamily="34" charset="0"/>
            </a:endParaRPr>
          </a:p>
        </p:txBody>
      </p:sp>
      <p:sp>
        <p:nvSpPr>
          <p:cNvPr id="7" name="Footer Placeholder 1">
            <a:extLst>
              <a:ext uri="{FF2B5EF4-FFF2-40B4-BE49-F238E27FC236}">
                <a16:creationId xmlns:a16="http://schemas.microsoft.com/office/drawing/2014/main" id="{BCCF55ED-10BE-0448-B8AA-95FAF850F39F}"/>
              </a:ext>
            </a:extLst>
          </p:cNvPr>
          <p:cNvSpPr txBox="1">
            <a:spLocks/>
          </p:cNvSpPr>
          <p:nvPr/>
        </p:nvSpPr>
        <p:spPr>
          <a:xfrm>
            <a:off x="3563888" y="44624"/>
            <a:ext cx="5541031" cy="465161"/>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a:pPr>
            <a:r>
              <a:rPr lang="en-US" sz="1400" dirty="0"/>
              <a:t>Mentor DCN 802.1-19-0053-01-ICne</a:t>
            </a:r>
          </a:p>
        </p:txBody>
      </p:sp>
      <p:sp>
        <p:nvSpPr>
          <p:cNvPr id="16385" name="Rectangle 2">
            <a:extLst>
              <a:ext uri="{FF2B5EF4-FFF2-40B4-BE49-F238E27FC236}">
                <a16:creationId xmlns:a16="http://schemas.microsoft.com/office/drawing/2014/main" id="{C3018348-DEC6-D048-B92E-986952205EB6}"/>
              </a:ext>
            </a:extLst>
          </p:cNvPr>
          <p:cNvSpPr>
            <a:spLocks noGrp="1"/>
          </p:cNvSpPr>
          <p:nvPr>
            <p:ph type="ctrTitle"/>
          </p:nvPr>
        </p:nvSpPr>
        <p:spPr>
          <a:xfrm>
            <a:off x="251520" y="1340768"/>
            <a:ext cx="8816280" cy="2880320"/>
          </a:xfrm>
        </p:spPr>
        <p:txBody>
          <a:bodyPr anchor="t"/>
          <a:lstStyle/>
          <a:p>
            <a:pPr eaLnBrk="1" hangingPunct="1"/>
            <a:r>
              <a:rPr lang="en-US" altLang="en-US" dirty="0"/>
              <a:t>IEEE 802 “</a:t>
            </a:r>
            <a:r>
              <a:rPr lang="en-US" altLang="en-US" i="1" dirty="0"/>
              <a:t>Network Enhancements for the Next Decade</a:t>
            </a:r>
            <a:r>
              <a:rPr lang="en-US" altLang="en-US" dirty="0"/>
              <a:t>”</a:t>
            </a:r>
            <a:br>
              <a:rPr lang="en-US" altLang="en-US" dirty="0"/>
            </a:br>
            <a:r>
              <a:rPr lang="en-US" altLang="en-US" dirty="0"/>
              <a:t>Industry Connections Activity</a:t>
            </a:r>
            <a:br>
              <a:rPr lang="en-US" altLang="en-US" dirty="0"/>
            </a:br>
            <a:r>
              <a:rPr lang="en-US" altLang="en-US" dirty="0"/>
              <a:t>(Nendica):</a:t>
            </a:r>
            <a:br>
              <a:rPr lang="en-US" altLang="en-US" dirty="0"/>
            </a:br>
            <a:r>
              <a:rPr lang="en-US" altLang="en-US" dirty="0"/>
              <a:t>Status Report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6FA23-9673-EE47-9888-9DA334EF12D4}"/>
              </a:ext>
            </a:extLst>
          </p:cNvPr>
          <p:cNvSpPr>
            <a:spLocks noGrp="1"/>
          </p:cNvSpPr>
          <p:nvPr>
            <p:ph type="title"/>
          </p:nvPr>
        </p:nvSpPr>
        <p:spPr>
          <a:xfrm>
            <a:off x="457200" y="476672"/>
            <a:ext cx="8229600" cy="1066800"/>
          </a:xfrm>
        </p:spPr>
        <p:txBody>
          <a:bodyPr/>
          <a:lstStyle/>
          <a:p>
            <a:pPr lvl="1"/>
            <a:r>
              <a:rPr lang="en-US" altLang="en-US" dirty="0"/>
              <a:t>Nendica Overview</a:t>
            </a:r>
            <a:endParaRPr lang="en-US" dirty="0"/>
          </a:p>
        </p:txBody>
      </p:sp>
      <p:sp>
        <p:nvSpPr>
          <p:cNvPr id="6" name="Slide Number Placeholder 5">
            <a:extLst>
              <a:ext uri="{FF2B5EF4-FFF2-40B4-BE49-F238E27FC236}">
                <a16:creationId xmlns:a16="http://schemas.microsoft.com/office/drawing/2014/main" id="{CB66E0AA-F98C-1145-A38A-A73BBB93ECEF}"/>
              </a:ext>
            </a:extLst>
          </p:cNvPr>
          <p:cNvSpPr>
            <a:spLocks noGrp="1"/>
          </p:cNvSpPr>
          <p:nvPr>
            <p:ph type="sldNum" sz="quarter" idx="12"/>
          </p:nvPr>
        </p:nvSpPr>
        <p:spPr/>
        <p:txBody>
          <a:bodyPr/>
          <a:lstStyle/>
          <a:p>
            <a:pPr>
              <a:defRPr/>
            </a:pPr>
            <a:fld id="{773CCF9D-5A26-E048-988B-EAFD589F4015}" type="slidenum">
              <a:rPr lang="en-US" altLang="en-US" smtClean="0"/>
              <a:pPr>
                <a:defRPr/>
              </a:pPr>
              <a:t>2</a:t>
            </a:fld>
            <a:endParaRPr lang="en-US" altLang="en-US"/>
          </a:p>
        </p:txBody>
      </p:sp>
      <p:graphicFrame>
        <p:nvGraphicFramePr>
          <p:cNvPr id="11" name="Table 10">
            <a:extLst>
              <a:ext uri="{FF2B5EF4-FFF2-40B4-BE49-F238E27FC236}">
                <a16:creationId xmlns:a16="http://schemas.microsoft.com/office/drawing/2014/main" id="{2A612C82-1EFF-A74B-9ACC-7D32093A2B71}"/>
              </a:ext>
            </a:extLst>
          </p:cNvPr>
          <p:cNvGraphicFramePr>
            <a:graphicFrameLocks noGrp="1"/>
          </p:cNvGraphicFramePr>
          <p:nvPr>
            <p:extLst>
              <p:ext uri="{D42A27DB-BD31-4B8C-83A1-F6EECF244321}">
                <p14:modId xmlns:p14="http://schemas.microsoft.com/office/powerpoint/2010/main" val="4040864748"/>
              </p:ext>
            </p:extLst>
          </p:nvPr>
        </p:nvGraphicFramePr>
        <p:xfrm>
          <a:off x="179513" y="1377297"/>
          <a:ext cx="8756526" cy="6588981"/>
        </p:xfrm>
        <a:graphic>
          <a:graphicData uri="http://schemas.openxmlformats.org/drawingml/2006/table">
            <a:tbl>
              <a:tblPr/>
              <a:tblGrid>
                <a:gridCol w="8756526">
                  <a:extLst>
                    <a:ext uri="{9D8B030D-6E8A-4147-A177-3AD203B41FA5}">
                      <a16:colId xmlns:a16="http://schemas.microsoft.com/office/drawing/2014/main" val="1858020096"/>
                    </a:ext>
                  </a:extLst>
                </a:gridCol>
              </a:tblGrid>
              <a:tr h="134765">
                <a:tc>
                  <a:txBody>
                    <a:bodyPr/>
                    <a:lstStyle/>
                    <a:p>
                      <a:endParaRPr lang="en-US" sz="1400" dirty="0"/>
                    </a:p>
                  </a:txBody>
                  <a:tcPr marL="0" marR="0" marT="0" marB="0" anchor="ctr">
                    <a:lnL>
                      <a:noFill/>
                    </a:lnL>
                    <a:lnR>
                      <a:noFill/>
                    </a:lnR>
                    <a:lnT>
                      <a:noFill/>
                    </a:lnT>
                    <a:lnB>
                      <a:noFill/>
                    </a:lnB>
                  </a:tcPr>
                </a:tc>
                <a:extLst>
                  <a:ext uri="{0D108BD9-81ED-4DB2-BD59-A6C34878D82A}">
                    <a16:rowId xmlns:a16="http://schemas.microsoft.com/office/drawing/2014/main" val="904384780"/>
                  </a:ext>
                </a:extLst>
              </a:tr>
              <a:tr h="322876">
                <a:tc>
                  <a:txBody>
                    <a:bodyPr/>
                    <a:lstStyle/>
                    <a:p>
                      <a:pPr>
                        <a:lnSpc>
                          <a:spcPts val="2400"/>
                        </a:lnSpc>
                      </a:pPr>
                      <a:r>
                        <a:rPr lang="en-US" sz="1400" b="1" dirty="0">
                          <a:solidFill>
                            <a:srgbClr val="00BCF2"/>
                          </a:solidFill>
                          <a:effectLst/>
                          <a:latin typeface="Arial" panose="020B0604020202020204" pitchFamily="34" charset="0"/>
                          <a:hlinkClick r:id="rId2"/>
                        </a:rPr>
                        <a:t>About IEEE 802 Network Enhancements for the Next Decade Industry Connections (IC) Program</a:t>
                      </a:r>
                      <a:endParaRPr lang="en-US" sz="1400" dirty="0">
                        <a:effectLst/>
                      </a:endParaRPr>
                    </a:p>
                  </a:txBody>
                  <a:tcPr marL="0" marR="0" marT="0" marB="23397" anchor="ctr">
                    <a:lnL>
                      <a:noFill/>
                    </a:lnL>
                    <a:lnR>
                      <a:noFill/>
                    </a:lnR>
                    <a:lnT>
                      <a:noFill/>
                    </a:lnT>
                    <a:lnB>
                      <a:noFill/>
                    </a:lnB>
                  </a:tcPr>
                </a:tc>
                <a:extLst>
                  <a:ext uri="{0D108BD9-81ED-4DB2-BD59-A6C34878D82A}">
                    <a16:rowId xmlns:a16="http://schemas.microsoft.com/office/drawing/2014/main" val="3051752977"/>
                  </a:ext>
                </a:extLst>
              </a:tr>
              <a:tr h="2213336">
                <a:tc>
                  <a:txBody>
                    <a:bodyPr/>
                    <a:lstStyle/>
                    <a:p>
                      <a:pPr>
                        <a:lnSpc>
                          <a:spcPts val="1350"/>
                        </a:lnSpc>
                      </a:pPr>
                      <a:r>
                        <a:rPr lang="en-US" sz="1400" dirty="0">
                          <a:solidFill>
                            <a:srgbClr val="000000"/>
                          </a:solidFill>
                          <a:effectLst/>
                          <a:latin typeface="Arial" panose="020B0604020202020204" pitchFamily="34" charset="0"/>
                        </a:rPr>
                        <a:t>The goal of this activity is to assess, outside of the IMT activity, emerging requirements for IEEE 802 wireless and higher-layer communication infrastructures, identify commonalities, gaps, and trends not currently addressed by IEEE 802 standards and projects, and facilitate building industry consensus towards proposals to initiate new standards development efforts. Encouraged topics include enhancements of IEEE 802 communication networks and vertical networks as well as enhanced cooperative functionality among existing IEEE standards in support of network integration. Findings related to existing IEEE 802 standards and projects are forwarded to the responsible working groups for further considerations.</a:t>
                      </a:r>
                    </a:p>
                    <a:p>
                      <a:pPr>
                        <a:lnSpc>
                          <a:spcPts val="1350"/>
                        </a:lnSpc>
                      </a:pPr>
                      <a:endParaRPr lang="en-US" sz="1400" b="1" dirty="0">
                        <a:solidFill>
                          <a:srgbClr val="2F4F4F"/>
                        </a:solidFill>
                        <a:effectLst/>
                        <a:latin typeface="Arial" panose="020B0604020202020204" pitchFamily="34" charset="0"/>
                      </a:endParaRPr>
                    </a:p>
                    <a:p>
                      <a:pPr>
                        <a:lnSpc>
                          <a:spcPts val="1350"/>
                        </a:lnSpc>
                      </a:pPr>
                      <a:r>
                        <a:rPr lang="en-US" sz="1400" b="1" dirty="0">
                          <a:solidFill>
                            <a:srgbClr val="2F4F4F"/>
                          </a:solidFill>
                          <a:effectLst/>
                          <a:latin typeface="Arial" panose="020B0604020202020204" pitchFamily="34" charset="0"/>
                        </a:rPr>
                        <a:t>Project activities and deliverables</a:t>
                      </a:r>
                      <a:endParaRPr lang="en-US" sz="1400" dirty="0">
                        <a:effectLst/>
                      </a:endParaRPr>
                    </a:p>
                    <a:p>
                      <a:pPr>
                        <a:lnSpc>
                          <a:spcPts val="1350"/>
                        </a:lnSpc>
                      </a:pPr>
                      <a:r>
                        <a:rPr lang="en-US" sz="1400" dirty="0">
                          <a:solidFill>
                            <a:srgbClr val="000000"/>
                          </a:solidFill>
                          <a:effectLst/>
                          <a:latin typeface="Arial" panose="020B0604020202020204" pitchFamily="34" charset="0"/>
                        </a:rPr>
                        <a:t>There will be two deliverables:</a:t>
                      </a:r>
                    </a:p>
                    <a:p>
                      <a:pPr>
                        <a:lnSpc>
                          <a:spcPts val="1350"/>
                        </a:lnSpc>
                      </a:pPr>
                      <a:r>
                        <a:rPr lang="en-US" sz="1400" dirty="0">
                          <a:solidFill>
                            <a:srgbClr val="000000"/>
                          </a:solidFill>
                          <a:effectLst/>
                          <a:latin typeface="Arial" panose="020B0604020202020204" pitchFamily="34" charset="0"/>
                        </a:rPr>
                        <a:t>- Records of the meetings, including minutes and supporting presentations.</a:t>
                      </a:r>
                    </a:p>
                    <a:p>
                      <a:pPr>
                        <a:lnSpc>
                          <a:spcPts val="1350"/>
                        </a:lnSpc>
                      </a:pPr>
                      <a:r>
                        <a:rPr lang="en-US" sz="1400" dirty="0">
                          <a:solidFill>
                            <a:srgbClr val="000000"/>
                          </a:solidFill>
                          <a:effectLst/>
                          <a:latin typeface="Arial" panose="020B0604020202020204" pitchFamily="34" charset="0"/>
                        </a:rPr>
                        <a:t>- A set of reports documenting the findings of the IC activity, with recommendations regarding new standardization topics, documentation of use cases and user needs for those topics, and proposed organizational approaches to ensure effective participation from user communities</a:t>
                      </a:r>
                      <a:endParaRPr lang="en-US" sz="1400" dirty="0">
                        <a:solidFill>
                          <a:srgbClr val="000000"/>
                        </a:solidFill>
                        <a:effectLst/>
                      </a:endParaRPr>
                    </a:p>
                    <a:p>
                      <a:pPr>
                        <a:lnSpc>
                          <a:spcPts val="1350"/>
                        </a:lnSpc>
                      </a:pPr>
                      <a:endParaRPr lang="en-US" sz="1400" b="1" dirty="0">
                        <a:solidFill>
                          <a:srgbClr val="2F4F4F"/>
                        </a:solidFill>
                        <a:effectLst/>
                        <a:latin typeface="Arial" panose="020B0604020202020204" pitchFamily="34" charset="0"/>
                      </a:endParaRPr>
                    </a:p>
                    <a:p>
                      <a:pPr>
                        <a:lnSpc>
                          <a:spcPts val="1350"/>
                        </a:lnSpc>
                      </a:pPr>
                      <a:r>
                        <a:rPr lang="en-US" sz="1400" b="1" dirty="0">
                          <a:solidFill>
                            <a:srgbClr val="2F4F4F"/>
                          </a:solidFill>
                          <a:effectLst/>
                          <a:latin typeface="Arial" panose="020B0604020202020204" pitchFamily="34" charset="0"/>
                        </a:rPr>
                        <a:t>Stakeholders - Who should join</a:t>
                      </a:r>
                      <a:endParaRPr lang="en-US" sz="1400" dirty="0">
                        <a:effectLst/>
                      </a:endParaRPr>
                    </a:p>
                    <a:p>
                      <a:pPr>
                        <a:lnSpc>
                          <a:spcPts val="1350"/>
                        </a:lnSpc>
                      </a:pPr>
                      <a:r>
                        <a:rPr lang="en-US" sz="1400" dirty="0">
                          <a:solidFill>
                            <a:srgbClr val="000000"/>
                          </a:solidFill>
                          <a:effectLst/>
                          <a:latin typeface="Arial" panose="020B0604020202020204" pitchFamily="34" charset="0"/>
                        </a:rPr>
                        <a:t>Stakeholders identified to date include but are not limited to: users and producers of systems and components for networking systems, data center networks, high performance computing, cloud computing, telecommunications carriers, automotive, intelligent transport systems, eHealth, smart cities, smart buildings, Internet of Things (IoT), factory automation, and industrial applications. External standardization bodies and industry organizations, such as the Internet Engineering Task Force (IETF), North American Network Operators Group (NANOG), and Telecommunications Industry Association (TIA), have been engaged with Nendica activities and will be encouraged to participate in enhanced cooperation.</a:t>
                      </a:r>
                      <a:endParaRPr lang="en-US" sz="1400" dirty="0">
                        <a:solidFill>
                          <a:srgbClr val="000000"/>
                        </a:solidFill>
                        <a:effectLst/>
                      </a:endParaRPr>
                    </a:p>
                  </a:txBody>
                  <a:tcPr marL="0" marR="0" marT="0" marB="116984" anchor="ctr">
                    <a:lnL>
                      <a:noFill/>
                    </a:lnL>
                    <a:lnR>
                      <a:noFill/>
                    </a:lnR>
                    <a:lnT>
                      <a:noFill/>
                    </a:lnT>
                    <a:lnB>
                      <a:noFill/>
                    </a:lnB>
                  </a:tcPr>
                </a:tc>
                <a:extLst>
                  <a:ext uri="{0D108BD9-81ED-4DB2-BD59-A6C34878D82A}">
                    <a16:rowId xmlns:a16="http://schemas.microsoft.com/office/drawing/2014/main" val="3527830277"/>
                  </a:ext>
                </a:extLst>
              </a:tr>
              <a:tr h="140381">
                <a:tc>
                  <a:txBody>
                    <a:bodyPr/>
                    <a:lstStyle/>
                    <a:p>
                      <a:pPr algn="ctr"/>
                      <a:endParaRPr lang="en-US" sz="1400" dirty="0">
                        <a:effectLst/>
                      </a:endParaRP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2543727768"/>
                  </a:ext>
                </a:extLst>
              </a:tr>
              <a:tr h="173136">
                <a:tc>
                  <a:txBody>
                    <a:bodyPr/>
                    <a:lstStyle/>
                    <a:p>
                      <a:pPr>
                        <a:lnSpc>
                          <a:spcPts val="2400"/>
                        </a:lnSpc>
                      </a:pPr>
                      <a:endParaRPr lang="en-US" sz="1400" dirty="0">
                        <a:effectLst/>
                      </a:endParaRPr>
                    </a:p>
                  </a:txBody>
                  <a:tcPr marL="0" marR="0" marT="0" marB="23397" anchor="ctr">
                    <a:lnL>
                      <a:noFill/>
                    </a:lnL>
                    <a:lnR>
                      <a:noFill/>
                    </a:lnR>
                    <a:lnT>
                      <a:noFill/>
                    </a:lnT>
                    <a:lnB>
                      <a:noFill/>
                    </a:lnB>
                  </a:tcPr>
                </a:tc>
                <a:extLst>
                  <a:ext uri="{0D108BD9-81ED-4DB2-BD59-A6C34878D82A}">
                    <a16:rowId xmlns:a16="http://schemas.microsoft.com/office/drawing/2014/main" val="1619273294"/>
                  </a:ext>
                </a:extLst>
              </a:tr>
              <a:tr h="1339856">
                <a:tc>
                  <a:txBody>
                    <a:bodyPr/>
                    <a:lstStyle/>
                    <a:p>
                      <a:pPr>
                        <a:lnSpc>
                          <a:spcPts val="1350"/>
                        </a:lnSpc>
                      </a:pPr>
                      <a:endParaRPr lang="en-US" sz="1400" dirty="0">
                        <a:solidFill>
                          <a:srgbClr val="000000"/>
                        </a:solidFill>
                        <a:effectLst/>
                      </a:endParaRPr>
                    </a:p>
                  </a:txBody>
                  <a:tcPr marL="0" marR="0" marT="0" marB="116984" anchor="ctr">
                    <a:lnL>
                      <a:noFill/>
                    </a:lnL>
                    <a:lnR>
                      <a:noFill/>
                    </a:lnR>
                    <a:lnT>
                      <a:noFill/>
                    </a:lnT>
                    <a:lnB>
                      <a:noFill/>
                    </a:lnB>
                  </a:tcPr>
                </a:tc>
                <a:extLst>
                  <a:ext uri="{0D108BD9-81ED-4DB2-BD59-A6C34878D82A}">
                    <a16:rowId xmlns:a16="http://schemas.microsoft.com/office/drawing/2014/main" val="526411104"/>
                  </a:ext>
                </a:extLst>
              </a:tr>
            </a:tbl>
          </a:graphicData>
        </a:graphic>
      </p:graphicFrame>
      <p:sp>
        <p:nvSpPr>
          <p:cNvPr id="12" name="AutoShape 3">
            <a:extLst>
              <a:ext uri="{FF2B5EF4-FFF2-40B4-BE49-F238E27FC236}">
                <a16:creationId xmlns:a16="http://schemas.microsoft.com/office/drawing/2014/main" id="{34102718-765F-294F-89DC-A57CDA9B0E7C}"/>
              </a:ext>
            </a:extLst>
          </p:cNvPr>
          <p:cNvSpPr>
            <a:spLocks noChangeAspect="1" noChangeArrowheads="1"/>
          </p:cNvSpPr>
          <p:nvPr/>
        </p:nvSpPr>
        <p:spPr bwMode="auto">
          <a:xfrm>
            <a:off x="-5107870" y="1377048"/>
            <a:ext cx="23765628" cy="127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938875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548680"/>
            <a:ext cx="8229600" cy="1066800"/>
          </a:xfrm>
        </p:spPr>
        <p:txBody>
          <a:bodyPr/>
          <a:lstStyle/>
          <a:p>
            <a:r>
              <a:rPr lang="en-US" altLang="en-US" dirty="0"/>
              <a:t>Nendica Leadership</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457200" y="1916832"/>
            <a:ext cx="8229600" cy="4608512"/>
          </a:xfrm>
        </p:spPr>
        <p:txBody>
          <a:bodyPr/>
          <a:lstStyle/>
          <a:p>
            <a:r>
              <a:rPr lang="en-US" altLang="en-US" dirty="0"/>
              <a:t>Nendica Chair</a:t>
            </a:r>
          </a:p>
          <a:p>
            <a:pPr lvl="1"/>
            <a:r>
              <a:rPr lang="en-US" altLang="en-US" dirty="0"/>
              <a:t>Roger Marks</a:t>
            </a:r>
          </a:p>
          <a:p>
            <a:r>
              <a:rPr lang="en-US" altLang="en-US" dirty="0"/>
              <a:t>Meeting Secretary</a:t>
            </a:r>
          </a:p>
          <a:p>
            <a:pPr lvl="1"/>
            <a:r>
              <a:rPr lang="en-US" altLang="en-US" dirty="0" err="1"/>
              <a:t>tbd</a:t>
            </a:r>
            <a:endParaRPr lang="en-US" altLang="en-US" dirty="0"/>
          </a:p>
          <a:p>
            <a:r>
              <a:rPr lang="en-US" altLang="en-US" dirty="0"/>
              <a:t>Report editors</a:t>
            </a:r>
          </a:p>
          <a:p>
            <a:pPr lvl="1"/>
            <a:r>
              <a:rPr lang="en-US" altLang="en-US" dirty="0"/>
              <a:t>Nader </a:t>
            </a:r>
            <a:r>
              <a:rPr lang="en-US" altLang="en-US" dirty="0" err="1"/>
              <a:t>Zein</a:t>
            </a:r>
            <a:r>
              <a:rPr lang="en-US" altLang="en-US" dirty="0"/>
              <a:t> &amp; Paul Congdon</a:t>
            </a:r>
          </a:p>
          <a:p>
            <a:r>
              <a:rPr lang="en-US" altLang="en-US" dirty="0"/>
              <a:t>IEEE 802.1 Chair</a:t>
            </a:r>
          </a:p>
          <a:p>
            <a:pPr lvl="1"/>
            <a:r>
              <a:rPr lang="en-US" altLang="en-US" dirty="0"/>
              <a:t>Glenn Parsons</a:t>
            </a:r>
          </a:p>
          <a:p>
            <a:r>
              <a:rPr lang="en-US" altLang="en-US" dirty="0"/>
              <a:t>IEEE 802.1 Acting Chair</a:t>
            </a:r>
          </a:p>
          <a:p>
            <a:pPr lvl="1"/>
            <a:r>
              <a:rPr lang="en-US" altLang="en-US" dirty="0"/>
              <a:t>John Messenger</a:t>
            </a:r>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3</a:t>
            </a:fld>
            <a:endParaRPr lang="en-US" altLang="en-US">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457200" y="260648"/>
            <a:ext cx="8229600" cy="1066800"/>
          </a:xfrm>
        </p:spPr>
        <p:txBody>
          <a:bodyPr/>
          <a:lstStyle/>
          <a:p>
            <a:pPr eaLnBrk="1" hangingPunct="1"/>
            <a:r>
              <a:rPr lang="en-US" altLang="en-US" dirty="0"/>
              <a:t>Nendica Overview</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237618" y="1124744"/>
            <a:ext cx="8478838" cy="5400600"/>
          </a:xfrm>
        </p:spPr>
        <p:txBody>
          <a:bodyPr/>
          <a:lstStyle/>
          <a:p>
            <a:pPr eaLnBrk="1" hangingPunct="1"/>
            <a:r>
              <a:rPr lang="en-US" altLang="en-US" sz="2000" dirty="0"/>
              <a:t>Voting</a:t>
            </a:r>
          </a:p>
          <a:p>
            <a:pPr lvl="1" eaLnBrk="1" hangingPunct="1"/>
            <a:r>
              <a:rPr lang="en-US" altLang="en-US" sz="1800" dirty="0"/>
              <a:t>While operating as a subgroup under IEEE 802.1, any person attending a meeting may vote on all motions (including recommending approval of the deliverables). A vote is carried by 75% of those present and voting Approve or Disapprove.</a:t>
            </a:r>
          </a:p>
          <a:p>
            <a:pPr eaLnBrk="1" hangingPunct="1"/>
            <a:r>
              <a:rPr lang="en-US" altLang="en-US" sz="2000" dirty="0"/>
              <a:t>Attendance</a:t>
            </a:r>
          </a:p>
          <a:p>
            <a:pPr lvl="1" eaLnBrk="1" hangingPunct="1"/>
            <a:r>
              <a:rPr lang="en-US" altLang="en-US" sz="1800" dirty="0"/>
              <a:t>log: IMAT, under 802.1 &lt;</a:t>
            </a:r>
            <a:r>
              <a:rPr lang="en-US" altLang="en-US" sz="1800" dirty="0">
                <a:hlinkClick r:id="rId2"/>
              </a:rPr>
              <a:t>https://imat.ieee.org</a:t>
            </a:r>
            <a:r>
              <a:rPr lang="en-US" altLang="en-US" sz="1800" dirty="0"/>
              <a:t>&gt;</a:t>
            </a:r>
          </a:p>
          <a:p>
            <a:pPr lvl="1" eaLnBrk="1" hangingPunct="1"/>
            <a:r>
              <a:rPr lang="en-US" altLang="en-US" sz="1800" dirty="0"/>
              <a:t>“reciprocal” attendance policy is per home WG</a:t>
            </a:r>
          </a:p>
          <a:p>
            <a:pPr eaLnBrk="1" hangingPunct="1"/>
            <a:r>
              <a:rPr lang="en-US" altLang="en-US" sz="2000" dirty="0"/>
              <a:t>Nendica Activity Authorization</a:t>
            </a:r>
          </a:p>
          <a:p>
            <a:pPr lvl="1" eaLnBrk="1" hangingPunct="1"/>
            <a:r>
              <a:rPr lang="en-US" altLang="en-US" sz="1800" dirty="0"/>
              <a:t>Until March 2021</a:t>
            </a:r>
          </a:p>
          <a:p>
            <a:pPr eaLnBrk="1" hangingPunct="1"/>
            <a:r>
              <a:rPr lang="en-US" altLang="en-US" sz="2000" dirty="0"/>
              <a:t>Document storage – 802.1 website &amp; mentor </a:t>
            </a:r>
          </a:p>
          <a:p>
            <a:pPr lvl="1" eaLnBrk="1" hangingPunct="1"/>
            <a:r>
              <a:rPr lang="en-US" altLang="en-US" sz="1800" dirty="0">
                <a:hlinkClick r:id="rId3"/>
              </a:rPr>
              <a:t>http://1.ieee802.org/802-nend/</a:t>
            </a:r>
            <a:r>
              <a:rPr lang="en-US" altLang="en-US" sz="1800" dirty="0"/>
              <a:t> </a:t>
            </a:r>
          </a:p>
          <a:p>
            <a:pPr lvl="1" eaLnBrk="1" hangingPunct="1"/>
            <a:r>
              <a:rPr lang="en-US" altLang="en-US" sz="1800" dirty="0">
                <a:hlinkClick r:id="rId4"/>
              </a:rPr>
              <a:t>https://mentor.ieee.org/802.1/documents?is_group=ICne</a:t>
            </a:r>
            <a:r>
              <a:rPr lang="en-US" altLang="en-US" sz="1800" dirty="0"/>
              <a:t> </a:t>
            </a:r>
          </a:p>
          <a:p>
            <a:pPr eaLnBrk="1" hangingPunct="1"/>
            <a:r>
              <a:rPr lang="en-US" altLang="en-US" sz="2000" dirty="0"/>
              <a:t>Mailing List</a:t>
            </a:r>
          </a:p>
          <a:p>
            <a:pPr lvl="1" eaLnBrk="1" hangingPunct="1"/>
            <a:r>
              <a:rPr lang="en-US" altLang="en-US" sz="1800" dirty="0"/>
              <a:t>STDS-802-NEND@LISTSERV.IEEE.ORG</a:t>
            </a:r>
          </a:p>
          <a:p>
            <a:pPr lvl="1" eaLnBrk="1" hangingPunct="1"/>
            <a:r>
              <a:rPr lang="en-US" altLang="en-US" sz="1800" dirty="0"/>
              <a:t>Archive: </a:t>
            </a:r>
            <a:r>
              <a:rPr lang="en-US" altLang="en-US" sz="1800" dirty="0">
                <a:hlinkClick r:id="rId5"/>
              </a:rPr>
              <a:t>https://listserv.ieee.org/cgi-bin/wa?A0=STDS-802-NEND</a:t>
            </a:r>
            <a:endParaRPr lang="en-US" altLang="en-US" sz="1800" dirty="0"/>
          </a:p>
          <a:p>
            <a:pPr lvl="1" eaLnBrk="1" hangingPunct="1"/>
            <a:r>
              <a:rPr lang="en-US" altLang="en-US" sz="1800" dirty="0"/>
              <a:t>Join: </a:t>
            </a:r>
            <a:r>
              <a:rPr lang="en-US" altLang="en-US" sz="1800" dirty="0">
                <a:hlinkClick r:id="rId6"/>
              </a:rPr>
              <a:t>http://listserv.ieee.org/cgi-bin/wa?SUBED1=STDS-802-NEND&amp;A=1</a:t>
            </a:r>
            <a:endParaRPr lang="en-US" altLang="en-US" sz="1800" dirty="0"/>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4</a:t>
            </a:fld>
            <a:endParaRPr lang="en-US" altLang="en-US" sz="1800">
              <a:solidFill>
                <a:srgbClr val="FFFFFF"/>
              </a:solidFill>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Nendica Meeting, 15-18 July 2019</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5</a:t>
            </a:fld>
            <a:endParaRPr lang="en-US" altLang="en-US" sz="1800">
              <a:solidFill>
                <a:srgbClr val="FFFFFF"/>
              </a:solidFill>
              <a:latin typeface="Arial" panose="020B0604020202020204" pitchFamily="34" charset="0"/>
            </a:endParaRPr>
          </a:p>
        </p:txBody>
      </p:sp>
      <p:sp>
        <p:nvSpPr>
          <p:cNvPr id="8" name="Content Placeholder 2">
            <a:extLst>
              <a:ext uri="{FF2B5EF4-FFF2-40B4-BE49-F238E27FC236}">
                <a16:creationId xmlns:a16="http://schemas.microsoft.com/office/drawing/2014/main" id="{9D3C9796-E749-EC4C-AB9A-F772A2300FED}"/>
              </a:ext>
            </a:extLst>
          </p:cNvPr>
          <p:cNvSpPr>
            <a:spLocks noGrp="1"/>
          </p:cNvSpPr>
          <p:nvPr>
            <p:ph idx="1"/>
          </p:nvPr>
        </p:nvSpPr>
        <p:spPr>
          <a:xfrm>
            <a:off x="374848" y="908720"/>
            <a:ext cx="8229600" cy="5587156"/>
          </a:xfrm>
        </p:spPr>
        <p:txBody>
          <a:bodyPr/>
          <a:lstStyle/>
          <a:p>
            <a:pPr>
              <a:tabLst>
                <a:tab pos="7772400" algn="l"/>
              </a:tabLst>
            </a:pPr>
            <a:r>
              <a:rPr lang="en-US" altLang="en-US" sz="2400" dirty="0"/>
              <a:t>Monday, 19:30-22:30; Thursday 08:00-10:00</a:t>
            </a:r>
            <a:endParaRPr lang="en-US" altLang="en-US" sz="2200" dirty="0"/>
          </a:p>
          <a:p>
            <a:pPr>
              <a:tabLst>
                <a:tab pos="7772400" algn="l"/>
              </a:tabLst>
            </a:pPr>
            <a:r>
              <a:rPr lang="en-US" altLang="en-US" sz="2400" dirty="0"/>
              <a:t>Detailed agenda: &lt;</a:t>
            </a:r>
            <a:r>
              <a:rPr lang="en-US" altLang="en-US" sz="2400" dirty="0">
                <a:hlinkClick r:id="rId2"/>
              </a:rPr>
              <a:t>http://1.ieee802.org/802-nend</a:t>
            </a:r>
            <a:r>
              <a:rPr lang="en-US" altLang="en-US" sz="2400" dirty="0"/>
              <a:t>&gt;</a:t>
            </a:r>
            <a:endParaRPr lang="en-US" altLang="en-US" sz="2200" dirty="0"/>
          </a:p>
          <a:p>
            <a:pPr>
              <a:tabLst>
                <a:tab pos="7772400" algn="l"/>
              </a:tabLst>
            </a:pPr>
            <a:r>
              <a:rPr lang="en-US" altLang="en-US" sz="2400" dirty="0"/>
              <a:t>Key meeting topics:</a:t>
            </a:r>
          </a:p>
          <a:p>
            <a:pPr lvl="1">
              <a:tabLst>
                <a:tab pos="7772400" algn="l"/>
              </a:tabLst>
            </a:pPr>
            <a:r>
              <a:rPr lang="en-US" altLang="en-US" sz="2000" dirty="0"/>
              <a:t>Work Item: Flexible Factory IoT</a:t>
            </a:r>
          </a:p>
          <a:p>
            <a:pPr marL="887413" lvl="3" indent="-255588">
              <a:tabLst>
                <a:tab pos="7772400" algn="l"/>
              </a:tabLst>
            </a:pPr>
            <a:r>
              <a:rPr lang="en-US" altLang="en-US" sz="1800" dirty="0"/>
              <a:t>Decision on initiating third Call for Comments</a:t>
            </a:r>
            <a:endParaRPr lang="en-CA" altLang="en-US" sz="1800" dirty="0"/>
          </a:p>
          <a:p>
            <a:pPr lvl="1">
              <a:tabLst>
                <a:tab pos="7772400" algn="l"/>
              </a:tabLst>
            </a:pPr>
            <a:r>
              <a:rPr lang="en-US" altLang="en-US" sz="2000" dirty="0"/>
              <a:t>Work Item: </a:t>
            </a:r>
            <a:r>
              <a:rPr lang="en-GB" altLang="en-US" sz="2000" dirty="0"/>
              <a:t>Lossless Network for Data </a:t>
            </a:r>
            <a:r>
              <a:rPr lang="en-GB" altLang="en-US" sz="2000" dirty="0" err="1"/>
              <a:t>Centers</a:t>
            </a:r>
            <a:endParaRPr lang="en-GB" altLang="en-US" sz="2000" dirty="0"/>
          </a:p>
          <a:p>
            <a:pPr lvl="2">
              <a:tabLst>
                <a:tab pos="7772400" algn="l"/>
              </a:tabLst>
            </a:pPr>
            <a:r>
              <a:rPr lang="en-US" altLang="en-US" sz="1800" dirty="0"/>
              <a:t>Review NANOG76 outcome</a:t>
            </a:r>
          </a:p>
          <a:p>
            <a:pPr lvl="2">
              <a:tabLst>
                <a:tab pos="7772400" algn="l"/>
              </a:tabLst>
            </a:pPr>
            <a:r>
              <a:rPr lang="en-US" altLang="en-US" sz="1800" dirty="0"/>
              <a:t>Discuss several contributions related to possible revision activity	</a:t>
            </a:r>
            <a:endParaRPr lang="en-US" altLang="en-US" sz="2000" dirty="0"/>
          </a:p>
          <a:p>
            <a:pPr lvl="1" eaLnBrk="1" hangingPunct="1">
              <a:tabLst>
                <a:tab pos="7772400" algn="l"/>
              </a:tabLst>
            </a:pPr>
            <a:r>
              <a:rPr lang="en-US" altLang="en-US" sz="2000" dirty="0"/>
              <a:t>Issues related to possible new Work Item</a:t>
            </a:r>
          </a:p>
          <a:p>
            <a:pPr lvl="2" eaLnBrk="1" hangingPunct="1">
              <a:tabLst>
                <a:tab pos="7772400" algn="l"/>
              </a:tabLst>
            </a:pPr>
            <a:r>
              <a:rPr lang="en-US" altLang="en-US" sz="1800" dirty="0"/>
              <a:t>“New Network Requirements for Service Provider Managed-LAN”</a:t>
            </a:r>
            <a:endParaRPr lang="en-US" altLang="en-US" sz="2000" dirty="0"/>
          </a:p>
          <a:p>
            <a:pPr lvl="1" eaLnBrk="1" hangingPunct="1">
              <a:tabLst>
                <a:tab pos="7772400" algn="l"/>
              </a:tabLst>
            </a:pPr>
            <a:r>
              <a:rPr lang="en-US" altLang="en-US" sz="2000" dirty="0"/>
              <a:t>Future meetings</a:t>
            </a:r>
          </a:p>
          <a:p>
            <a:pPr lvl="2" eaLnBrk="1" hangingPunct="1">
              <a:tabLst>
                <a:tab pos="7772400" algn="l"/>
              </a:tabLst>
            </a:pPr>
            <a:r>
              <a:rPr lang="en-GB" altLang="en-US" sz="2000" dirty="0"/>
              <a:t>Teleconferences </a:t>
            </a:r>
          </a:p>
          <a:p>
            <a:pPr lvl="2" eaLnBrk="1" hangingPunct="1">
              <a:tabLst>
                <a:tab pos="7772400" algn="l"/>
              </a:tabLst>
            </a:pPr>
            <a:r>
              <a:rPr lang="en-GB" altLang="en-US" sz="2000" dirty="0"/>
              <a:t>September meeting</a:t>
            </a:r>
          </a:p>
          <a:p>
            <a:pPr lvl="3" eaLnBrk="1" hangingPunct="1">
              <a:tabLst>
                <a:tab pos="7772400" algn="l"/>
              </a:tabLst>
            </a:pPr>
            <a:r>
              <a:rPr lang="en-GB" altLang="en-US" sz="1800" dirty="0"/>
              <a:t>802.1 interim (Edinburgh, week of 2019-09-16)</a:t>
            </a:r>
          </a:p>
          <a:p>
            <a:pPr lvl="4" eaLnBrk="1" hangingPunct="1">
              <a:tabLst>
                <a:tab pos="7772400" algn="l"/>
              </a:tabLst>
            </a:pPr>
            <a:r>
              <a:rPr lang="en-CA" altLang="en-US" sz="1800" dirty="0"/>
              <a:t>Teleconference link to 802 Wireless interim (Hanoi)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US" sz="3600" dirty="0"/>
              <a:t>Flexible Factory IoT (FFIoT)</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Nendica Draft Report: “Wired/Wireless Use Cases and Communication Requirements for Flexible Factories IoT Bridged Network,” 2019-03-12 </a:t>
            </a:r>
          </a:p>
          <a:p>
            <a:pPr lvl="1">
              <a:tabLst>
                <a:tab pos="7772400" algn="l"/>
              </a:tabLst>
            </a:pPr>
            <a:r>
              <a:rPr lang="en-US" altLang="en-US" sz="2400" dirty="0"/>
              <a:t>802.1-19-0026-00-ICne</a:t>
            </a:r>
          </a:p>
          <a:p>
            <a:pPr>
              <a:tabLst>
                <a:tab pos="7772400" algn="l"/>
              </a:tabLst>
            </a:pPr>
            <a:r>
              <a:rPr lang="en-US" altLang="en-US" sz="2400" dirty="0"/>
              <a:t>Call for Comments: 2019-03-22 through 2019-04-15</a:t>
            </a:r>
          </a:p>
          <a:p>
            <a:pPr>
              <a:tabLst>
                <a:tab pos="7772400" algn="l"/>
              </a:tabLst>
            </a:pPr>
            <a:r>
              <a:rPr lang="en-US" altLang="en-US" sz="2400" dirty="0"/>
              <a:t>Comment Resolution completed in teleconferences</a:t>
            </a:r>
          </a:p>
          <a:p>
            <a:pPr>
              <a:tabLst>
                <a:tab pos="7772400" algn="l"/>
              </a:tabLst>
            </a:pPr>
            <a:r>
              <a:rPr lang="en-US" altLang="en-US" sz="2400" dirty="0"/>
              <a:t>Updated draft expected </a:t>
            </a:r>
          </a:p>
          <a:p>
            <a:pPr lvl="1">
              <a:tabLst>
                <a:tab pos="7772400" algn="l"/>
              </a:tabLst>
            </a:pPr>
            <a:r>
              <a:rPr lang="en-US" altLang="en-US" sz="2400" dirty="0"/>
              <a:t>802.1-19-0026-01-ICne</a:t>
            </a:r>
          </a:p>
          <a:p>
            <a:pPr lvl="1">
              <a:tabLst>
                <a:tab pos="7772400" algn="l"/>
              </a:tabLst>
            </a:pPr>
            <a:endParaRPr lang="en-US" altLang="en-US" sz="2400" dirty="0"/>
          </a:p>
          <a:p>
            <a:pPr marL="411162" lvl="1" indent="0">
              <a:buNone/>
              <a:tabLst>
                <a:tab pos="7772400" algn="l"/>
              </a:tabLst>
            </a:pPr>
            <a:endParaRPr lang="en-US" altLang="en-US" sz="24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6</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3399676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GB" sz="3600" dirty="0"/>
              <a:t>Lossless Network for Data </a:t>
            </a:r>
            <a:r>
              <a:rPr lang="en-GB" sz="3600" dirty="0" err="1"/>
              <a:t>Centers</a:t>
            </a:r>
            <a:endParaRPr lang="en-US" sz="3600" dirty="0"/>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Nendica Report</a:t>
            </a:r>
          </a:p>
          <a:p>
            <a:pPr lvl="1">
              <a:tabLst>
                <a:tab pos="7772400" algn="l"/>
              </a:tabLst>
            </a:pPr>
            <a:r>
              <a:rPr lang="en-US" altLang="en-US" sz="2400" dirty="0"/>
              <a:t>Published 2018-08-17</a:t>
            </a:r>
          </a:p>
          <a:p>
            <a:pPr>
              <a:tabLst>
                <a:tab pos="7772400" algn="l"/>
              </a:tabLst>
            </a:pPr>
            <a:r>
              <a:rPr lang="en-CA" altLang="en-US" sz="2400" dirty="0"/>
              <a:t>IEEE 802/IETF Data Center Workshop</a:t>
            </a:r>
          </a:p>
          <a:p>
            <a:pPr lvl="1">
              <a:tabLst>
                <a:tab pos="7772400" algn="l"/>
              </a:tabLst>
            </a:pPr>
            <a:r>
              <a:rPr lang="en-CA" altLang="en-US" sz="2400" dirty="0"/>
              <a:t>Bangkok, 2018-11-10</a:t>
            </a:r>
          </a:p>
          <a:p>
            <a:pPr>
              <a:tabLst>
                <a:tab pos="7772400" algn="l"/>
              </a:tabLst>
            </a:pPr>
            <a:r>
              <a:rPr lang="en-CA" altLang="en-US" sz="2400" dirty="0"/>
              <a:t>Presentation to NANOG75</a:t>
            </a:r>
          </a:p>
          <a:p>
            <a:pPr lvl="1">
              <a:tabLst>
                <a:tab pos="7772400" algn="l"/>
              </a:tabLst>
            </a:pPr>
            <a:r>
              <a:rPr lang="en-CA" altLang="en-US" sz="2400" dirty="0"/>
              <a:t>San Francisco, 2019-02-20</a:t>
            </a:r>
          </a:p>
          <a:p>
            <a:pPr>
              <a:tabLst>
                <a:tab pos="7772400" algn="l"/>
              </a:tabLst>
            </a:pPr>
            <a:r>
              <a:rPr lang="en-CA" altLang="en-US" sz="2400" dirty="0"/>
              <a:t>Informal Discussions at NANOG76</a:t>
            </a:r>
          </a:p>
          <a:p>
            <a:pPr lvl="1">
              <a:tabLst>
                <a:tab pos="7772400" algn="l"/>
              </a:tabLst>
            </a:pPr>
            <a:r>
              <a:rPr lang="en-CA" altLang="en-US" sz="2200" dirty="0"/>
              <a:t>Washington DC, 2019-06-12 (track)</a:t>
            </a:r>
            <a:endParaRPr lang="en-CA" altLang="en-US" sz="2400" dirty="0"/>
          </a:p>
          <a:p>
            <a:pPr>
              <a:tabLst>
                <a:tab pos="7772400" algn="l"/>
              </a:tabLst>
            </a:pPr>
            <a:r>
              <a:rPr lang="en-CA" altLang="en-US" sz="2400" dirty="0"/>
              <a:t>Various updates and proposals to initiate revision</a:t>
            </a:r>
          </a:p>
          <a:p>
            <a:pPr lvl="1">
              <a:tabLst>
                <a:tab pos="7772400" algn="l"/>
              </a:tabLst>
            </a:pPr>
            <a:r>
              <a:rPr lang="en-US" altLang="en-US" sz="2400" dirty="0"/>
              <a:t>Some contributions this week</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7</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2854470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US" sz="3600" dirty="0"/>
              <a:t>Post-Meeting Summary</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207145" y="950008"/>
            <a:ext cx="8686800" cy="5587156"/>
          </a:xfrm>
        </p:spPr>
        <p:txBody>
          <a:bodyPr/>
          <a:lstStyle/>
          <a:p>
            <a:r>
              <a:rPr kumimoji="1" lang="en-US" sz="2400" dirty="0"/>
              <a:t>Monday, 19:30-21:30, Thursday 08:00-10:00 </a:t>
            </a:r>
            <a:endParaRPr lang="en-US" sz="2000" dirty="0"/>
          </a:p>
          <a:p>
            <a:r>
              <a:rPr kumimoji="1" lang="en-US" sz="2400" dirty="0"/>
              <a:t>32 individuals logged attendance (actual count was higher)</a:t>
            </a:r>
            <a:endParaRPr lang="en-US" sz="2000" dirty="0"/>
          </a:p>
          <a:p>
            <a:r>
              <a:rPr kumimoji="1" lang="en-US" sz="2600" dirty="0"/>
              <a:t>New Study Item initiated</a:t>
            </a:r>
            <a:endParaRPr lang="en-US" sz="2200" dirty="0"/>
          </a:p>
          <a:p>
            <a:pPr lvl="1"/>
            <a:r>
              <a:rPr kumimoji="1" lang="en-US" sz="2400" dirty="0"/>
              <a:t>“Managed LAN as a Service” (led by Wei [Wayne] </a:t>
            </a:r>
            <a:r>
              <a:rPr kumimoji="1" lang="en-US" sz="2400" dirty="0" err="1"/>
              <a:t>Qiu</a:t>
            </a:r>
            <a:r>
              <a:rPr kumimoji="1" lang="en-US" sz="2400" dirty="0"/>
              <a:t>)</a:t>
            </a:r>
            <a:endParaRPr lang="en-US" sz="2000" dirty="0"/>
          </a:p>
          <a:p>
            <a:pPr lvl="1"/>
            <a:r>
              <a:rPr kumimoji="1" lang="en-US" sz="2400" dirty="0"/>
              <a:t>New Work Item proposal will be circulated to LMSC in advance of November Plenary</a:t>
            </a:r>
            <a:endParaRPr lang="en-US" sz="2000" dirty="0"/>
          </a:p>
          <a:p>
            <a:r>
              <a:rPr kumimoji="1" lang="en-US" sz="2400" dirty="0"/>
              <a:t>Flexible Factory IoT (FFIoT)</a:t>
            </a:r>
            <a:endParaRPr lang="en-US" sz="2000" dirty="0"/>
          </a:p>
          <a:p>
            <a:pPr lvl="1"/>
            <a:r>
              <a:rPr kumimoji="1" lang="en-US" sz="2400" dirty="0"/>
              <a:t>Agreed to 30-day “final” round of Call for Comments</a:t>
            </a:r>
            <a:endParaRPr lang="en-US" sz="2000" dirty="0"/>
          </a:p>
          <a:p>
            <a:r>
              <a:rPr kumimoji="1" lang="en-US" sz="2400" dirty="0"/>
              <a:t>Data Center Networks contributions</a:t>
            </a:r>
            <a:endParaRPr lang="en-US" sz="2000" dirty="0"/>
          </a:p>
          <a:p>
            <a:pPr lvl="1"/>
            <a:r>
              <a:rPr kumimoji="1" lang="en-US" sz="2400" dirty="0"/>
              <a:t>4 contributions (toward direction of possible future Work Item/s)</a:t>
            </a:r>
            <a:endParaRPr lang="en-US" sz="2000" dirty="0"/>
          </a:p>
          <a:p>
            <a:r>
              <a:rPr kumimoji="1" lang="en-US" sz="2400" dirty="0"/>
              <a:t>Next face-to-face meeting: Edinburgh (802 wireless remotely)</a:t>
            </a:r>
            <a:endParaRPr lang="en-US" sz="2000" dirty="0"/>
          </a:p>
          <a:p>
            <a:r>
              <a:rPr kumimoji="1" lang="en-US" sz="2400" dirty="0"/>
              <a:t>Three teleconferences scheduled</a:t>
            </a:r>
            <a:endParaRPr lang="en-US" sz="20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8</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6193751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18217</TotalTime>
  <Words>772</Words>
  <Application>Microsoft Macintosh PowerPoint</Application>
  <PresentationFormat>On-screen Show (4:3)</PresentationFormat>
  <Paragraphs>100</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Georgia</vt:lpstr>
      <vt:lpstr>Helvetica Neue</vt:lpstr>
      <vt:lpstr>Trebuchet MS</vt:lpstr>
      <vt:lpstr>Wingdings 2</vt:lpstr>
      <vt:lpstr>Urban</vt:lpstr>
      <vt:lpstr>IEEE 802 “Network Enhancements for the Next Decade” Industry Connections Activity (Nendica): Status Report</vt:lpstr>
      <vt:lpstr>Nendica Overview</vt:lpstr>
      <vt:lpstr>Nendica Leadership</vt:lpstr>
      <vt:lpstr>Nendica Overview</vt:lpstr>
      <vt:lpstr>Nendica Meeting, 15-18 July 2019</vt:lpstr>
      <vt:lpstr>Flexible Factory IoT (FFIoT)</vt:lpstr>
      <vt:lpstr>Lossless Network for Data Centers</vt:lpstr>
      <vt:lpstr>Post-Meeting Summary</vt:lpstr>
    </vt:vector>
  </TitlesOfParts>
  <Company>Ericsson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SC</dc:title>
  <dc:creator>epargle</dc:creator>
  <cp:keywords>No Restrictions</cp:keywords>
  <cp:lastModifiedBy>OfficeUser4564</cp:lastModifiedBy>
  <cp:revision>344</cp:revision>
  <dcterms:created xsi:type="dcterms:W3CDTF">2013-11-15T16:17:16Z</dcterms:created>
  <dcterms:modified xsi:type="dcterms:W3CDTF">2019-07-18T13:16:03Z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72156b37-93b3-4536-949a-f3c82521375d</vt:lpwstr>
  </property>
  <property fmtid="{D5CDD505-2E9C-101B-9397-08002B2CF9AE}" pid="3" name="DellClassification">
    <vt:lpwstr>No Restrictions</vt:lpwstr>
  </property>
  <property fmtid="{D5CDD505-2E9C-101B-9397-08002B2CF9AE}" pid="4" name="DellSubLabels">
    <vt:lpwstr/>
  </property>
  <property fmtid="{D5CDD505-2E9C-101B-9397-08002B2CF9AE}" pid="5" name="UpdateProcess">
    <vt:lpwstr>End</vt:lpwstr>
  </property>
</Properties>
</file>