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handoutMasterIdLst>
    <p:handoutMasterId r:id="rId11"/>
  </p:handoutMasterIdLst>
  <p:sldIdLst>
    <p:sldId id="256" r:id="rId2"/>
    <p:sldId id="345" r:id="rId3"/>
    <p:sldId id="340" r:id="rId4"/>
    <p:sldId id="318" r:id="rId5"/>
    <p:sldId id="260" r:id="rId6"/>
    <p:sldId id="347" r:id="rId7"/>
    <p:sldId id="346" r:id="rId8"/>
    <p:sldId id="348"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18" autoAdjust="0"/>
    <p:restoredTop sz="94608" autoAdjust="0"/>
  </p:normalViewPr>
  <p:slideViewPr>
    <p:cSldViewPr showGuides="1">
      <p:cViewPr varScale="1">
        <p:scale>
          <a:sx n="99" d="100"/>
          <a:sy n="99" d="100"/>
        </p:scale>
        <p:origin x="112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7/18/19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2019-07-18</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1.ieee802.org/802-nen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18 July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802.1-19-0053-01-ICne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ext uri="{D42A27DB-BD31-4B8C-83A1-F6EECF244321}">
                <p14:modId xmlns:p14="http://schemas.microsoft.com/office/powerpoint/2010/main" val="4040864748"/>
              </p:ext>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goal of this activity is to assess, outside of the IMT activity, emerging requirements for IEEE 802 wireless and higher-layer communication infrastructures, 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 Findings related to existing IEEE 802 standards and projects are forwarded to the responsible working groups for further considerations.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There will be two deliverables:</a:t>
                      </a:r>
                    </a:p>
                    <a:p>
                      <a:pPr>
                        <a:lnSpc>
                          <a:spcPts val="1350"/>
                        </a:lnSpc>
                      </a:pPr>
                      <a:r>
                        <a:rPr lang="en-US" sz="1400" dirty="0">
                          <a:solidFill>
                            <a:srgbClr val="000000"/>
                          </a:solidFill>
                          <a:effectLst/>
                          <a:latin typeface="Arial" panose="020B0604020202020204" pitchFamily="34" charset="0"/>
                        </a:rPr>
                        <a:t>- Records of the meetings, including minutes and supporting presentations.</a:t>
                      </a:r>
                    </a:p>
                    <a:p>
                      <a:pPr>
                        <a:lnSpc>
                          <a:spcPts val="1350"/>
                        </a:lnSpc>
                      </a:pPr>
                      <a:r>
                        <a:rPr lang="en-US" sz="1400" dirty="0">
                          <a:solidFill>
                            <a:srgbClr val="000000"/>
                          </a:solidFill>
                          <a:effectLst/>
                          <a:latin typeface="Arial" panose="020B0604020202020204" pitchFamily="34" charset="0"/>
                        </a:rPr>
                        <a:t>- A set of reports documenting the findings of the IC activity, with recommendations regarding new standardization topics, documentation of use cases and user needs for those topics, and proposed organizational approaches to ensure effective participation from user communities</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identified to date include but are not limited to: users and producers of systems and components for networking systems, data center networks, high performance computing, cloud computing, telecommunications carriers, automotive, intelligent transport systems, eHealth, smart cities, smart buildings, Internet of Things (IoT), factory automation, and industrial applications. External standardization bodies and industry organizations, such as the Internet Engineering Task Force (IETF), North American Network Operators Group (NANOG), and Telecommunications Industry Association (TIA), have been engaged with Nendica activities and will be encouraged to participate in enhanced cooperation.</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Meeting Secretary</a:t>
            </a:r>
          </a:p>
          <a:p>
            <a:pPr lvl="1"/>
            <a:r>
              <a:rPr lang="en-US" altLang="en-US" dirty="0" err="1"/>
              <a:t>tbd</a:t>
            </a:r>
            <a:endParaRPr lang="en-US" altLang="en-US" dirty="0"/>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802.1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2021</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15-18 July 2019</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
        <p:nvSpPr>
          <p:cNvPr id="8" name="Content Placeholder 2">
            <a:extLst>
              <a:ext uri="{FF2B5EF4-FFF2-40B4-BE49-F238E27FC236}">
                <a16:creationId xmlns:a16="http://schemas.microsoft.com/office/drawing/2014/main" id="{9D3C9796-E749-EC4C-AB9A-F772A2300FED}"/>
              </a:ext>
            </a:extLst>
          </p:cNvPr>
          <p:cNvSpPr>
            <a:spLocks noGrp="1"/>
          </p:cNvSpPr>
          <p:nvPr>
            <p:ph idx="1"/>
          </p:nvPr>
        </p:nvSpPr>
        <p:spPr>
          <a:xfrm>
            <a:off x="374848" y="908720"/>
            <a:ext cx="8229600" cy="5587156"/>
          </a:xfrm>
        </p:spPr>
        <p:txBody>
          <a:bodyPr/>
          <a:lstStyle/>
          <a:p>
            <a:pPr>
              <a:tabLst>
                <a:tab pos="7772400" algn="l"/>
              </a:tabLst>
            </a:pPr>
            <a:r>
              <a:rPr lang="en-US" altLang="en-US" sz="2400" dirty="0"/>
              <a:t>Monday, 19:30-22:30; Thursday 08:00-10:00</a:t>
            </a:r>
            <a:endParaRPr lang="en-US" altLang="en-US" sz="2200" dirty="0"/>
          </a:p>
          <a:p>
            <a:pPr>
              <a:tabLst>
                <a:tab pos="7772400" algn="l"/>
              </a:tabLst>
            </a:pPr>
            <a:r>
              <a:rPr lang="en-US" altLang="en-US" sz="2400" dirty="0"/>
              <a:t>Detailed agenda: &lt;</a:t>
            </a:r>
            <a:r>
              <a:rPr lang="en-US" altLang="en-US" sz="2400" dirty="0">
                <a:hlinkClick r:id="rId2"/>
              </a:rPr>
              <a:t>http://1.ieee802.org/802-nend</a:t>
            </a:r>
            <a:r>
              <a:rPr lang="en-US" altLang="en-US" sz="2400" dirty="0"/>
              <a:t>&gt;</a:t>
            </a:r>
            <a:endParaRPr lang="en-US" altLang="en-US" sz="2200" dirty="0"/>
          </a:p>
          <a:p>
            <a:pPr>
              <a:tabLst>
                <a:tab pos="7772400" algn="l"/>
              </a:tabLst>
            </a:pPr>
            <a:r>
              <a:rPr lang="en-US" altLang="en-US" sz="2400" dirty="0"/>
              <a:t>Key meeting topics:</a:t>
            </a:r>
          </a:p>
          <a:p>
            <a:pPr lvl="1">
              <a:tabLst>
                <a:tab pos="7772400" algn="l"/>
              </a:tabLst>
            </a:pPr>
            <a:r>
              <a:rPr lang="en-US" altLang="en-US" sz="2000" dirty="0"/>
              <a:t>Work Item: Flexible Factory IoT</a:t>
            </a:r>
          </a:p>
          <a:p>
            <a:pPr marL="887413" lvl="3" indent="-255588">
              <a:tabLst>
                <a:tab pos="7772400" algn="l"/>
              </a:tabLst>
            </a:pPr>
            <a:r>
              <a:rPr lang="en-US" altLang="en-US" sz="1800" dirty="0"/>
              <a:t>Decision on initiating third Call for Comments</a:t>
            </a:r>
            <a:endParaRPr lang="en-CA" altLang="en-US" sz="1800" dirty="0"/>
          </a:p>
          <a:p>
            <a:pPr lvl="1">
              <a:tabLst>
                <a:tab pos="7772400" algn="l"/>
              </a:tabLst>
            </a:pPr>
            <a:r>
              <a:rPr lang="en-US" altLang="en-US" sz="2000" dirty="0"/>
              <a:t>Work Item: </a:t>
            </a:r>
            <a:r>
              <a:rPr lang="en-GB" altLang="en-US" sz="2000" dirty="0"/>
              <a:t>Lossless Network for Data </a:t>
            </a:r>
            <a:r>
              <a:rPr lang="en-GB" altLang="en-US" sz="2000" dirty="0" err="1"/>
              <a:t>Centers</a:t>
            </a:r>
            <a:endParaRPr lang="en-GB" altLang="en-US" sz="2000" dirty="0"/>
          </a:p>
          <a:p>
            <a:pPr lvl="2">
              <a:tabLst>
                <a:tab pos="7772400" algn="l"/>
              </a:tabLst>
            </a:pPr>
            <a:r>
              <a:rPr lang="en-US" altLang="en-US" sz="1800" dirty="0"/>
              <a:t>Review NANOG76 outcome</a:t>
            </a:r>
          </a:p>
          <a:p>
            <a:pPr lvl="2">
              <a:tabLst>
                <a:tab pos="7772400" algn="l"/>
              </a:tabLst>
            </a:pPr>
            <a:r>
              <a:rPr lang="en-US" altLang="en-US" sz="1800" dirty="0"/>
              <a:t>Discuss several contributions related to possible revision activity	</a:t>
            </a:r>
            <a:endParaRPr lang="en-US" altLang="en-US" sz="2000" dirty="0"/>
          </a:p>
          <a:p>
            <a:pPr lvl="1" eaLnBrk="1" hangingPunct="1">
              <a:tabLst>
                <a:tab pos="7772400" algn="l"/>
              </a:tabLst>
            </a:pPr>
            <a:r>
              <a:rPr lang="en-US" altLang="en-US" sz="2000" dirty="0"/>
              <a:t>Issues related to possible new Work Item</a:t>
            </a:r>
          </a:p>
          <a:p>
            <a:pPr lvl="2" eaLnBrk="1" hangingPunct="1">
              <a:tabLst>
                <a:tab pos="7772400" algn="l"/>
              </a:tabLst>
            </a:pPr>
            <a:r>
              <a:rPr lang="en-US" altLang="en-US" sz="1800" dirty="0"/>
              <a:t>“New Network Requirements for Service Provider Managed-LAN”</a:t>
            </a:r>
            <a:endParaRPr lang="en-US" altLang="en-US" sz="2000" dirty="0"/>
          </a:p>
          <a:p>
            <a:pPr lvl="1" eaLnBrk="1" hangingPunct="1">
              <a:tabLst>
                <a:tab pos="7772400" algn="l"/>
              </a:tabLst>
            </a:pPr>
            <a:r>
              <a:rPr lang="en-US" altLang="en-US" sz="2000" dirty="0"/>
              <a:t>Future meetings</a:t>
            </a:r>
          </a:p>
          <a:p>
            <a:pPr lvl="2" eaLnBrk="1" hangingPunct="1">
              <a:tabLst>
                <a:tab pos="7772400" algn="l"/>
              </a:tabLst>
            </a:pPr>
            <a:r>
              <a:rPr lang="en-GB" altLang="en-US" sz="2000" dirty="0"/>
              <a:t>Teleconferences </a:t>
            </a:r>
          </a:p>
          <a:p>
            <a:pPr lvl="2" eaLnBrk="1" hangingPunct="1">
              <a:tabLst>
                <a:tab pos="7772400" algn="l"/>
              </a:tabLst>
            </a:pPr>
            <a:r>
              <a:rPr lang="en-GB" altLang="en-US" sz="2000" dirty="0"/>
              <a:t>September meeting</a:t>
            </a:r>
          </a:p>
          <a:p>
            <a:pPr lvl="3" eaLnBrk="1" hangingPunct="1">
              <a:tabLst>
                <a:tab pos="7772400" algn="l"/>
              </a:tabLst>
            </a:pPr>
            <a:r>
              <a:rPr lang="en-GB" altLang="en-US" sz="1800" dirty="0"/>
              <a:t>802.1 interim (Edinburgh, week of 2019-09-16)</a:t>
            </a:r>
          </a:p>
          <a:p>
            <a:pPr lvl="4" eaLnBrk="1" hangingPunct="1">
              <a:tabLst>
                <a:tab pos="7772400" algn="l"/>
              </a:tabLst>
            </a:pPr>
            <a:r>
              <a:rPr lang="en-CA" altLang="en-US" sz="1800" dirty="0"/>
              <a:t>Teleconference link to 802 Wireless interim (Hanoi)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 (FFIoT)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 “Wired/Wireless Use Cases and Communication Requirements for Flexible Factories IoT Bridged Network,” 2019-03-12 </a:t>
            </a:r>
          </a:p>
          <a:p>
            <a:pPr lvl="1">
              <a:tabLst>
                <a:tab pos="7772400" algn="l"/>
              </a:tabLst>
            </a:pPr>
            <a:r>
              <a:rPr lang="en-US" altLang="en-US" sz="2400" dirty="0"/>
              <a:t>802.1-19-0026-00-ICne</a:t>
            </a:r>
          </a:p>
          <a:p>
            <a:pPr>
              <a:tabLst>
                <a:tab pos="7772400" algn="l"/>
              </a:tabLst>
            </a:pPr>
            <a:r>
              <a:rPr lang="en-US" altLang="en-US" sz="2400" dirty="0"/>
              <a:t>Call for Comments: 2019-03-22 through 2019-04-15</a:t>
            </a:r>
          </a:p>
          <a:p>
            <a:pPr>
              <a:tabLst>
                <a:tab pos="7772400" algn="l"/>
              </a:tabLst>
            </a:pPr>
            <a:r>
              <a:rPr lang="en-US" altLang="en-US" sz="2400" dirty="0"/>
              <a:t>Comment Resolution completed in teleconferences</a:t>
            </a:r>
          </a:p>
          <a:p>
            <a:pPr>
              <a:tabLst>
                <a:tab pos="7772400" algn="l"/>
              </a:tabLst>
            </a:pPr>
            <a:r>
              <a:rPr lang="en-US" altLang="en-US" sz="2400" dirty="0"/>
              <a:t>Updated draft expected </a:t>
            </a:r>
          </a:p>
          <a:p>
            <a:pPr lvl="1">
              <a:tabLst>
                <a:tab pos="7772400" algn="l"/>
              </a:tabLst>
            </a:pPr>
            <a:r>
              <a:rPr lang="en-US" altLang="en-US" sz="2400" dirty="0"/>
              <a:t>802.1-19-0026-01-ICne</a:t>
            </a:r>
          </a:p>
          <a:p>
            <a:pPr lvl="1">
              <a:tabLst>
                <a:tab pos="7772400" algn="l"/>
              </a:tabLst>
            </a:pPr>
            <a:endParaRPr lang="en-US" altLang="en-US" sz="2400" dirty="0"/>
          </a:p>
          <a:p>
            <a:pPr marL="411162" lvl="1" indent="0">
              <a:buNone/>
              <a:tabLst>
                <a:tab pos="7772400" algn="l"/>
              </a:tabLst>
            </a:pP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lvl="1">
              <a:tabLst>
                <a:tab pos="7772400" algn="l"/>
              </a:tabLst>
            </a:pPr>
            <a:r>
              <a:rPr lang="en-US" altLang="en-US" sz="2400" dirty="0"/>
              <a:t>Published 2018-08-17</a:t>
            </a:r>
          </a:p>
          <a:p>
            <a:pPr>
              <a:tabLst>
                <a:tab pos="7772400" algn="l"/>
              </a:tabLst>
            </a:pPr>
            <a:r>
              <a:rPr lang="en-CA" altLang="en-US" sz="2400" dirty="0"/>
              <a:t>IEEE 802/IETF Data Center Workshop</a:t>
            </a:r>
          </a:p>
          <a:p>
            <a:pPr lvl="1">
              <a:tabLst>
                <a:tab pos="7772400" algn="l"/>
              </a:tabLst>
            </a:pPr>
            <a:r>
              <a:rPr lang="en-CA" altLang="en-US" sz="2400" dirty="0"/>
              <a:t>Bangkok, 2018-11-10</a:t>
            </a:r>
          </a:p>
          <a:p>
            <a:pPr>
              <a:tabLst>
                <a:tab pos="7772400" algn="l"/>
              </a:tabLst>
            </a:pPr>
            <a:r>
              <a:rPr lang="en-CA" altLang="en-US" sz="2400" dirty="0"/>
              <a:t>Presentation to NANOG75</a:t>
            </a:r>
          </a:p>
          <a:p>
            <a:pPr lvl="1">
              <a:tabLst>
                <a:tab pos="7772400" algn="l"/>
              </a:tabLst>
            </a:pPr>
            <a:r>
              <a:rPr lang="en-CA" altLang="en-US" sz="2400" dirty="0"/>
              <a:t>San Francisco, 2019-02-20</a:t>
            </a:r>
          </a:p>
          <a:p>
            <a:pPr>
              <a:tabLst>
                <a:tab pos="7772400" algn="l"/>
              </a:tabLst>
            </a:pPr>
            <a:r>
              <a:rPr lang="en-CA" altLang="en-US" sz="2400" dirty="0"/>
              <a:t>Informal Discussions at NANOG76</a:t>
            </a:r>
          </a:p>
          <a:p>
            <a:pPr lvl="1">
              <a:tabLst>
                <a:tab pos="7772400" algn="l"/>
              </a:tabLst>
            </a:pPr>
            <a:r>
              <a:rPr lang="en-CA" altLang="en-US" sz="2200" dirty="0"/>
              <a:t>Washington DC, 2019-06-12 (track)</a:t>
            </a:r>
            <a:endParaRPr lang="en-CA" altLang="en-US" sz="2400" dirty="0"/>
          </a:p>
          <a:p>
            <a:pPr>
              <a:tabLst>
                <a:tab pos="7772400" algn="l"/>
              </a:tabLst>
            </a:pPr>
            <a:r>
              <a:rPr lang="en-CA" altLang="en-US" sz="2400" dirty="0"/>
              <a:t>Various updates and proposals to initiate revision</a:t>
            </a:r>
          </a:p>
          <a:p>
            <a:pPr lvl="1">
              <a:tabLst>
                <a:tab pos="7772400" algn="l"/>
              </a:tabLst>
            </a:pPr>
            <a:r>
              <a:rPr lang="en-US" altLang="en-US" sz="2400" dirty="0"/>
              <a:t>Some contributions this week</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Post-Meeting Summary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207145" y="950008"/>
            <a:ext cx="8686800" cy="5587156"/>
          </a:xfrm>
        </p:spPr>
        <p:txBody>
          <a:bodyPr/>
          <a:lstStyle/>
          <a:p>
            <a:r>
              <a:rPr kumimoji="1" lang="en-US" sz="2400" dirty="0"/>
              <a:t>Monday, 19:30-21:30, Thursday 08:00-10:00 </a:t>
            </a:r>
            <a:endParaRPr lang="en-US" sz="2000" dirty="0"/>
          </a:p>
          <a:p>
            <a:r>
              <a:rPr kumimoji="1" lang="en-US" sz="2400" dirty="0"/>
              <a:t>32 individuals logged attendance (actual count was higher)</a:t>
            </a:r>
            <a:endParaRPr lang="en-US" sz="2000" dirty="0"/>
          </a:p>
          <a:p>
            <a:r>
              <a:rPr kumimoji="1" lang="en-US" sz="2600" dirty="0"/>
              <a:t>New Study Item initiated</a:t>
            </a:r>
            <a:endParaRPr lang="en-US" sz="2200" dirty="0"/>
          </a:p>
          <a:p>
            <a:pPr lvl="1"/>
            <a:r>
              <a:rPr kumimoji="1" lang="en-US" sz="2400" dirty="0"/>
              <a:t>“Managed LAN as a Service” (led by Wei [Wayne] </a:t>
            </a:r>
            <a:r>
              <a:rPr kumimoji="1" lang="en-US" sz="2400" dirty="0" err="1"/>
              <a:t>Qiu</a:t>
            </a:r>
            <a:r>
              <a:rPr kumimoji="1" lang="en-US" sz="2400" dirty="0"/>
              <a:t>)</a:t>
            </a:r>
            <a:endParaRPr lang="en-US" sz="2000" dirty="0"/>
          </a:p>
          <a:p>
            <a:pPr lvl="1"/>
            <a:r>
              <a:rPr kumimoji="1" lang="en-US" sz="2400" dirty="0"/>
              <a:t>New Work Item proposal will be circulated to LMSC in advance of November Plenary</a:t>
            </a:r>
            <a:endParaRPr lang="en-US" sz="2000" dirty="0"/>
          </a:p>
          <a:p>
            <a:r>
              <a:rPr kumimoji="1" lang="en-US" sz="2400" dirty="0"/>
              <a:t>Flexible Factory IoT (FFIoT)</a:t>
            </a:r>
            <a:endParaRPr lang="en-US" sz="2000" dirty="0"/>
          </a:p>
          <a:p>
            <a:pPr lvl="1"/>
            <a:r>
              <a:rPr kumimoji="1" lang="en-US" sz="2400" dirty="0"/>
              <a:t>Agreed to 30-day “final” round of Call for Comments</a:t>
            </a:r>
            <a:endParaRPr lang="en-US" sz="2000" dirty="0"/>
          </a:p>
          <a:p>
            <a:r>
              <a:rPr kumimoji="1" lang="en-US" sz="2400" dirty="0"/>
              <a:t>Data Center Networks contributions</a:t>
            </a:r>
            <a:endParaRPr lang="en-US" sz="2000" dirty="0"/>
          </a:p>
          <a:p>
            <a:pPr lvl="1"/>
            <a:r>
              <a:rPr kumimoji="1" lang="en-US" sz="2400" dirty="0"/>
              <a:t>4 contributions (toward direction of possible future Work Item/s)</a:t>
            </a:r>
            <a:endParaRPr lang="en-US" sz="2000" dirty="0"/>
          </a:p>
          <a:p>
            <a:r>
              <a:rPr kumimoji="1" lang="en-US" sz="2400" dirty="0"/>
              <a:t>Next face-to-face meeting: Edinburgh (802 wireless remotely)</a:t>
            </a:r>
            <a:endParaRPr lang="en-US" sz="2000" dirty="0"/>
          </a:p>
          <a:p>
            <a:r>
              <a:rPr kumimoji="1" lang="en-US" sz="2400" dirty="0"/>
              <a:t>Three teleconferences scheduled</a:t>
            </a:r>
            <a:endParaRPr lang="en-US" sz="20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619375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18217</TotalTime>
  <Words>772</Words>
  <Application>Microsoft Macintosh PowerPoint</Application>
  <PresentationFormat>On-screen Show (4:3)</PresentationFormat>
  <Paragraphs>100</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 Report</vt:lpstr>
      <vt:lpstr>Nendica Overview</vt:lpstr>
      <vt:lpstr>Nendica Leadership</vt:lpstr>
      <vt:lpstr>Nendica Overview</vt:lpstr>
      <vt:lpstr>Nendica Meeting, 15-18 July 2019</vt:lpstr>
      <vt:lpstr>Flexible Factory IoT (FFIoT)</vt:lpstr>
      <vt:lpstr>Lossless Network for Data Centers</vt:lpstr>
      <vt:lpstr>Post-Meeting Summary</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344</cp:revision>
  <dcterms:created xsi:type="dcterms:W3CDTF">2013-11-15T16:17:16Z</dcterms:created>
  <dcterms:modified xsi:type="dcterms:W3CDTF">2019-07-18T13:16:03Z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