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57" r:id="rId3"/>
    <p:sldId id="259" r:id="rId4"/>
    <p:sldId id="274" r:id="rId5"/>
    <p:sldId id="276" r:id="rId6"/>
    <p:sldId id="277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3-00-ICne-consolidated-ffiot-comments.xlsx" TargetMode="External"/><Relationship Id="rId2" Type="http://schemas.openxmlformats.org/officeDocument/2006/relationships/hyperlink" Target="https://mentor.ieee.org/802.1/dcn/19/1-19-0026-00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6-00-ICne.docx" TargetMode="External"/><Relationship Id="rId2" Type="http://schemas.openxmlformats.org/officeDocument/2006/relationships/hyperlink" Target="https://mentor.ieee.org/802.1/dcn/19/1-19-0037-00-ICn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33-03-ICne-consolidated-ffiot-comments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</a:t>
            </a:r>
            <a:r>
              <a:rPr lang="en-US" altLang="en-US" dirty="0" smtClean="0"/>
              <a:t>Zein (NEC Europe Ltd - </a:t>
            </a:r>
            <a:r>
              <a:rPr lang="en-US" altLang="en-US" dirty="0" smtClean="0"/>
              <a:t>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Salt Lake City– Utah US </a:t>
            </a:r>
            <a:endParaRPr lang="en-US" altLang="en-US" dirty="0" smtClean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May </a:t>
            </a:r>
            <a:r>
              <a:rPr lang="en-US" altLang="en-US" dirty="0" smtClean="0"/>
              <a:t>21</a:t>
            </a:r>
            <a:r>
              <a:rPr lang="en-US" altLang="en-US" dirty="0" smtClean="0"/>
              <a:t> </a:t>
            </a:r>
            <a:r>
              <a:rPr lang="en-US" altLang="en-US" dirty="0" smtClean="0"/>
              <a:t>,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1-19-0048-00-ICne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Outcome from call for comments on 2</a:t>
            </a:r>
            <a:r>
              <a:rPr lang="en-GB" baseline="30000" dirty="0" smtClean="0"/>
              <a:t>nd</a:t>
            </a:r>
            <a:r>
              <a:rPr lang="en-GB" dirty="0" smtClean="0"/>
              <a:t> Draft FFIOT report</a:t>
            </a:r>
          </a:p>
          <a:p>
            <a:r>
              <a:rPr lang="en-GB" dirty="0" smtClean="0"/>
              <a:t>Status of Consolidated Comments resolution</a:t>
            </a:r>
          </a:p>
          <a:p>
            <a:r>
              <a:rPr lang="en-GB" dirty="0" smtClean="0"/>
              <a:t>Plan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2</a:t>
            </a:r>
            <a:r>
              <a:rPr lang="en-GB" sz="3200" b="1" baseline="30000" dirty="0" smtClean="0"/>
              <a:t>nd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98730"/>
            <a:ext cx="7886700" cy="4351338"/>
          </a:xfrm>
        </p:spPr>
        <p:txBody>
          <a:bodyPr>
            <a:noAutofit/>
          </a:bodyPr>
          <a:lstStyle/>
          <a:p>
            <a:r>
              <a:rPr lang="en-GB" sz="1600" b="1" dirty="0" smtClean="0"/>
              <a:t>2</a:t>
            </a:r>
            <a:r>
              <a:rPr lang="en-GB" sz="1600" b="1" baseline="30000" dirty="0" smtClean="0"/>
              <a:t>nd</a:t>
            </a:r>
            <a:r>
              <a:rPr lang="en-GB" sz="1600" b="1" dirty="0" smtClean="0"/>
              <a:t> Call </a:t>
            </a:r>
            <a:r>
              <a:rPr lang="en-GB" sz="1600" b="1" dirty="0"/>
              <a:t>for Comments: 2019-03-22 through </a:t>
            </a:r>
            <a:r>
              <a:rPr lang="en-GB" sz="1600" b="1" dirty="0" smtClean="0"/>
              <a:t>2019-04-12 (Extended 2019-04-15)</a:t>
            </a:r>
            <a:endParaRPr lang="en-GB" sz="1600" b="1" dirty="0"/>
          </a:p>
          <a:p>
            <a:r>
              <a:rPr lang="en-GB" sz="1600" b="1" dirty="0" err="1"/>
              <a:t>Nendica</a:t>
            </a:r>
            <a:r>
              <a:rPr lang="en-GB" sz="1600" b="1" dirty="0"/>
              <a:t> Draft Report: "Flexible Factory </a:t>
            </a:r>
            <a:r>
              <a:rPr lang="en-GB" sz="1600" b="1" dirty="0" err="1"/>
              <a:t>IoT</a:t>
            </a:r>
            <a:r>
              <a:rPr lang="en-GB" sz="1600" b="1" dirty="0"/>
              <a:t>: Use Cases and Communication Requirements for Wired and Wireless Bridged Networks</a:t>
            </a:r>
            <a:r>
              <a:rPr lang="en-GB" sz="1600" b="1" dirty="0" smtClean="0"/>
              <a:t>"</a:t>
            </a:r>
            <a:r>
              <a:rPr lang="en-GB" sz="2400" dirty="0"/>
              <a:t> </a:t>
            </a:r>
            <a:r>
              <a:rPr lang="en-GB" sz="1600" u="sng" dirty="0">
                <a:hlinkClick r:id="rId2"/>
              </a:rPr>
              <a:t>802.1-19-0026-00-ICne</a:t>
            </a:r>
            <a:r>
              <a:rPr lang="en-GB" sz="1600" dirty="0"/>
              <a:t> </a:t>
            </a:r>
            <a:endParaRPr lang="en-GB" sz="2400" dirty="0"/>
          </a:p>
          <a:p>
            <a:pPr lvl="1"/>
            <a:r>
              <a:rPr lang="en-GB" sz="1400" dirty="0"/>
              <a:t>agreed as a </a:t>
            </a:r>
            <a:r>
              <a:rPr lang="en-GB" sz="1400" dirty="0" err="1"/>
              <a:t>Nendica</a:t>
            </a:r>
            <a:r>
              <a:rPr lang="en-GB" sz="1400" dirty="0"/>
              <a:t> Draft Report, 2019-03-12</a:t>
            </a:r>
            <a:endParaRPr lang="en-GB" sz="2000" dirty="0"/>
          </a:p>
          <a:p>
            <a:r>
              <a:rPr lang="en-GB" sz="1800" dirty="0"/>
              <a:t>Summary:</a:t>
            </a:r>
          </a:p>
          <a:p>
            <a:pPr lvl="1"/>
            <a:r>
              <a:rPr lang="en-GB" sz="1600" dirty="0"/>
              <a:t>A total of </a:t>
            </a:r>
            <a:r>
              <a:rPr lang="en-GB" sz="1600" dirty="0" smtClean="0"/>
              <a:t>200 </a:t>
            </a:r>
            <a:r>
              <a:rPr lang="en-GB" sz="1600" dirty="0"/>
              <a:t>comments are received, of which:</a:t>
            </a:r>
          </a:p>
          <a:p>
            <a:pPr lvl="1"/>
            <a:r>
              <a:rPr lang="en-GB" sz="1600" dirty="0" smtClean="0"/>
              <a:t>17 </a:t>
            </a:r>
            <a:r>
              <a:rPr lang="en-GB" sz="1600" dirty="0"/>
              <a:t>are technical comments</a:t>
            </a:r>
          </a:p>
          <a:p>
            <a:pPr lvl="1"/>
            <a:r>
              <a:rPr lang="en-GB" sz="1600" dirty="0" smtClean="0"/>
              <a:t>183 </a:t>
            </a:r>
            <a:r>
              <a:rPr lang="en-GB" sz="1600" dirty="0"/>
              <a:t>are editorial comments</a:t>
            </a:r>
          </a:p>
          <a:p>
            <a:r>
              <a:rPr lang="en-GB" sz="1600" dirty="0"/>
              <a:t>The consolidated comments sheet includes the editor proposed </a:t>
            </a:r>
            <a:r>
              <a:rPr lang="en-GB" sz="1600" dirty="0" smtClean="0"/>
              <a:t>resolutions in </a:t>
            </a:r>
            <a:r>
              <a:rPr lang="en-GB" sz="1600" u="sng" dirty="0">
                <a:hlinkClick r:id="rId3"/>
              </a:rPr>
              <a:t>https://mentor.ieee.org/802.1/dcn/19/1-19-0033-00-ICne-consolidated-ffiot-comments.xlsx</a:t>
            </a:r>
            <a:r>
              <a:rPr lang="en-GB" sz="1600" dirty="0"/>
              <a:t> </a:t>
            </a:r>
          </a:p>
          <a:p>
            <a:endParaRPr lang="en-GB" sz="1600" dirty="0" smtClean="0"/>
          </a:p>
          <a:p>
            <a:r>
              <a:rPr lang="en-GB" sz="1600" dirty="0" smtClean="0"/>
              <a:t>Commenters:</a:t>
            </a:r>
          </a:p>
          <a:p>
            <a:pPr lvl="1"/>
            <a:r>
              <a:rPr lang="en-GB" sz="1400" dirty="0" smtClean="0"/>
              <a:t>Roger Marks</a:t>
            </a:r>
          </a:p>
          <a:p>
            <a:pPr lvl="1"/>
            <a:r>
              <a:rPr lang="en-GB" sz="1400" dirty="0" smtClean="0"/>
              <a:t>Kenichi Maruhashi</a:t>
            </a:r>
          </a:p>
          <a:p>
            <a:pPr lvl="1"/>
            <a:r>
              <a:rPr lang="en-GB" sz="1400" dirty="0" smtClean="0"/>
              <a:t>Karl Weber</a:t>
            </a:r>
          </a:p>
          <a:p>
            <a:pPr lvl="1"/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 (Cont’d)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066672"/>
            <a:ext cx="8677656" cy="5324983"/>
          </a:xfrm>
        </p:spPr>
        <p:txBody>
          <a:bodyPr>
            <a:noAutofit/>
          </a:bodyPr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Since the end of the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call for comments, we had 2 conference call focused on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resolutions.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2019-05-07 9:00 ET – </a:t>
            </a:r>
            <a:r>
              <a:rPr lang="fr-FR" sz="1800" dirty="0">
                <a:hlinkClick r:id="rId2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2019-04-24 11:00 ET – </a:t>
            </a:r>
            <a:r>
              <a:rPr lang="fr-FR" sz="1800" dirty="0" smtClean="0">
                <a:hlinkClick r:id="rId3"/>
              </a:rPr>
              <a:t>Minutes</a:t>
            </a:r>
            <a:endParaRPr lang="fr-FR" sz="1800" dirty="0" smtClean="0"/>
          </a:p>
          <a:p>
            <a:pPr lvl="1"/>
            <a:r>
              <a:rPr lang="en-GB" sz="1800" dirty="0" smtClean="0"/>
              <a:t>Latest consolidated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in </a:t>
            </a:r>
            <a:r>
              <a:rPr lang="en-GB" sz="1800" dirty="0" smtClean="0">
                <a:hlinkClick r:id="rId4"/>
              </a:rPr>
              <a:t>https://mentor.ieee.org/802.1/dcn/19/1-19-0033-03-ICne-consolidated-ffiot-comments.xlsx</a:t>
            </a:r>
            <a:r>
              <a:rPr lang="en-GB" sz="1800" dirty="0" smtClean="0"/>
              <a:t> 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editorial </a:t>
            </a:r>
            <a:r>
              <a:rPr lang="en-GB" sz="1800" dirty="0"/>
              <a:t>comments : </a:t>
            </a:r>
            <a:endParaRPr lang="en-GB" sz="1800" dirty="0" smtClean="0"/>
          </a:p>
          <a:p>
            <a:pPr lvl="1">
              <a:buFont typeface="MS Reference Sans Serif" panose="020B0604030504040204" pitchFamily="34" charset="0"/>
              <a:buChar char="▮"/>
            </a:pPr>
            <a:r>
              <a:rPr lang="en-GB" sz="1600" dirty="0"/>
              <a:t>158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7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18 differed/pending  clarification and resolution</a:t>
            </a:r>
            <a:endParaRPr lang="en-GB" sz="1600" dirty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</a:t>
            </a:r>
            <a:r>
              <a:rPr lang="en-GB" sz="1600" dirty="0"/>
              <a:t>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revised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8 assigned for individuals to propose resolution</a:t>
            </a:r>
            <a:endParaRPr lang="en-GB" sz="16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after Day 1 during IEEE 802.1 Interim in SLC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GB" dirty="0" smtClean="0"/>
              <a:t>Remaining Comments:</a:t>
            </a:r>
          </a:p>
          <a:p>
            <a:pPr lvl="0"/>
            <a:r>
              <a:rPr lang="en-GB" dirty="0" smtClean="0"/>
              <a:t>CID76 </a:t>
            </a:r>
            <a:r>
              <a:rPr lang="en-GB" dirty="0"/>
              <a:t>on type of traffic </a:t>
            </a:r>
            <a:r>
              <a:rPr lang="en-GB" dirty="0" smtClean="0"/>
              <a:t>from sensors.  Draft proposed resolution available (Maruhashi)</a:t>
            </a:r>
            <a:endParaRPr lang="en-GB" dirty="0"/>
          </a:p>
          <a:p>
            <a:pPr lvl="0"/>
            <a:r>
              <a:rPr lang="en-GB" dirty="0"/>
              <a:t>CID 177 (pending </a:t>
            </a:r>
            <a:r>
              <a:rPr lang="en-GB" dirty="0" smtClean="0"/>
              <a:t>proposal </a:t>
            </a:r>
            <a:r>
              <a:rPr lang="en-GB" dirty="0"/>
              <a:t>resolution from Karl)</a:t>
            </a:r>
          </a:p>
          <a:p>
            <a:pPr lvl="0"/>
            <a:r>
              <a:rPr lang="en-GB" dirty="0"/>
              <a:t>CID 180 (Pending </a:t>
            </a:r>
            <a:r>
              <a:rPr lang="en-GB" dirty="0" smtClean="0"/>
              <a:t>proposal </a:t>
            </a:r>
            <a:r>
              <a:rPr lang="en-GB" dirty="0"/>
              <a:t>resolution from Karl)</a:t>
            </a:r>
          </a:p>
          <a:p>
            <a:pPr lvl="0"/>
            <a:r>
              <a:rPr lang="en-GB" dirty="0"/>
              <a:t>CID 183 (Pending </a:t>
            </a:r>
            <a:r>
              <a:rPr lang="en-GB" dirty="0" smtClean="0"/>
              <a:t>proposal </a:t>
            </a:r>
            <a:r>
              <a:rPr lang="en-GB" dirty="0"/>
              <a:t>resolution from Karl</a:t>
            </a:r>
          </a:p>
          <a:p>
            <a:pPr lvl="0"/>
            <a:r>
              <a:rPr lang="en-GB" dirty="0"/>
              <a:t>CID 184 (Roger proposed resolution pending confirmation from Karl)</a:t>
            </a:r>
          </a:p>
          <a:p>
            <a:pPr lvl="0"/>
            <a:r>
              <a:rPr lang="en-GB" dirty="0"/>
              <a:t>CID 185 (Roger proposed resolution pending confirmation from Karl)</a:t>
            </a:r>
          </a:p>
          <a:p>
            <a:pPr lvl="0"/>
            <a:r>
              <a:rPr lang="en-GB" dirty="0" smtClean="0"/>
              <a:t>CID192 Draft proposed resolution available (Nader)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5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Udpated</a:t>
            </a:r>
            <a:r>
              <a:rPr lang="en-GB" dirty="0" smtClean="0"/>
              <a:t> Status after Day 2 during SLC Interim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editorial comments : </a:t>
            </a:r>
          </a:p>
          <a:p>
            <a:pPr lvl="1">
              <a:buFont typeface="MS Reference Sans Serif" panose="020B0604030504040204" pitchFamily="34" charset="0"/>
              <a:buChar char="▮"/>
            </a:pPr>
            <a:r>
              <a:rPr lang="en-GB" sz="1600" dirty="0" smtClean="0"/>
              <a:t> 161 Accepted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21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1</a:t>
            </a:r>
            <a:r>
              <a:rPr lang="en-GB" sz="1600" dirty="0" smtClean="0"/>
              <a:t> </a:t>
            </a:r>
            <a:r>
              <a:rPr lang="en-GB" sz="1600" dirty="0"/>
              <a:t>differed/pending  clarification and resolution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Accepted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3</a:t>
            </a:r>
            <a:r>
              <a:rPr lang="en-GB" sz="1600" dirty="0" smtClean="0"/>
              <a:t> </a:t>
            </a:r>
            <a:r>
              <a:rPr lang="en-GB" sz="1600" dirty="0"/>
              <a:t>revised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6</a:t>
            </a:r>
            <a:r>
              <a:rPr lang="en-GB" sz="1600" dirty="0" smtClean="0"/>
              <a:t> </a:t>
            </a:r>
            <a:r>
              <a:rPr lang="en-GB" sz="1600" dirty="0"/>
              <a:t>assigned for individuals to propose resolution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1341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Plan</a:t>
            </a: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Planning </a:t>
            </a:r>
            <a:r>
              <a:rPr lang="en-GB" dirty="0" smtClean="0"/>
              <a:t>to complete updated draft ready for submission to IEEE SA by IEEE 802 Plenary meeting in July 2019.</a:t>
            </a:r>
          </a:p>
          <a:p>
            <a:r>
              <a:rPr lang="en-GB" dirty="0" smtClean="0"/>
              <a:t>Two conference calls planed before the IEEE 802 Plenary meeting in Vienna</a:t>
            </a:r>
            <a:endParaRPr lang="en-GB" dirty="0" smtClean="0"/>
          </a:p>
          <a:p>
            <a:pPr lvl="1"/>
            <a:r>
              <a:rPr lang="en-GB" dirty="0" smtClean="0"/>
              <a:t>Close down remaining </a:t>
            </a:r>
            <a:r>
              <a:rPr lang="en-GB" dirty="0" smtClean="0"/>
              <a:t>1 editorial comment</a:t>
            </a:r>
            <a:endParaRPr lang="en-GB" dirty="0" smtClean="0"/>
          </a:p>
          <a:p>
            <a:pPr lvl="1"/>
            <a:r>
              <a:rPr lang="en-GB" dirty="0" smtClean="0"/>
              <a:t>Get confirmation by correspondence on 2 technical comments. </a:t>
            </a:r>
          </a:p>
          <a:p>
            <a:pPr lvl="1"/>
            <a:r>
              <a:rPr lang="en-GB" dirty="0" smtClean="0"/>
              <a:t>Review and resolve  pending proposed resolutions on 3 technical comments</a:t>
            </a:r>
          </a:p>
          <a:p>
            <a:pPr lvl="1"/>
            <a:r>
              <a:rPr lang="en-GB" dirty="0" smtClean="0"/>
              <a:t>Review and finalise the conclusion</a:t>
            </a:r>
            <a:endParaRPr lang="en-GB" dirty="0" smtClean="0"/>
          </a:p>
          <a:p>
            <a:r>
              <a:rPr lang="en-GB" dirty="0" smtClean="0"/>
              <a:t>Final Draft to be </a:t>
            </a:r>
            <a:r>
              <a:rPr lang="en-GB" dirty="0" err="1" smtClean="0"/>
              <a:t>submited</a:t>
            </a:r>
            <a:r>
              <a:rPr lang="en-GB" dirty="0" smtClean="0"/>
              <a:t> at the IEEE 802 Plenary in July for approval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5497</TotalTime>
  <Words>303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2nd call for comments FFIoT Report</vt:lpstr>
      <vt:lpstr>FFIoT whitepaper call for comments status (Cont’d)</vt:lpstr>
      <vt:lpstr>Status after Day 1 during IEEE 802.1 Interim in SLC</vt:lpstr>
      <vt:lpstr>Udpated Status after Day 2 during SLC Interim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104</cp:revision>
  <dcterms:created xsi:type="dcterms:W3CDTF">2018-05-20T21:21:30Z</dcterms:created>
  <dcterms:modified xsi:type="dcterms:W3CDTF">2019-05-22T13:15:48Z</dcterms:modified>
</cp:coreProperties>
</file>