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1"/>
  </p:notesMasterIdLst>
  <p:handoutMasterIdLst>
    <p:handoutMasterId r:id="rId12"/>
  </p:handoutMasterIdLst>
  <p:sldIdLst>
    <p:sldId id="256" r:id="rId2"/>
    <p:sldId id="345" r:id="rId3"/>
    <p:sldId id="340" r:id="rId4"/>
    <p:sldId id="318" r:id="rId5"/>
    <p:sldId id="348" r:id="rId6"/>
    <p:sldId id="260" r:id="rId7"/>
    <p:sldId id="349" r:id="rId8"/>
    <p:sldId id="347" r:id="rId9"/>
    <p:sldId id="346"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5" autoAdjust="0"/>
    <p:restoredTop sz="93137" autoAdjust="0"/>
  </p:normalViewPr>
  <p:slideViewPr>
    <p:cSldViewPr showGuides="1">
      <p:cViewPr varScale="1">
        <p:scale>
          <a:sx n="98" d="100"/>
          <a:sy n="98" d="100"/>
        </p:scale>
        <p:origin x="1368"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5/21/19</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2019-05-21</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a:prstGeom prst="rect">
            <a:avLst/>
          </a:prstGeo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a:prstGeom prst="rect">
            <a:avLst/>
          </a:prstGeo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a:prstGeom prst="rect">
            <a:avLst/>
          </a:prstGeo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a:prstGeom prst="rect">
            <a:avLst/>
          </a:prstGeom>
        </p:spPr>
        <p:txBody>
          <a:bodyPr/>
          <a:lstStyle>
            <a:lvl1pPr>
              <a:defRPr/>
            </a:lvl1pPr>
          </a:lstStyle>
          <a:p>
            <a:pPr>
              <a:defRPr/>
            </a:pPr>
            <a:r>
              <a:rPr lang="en-US"/>
              <a:t>Mentor DCN 802.1-18-0015-00-ICne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a:xfrm>
            <a:off x="8174038" y="1588"/>
            <a:ext cx="762000" cy="366712"/>
          </a:xfrm>
          <a:prstGeom prst="rect">
            <a:avLst/>
          </a:prstGeom>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a:xfrm>
            <a:off x="5257800" y="-27384"/>
            <a:ext cx="1835150" cy="457200"/>
          </a:xfrm>
          <a:prstGeom prst="rect">
            <a:avLst/>
          </a:prstGeom>
        </p:spPr>
        <p:txBody>
          <a:bodyPr rtlCol="0"/>
          <a:lstStyle>
            <a:lvl1pPr>
              <a:defRPr/>
            </a:lvl1pPr>
          </a:lstStyle>
          <a:p>
            <a:pPr>
              <a:defRPr/>
            </a:pPr>
            <a:r>
              <a:rPr lang="en-US"/>
              <a:t>Mentor DCN 802.1-18-0015-00-ICne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a:prstGeom prst="rect">
            <a:avLst/>
          </a:prstGeo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a:prstGeom prst="rect">
            <a:avLst/>
          </a:prstGeom>
        </p:spPr>
        <p:txBody>
          <a:bodyPr/>
          <a:lstStyle>
            <a:lvl1pPr>
              <a:defRPr/>
            </a:lvl1pPr>
          </a:lstStyle>
          <a:p>
            <a:pPr>
              <a:defRPr/>
            </a:pPr>
            <a:r>
              <a:rPr lang="en-US"/>
              <a:t>Mentor DCN 802.1-18-0015-00-ICne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extBox 1">
            <a:extLst>
              <a:ext uri="{FF2B5EF4-FFF2-40B4-BE49-F238E27FC236}">
                <a16:creationId xmlns:a16="http://schemas.microsoft.com/office/drawing/2014/main" id="{A2C5710C-CE52-E045-9B47-6D8D00154F41}"/>
              </a:ext>
            </a:extLst>
          </p:cNvPr>
          <p:cNvSpPr txBox="1"/>
          <p:nvPr userDrawn="1"/>
        </p:nvSpPr>
        <p:spPr>
          <a:xfrm>
            <a:off x="8605769" y="6488668"/>
            <a:ext cx="466794" cy="369332"/>
          </a:xfrm>
          <a:prstGeom prst="rect">
            <a:avLst/>
          </a:prstGeom>
          <a:noFill/>
        </p:spPr>
        <p:txBody>
          <a:bodyPr wrap="none" rtlCol="0">
            <a:spAutoFit/>
          </a:bodyPr>
          <a:lstStyle/>
          <a:p>
            <a:fld id="{AA38668A-DD39-1948-AF7D-C6AF7747B77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mailto:roger@ethair.net"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emailaccount.cmail19.com/t/t-l-kjqjlk-kduyhyiih-u/" TargetMode="External"/><Relationship Id="rId2" Type="http://schemas.openxmlformats.org/officeDocument/2006/relationships/hyperlink" Target="http://emailaccount.cmail19.com/t/t-l-kjqjlk-kduyhyiih-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1.ieee802.org/802-nend/"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6" Type="http://schemas.openxmlformats.org/officeDocument/2006/relationships/hyperlink" Target="http://listserv.ieee.org/cgi-bin/wa?SUBED1=STDS-802-NEND&amp;A=1" TargetMode="External"/><Relationship Id="rId5" Type="http://schemas.openxmlformats.org/officeDocument/2006/relationships/hyperlink" Target="https://listserv.ieee.org/cgi-bin/wa?A0=STDS-802-NEND" TargetMode="External"/><Relationship Id="rId4" Type="http://schemas.openxmlformats.org/officeDocument/2006/relationships/hyperlink" Target="https://mentor.ieee.org/802.1/documents?is_group=ICn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content/dam/ieee-standards/standards/web/governance/iccom/IC17-001-01_IE.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1.ieee802.org/agenda-ieee-802-nendica-meeting-wireles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dcn/19/1-19-0042-00-ICne-approved-nendica-agenda-2019-05-20-21.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8E509EC6-7CAC-2245-9515-16E556D92CD7}"/>
              </a:ext>
            </a:extLst>
          </p:cNvPr>
          <p:cNvSpPr>
            <a:spLocks noGrp="1"/>
          </p:cNvSpPr>
          <p:nvPr>
            <p:ph type="subTitle" idx="1"/>
          </p:nvPr>
        </p:nvSpPr>
        <p:spPr>
          <a:xfrm>
            <a:off x="395288" y="4941168"/>
            <a:ext cx="4953000" cy="1752600"/>
          </a:xfrm>
        </p:spPr>
        <p:txBody>
          <a:bodyPr/>
          <a:lstStyle/>
          <a:p>
            <a:pPr marL="63500" eaLnBrk="1" hangingPunct="1">
              <a:lnSpc>
                <a:spcPct val="70000"/>
              </a:lnSpc>
            </a:pPr>
            <a:r>
              <a:rPr lang="en-US" altLang="en-US" dirty="0"/>
              <a:t>Roger Marks (Huawei)</a:t>
            </a:r>
          </a:p>
          <a:p>
            <a:pPr lvl="1" algn="l" eaLnBrk="1" hangingPunct="1">
              <a:lnSpc>
                <a:spcPct val="70000"/>
              </a:lnSpc>
            </a:pPr>
            <a:endParaRPr lang="en-US" altLang="en-US" sz="2000" dirty="0">
              <a:hlinkClick r:id="rId3"/>
            </a:endParaRPr>
          </a:p>
          <a:p>
            <a:pPr marL="63500" eaLnBrk="1" hangingPunct="1">
              <a:lnSpc>
                <a:spcPct val="70000"/>
              </a:lnSpc>
            </a:pPr>
            <a:r>
              <a:rPr lang="en-US" altLang="en-US" sz="1800" dirty="0">
                <a:hlinkClick r:id="rId4"/>
              </a:rPr>
              <a:t>roger@ethair.net</a:t>
            </a:r>
            <a:endParaRPr lang="en-US" altLang="en-US" sz="1800" dirty="0"/>
          </a:p>
          <a:p>
            <a:pPr marL="63500" eaLnBrk="1" hangingPunct="1">
              <a:lnSpc>
                <a:spcPct val="70000"/>
              </a:lnSpc>
            </a:pPr>
            <a:br>
              <a:rPr lang="en-US" altLang="en-US" sz="1000" dirty="0"/>
            </a:br>
            <a:r>
              <a:rPr lang="en-US" altLang="en-US" sz="1600" dirty="0"/>
              <a:t>+1 802 capable</a:t>
            </a:r>
          </a:p>
          <a:p>
            <a:pPr marL="63500" eaLnBrk="1" hangingPunct="1">
              <a:lnSpc>
                <a:spcPct val="70000"/>
              </a:lnSpc>
            </a:pPr>
            <a:endParaRPr lang="en-US" altLang="en-US" dirty="0"/>
          </a:p>
          <a:p>
            <a:pPr marL="63500" eaLnBrk="1" hangingPunct="1">
              <a:lnSpc>
                <a:spcPct val="70000"/>
              </a:lnSpc>
            </a:pPr>
            <a:r>
              <a:rPr lang="en-US" altLang="en-US" dirty="0"/>
              <a:t>21 May 2019</a:t>
            </a:r>
          </a:p>
        </p:txBody>
      </p:sp>
      <p:pic>
        <p:nvPicPr>
          <p:cNvPr id="16387" name="Picture 6" descr="https://encrypted-tbn3.gstatic.com/images?q=tbn:ANd9GcS2OeDDz4S3NME0m7I9GDAhNV1zLpK7XjFi-44fBUJ55qOqrhtz">
            <a:extLst>
              <a:ext uri="{FF2B5EF4-FFF2-40B4-BE49-F238E27FC236}">
                <a16:creationId xmlns:a16="http://schemas.microsoft.com/office/drawing/2014/main" id="{69B162CA-C49A-D34A-BC94-C4435F4CC70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115888"/>
            <a:ext cx="1439862" cy="149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0" name="Slide Number Placeholder 3">
            <a:extLst>
              <a:ext uri="{FF2B5EF4-FFF2-40B4-BE49-F238E27FC236}">
                <a16:creationId xmlns:a16="http://schemas.microsoft.com/office/drawing/2014/main" id="{04631132-2EA0-F245-93F1-E075FB557F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7" name="Footer Placeholder 1">
            <a:extLst>
              <a:ext uri="{FF2B5EF4-FFF2-40B4-BE49-F238E27FC236}">
                <a16:creationId xmlns:a16="http://schemas.microsoft.com/office/drawing/2014/main" id="{BCCF55ED-10BE-0448-B8AA-95FAF850F39F}"/>
              </a:ext>
            </a:extLst>
          </p:cNvPr>
          <p:cNvSpPr txBox="1">
            <a:spLocks/>
          </p:cNvSpPr>
          <p:nvPr/>
        </p:nvSpPr>
        <p:spPr>
          <a:xfrm>
            <a:off x="3563888" y="44624"/>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802.1-19-0038-02-ICne</a:t>
            </a:r>
          </a:p>
        </p:txBody>
      </p:sp>
      <p:sp>
        <p:nvSpPr>
          <p:cNvPr id="16385" name="Rectangle 2">
            <a:extLst>
              <a:ext uri="{FF2B5EF4-FFF2-40B4-BE49-F238E27FC236}">
                <a16:creationId xmlns:a16="http://schemas.microsoft.com/office/drawing/2014/main" id="{C3018348-DEC6-D048-B92E-986952205EB6}"/>
              </a:ext>
            </a:extLst>
          </p:cNvPr>
          <p:cNvSpPr>
            <a:spLocks noGrp="1"/>
          </p:cNvSpPr>
          <p:nvPr>
            <p:ph type="ctrTitle"/>
          </p:nvPr>
        </p:nvSpPr>
        <p:spPr>
          <a:xfrm>
            <a:off x="251520" y="1340768"/>
            <a:ext cx="8816280" cy="2880320"/>
          </a:xfrm>
        </p:spPr>
        <p:txBody>
          <a:bodyPr anchor="t"/>
          <a:lstStyle/>
          <a:p>
            <a:pPr eaLnBrk="1" hangingPunct="1"/>
            <a:r>
              <a:rPr lang="en-US" altLang="en-US" dirty="0"/>
              <a:t>IEEE 802 “</a:t>
            </a:r>
            <a:r>
              <a:rPr lang="en-US" altLang="en-US" i="1" dirty="0"/>
              <a:t>Network Enhancements for the Next Decade</a:t>
            </a:r>
            <a:r>
              <a:rPr lang="en-US" altLang="en-US" dirty="0"/>
              <a:t>”</a:t>
            </a:r>
            <a:br>
              <a:rPr lang="en-US" altLang="en-US" dirty="0"/>
            </a:br>
            <a:r>
              <a:rPr lang="en-US" altLang="en-US" dirty="0"/>
              <a:t>Industry Connections Activity</a:t>
            </a:r>
            <a:br>
              <a:rPr lang="en-US" altLang="en-US" dirty="0"/>
            </a:br>
            <a:r>
              <a:rPr lang="en-US" altLang="en-US" dirty="0"/>
              <a:t>(Nendica):</a:t>
            </a:r>
            <a:br>
              <a:rPr lang="en-US" altLang="en-US" dirty="0"/>
            </a:br>
            <a:r>
              <a:rPr lang="en-US" altLang="en-US" dirty="0"/>
              <a:t>Status Report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6FA23-9673-EE47-9888-9DA334EF12D4}"/>
              </a:ext>
            </a:extLst>
          </p:cNvPr>
          <p:cNvSpPr>
            <a:spLocks noGrp="1"/>
          </p:cNvSpPr>
          <p:nvPr>
            <p:ph type="title"/>
          </p:nvPr>
        </p:nvSpPr>
        <p:spPr>
          <a:xfrm>
            <a:off x="457200" y="476672"/>
            <a:ext cx="8229600" cy="1066800"/>
          </a:xfrm>
        </p:spPr>
        <p:txBody>
          <a:bodyPr/>
          <a:lstStyle/>
          <a:p>
            <a:pPr lvl="1"/>
            <a:r>
              <a:rPr lang="en-US" altLang="en-US" dirty="0"/>
              <a:t>Nendica Overview</a:t>
            </a:r>
            <a:endParaRPr lang="en-US" dirty="0"/>
          </a:p>
        </p:txBody>
      </p:sp>
      <p:sp>
        <p:nvSpPr>
          <p:cNvPr id="6" name="Slide Number Placeholder 5">
            <a:extLst>
              <a:ext uri="{FF2B5EF4-FFF2-40B4-BE49-F238E27FC236}">
                <a16:creationId xmlns:a16="http://schemas.microsoft.com/office/drawing/2014/main" id="{CB66E0AA-F98C-1145-A38A-A73BBB93ECEF}"/>
              </a:ext>
            </a:extLst>
          </p:cNvPr>
          <p:cNvSpPr>
            <a:spLocks noGrp="1"/>
          </p:cNvSpPr>
          <p:nvPr>
            <p:ph type="sldNum" sz="quarter" idx="12"/>
          </p:nvPr>
        </p:nvSpPr>
        <p:spPr/>
        <p:txBody>
          <a:bodyPr/>
          <a:lstStyle/>
          <a:p>
            <a:pPr>
              <a:defRPr/>
            </a:pPr>
            <a:fld id="{773CCF9D-5A26-E048-988B-EAFD589F4015}" type="slidenum">
              <a:rPr lang="en-US" altLang="en-US" smtClean="0"/>
              <a:pPr>
                <a:defRPr/>
              </a:pPr>
              <a:t>2</a:t>
            </a:fld>
            <a:endParaRPr lang="en-US" altLang="en-US"/>
          </a:p>
        </p:txBody>
      </p:sp>
      <p:graphicFrame>
        <p:nvGraphicFramePr>
          <p:cNvPr id="11" name="Table 10">
            <a:extLst>
              <a:ext uri="{FF2B5EF4-FFF2-40B4-BE49-F238E27FC236}">
                <a16:creationId xmlns:a16="http://schemas.microsoft.com/office/drawing/2014/main" id="{2A612C82-1EFF-A74B-9ACC-7D32093A2B71}"/>
              </a:ext>
            </a:extLst>
          </p:cNvPr>
          <p:cNvGraphicFramePr>
            <a:graphicFrameLocks noGrp="1"/>
          </p:cNvGraphicFramePr>
          <p:nvPr/>
        </p:nvGraphicFramePr>
        <p:xfrm>
          <a:off x="179513" y="1377297"/>
          <a:ext cx="8756526" cy="6588981"/>
        </p:xfrm>
        <a:graphic>
          <a:graphicData uri="http://schemas.openxmlformats.org/drawingml/2006/table">
            <a:tbl>
              <a:tblPr/>
              <a:tblGrid>
                <a:gridCol w="8756526">
                  <a:extLst>
                    <a:ext uri="{9D8B030D-6E8A-4147-A177-3AD203B41FA5}">
                      <a16:colId xmlns:a16="http://schemas.microsoft.com/office/drawing/2014/main" val="1858020096"/>
                    </a:ext>
                  </a:extLst>
                </a:gridCol>
              </a:tblGrid>
              <a:tr h="134765">
                <a:tc>
                  <a:txBody>
                    <a:bodyPr/>
                    <a:lstStyle/>
                    <a:p>
                      <a:endParaRPr lang="en-US" sz="1400" dirty="0"/>
                    </a:p>
                  </a:txBody>
                  <a:tcPr marL="0" marR="0" marT="0" marB="0" anchor="ctr">
                    <a:lnL>
                      <a:noFill/>
                    </a:lnL>
                    <a:lnR>
                      <a:noFill/>
                    </a:lnR>
                    <a:lnT>
                      <a:noFill/>
                    </a:lnT>
                    <a:lnB>
                      <a:noFill/>
                    </a:lnB>
                  </a:tcPr>
                </a:tc>
                <a:extLst>
                  <a:ext uri="{0D108BD9-81ED-4DB2-BD59-A6C34878D82A}">
                    <a16:rowId xmlns:a16="http://schemas.microsoft.com/office/drawing/2014/main" val="904384780"/>
                  </a:ext>
                </a:extLst>
              </a:tr>
              <a:tr h="322876">
                <a:tc>
                  <a:txBody>
                    <a:bodyPr/>
                    <a:lstStyle/>
                    <a:p>
                      <a:pPr>
                        <a:lnSpc>
                          <a:spcPts val="2400"/>
                        </a:lnSpc>
                      </a:pPr>
                      <a:r>
                        <a:rPr lang="en-US" sz="1400" b="1" dirty="0">
                          <a:solidFill>
                            <a:srgbClr val="00BCF2"/>
                          </a:solidFill>
                          <a:effectLst/>
                          <a:latin typeface="Arial" panose="020B0604020202020204" pitchFamily="34" charset="0"/>
                          <a:hlinkClick r:id="rId2"/>
                        </a:rPr>
                        <a:t>About IEEE 802 Network Enhancements for the Next Decade Industry Connections (IC) Program</a:t>
                      </a: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3051752977"/>
                  </a:ext>
                </a:extLst>
              </a:tr>
              <a:tr h="2213336">
                <a:tc>
                  <a:txBody>
                    <a:bodyPr/>
                    <a:lstStyle/>
                    <a:p>
                      <a:pPr>
                        <a:lnSpc>
                          <a:spcPts val="1350"/>
                        </a:lnSpc>
                      </a:pPr>
                      <a:r>
                        <a:rPr lang="en-US" sz="1400" dirty="0">
                          <a:solidFill>
                            <a:srgbClr val="000000"/>
                          </a:solidFill>
                          <a:effectLst/>
                          <a:latin typeface="Arial" panose="020B0604020202020204" pitchFamily="34" charset="0"/>
                        </a:rPr>
                        <a:t>The mobile industry is currently pursuing the development of the next generation mobile communication networks fulfilling the requirements for extreme mobile broadband, massive machine-type communication, and ultra-reliable and low latency communications as specified in ITU-R M.2083 for IMT-2020.</a:t>
                      </a:r>
                    </a:p>
                    <a:p>
                      <a:pPr>
                        <a:lnSpc>
                          <a:spcPts val="1350"/>
                        </a:lnSpc>
                      </a:pPr>
                      <a:endParaRPr lang="en-US" sz="1400" dirty="0">
                        <a:effectLst/>
                      </a:endParaRPr>
                    </a:p>
                    <a:p>
                      <a:pPr>
                        <a:lnSpc>
                          <a:spcPts val="1350"/>
                        </a:lnSpc>
                      </a:pPr>
                      <a:r>
                        <a:rPr lang="en-US" sz="1400" dirty="0">
                          <a:solidFill>
                            <a:srgbClr val="000000"/>
                          </a:solidFill>
                          <a:effectLst/>
                          <a:latin typeface="Arial" panose="020B0604020202020204" pitchFamily="34" charset="0"/>
                        </a:rPr>
                        <a:t>IEEE 802 technologies are mainly deployed in communication infrastructures outside of the IMT domain. Therefore, to address emerging network requirements, the IEEE 802 LAN/MAN Standards Committee is launching a new initiative under the </a:t>
                      </a:r>
                      <a:r>
                        <a:rPr lang="en-US" sz="1400" b="1" dirty="0">
                          <a:solidFill>
                            <a:srgbClr val="000000"/>
                          </a:solidFill>
                          <a:effectLst/>
                          <a:latin typeface="Arial" panose="020B0604020202020204" pitchFamily="34" charset="0"/>
                          <a:hlinkClick r:id="rId3"/>
                        </a:rPr>
                        <a:t>IEEE Standards Association (IEEE-SA) Industry Connections Program.</a:t>
                      </a:r>
                      <a:r>
                        <a:rPr lang="en-US" sz="1400" dirty="0">
                          <a:solidFill>
                            <a:srgbClr val="000000"/>
                          </a:solidFill>
                          <a:effectLst/>
                          <a:latin typeface="Arial" panose="020B0604020202020204" pitchFamily="34" charset="0"/>
                        </a:rPr>
                        <a:t> This activity will assess emerging requirements for IEEE 802 based communication infrastructures, identify commonalities, gaps, and trends not currently addressed by IEEE 802 standards and projects, and facilitate building industry consensus towards proposals to initiate new standards development efforts.</a:t>
                      </a: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Project activities and deliverables</a:t>
                      </a:r>
                      <a:endParaRPr lang="en-US" sz="1400" dirty="0">
                        <a:effectLst/>
                      </a:endParaRPr>
                    </a:p>
                    <a:p>
                      <a:pPr>
                        <a:lnSpc>
                          <a:spcPts val="1350"/>
                        </a:lnSpc>
                      </a:pPr>
                      <a:r>
                        <a:rPr lang="en-US" sz="1400" dirty="0">
                          <a:solidFill>
                            <a:srgbClr val="000000"/>
                          </a:solidFill>
                          <a:effectLst/>
                          <a:latin typeface="Arial" panose="020B0604020202020204" pitchFamily="34" charset="0"/>
                        </a:rPr>
                        <a:t>Participants in this activity may work on the following outputs:</a:t>
                      </a:r>
                      <a:endParaRPr lang="en-US" sz="1400" dirty="0">
                        <a:effectLst/>
                      </a:endParaRPr>
                    </a:p>
                    <a:p>
                      <a:pPr marL="0">
                        <a:lnSpc>
                          <a:spcPts val="1350"/>
                        </a:lnSpc>
                        <a:buFont typeface="Arial" panose="020B0604020202020204" pitchFamily="34" charset="0"/>
                        <a:buChar char="•"/>
                      </a:pPr>
                      <a:r>
                        <a:rPr lang="en-US" sz="1400" dirty="0">
                          <a:solidFill>
                            <a:srgbClr val="000000"/>
                          </a:solidFill>
                          <a:effectLst/>
                          <a:latin typeface="Arial" panose="020B0604020202020204" pitchFamily="34" charset="0"/>
                        </a:rPr>
                        <a:t>A report documenting the findings of the IC activity, with recommendations regarding new standardization topics, documentation of use cases and user needs for those topics, and proposed organizational approaches to ensure effective participation from user communities. It is expected that the first draft of the report documenting the findings of this IC activity will be available in March 2018.</a:t>
                      </a:r>
                      <a:endParaRPr lang="en-US" sz="1400" dirty="0">
                        <a:solidFill>
                          <a:srgbClr val="000000"/>
                        </a:solidFill>
                        <a:effectLst/>
                      </a:endParaRPr>
                    </a:p>
                    <a:p>
                      <a:pPr>
                        <a:lnSpc>
                          <a:spcPts val="1350"/>
                        </a:lnSpc>
                      </a:pPr>
                      <a:endParaRPr lang="en-US" sz="1400" b="1" dirty="0">
                        <a:solidFill>
                          <a:srgbClr val="2F4F4F"/>
                        </a:solidFill>
                        <a:effectLst/>
                        <a:latin typeface="Arial" panose="020B0604020202020204" pitchFamily="34" charset="0"/>
                      </a:endParaRPr>
                    </a:p>
                    <a:p>
                      <a:pPr>
                        <a:lnSpc>
                          <a:spcPts val="1350"/>
                        </a:lnSpc>
                      </a:pPr>
                      <a:r>
                        <a:rPr lang="en-US" sz="1400" b="1" dirty="0">
                          <a:solidFill>
                            <a:srgbClr val="2F4F4F"/>
                          </a:solidFill>
                          <a:effectLst/>
                          <a:latin typeface="Arial" panose="020B0604020202020204" pitchFamily="34" charset="0"/>
                        </a:rPr>
                        <a:t>Stakeholders - Who should join</a:t>
                      </a:r>
                      <a:endParaRPr lang="en-US" sz="1400" dirty="0">
                        <a:effectLst/>
                      </a:endParaRPr>
                    </a:p>
                    <a:p>
                      <a:pPr>
                        <a:lnSpc>
                          <a:spcPts val="1350"/>
                        </a:lnSpc>
                      </a:pPr>
                      <a:r>
                        <a:rPr lang="en-US" sz="1400" dirty="0">
                          <a:solidFill>
                            <a:srgbClr val="000000"/>
                          </a:solidFill>
                          <a:effectLst/>
                          <a:latin typeface="Arial" panose="020B0604020202020204" pitchFamily="34" charset="0"/>
                        </a:rPr>
                        <a:t>Stakeholders may include but are not limited to:</a:t>
                      </a:r>
                      <a:endParaRPr lang="en-US" sz="1400" dirty="0">
                        <a:effectLst/>
                      </a:endParaRPr>
                    </a:p>
                    <a:p>
                      <a:pPr marL="0">
                        <a:lnSpc>
                          <a:spcPts val="1350"/>
                        </a:lnSpc>
                        <a:buFont typeface="Arial" panose="020B0604020202020204" pitchFamily="34" charset="0"/>
                        <a:buChar char="•"/>
                      </a:pPr>
                      <a:r>
                        <a:rPr lang="en-US" sz="1400" dirty="0">
                          <a:solidFill>
                            <a:srgbClr val="000000"/>
                          </a:solidFill>
                          <a:effectLst/>
                          <a:latin typeface="Arial" panose="020B0604020202020204" pitchFamily="34" charset="0"/>
                        </a:rPr>
                        <a:t>Users and producers of systems and components for networking systems, high performance computing, cloud computing, telecommunications carriers, automotive, intelligent transport systems, eHealth, smart cities, </a:t>
                      </a:r>
                      <a:r>
                        <a:rPr lang="en-US" sz="1400" dirty="0" err="1">
                          <a:solidFill>
                            <a:srgbClr val="000000"/>
                          </a:solidFill>
                          <a:effectLst/>
                          <a:latin typeface="Arial" panose="020B0604020202020204" pitchFamily="34" charset="0"/>
                        </a:rPr>
                        <a:t>IoT</a:t>
                      </a:r>
                      <a:r>
                        <a:rPr lang="en-US" sz="1400" dirty="0">
                          <a:solidFill>
                            <a:srgbClr val="000000"/>
                          </a:solidFill>
                          <a:effectLst/>
                          <a:latin typeface="Arial" panose="020B0604020202020204" pitchFamily="34" charset="0"/>
                        </a:rPr>
                        <a:t>, and industrial applications</a:t>
                      </a: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3527830277"/>
                  </a:ext>
                </a:extLst>
              </a:tr>
              <a:tr h="140381">
                <a:tc>
                  <a:txBody>
                    <a:bodyPr/>
                    <a:lstStyle/>
                    <a:p>
                      <a:pPr algn="ctr"/>
                      <a:endParaRPr lang="en-US" sz="1400" dirty="0">
                        <a:effectLst/>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2543727768"/>
                  </a:ext>
                </a:extLst>
              </a:tr>
              <a:tr h="173136">
                <a:tc>
                  <a:txBody>
                    <a:bodyPr/>
                    <a:lstStyle/>
                    <a:p>
                      <a:pPr>
                        <a:lnSpc>
                          <a:spcPts val="2400"/>
                        </a:lnSpc>
                      </a:pPr>
                      <a:endParaRPr lang="en-US" sz="1400" dirty="0">
                        <a:effectLst/>
                      </a:endParaRPr>
                    </a:p>
                  </a:txBody>
                  <a:tcPr marL="0" marR="0" marT="0" marB="23397" anchor="ctr">
                    <a:lnL>
                      <a:noFill/>
                    </a:lnL>
                    <a:lnR>
                      <a:noFill/>
                    </a:lnR>
                    <a:lnT>
                      <a:noFill/>
                    </a:lnT>
                    <a:lnB>
                      <a:noFill/>
                    </a:lnB>
                  </a:tcPr>
                </a:tc>
                <a:extLst>
                  <a:ext uri="{0D108BD9-81ED-4DB2-BD59-A6C34878D82A}">
                    <a16:rowId xmlns:a16="http://schemas.microsoft.com/office/drawing/2014/main" val="1619273294"/>
                  </a:ext>
                </a:extLst>
              </a:tr>
              <a:tr h="1339856">
                <a:tc>
                  <a:txBody>
                    <a:bodyPr/>
                    <a:lstStyle/>
                    <a:p>
                      <a:pPr>
                        <a:lnSpc>
                          <a:spcPts val="1350"/>
                        </a:lnSpc>
                      </a:pPr>
                      <a:endParaRPr lang="en-US" sz="1400" dirty="0">
                        <a:solidFill>
                          <a:srgbClr val="000000"/>
                        </a:solidFill>
                        <a:effectLst/>
                      </a:endParaRPr>
                    </a:p>
                  </a:txBody>
                  <a:tcPr marL="0" marR="0" marT="0" marB="116984" anchor="ctr">
                    <a:lnL>
                      <a:noFill/>
                    </a:lnL>
                    <a:lnR>
                      <a:noFill/>
                    </a:lnR>
                    <a:lnT>
                      <a:noFill/>
                    </a:lnT>
                    <a:lnB>
                      <a:noFill/>
                    </a:lnB>
                  </a:tcPr>
                </a:tc>
                <a:extLst>
                  <a:ext uri="{0D108BD9-81ED-4DB2-BD59-A6C34878D82A}">
                    <a16:rowId xmlns:a16="http://schemas.microsoft.com/office/drawing/2014/main" val="526411104"/>
                  </a:ext>
                </a:extLst>
              </a:tr>
            </a:tbl>
          </a:graphicData>
        </a:graphic>
      </p:graphicFrame>
      <p:sp>
        <p:nvSpPr>
          <p:cNvPr id="12" name="AutoShape 3">
            <a:extLst>
              <a:ext uri="{FF2B5EF4-FFF2-40B4-BE49-F238E27FC236}">
                <a16:creationId xmlns:a16="http://schemas.microsoft.com/office/drawing/2014/main" id="{34102718-765F-294F-89DC-A57CDA9B0E7C}"/>
              </a:ext>
            </a:extLst>
          </p:cNvPr>
          <p:cNvSpPr>
            <a:spLocks noChangeAspect="1" noChangeArrowheads="1"/>
          </p:cNvSpPr>
          <p:nvPr/>
        </p:nvSpPr>
        <p:spPr bwMode="auto">
          <a:xfrm>
            <a:off x="-5107870" y="1377048"/>
            <a:ext cx="23765628" cy="127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38875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548680"/>
            <a:ext cx="8229600" cy="1066800"/>
          </a:xfrm>
        </p:spPr>
        <p:txBody>
          <a:bodyPr/>
          <a:lstStyle/>
          <a:p>
            <a:r>
              <a:rPr lang="en-US" altLang="en-US" dirty="0"/>
              <a:t>Nendica Leadership</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457200" y="1916832"/>
            <a:ext cx="8229600" cy="4608512"/>
          </a:xfrm>
        </p:spPr>
        <p:txBody>
          <a:bodyPr/>
          <a:lstStyle/>
          <a:p>
            <a:r>
              <a:rPr lang="en-US" altLang="en-US" dirty="0"/>
              <a:t>Nendica Chair</a:t>
            </a:r>
          </a:p>
          <a:p>
            <a:pPr lvl="1"/>
            <a:r>
              <a:rPr lang="en-US" altLang="en-US" dirty="0"/>
              <a:t>Roger Marks</a:t>
            </a:r>
          </a:p>
          <a:p>
            <a:r>
              <a:rPr lang="en-US" altLang="en-US" dirty="0"/>
              <a:t>Meeting Secretary</a:t>
            </a:r>
          </a:p>
          <a:p>
            <a:r>
              <a:rPr lang="en-US" altLang="en-US" dirty="0"/>
              <a:t>Report editors</a:t>
            </a:r>
          </a:p>
          <a:p>
            <a:pPr lvl="1"/>
            <a:r>
              <a:rPr lang="en-US" altLang="en-US" dirty="0"/>
              <a:t>Nader </a:t>
            </a:r>
            <a:r>
              <a:rPr lang="en-US" altLang="en-US" dirty="0" err="1"/>
              <a:t>Zein</a:t>
            </a:r>
            <a:r>
              <a:rPr lang="en-US" altLang="en-US" dirty="0"/>
              <a:t> &amp; Paul Congdon</a:t>
            </a:r>
          </a:p>
          <a:p>
            <a:r>
              <a:rPr lang="en-US" altLang="en-US" dirty="0"/>
              <a:t>IEEE 802.1 Chair</a:t>
            </a:r>
          </a:p>
          <a:p>
            <a:pPr lvl="1"/>
            <a:r>
              <a:rPr lang="en-US" altLang="en-US" dirty="0"/>
              <a:t>Glenn Parsons</a:t>
            </a:r>
          </a:p>
          <a:p>
            <a:r>
              <a:rPr lang="en-US" altLang="en-US" dirty="0"/>
              <a:t>IEEE 802.1 Acting Chair</a:t>
            </a:r>
          </a:p>
          <a:p>
            <a:pPr lvl="1"/>
            <a:r>
              <a:rPr lang="en-US" altLang="en-US" dirty="0"/>
              <a:t>John Messenger</a:t>
            </a:r>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3</a:t>
            </a:fld>
            <a:endParaRPr lang="en-US" altLang="en-US">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57200" y="260648"/>
            <a:ext cx="8229600" cy="1066800"/>
          </a:xfrm>
        </p:spPr>
        <p:txBody>
          <a:bodyPr/>
          <a:lstStyle/>
          <a:p>
            <a:pPr eaLnBrk="1" hangingPunct="1"/>
            <a:r>
              <a:rPr lang="en-US" altLang="en-US" dirty="0"/>
              <a:t>Nendica Overview</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237618" y="1124744"/>
            <a:ext cx="8478838" cy="5400600"/>
          </a:xfrm>
        </p:spPr>
        <p:txBody>
          <a:bodyPr/>
          <a:lstStyle/>
          <a:p>
            <a:pPr eaLnBrk="1" hangingPunct="1"/>
            <a:r>
              <a:rPr lang="en-US" altLang="en-US" sz="2000" dirty="0"/>
              <a:t>Voting</a:t>
            </a:r>
          </a:p>
          <a:p>
            <a:pPr lvl="1" eaLnBrk="1" hangingPunct="1"/>
            <a:r>
              <a:rPr lang="en-US" altLang="en-US" sz="1800" dirty="0"/>
              <a:t>While operating as a subgroup under IEEE 802.1, any person attending a meeting may vote on all motions (including recommending approval of the deliverables). A vote is carried by 75% of those present and voting Approve or Disapprove.</a:t>
            </a:r>
          </a:p>
          <a:p>
            <a:pPr eaLnBrk="1" hangingPunct="1"/>
            <a:r>
              <a:rPr lang="en-US" altLang="en-US" sz="2000" dirty="0"/>
              <a:t>Attendance</a:t>
            </a:r>
          </a:p>
          <a:p>
            <a:pPr lvl="1" eaLnBrk="1" hangingPunct="1"/>
            <a:r>
              <a:rPr lang="en-US" altLang="en-US" sz="1800" dirty="0"/>
              <a:t>log: IMAT, under 802 &lt;</a:t>
            </a:r>
            <a:r>
              <a:rPr lang="en-US" altLang="en-US" sz="1800" dirty="0">
                <a:hlinkClick r:id="rId2"/>
              </a:rPr>
              <a:t>https://imat.ieee.org</a:t>
            </a:r>
            <a:r>
              <a:rPr lang="en-US" altLang="en-US" sz="1800" dirty="0"/>
              <a:t>&gt;</a:t>
            </a:r>
          </a:p>
          <a:p>
            <a:pPr lvl="1" eaLnBrk="1" hangingPunct="1"/>
            <a:r>
              <a:rPr lang="en-US" altLang="en-US" sz="1800" dirty="0"/>
              <a:t>“reciprocal” attendance policy is per home WG</a:t>
            </a:r>
          </a:p>
          <a:p>
            <a:pPr eaLnBrk="1" hangingPunct="1"/>
            <a:r>
              <a:rPr lang="en-US" altLang="en-US" sz="2000" dirty="0"/>
              <a:t>Nendica Activity Authorization</a:t>
            </a:r>
          </a:p>
          <a:p>
            <a:pPr lvl="1" eaLnBrk="1" hangingPunct="1"/>
            <a:r>
              <a:rPr lang="en-US" altLang="en-US" sz="1800" dirty="0"/>
              <a:t>Until March 2021</a:t>
            </a:r>
          </a:p>
          <a:p>
            <a:pPr eaLnBrk="1" hangingPunct="1"/>
            <a:r>
              <a:rPr lang="en-US" altLang="en-US" sz="2000" dirty="0"/>
              <a:t>Document storage – 802.1 website &amp; mentor </a:t>
            </a:r>
          </a:p>
          <a:p>
            <a:pPr lvl="1" eaLnBrk="1" hangingPunct="1"/>
            <a:r>
              <a:rPr lang="en-US" altLang="en-US" sz="1800" dirty="0">
                <a:hlinkClick r:id="rId3"/>
              </a:rPr>
              <a:t>http://1.ieee802.org/802-nend/</a:t>
            </a:r>
            <a:r>
              <a:rPr lang="en-US" altLang="en-US" sz="1800" dirty="0"/>
              <a:t> </a:t>
            </a:r>
          </a:p>
          <a:p>
            <a:pPr lvl="1" eaLnBrk="1" hangingPunct="1"/>
            <a:r>
              <a:rPr lang="en-US" altLang="en-US" sz="1800" dirty="0">
                <a:hlinkClick r:id="rId4"/>
              </a:rPr>
              <a:t>https://mentor.ieee.org/802.1/documents?is_group=ICne</a:t>
            </a:r>
            <a:r>
              <a:rPr lang="en-US" altLang="en-US" sz="1800" dirty="0"/>
              <a:t> </a:t>
            </a:r>
          </a:p>
          <a:p>
            <a:pPr eaLnBrk="1" hangingPunct="1"/>
            <a:r>
              <a:rPr lang="en-US" altLang="en-US" sz="2000" dirty="0"/>
              <a:t>Mailing List</a:t>
            </a:r>
          </a:p>
          <a:p>
            <a:pPr lvl="1" eaLnBrk="1" hangingPunct="1"/>
            <a:r>
              <a:rPr lang="en-US" altLang="en-US" sz="1800" dirty="0"/>
              <a:t>STDS-802-NEND@LISTSERV.IEEE.ORG</a:t>
            </a:r>
          </a:p>
          <a:p>
            <a:pPr lvl="1" eaLnBrk="1" hangingPunct="1"/>
            <a:r>
              <a:rPr lang="en-US" altLang="en-US" sz="1800" dirty="0"/>
              <a:t>Archive: </a:t>
            </a:r>
            <a:r>
              <a:rPr lang="en-US" altLang="en-US" sz="1800" dirty="0">
                <a:hlinkClick r:id="rId5"/>
              </a:rPr>
              <a:t>https://listserv.ieee.org/cgi-bin/wa?A0=STDS-802-NEND</a:t>
            </a:r>
            <a:endParaRPr lang="en-US" altLang="en-US" sz="1800" dirty="0"/>
          </a:p>
          <a:p>
            <a:pPr lvl="1" eaLnBrk="1" hangingPunct="1"/>
            <a:r>
              <a:rPr lang="en-US" altLang="en-US" sz="1800" dirty="0"/>
              <a:t>Join: </a:t>
            </a:r>
            <a:r>
              <a:rPr lang="en-US" altLang="en-US" sz="1800" dirty="0">
                <a:hlinkClick r:id="rId6"/>
              </a:rPr>
              <a:t>http://listserv.ieee.org/cgi-bin/wa?SUBED1=STDS-802-NEND&amp;A=1</a:t>
            </a:r>
            <a:endParaRPr lang="en-US" altLang="en-US" sz="1800" dirty="0"/>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4</a:t>
            </a:fld>
            <a:endParaRPr lang="en-US" altLang="en-US" sz="1800">
              <a:solidFill>
                <a:srgbClr val="FFFFFF"/>
              </a:solidFill>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US" sz="3600" dirty="0"/>
              <a:t>ICAID Renewal</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At March 802 Plenary, Nendica agreed again (18/0/0) to forward the ICAID renewal request, proposing extension to March 2021</a:t>
            </a:r>
          </a:p>
          <a:p>
            <a:pPr lvl="1">
              <a:tabLst>
                <a:tab pos="7772400" algn="l"/>
              </a:tabLst>
            </a:pPr>
            <a:r>
              <a:rPr lang="en-US" altLang="en-US" sz="2200" dirty="0"/>
              <a:t>Agreed by IEEE 802.1  WG and IEEE 802 LMSC</a:t>
            </a:r>
          </a:p>
          <a:p>
            <a:pPr>
              <a:tabLst>
                <a:tab pos="7772400" algn="l"/>
              </a:tabLst>
            </a:pPr>
            <a:r>
              <a:rPr lang="en-US" altLang="en-US" sz="2400" dirty="0"/>
              <a:t>ICAID renewal approved by IEEE-SA Standards Board, 21 March 2019</a:t>
            </a:r>
          </a:p>
          <a:p>
            <a:pPr lvl="1">
              <a:tabLst>
                <a:tab pos="7772400" algn="l"/>
              </a:tabLst>
            </a:pPr>
            <a:r>
              <a:rPr lang="en-US" altLang="en-US" sz="2200" dirty="0"/>
              <a:t>See </a:t>
            </a:r>
            <a:r>
              <a:rPr lang="en-US" altLang="en-US" sz="2200" dirty="0">
                <a:hlinkClick r:id="rId2"/>
              </a:rPr>
              <a:t>Approved ICAID</a:t>
            </a:r>
            <a:endParaRPr lang="en-US" altLang="en-US" sz="2200" dirty="0"/>
          </a:p>
          <a:p>
            <a:pPr lvl="1">
              <a:tabLst>
                <a:tab pos="7772400" algn="l"/>
              </a:tabLst>
            </a:pPr>
            <a:endParaRPr lang="en-US" altLang="en-US" sz="22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5</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619375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Nendica Meeting, 14 May 2018</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6</a:t>
            </a:fld>
            <a:endParaRPr lang="en-US" altLang="en-US" sz="1800">
              <a:solidFill>
                <a:srgbClr val="FFFFFF"/>
              </a:solidFill>
              <a:latin typeface="Arial" panose="020B0604020202020204" pitchFamily="34" charset="0"/>
            </a:endParaRPr>
          </a:p>
        </p:txBody>
      </p:sp>
      <p:sp>
        <p:nvSpPr>
          <p:cNvPr id="8" name="Content Placeholder 2">
            <a:extLst>
              <a:ext uri="{FF2B5EF4-FFF2-40B4-BE49-F238E27FC236}">
                <a16:creationId xmlns:a16="http://schemas.microsoft.com/office/drawing/2014/main" id="{9D3C9796-E749-EC4C-AB9A-F772A2300FED}"/>
              </a:ext>
            </a:extLst>
          </p:cNvPr>
          <p:cNvSpPr>
            <a:spLocks noGrp="1"/>
          </p:cNvSpPr>
          <p:nvPr>
            <p:ph idx="1"/>
          </p:nvPr>
        </p:nvSpPr>
        <p:spPr>
          <a:xfrm>
            <a:off x="374848" y="908720"/>
            <a:ext cx="8229600" cy="5587156"/>
          </a:xfrm>
        </p:spPr>
        <p:txBody>
          <a:bodyPr/>
          <a:lstStyle/>
          <a:p>
            <a:pPr>
              <a:tabLst>
                <a:tab pos="7772400" algn="l"/>
              </a:tabLst>
            </a:pPr>
            <a:r>
              <a:rPr lang="en-US" altLang="en-US" sz="2400" dirty="0"/>
              <a:t>Tuesday, 19:30</a:t>
            </a:r>
            <a:endParaRPr lang="en-US" altLang="en-US" sz="2200" dirty="0"/>
          </a:p>
          <a:p>
            <a:pPr>
              <a:tabLst>
                <a:tab pos="7772400" algn="l"/>
              </a:tabLst>
            </a:pPr>
            <a:r>
              <a:rPr lang="en-US" altLang="en-US" sz="2400" dirty="0">
                <a:hlinkClick r:id="rId2"/>
              </a:rPr>
              <a:t>Detailed agenda</a:t>
            </a:r>
            <a:endParaRPr lang="en-US" altLang="en-US" sz="2400" dirty="0"/>
          </a:p>
          <a:p>
            <a:pPr>
              <a:tabLst>
                <a:tab pos="7772400" algn="l"/>
              </a:tabLst>
            </a:pPr>
            <a:r>
              <a:rPr lang="en-US" altLang="en-US" sz="2400" dirty="0"/>
              <a:t>Meeting overview:</a:t>
            </a:r>
          </a:p>
          <a:p>
            <a:pPr lvl="1">
              <a:tabLst>
                <a:tab pos="7772400" algn="l"/>
              </a:tabLst>
            </a:pPr>
            <a:r>
              <a:rPr lang="en-US" altLang="en-US" sz="2000" dirty="0"/>
              <a:t>Significant issues regarding ongoing activities expected to be deferred to meetings at next week’s IEEE 802.1/802.3 Interim</a:t>
            </a:r>
          </a:p>
          <a:p>
            <a:pPr lvl="2">
              <a:tabLst>
                <a:tab pos="7772400" algn="l"/>
              </a:tabLst>
            </a:pPr>
            <a:r>
              <a:rPr lang="en-US" altLang="en-US" sz="2000" dirty="0"/>
              <a:t>today’s brief meeting is primarily a status report and an opportunity to discuss ideas for new Work Items</a:t>
            </a:r>
          </a:p>
          <a:p>
            <a:pPr lvl="1">
              <a:tabLst>
                <a:tab pos="7772400" algn="l"/>
              </a:tabLst>
            </a:pPr>
            <a:r>
              <a:rPr lang="en-US" altLang="en-US" sz="2000" dirty="0"/>
              <a:t>Work Item: Flexible Factory IoT</a:t>
            </a:r>
          </a:p>
          <a:p>
            <a:pPr marL="887413" lvl="3" indent="-255588">
              <a:tabLst>
                <a:tab pos="7772400" algn="l"/>
              </a:tabLst>
            </a:pPr>
            <a:r>
              <a:rPr lang="en-US" altLang="en-US" sz="2000" dirty="0"/>
              <a:t>Engaged in comment resolution on second Call for Comments</a:t>
            </a:r>
            <a:endParaRPr lang="en-CA" altLang="en-US" sz="2000" dirty="0"/>
          </a:p>
          <a:p>
            <a:pPr lvl="1">
              <a:tabLst>
                <a:tab pos="7772400" algn="l"/>
              </a:tabLst>
            </a:pPr>
            <a:r>
              <a:rPr lang="en-US" altLang="en-US" sz="2000" dirty="0"/>
              <a:t>Work Item: </a:t>
            </a:r>
            <a:r>
              <a:rPr lang="en-GB" altLang="en-US" sz="2000" dirty="0"/>
              <a:t>Lossless Networks for Data </a:t>
            </a:r>
            <a:r>
              <a:rPr lang="en-GB" altLang="en-US" sz="2000" dirty="0" err="1"/>
              <a:t>Centers</a:t>
            </a:r>
            <a:r>
              <a:rPr lang="en-GB" altLang="en-US" sz="2000" dirty="0"/>
              <a:t> </a:t>
            </a:r>
          </a:p>
          <a:p>
            <a:pPr lvl="2">
              <a:tabLst>
                <a:tab pos="7772400" algn="l"/>
              </a:tabLst>
            </a:pPr>
            <a:r>
              <a:rPr lang="en-US" altLang="en-US" sz="2000" dirty="0"/>
              <a:t>Discussing possible revision activity</a:t>
            </a:r>
          </a:p>
          <a:p>
            <a:pPr lvl="2">
              <a:tabLst>
                <a:tab pos="7772400" algn="l"/>
              </a:tabLst>
            </a:pPr>
            <a:r>
              <a:rPr lang="en-US" altLang="en-US" sz="2000" dirty="0"/>
              <a:t>Coordinating a track at NANOG meeting, 2019-06	</a:t>
            </a:r>
          </a:p>
          <a:p>
            <a:pPr lvl="1" eaLnBrk="1" hangingPunct="1">
              <a:tabLst>
                <a:tab pos="7772400" algn="l"/>
              </a:tabLst>
            </a:pPr>
            <a:r>
              <a:rPr lang="en-US" altLang="en-US" sz="2000" dirty="0"/>
              <a:t>Future meetings</a:t>
            </a:r>
          </a:p>
          <a:p>
            <a:pPr lvl="2" eaLnBrk="1" hangingPunct="1">
              <a:tabLst>
                <a:tab pos="7772400" algn="l"/>
              </a:tabLst>
            </a:pPr>
            <a:r>
              <a:rPr lang="en-GB" altLang="en-US" sz="2000" dirty="0"/>
              <a:t>May meetings</a:t>
            </a:r>
          </a:p>
          <a:p>
            <a:pPr lvl="3" eaLnBrk="1" hangingPunct="1">
              <a:tabLst>
                <a:tab pos="7772400" algn="l"/>
              </a:tabLst>
            </a:pPr>
            <a:r>
              <a:rPr lang="en-GB" altLang="en-US" sz="2000" dirty="0"/>
              <a:t>802.1 interim (Salt Lake City, 2019-05-20/21)</a:t>
            </a:r>
          </a:p>
          <a:p>
            <a:pPr lvl="2" eaLnBrk="1" hangingPunct="1">
              <a:tabLst>
                <a:tab pos="7772400" algn="l"/>
              </a:tabLst>
            </a:pPr>
            <a:r>
              <a:rPr lang="en-CA" altLang="en-US" sz="2000" dirty="0"/>
              <a:t>July meetings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Nendica Meeting, 20-21 May 2018</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7</a:t>
            </a:fld>
            <a:endParaRPr lang="en-US" altLang="en-US" sz="1800">
              <a:solidFill>
                <a:srgbClr val="FFFFFF"/>
              </a:solidFill>
              <a:latin typeface="Arial" panose="020B0604020202020204" pitchFamily="34" charset="0"/>
            </a:endParaRPr>
          </a:p>
        </p:txBody>
      </p:sp>
      <p:sp>
        <p:nvSpPr>
          <p:cNvPr id="8" name="Content Placeholder 2">
            <a:extLst>
              <a:ext uri="{FF2B5EF4-FFF2-40B4-BE49-F238E27FC236}">
                <a16:creationId xmlns:a16="http://schemas.microsoft.com/office/drawing/2014/main" id="{9D3C9796-E749-EC4C-AB9A-F772A2300FED}"/>
              </a:ext>
            </a:extLst>
          </p:cNvPr>
          <p:cNvSpPr>
            <a:spLocks noGrp="1"/>
          </p:cNvSpPr>
          <p:nvPr>
            <p:ph idx="1"/>
          </p:nvPr>
        </p:nvSpPr>
        <p:spPr>
          <a:xfrm>
            <a:off x="374848" y="908720"/>
            <a:ext cx="8229600" cy="5587156"/>
          </a:xfrm>
        </p:spPr>
        <p:txBody>
          <a:bodyPr/>
          <a:lstStyle/>
          <a:p>
            <a:pPr>
              <a:tabLst>
                <a:tab pos="7772400" algn="l"/>
              </a:tabLst>
            </a:pPr>
            <a:r>
              <a:rPr lang="en-US" altLang="en-US" sz="2400" dirty="0"/>
              <a:t>Tuesday, 19:30; Wednesday, 13:30 &amp; 19:30</a:t>
            </a:r>
            <a:endParaRPr lang="en-US" altLang="en-US" sz="2200" dirty="0"/>
          </a:p>
          <a:p>
            <a:pPr>
              <a:tabLst>
                <a:tab pos="7772400" algn="l"/>
              </a:tabLst>
            </a:pPr>
            <a:r>
              <a:rPr lang="en-US" altLang="en-US" sz="2400" dirty="0">
                <a:hlinkClick r:id="rId2"/>
              </a:rPr>
              <a:t>Detailed agenda</a:t>
            </a:r>
            <a:endParaRPr lang="en-US" altLang="en-US" sz="2400" dirty="0"/>
          </a:p>
          <a:p>
            <a:pPr>
              <a:tabLst>
                <a:tab pos="7772400" algn="l"/>
              </a:tabLst>
            </a:pPr>
            <a:r>
              <a:rPr lang="en-US" altLang="en-US" sz="2400" dirty="0"/>
              <a:t>Meeting overview:</a:t>
            </a:r>
            <a:endParaRPr lang="en-US" altLang="en-US" sz="2000" dirty="0"/>
          </a:p>
          <a:p>
            <a:pPr lvl="1">
              <a:tabLst>
                <a:tab pos="7772400" algn="l"/>
              </a:tabLst>
            </a:pPr>
            <a:r>
              <a:rPr lang="en-US" altLang="en-US" sz="2000" dirty="0"/>
              <a:t>Work Item: Flexible Factory IoT</a:t>
            </a:r>
          </a:p>
          <a:p>
            <a:pPr marL="887413" lvl="3" indent="-255588">
              <a:tabLst>
                <a:tab pos="7772400" algn="l"/>
              </a:tabLst>
            </a:pPr>
            <a:r>
              <a:rPr lang="en-US" altLang="en-US" sz="2000" dirty="0"/>
              <a:t>Comment resolution on second Call for Comments</a:t>
            </a:r>
            <a:endParaRPr lang="en-CA" altLang="en-US" sz="2000" dirty="0"/>
          </a:p>
          <a:p>
            <a:pPr lvl="1">
              <a:tabLst>
                <a:tab pos="7772400" algn="l"/>
              </a:tabLst>
            </a:pPr>
            <a:r>
              <a:rPr lang="en-US" altLang="en-US" sz="2000" dirty="0"/>
              <a:t>Work Item: </a:t>
            </a:r>
            <a:r>
              <a:rPr lang="en-GB" altLang="en-US" sz="2000" dirty="0"/>
              <a:t>Lossless Networks for Data </a:t>
            </a:r>
            <a:r>
              <a:rPr lang="en-GB" altLang="en-US" sz="2000" dirty="0" err="1"/>
              <a:t>Centers</a:t>
            </a:r>
            <a:r>
              <a:rPr lang="en-GB" altLang="en-US" sz="2000" dirty="0"/>
              <a:t> </a:t>
            </a:r>
          </a:p>
          <a:p>
            <a:pPr lvl="2">
              <a:tabLst>
                <a:tab pos="7772400" algn="l"/>
              </a:tabLst>
            </a:pPr>
            <a:r>
              <a:rPr lang="en-US" altLang="en-US" sz="2000" dirty="0"/>
              <a:t>Info: Coordinating a track at NANOG meeting, 2019-06	</a:t>
            </a:r>
          </a:p>
          <a:p>
            <a:pPr lvl="1" eaLnBrk="1" hangingPunct="1">
              <a:tabLst>
                <a:tab pos="7772400" algn="l"/>
              </a:tabLst>
            </a:pPr>
            <a:r>
              <a:rPr lang="en-US" altLang="en-US" sz="2000" dirty="0"/>
              <a:t>Future meetings</a:t>
            </a:r>
          </a:p>
          <a:p>
            <a:pPr lvl="2" eaLnBrk="1" hangingPunct="1">
              <a:tabLst>
                <a:tab pos="7772400" algn="l"/>
              </a:tabLst>
            </a:pPr>
            <a:r>
              <a:rPr lang="en-GB" altLang="en-US" sz="2000" dirty="0"/>
              <a:t>July meetings</a:t>
            </a:r>
          </a:p>
          <a:p>
            <a:pPr lvl="3" eaLnBrk="1" hangingPunct="1">
              <a:tabLst>
                <a:tab pos="7772400" algn="l"/>
              </a:tabLst>
            </a:pPr>
            <a:r>
              <a:rPr lang="en-GB" altLang="en-US" sz="2000" dirty="0"/>
              <a:t>802 Plenary (Vienna, week of </a:t>
            </a:r>
            <a:r>
              <a:rPr lang="en-GB" altLang="en-US" sz="2000"/>
              <a:t>2019-07-15)</a:t>
            </a:r>
            <a:endParaRPr lang="en-GB" altLang="en-US" sz="2000" dirty="0"/>
          </a:p>
        </p:txBody>
      </p:sp>
    </p:spTree>
    <p:extLst>
      <p:ext uri="{BB962C8B-B14F-4D97-AF65-F5344CB8AC3E}">
        <p14:creationId xmlns:p14="http://schemas.microsoft.com/office/powerpoint/2010/main" val="1438500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US" sz="3600" dirty="0"/>
              <a:t>Flexible Factory IOT</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Nendica Draft Report</a:t>
            </a:r>
            <a:r>
              <a:rPr lang="en-US" altLang="en-US" sz="2400"/>
              <a:t>: “Flexible Factory IoT: Use Cases and Communication Requirements for Wired and Wireless Bridged Networks,” </a:t>
            </a:r>
            <a:r>
              <a:rPr lang="en-US" altLang="en-US" sz="2400" dirty="0"/>
              <a:t>2019-03-12 </a:t>
            </a:r>
          </a:p>
          <a:p>
            <a:pPr lvl="1">
              <a:tabLst>
                <a:tab pos="7772400" algn="l"/>
              </a:tabLst>
            </a:pPr>
            <a:r>
              <a:rPr lang="en-US" altLang="en-US" sz="2400" dirty="0"/>
              <a:t>802.1-19-0026-00</a:t>
            </a:r>
          </a:p>
          <a:p>
            <a:pPr>
              <a:tabLst>
                <a:tab pos="7772400" algn="l"/>
              </a:tabLst>
            </a:pPr>
            <a:r>
              <a:rPr lang="en-US" altLang="en-US" sz="2400" dirty="0"/>
              <a:t>Call for Comments: 2019-03-22 through 2019-04-12</a:t>
            </a:r>
          </a:p>
          <a:p>
            <a:pPr>
              <a:tabLst>
                <a:tab pos="7772400" algn="l"/>
              </a:tabLst>
            </a:pPr>
            <a:r>
              <a:rPr lang="en-US" altLang="en-US" sz="2400" dirty="0"/>
              <a:t>Comment Resolution in teleconferences starting 2019-04-18</a:t>
            </a:r>
          </a:p>
          <a:p>
            <a:pPr>
              <a:tabLst>
                <a:tab pos="7772400" algn="l"/>
              </a:tabLst>
            </a:pPr>
            <a:r>
              <a:rPr lang="en-US" altLang="en-US" sz="2400" dirty="0"/>
              <a:t>Next Comment Resolution in Salt Lake City, 2019-05-20/21</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8</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3399676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a:defRPr/>
            </a:pPr>
            <a:r>
              <a:rPr lang="en-GB" sz="3600" dirty="0"/>
              <a:t>Lossless Network for Data </a:t>
            </a:r>
            <a:r>
              <a:rPr lang="en-GB" sz="3600" dirty="0" err="1"/>
              <a:t>Centers</a:t>
            </a:r>
            <a:endParaRPr lang="en-US" sz="3600" dirty="0"/>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010196"/>
            <a:ext cx="8229600" cy="5587156"/>
          </a:xfrm>
        </p:spPr>
        <p:txBody>
          <a:bodyPr/>
          <a:lstStyle/>
          <a:p>
            <a:pPr>
              <a:tabLst>
                <a:tab pos="7772400" algn="l"/>
              </a:tabLst>
            </a:pPr>
            <a:r>
              <a:rPr lang="en-US" altLang="en-US" sz="2400" dirty="0"/>
              <a:t>Nendica Report</a:t>
            </a:r>
          </a:p>
          <a:p>
            <a:pPr lvl="1">
              <a:tabLst>
                <a:tab pos="7772400" algn="l"/>
              </a:tabLst>
            </a:pPr>
            <a:r>
              <a:rPr lang="en-US" altLang="en-US" sz="2400" dirty="0"/>
              <a:t>Published 2018-08-17</a:t>
            </a:r>
          </a:p>
          <a:p>
            <a:pPr>
              <a:tabLst>
                <a:tab pos="7772400" algn="l"/>
              </a:tabLst>
            </a:pPr>
            <a:r>
              <a:rPr lang="en-CA" altLang="en-US" sz="2400" dirty="0"/>
              <a:t>IEEE 802/IETF Data Center Workshop</a:t>
            </a:r>
          </a:p>
          <a:p>
            <a:pPr lvl="1">
              <a:tabLst>
                <a:tab pos="7772400" algn="l"/>
              </a:tabLst>
            </a:pPr>
            <a:r>
              <a:rPr lang="en-CA" altLang="en-US" sz="2400" dirty="0"/>
              <a:t>Bangkok, 2018-11-10</a:t>
            </a:r>
          </a:p>
          <a:p>
            <a:pPr>
              <a:tabLst>
                <a:tab pos="7772400" algn="l"/>
              </a:tabLst>
            </a:pPr>
            <a:r>
              <a:rPr lang="en-CA" altLang="en-US" sz="2400" dirty="0"/>
              <a:t>Presentation to NANOG</a:t>
            </a:r>
          </a:p>
          <a:p>
            <a:pPr lvl="1">
              <a:tabLst>
                <a:tab pos="7772400" algn="l"/>
              </a:tabLst>
            </a:pPr>
            <a:r>
              <a:rPr lang="en-CA" altLang="en-US" sz="2400" dirty="0"/>
              <a:t>San Francisco, 2019-02-20</a:t>
            </a:r>
          </a:p>
          <a:p>
            <a:pPr>
              <a:tabLst>
                <a:tab pos="7772400" algn="l"/>
              </a:tabLst>
            </a:pPr>
            <a:r>
              <a:rPr lang="en-CA" altLang="en-US" sz="2400" dirty="0"/>
              <a:t>Proposal to initiate revision</a:t>
            </a:r>
          </a:p>
          <a:p>
            <a:pPr lvl="1">
              <a:tabLst>
                <a:tab pos="7772400" algn="l"/>
              </a:tabLst>
            </a:pPr>
            <a:r>
              <a:rPr lang="en-US" altLang="en-US" sz="2400" dirty="0"/>
              <a:t>802.1-19-0012-00</a:t>
            </a:r>
            <a:r>
              <a:rPr lang="en-CA" altLang="en-US" sz="2400" dirty="0"/>
              <a:t>: 2019-02-04</a:t>
            </a:r>
          </a:p>
          <a:p>
            <a:pPr lvl="1">
              <a:tabLst>
                <a:tab pos="7772400" algn="l"/>
              </a:tabLst>
            </a:pPr>
            <a:r>
              <a:rPr lang="en-US" altLang="en-US" sz="2400" dirty="0"/>
              <a:t>802.1-19-0020-00</a:t>
            </a:r>
            <a:r>
              <a:rPr lang="en-CA" altLang="en-US" sz="2400" dirty="0"/>
              <a:t>: 2019-02-28 (slides)</a:t>
            </a:r>
          </a:p>
          <a:p>
            <a:pPr>
              <a:tabLst>
                <a:tab pos="7772400" algn="l"/>
              </a:tabLst>
            </a:pPr>
            <a:r>
              <a:rPr lang="en-CA" altLang="en-US" sz="2400" dirty="0"/>
              <a:t>Coordinating a proposed </a:t>
            </a:r>
            <a:r>
              <a:rPr lang="en-CA" altLang="en-US" sz="2400" dirty="0" err="1"/>
              <a:t>followup</a:t>
            </a:r>
            <a:r>
              <a:rPr lang="en-CA" altLang="en-US" sz="2400" dirty="0"/>
              <a:t> track at NANOG 76</a:t>
            </a:r>
          </a:p>
          <a:p>
            <a:pPr lvl="1">
              <a:tabLst>
                <a:tab pos="7772400" algn="l"/>
              </a:tabLst>
            </a:pPr>
            <a:r>
              <a:rPr lang="en-CA" altLang="en-US" sz="2400" dirty="0"/>
              <a:t>Washington, DC, 2019-06-10/12</a:t>
            </a:r>
          </a:p>
          <a:p>
            <a:pPr lvl="1">
              <a:tabLst>
                <a:tab pos="7772400" algn="l"/>
              </a:tabLst>
            </a:pPr>
            <a:endParaRPr lang="en-US" altLang="en-US" sz="24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9</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28544706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18215</TotalTime>
  <Words>529</Words>
  <Application>Microsoft Macintosh PowerPoint</Application>
  <PresentationFormat>On-screen Show (4:3)</PresentationFormat>
  <Paragraphs>105</Paragraphs>
  <Slides>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Georgia</vt:lpstr>
      <vt:lpstr>Helvetica Neue</vt:lpstr>
      <vt:lpstr>Trebuchet MS</vt:lpstr>
      <vt:lpstr>Wingdings 2</vt:lpstr>
      <vt:lpstr>Urban</vt:lpstr>
      <vt:lpstr>IEEE 802 “Network Enhancements for the Next Decade” Industry Connections Activity (Nendica): Status Report</vt:lpstr>
      <vt:lpstr>Nendica Overview</vt:lpstr>
      <vt:lpstr>Nendica Leadership</vt:lpstr>
      <vt:lpstr>Nendica Overview</vt:lpstr>
      <vt:lpstr>ICAID Renewal</vt:lpstr>
      <vt:lpstr>Nendica Meeting, 14 May 2018</vt:lpstr>
      <vt:lpstr>Nendica Meeting, 20-21 May 2018</vt:lpstr>
      <vt:lpstr>Flexible Factory IOT</vt:lpstr>
      <vt:lpstr>Lossless Network for Data Centers</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OfficeUser4564</cp:lastModifiedBy>
  <cp:revision>345</cp:revision>
  <dcterms:created xsi:type="dcterms:W3CDTF">2013-11-15T16:17:16Z</dcterms:created>
  <dcterms:modified xsi:type="dcterms:W3CDTF">2019-05-22T04:14:08Z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