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256" r:id="rId2"/>
    <p:sldId id="345" r:id="rId3"/>
    <p:sldId id="340" r:id="rId4"/>
    <p:sldId id="318" r:id="rId5"/>
    <p:sldId id="348" r:id="rId6"/>
    <p:sldId id="260" r:id="rId7"/>
    <p:sldId id="347" r:id="rId8"/>
    <p:sldId id="34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2" autoAdjust="0"/>
    <p:restoredTop sz="93216" autoAdjust="0"/>
  </p:normalViewPr>
  <p:slideViewPr>
    <p:cSldViewPr showGuides="1">
      <p:cViewPr varScale="1">
        <p:scale>
          <a:sx n="92" d="100"/>
          <a:sy n="92" d="100"/>
        </p:scale>
        <p:origin x="136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5/15/19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2019-05-15</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content/dam/ieee-standards/standards/web/governance/iccom/IC17-001-01_I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1.ieee802.org/agenda-ieee-802-nendica-meeting-wireles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15 May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802.1-19-0038-01-ICne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Meeting Secretary</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ICAID Renewal</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At March 802 Plenary, Nendica agreed again (18/0/0) to forward the ICAID renewal request, proposing extension to March 2021</a:t>
            </a:r>
          </a:p>
          <a:p>
            <a:pPr lvl="1">
              <a:tabLst>
                <a:tab pos="7772400" algn="l"/>
              </a:tabLst>
            </a:pPr>
            <a:r>
              <a:rPr lang="en-US" altLang="en-US" sz="2200" dirty="0"/>
              <a:t>Agreed by IEEE 802.1  WG and IEEE 802 LMSC</a:t>
            </a:r>
          </a:p>
          <a:p>
            <a:pPr>
              <a:tabLst>
                <a:tab pos="7772400" algn="l"/>
              </a:tabLst>
            </a:pPr>
            <a:r>
              <a:rPr lang="en-US" altLang="en-US" sz="2400" dirty="0"/>
              <a:t>ICAID renewal approved by IEEE-SA Standards Board, 21 March 2019</a:t>
            </a:r>
          </a:p>
          <a:p>
            <a:pPr lvl="1">
              <a:tabLst>
                <a:tab pos="7772400" algn="l"/>
              </a:tabLst>
            </a:pPr>
            <a:r>
              <a:rPr lang="en-US" altLang="en-US" sz="2200" dirty="0"/>
              <a:t>See </a:t>
            </a:r>
            <a:r>
              <a:rPr lang="en-US" altLang="en-US" sz="2200" dirty="0">
                <a:hlinkClick r:id="rId2"/>
              </a:rPr>
              <a:t>Approved ICAID</a:t>
            </a:r>
            <a:endParaRPr lang="en-US" altLang="en-US" sz="2200" dirty="0"/>
          </a:p>
          <a:p>
            <a:pPr lvl="1">
              <a:tabLst>
                <a:tab pos="7772400" algn="l"/>
              </a:tabLst>
            </a:pPr>
            <a:endParaRPr lang="en-US" altLang="en-US" sz="22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619375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14 May 2018</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Tuesday, 19:30</a:t>
            </a:r>
            <a:endParaRPr lang="en-US" altLang="en-US" sz="2200" dirty="0"/>
          </a:p>
          <a:p>
            <a:pPr>
              <a:tabLst>
                <a:tab pos="7772400" algn="l"/>
              </a:tabLst>
            </a:pPr>
            <a:r>
              <a:rPr lang="en-US" altLang="en-US" sz="2400" dirty="0">
                <a:hlinkClick r:id="rId2"/>
              </a:rPr>
              <a:t>Detailed agenda</a:t>
            </a:r>
            <a:endParaRPr lang="en-US" altLang="en-US" sz="2400" dirty="0"/>
          </a:p>
          <a:p>
            <a:pPr>
              <a:tabLst>
                <a:tab pos="7772400" algn="l"/>
              </a:tabLst>
            </a:pPr>
            <a:r>
              <a:rPr lang="en-US" altLang="en-US" sz="2400" dirty="0"/>
              <a:t>Meeting overview:</a:t>
            </a:r>
          </a:p>
          <a:p>
            <a:pPr lvl="1">
              <a:tabLst>
                <a:tab pos="7772400" algn="l"/>
              </a:tabLst>
            </a:pPr>
            <a:r>
              <a:rPr lang="en-US" altLang="en-US" sz="2000" dirty="0"/>
              <a:t>Significant issues regarding ongoing activities expected to be deferred to meetings at next week’s IEEE 802.1/802.3 Interim</a:t>
            </a:r>
          </a:p>
          <a:p>
            <a:pPr lvl="2">
              <a:tabLst>
                <a:tab pos="7772400" algn="l"/>
              </a:tabLst>
            </a:pPr>
            <a:r>
              <a:rPr lang="en-US" altLang="en-US" sz="2000" dirty="0"/>
              <a:t>today’s brief meeting is primarily a status report and an opportunity to discuss ideas for new Work Items</a:t>
            </a:r>
          </a:p>
          <a:p>
            <a:pPr lvl="1">
              <a:tabLst>
                <a:tab pos="7772400" algn="l"/>
              </a:tabLst>
            </a:pPr>
            <a:r>
              <a:rPr lang="en-US" altLang="en-US" sz="2000" dirty="0"/>
              <a:t>Work Item: Flexible Factory IoT</a:t>
            </a:r>
          </a:p>
          <a:p>
            <a:pPr marL="887413" lvl="3" indent="-255588">
              <a:tabLst>
                <a:tab pos="7772400" algn="l"/>
              </a:tabLst>
            </a:pPr>
            <a:r>
              <a:rPr lang="en-US" altLang="en-US" sz="2000" dirty="0"/>
              <a:t>Engaged in comment resolution on second Call for Comments</a:t>
            </a:r>
            <a:endParaRPr lang="en-CA" altLang="en-US" sz="2000" dirty="0"/>
          </a:p>
          <a:p>
            <a:pPr lvl="1">
              <a:tabLst>
                <a:tab pos="7772400" algn="l"/>
              </a:tabLst>
            </a:pPr>
            <a:r>
              <a:rPr lang="en-US" altLang="en-US" sz="2000" dirty="0"/>
              <a:t>Work Item: </a:t>
            </a:r>
            <a:r>
              <a:rPr lang="en-GB" altLang="en-US" sz="2000" dirty="0"/>
              <a:t>Lossless Networks for Data </a:t>
            </a:r>
            <a:r>
              <a:rPr lang="en-GB" altLang="en-US" sz="2000" dirty="0" err="1"/>
              <a:t>Centers</a:t>
            </a:r>
            <a:r>
              <a:rPr lang="en-GB" altLang="en-US" sz="2000" dirty="0"/>
              <a:t> </a:t>
            </a:r>
          </a:p>
          <a:p>
            <a:pPr lvl="2">
              <a:tabLst>
                <a:tab pos="7772400" algn="l"/>
              </a:tabLst>
            </a:pPr>
            <a:r>
              <a:rPr lang="en-US" altLang="en-US" sz="2000" dirty="0"/>
              <a:t>Discussing possible revision activity</a:t>
            </a:r>
          </a:p>
          <a:p>
            <a:pPr lvl="2">
              <a:tabLst>
                <a:tab pos="7772400" algn="l"/>
              </a:tabLst>
            </a:pPr>
            <a:r>
              <a:rPr lang="en-US" altLang="en-US" sz="2000" dirty="0"/>
              <a:t>Coordinating a track at NANOG meeting, 2019-06	</a:t>
            </a:r>
          </a:p>
          <a:p>
            <a:pPr lvl="1" eaLnBrk="1" hangingPunct="1">
              <a:tabLst>
                <a:tab pos="7772400" algn="l"/>
              </a:tabLst>
            </a:pPr>
            <a:r>
              <a:rPr lang="en-US" altLang="en-US" sz="2000" dirty="0"/>
              <a:t>Future meetings</a:t>
            </a:r>
          </a:p>
          <a:p>
            <a:pPr lvl="2" eaLnBrk="1" hangingPunct="1">
              <a:tabLst>
                <a:tab pos="7772400" algn="l"/>
              </a:tabLst>
            </a:pPr>
            <a:r>
              <a:rPr lang="en-GB" altLang="en-US" sz="2000" dirty="0"/>
              <a:t>May meetings</a:t>
            </a:r>
          </a:p>
          <a:p>
            <a:pPr lvl="3" eaLnBrk="1" hangingPunct="1">
              <a:tabLst>
                <a:tab pos="7772400" algn="l"/>
              </a:tabLst>
            </a:pPr>
            <a:r>
              <a:rPr lang="en-GB" altLang="en-US" sz="2000" dirty="0"/>
              <a:t>802.1 interim (Salt Lake City, 2019-05-20/21)</a:t>
            </a:r>
          </a:p>
          <a:p>
            <a:pPr lvl="2" eaLnBrk="1" hangingPunct="1">
              <a:tabLst>
                <a:tab pos="7772400" algn="l"/>
              </a:tabLst>
            </a:pPr>
            <a:r>
              <a:rPr lang="en-CA" altLang="en-US" sz="2000" dirty="0"/>
              <a:t>May meetings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a:t>
            </a:r>
            <a:r>
              <a:rPr lang="en-US" altLang="en-US" sz="2400"/>
              <a:t>: “Flexible Factory IoT: Use Cases and Communication Requirements for Wired and Wireless Bridged Networks,” </a:t>
            </a:r>
            <a:r>
              <a:rPr lang="en-US" altLang="en-US" sz="2400" dirty="0"/>
              <a:t>2019-03-12 </a:t>
            </a:r>
          </a:p>
          <a:p>
            <a:pPr lvl="1">
              <a:tabLst>
                <a:tab pos="7772400" algn="l"/>
              </a:tabLst>
            </a:pPr>
            <a:r>
              <a:rPr lang="en-US" altLang="en-US" sz="2400" dirty="0"/>
              <a:t>802.1-19-0026-00</a:t>
            </a:r>
          </a:p>
          <a:p>
            <a:pPr>
              <a:tabLst>
                <a:tab pos="7772400" algn="l"/>
              </a:tabLst>
            </a:pPr>
            <a:r>
              <a:rPr lang="en-US" altLang="en-US" sz="2400" dirty="0"/>
              <a:t>Call for Comments: 2019-03-22 through 2019-04-12</a:t>
            </a:r>
          </a:p>
          <a:p>
            <a:pPr>
              <a:tabLst>
                <a:tab pos="7772400" algn="l"/>
              </a:tabLst>
            </a:pPr>
            <a:r>
              <a:rPr lang="en-US" altLang="en-US" sz="2400" dirty="0"/>
              <a:t>Comment Resolution in teleconferences starting 2019-04-18</a:t>
            </a:r>
          </a:p>
          <a:p>
            <a:pPr>
              <a:tabLst>
                <a:tab pos="7772400" algn="l"/>
              </a:tabLst>
            </a:pPr>
            <a:r>
              <a:rPr lang="en-US" altLang="en-US" sz="2400" dirty="0"/>
              <a:t>Next Comment Resolution in Salt Lake City, 2019-05-20/21</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a:t>
            </a:r>
          </a:p>
          <a:p>
            <a:pPr lvl="1">
              <a:tabLst>
                <a:tab pos="7772400" algn="l"/>
              </a:tabLst>
            </a:pPr>
            <a:r>
              <a:rPr lang="en-CA" altLang="en-US" sz="2400" dirty="0"/>
              <a:t>San Francisco, 2019-02-20</a:t>
            </a:r>
          </a:p>
          <a:p>
            <a:pPr>
              <a:tabLst>
                <a:tab pos="7772400" algn="l"/>
              </a:tabLst>
            </a:pPr>
            <a:r>
              <a:rPr lang="en-CA" altLang="en-US" sz="2400" dirty="0"/>
              <a:t>Proposal to initiate revision</a:t>
            </a:r>
          </a:p>
          <a:p>
            <a:pPr lvl="1">
              <a:tabLst>
                <a:tab pos="7772400" algn="l"/>
              </a:tabLst>
            </a:pPr>
            <a:r>
              <a:rPr lang="en-US" altLang="en-US" sz="2400" dirty="0"/>
              <a:t>802.1-19-0012-00</a:t>
            </a:r>
            <a:r>
              <a:rPr lang="en-CA" altLang="en-US" sz="2400" dirty="0"/>
              <a:t>: 2019-02-04</a:t>
            </a:r>
          </a:p>
          <a:p>
            <a:pPr lvl="1">
              <a:tabLst>
                <a:tab pos="7772400" algn="l"/>
              </a:tabLst>
            </a:pPr>
            <a:r>
              <a:rPr lang="en-US" altLang="en-US" sz="2400" dirty="0"/>
              <a:t>802.1-19-0020-00</a:t>
            </a:r>
            <a:r>
              <a:rPr lang="en-CA" altLang="en-US" sz="2400" dirty="0"/>
              <a:t>: 2019-02-28 (slides)</a:t>
            </a:r>
          </a:p>
          <a:p>
            <a:pPr>
              <a:tabLst>
                <a:tab pos="7772400" algn="l"/>
              </a:tabLst>
            </a:pPr>
            <a:r>
              <a:rPr lang="en-CA" altLang="en-US" sz="2400" dirty="0"/>
              <a:t>Coordinating a proposed </a:t>
            </a:r>
            <a:r>
              <a:rPr lang="en-CA" altLang="en-US" sz="2400" dirty="0" err="1"/>
              <a:t>followup</a:t>
            </a:r>
            <a:r>
              <a:rPr lang="en-CA" altLang="en-US" sz="2400" dirty="0"/>
              <a:t> track at NANOG 76</a:t>
            </a:r>
          </a:p>
          <a:p>
            <a:pPr lvl="1">
              <a:tabLst>
                <a:tab pos="7772400" algn="l"/>
              </a:tabLst>
            </a:pPr>
            <a:r>
              <a:rPr lang="en-CA" altLang="en-US" sz="2400" dirty="0"/>
              <a:t>Washington, DC, 2019-06-10/12</a:t>
            </a:r>
          </a:p>
          <a:p>
            <a:pPr lvl="1">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18213</TotalTime>
  <Words>477</Words>
  <Application>Microsoft Macintosh PowerPoint</Application>
  <PresentationFormat>On-screen Show (4:3)</PresentationFormat>
  <Paragraphs>93</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ICAID Renewal</vt:lpstr>
      <vt:lpstr>Nendica Meeting, 14 May 2018</vt:lpstr>
      <vt:lpstr>Flexible Factory IOT</vt:lpstr>
      <vt:lpstr>Lossless Network for Data Centers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344</cp:revision>
  <dcterms:created xsi:type="dcterms:W3CDTF">2013-11-15T16:17:16Z</dcterms:created>
  <dcterms:modified xsi:type="dcterms:W3CDTF">2019-05-15T19:28:36Z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