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833" r:id="rId2"/>
    <p:sldMasterId id="2147483816" r:id="rId3"/>
  </p:sldMasterIdLst>
  <p:notesMasterIdLst>
    <p:notesMasterId r:id="rId6"/>
  </p:notesMasterIdLst>
  <p:handoutMasterIdLst>
    <p:handoutMasterId r:id="rId7"/>
  </p:handoutMasterIdLst>
  <p:sldIdLst>
    <p:sldId id="353" r:id="rId4"/>
    <p:sldId id="350" r:id="rId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636">
          <p15:clr>
            <a:srgbClr val="A4A3A4"/>
          </p15:clr>
        </p15:guide>
        <p15:guide id="4" orient="horz" pos="3744">
          <p15:clr>
            <a:srgbClr val="A4A3A4"/>
          </p15:clr>
        </p15:guide>
        <p15:guide id="5" orient="horz" pos="1386">
          <p15:clr>
            <a:srgbClr val="A4A3A4"/>
          </p15:clr>
        </p15:guide>
        <p15:guide id="6" pos="2880">
          <p15:clr>
            <a:srgbClr val="A4A3A4"/>
          </p15:clr>
        </p15:guide>
        <p15:guide id="7" pos="5328">
          <p15:clr>
            <a:srgbClr val="A4A3A4"/>
          </p15:clr>
        </p15:guide>
        <p15:guide id="8" pos="432">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1F7C"/>
    <a:srgbClr val="008542"/>
    <a:srgbClr val="E8E8E8"/>
    <a:srgbClr val="FDC82F"/>
    <a:srgbClr val="009FDA"/>
    <a:srgbClr val="001FA1"/>
    <a:srgbClr val="0066A1"/>
    <a:srgbClr val="E372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342" autoAdjust="0"/>
    <p:restoredTop sz="94655"/>
  </p:normalViewPr>
  <p:slideViewPr>
    <p:cSldViewPr snapToGrid="0">
      <p:cViewPr varScale="1">
        <p:scale>
          <a:sx n="94" d="100"/>
          <a:sy n="94" d="100"/>
        </p:scale>
        <p:origin x="1056" y="184"/>
      </p:cViewPr>
      <p:guideLst>
        <p:guide orient="horz" pos="2160"/>
        <p:guide orient="horz" pos="1008"/>
        <p:guide orient="horz" pos="636"/>
        <p:guide orient="horz" pos="3744"/>
        <p:guide orient="horz" pos="1386"/>
        <p:guide pos="2880"/>
        <p:guide pos="5328"/>
        <p:guide pos="43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4" d="100"/>
          <a:sy n="44" d="100"/>
        </p:scale>
        <p:origin x="-2117" y="-8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0" hangingPunct="0">
              <a:defRPr sz="1300">
                <a:latin typeface="Arial" panose="020B0604020202020204" pitchFamily="34" charset="0"/>
              </a:defRPr>
            </a:lvl1pPr>
          </a:lstStyle>
          <a:p>
            <a:pPr>
              <a:defRPr/>
            </a:pPr>
            <a:fld id="{DAF57F2E-36FB-4D9A-B3CB-6C8C45D60D5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eaLnBrk="0" hangingPunct="0">
              <a:defRPr sz="1300">
                <a:latin typeface="Arial" charset="0"/>
                <a:ea typeface="ＭＳ Ｐゴシック" pitchFamily="34" charset="-128"/>
                <a:cs typeface="+mn-cs"/>
              </a:defRPr>
            </a:lvl1pPr>
          </a:lstStyle>
          <a:p>
            <a:pPr>
              <a:defRPr/>
            </a:pPr>
            <a:endParaRPr lang="en-US"/>
          </a:p>
        </p:txBody>
      </p:sp>
      <p:sp>
        <p:nvSpPr>
          <p:cNvPr id="1741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l" eaLnBrk="0" hangingPunct="0">
              <a:defRPr sz="13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eaLnBrk="0" hangingPunct="0">
              <a:defRPr sz="1300">
                <a:latin typeface="Arial" panose="020B0604020202020204" pitchFamily="34" charset="0"/>
              </a:defRPr>
            </a:lvl1pPr>
          </a:lstStyle>
          <a:p>
            <a:pPr>
              <a:defRPr/>
            </a:pPr>
            <a:fld id="{12310A34-BA61-47F4-A697-C37281ECA39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Geneva" charset="-128"/>
        <a:cs typeface="Geneva" charset="-128"/>
      </a:defRPr>
    </a:lvl1pPr>
    <a:lvl2pPr marL="4572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2pPr>
    <a:lvl3pPr marL="9144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3pPr>
    <a:lvl4pPr marL="13716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4pPr>
    <a:lvl5pPr marL="1828800" algn="l" rtl="0" eaLnBrk="0" fontAlgn="base" hangingPunct="0">
      <a:spcBef>
        <a:spcPct val="30000"/>
      </a:spcBef>
      <a:spcAft>
        <a:spcPct val="0"/>
      </a:spcAft>
      <a:defRPr sz="1200" kern="1200">
        <a:solidFill>
          <a:schemeClr val="tx1"/>
        </a:solidFill>
        <a:latin typeface="Arial" charset="0"/>
        <a:ea typeface="Geneva" charset="-128"/>
        <a:cs typeface="Geneva"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BA349069-E0BB-48EA-A9A6-F1F92396DA3B}"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58901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7308811D-BDE0-42F3-A8E2-EC3CECEF7E6A}"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771805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D126A643-7B22-4E0F-90FA-E96771698D6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4547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CACD5360-225A-4BB7-B908-EFE1EE90D26C}"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593778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4C25F860-D743-4682-8FF9-FD2CD7164CA7}"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85329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6E9FFE0D-ECF3-47D9-9BA0-ECA01695DA44}"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429248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685800" y="1600200"/>
            <a:ext cx="3749040" cy="4343400"/>
          </a:xfrm>
        </p:spPr>
        <p:txBody>
          <a:bodyPr/>
          <a:lstStyle>
            <a:lvl1pPr marL="0" indent="0">
              <a:buFontTx/>
              <a:buNone/>
              <a:defRPr sz="1600"/>
            </a:lvl1pPr>
            <a:lvl2pPr marL="274320" indent="-276225">
              <a:spcBef>
                <a:spcPts val="1100"/>
              </a:spcBef>
              <a:buClr>
                <a:schemeClr val="accent1"/>
              </a:buClr>
              <a:buFont typeface="Wingdings 2" pitchFamily="18" charset="2"/>
              <a:buChar char="¾"/>
              <a:defRPr sz="1600"/>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1"/>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DB48A5D-0666-44B3-8AD1-CB62A080586E}"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125408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752851" cy="4343400"/>
          </a:xfrm>
        </p:spPr>
        <p:txBody>
          <a:bodyPr/>
          <a:lstStyle>
            <a:lvl1pPr marL="274320" indent="-273050">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4705349" y="1600200"/>
            <a:ext cx="3752851" cy="4343400"/>
          </a:xfrm>
        </p:spPr>
        <p:txBody>
          <a:bodyPr/>
          <a:lstStyle>
            <a:lvl1pPr>
              <a:defRPr sz="16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1C475517-7288-4096-9F29-F7AF108C5A89}"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88275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AAE134AD-5950-4823-9E70-B0FB7FD16D9C}"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32212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7167F04-02A6-4905-B2D2-014EBA61C8F2}"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644206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CFFAF32F-9FBB-44ED-877D-6DEDFBBB2596}"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2726264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E5028E5D-555E-4195-BD37-3D7345FF4B9F}"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3503658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68580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3"/>
          </p:nvPr>
        </p:nvSpPr>
        <p:spPr>
          <a:xfrm>
            <a:off x="4709160" y="1600200"/>
            <a:ext cx="3749040" cy="4343400"/>
          </a:xfrm>
        </p:spPr>
        <p:txBody>
          <a:bodyPr/>
          <a:lstStyle>
            <a:lvl1pPr marL="0" indent="0">
              <a:buFontTx/>
              <a:buNone/>
              <a:defRPr/>
            </a:lvl1pPr>
            <a:lvl2pPr marL="274320" indent="-276225">
              <a:spcBef>
                <a:spcPts val="1100"/>
              </a:spcBef>
              <a:buClr>
                <a:schemeClr val="accent2"/>
              </a:buClr>
              <a:buFont typeface="Wingdings 2" pitchFamily="18" charset="2"/>
              <a:buChar char="¾"/>
              <a:defRPr/>
            </a:lvl2pPr>
            <a:lvl3pPr marL="576072" indent="-276225">
              <a:buFont typeface="Verdana" pitchFamily="34" charset="0"/>
              <a:buChar char="–"/>
              <a:defRPr sz="1600"/>
            </a:lvl3pPr>
            <a:lvl4pPr marL="813816" indent="-228600">
              <a:buFont typeface="Verdana" pitchFamily="34" charset="0"/>
              <a:buChar char="•"/>
              <a:defRPr sz="1400"/>
            </a:lvl4pPr>
            <a:lvl5pPr marL="1033272" indent="-171450">
              <a:buFont typeface="Arial"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F826043A-C6A1-4BBD-882C-91F8D43BC614}" type="slidenum">
              <a:rPr lang="en-US" altLang="en-US"/>
              <a:pPr>
                <a:defRPr/>
              </a:pPr>
              <a:t>‹#›</a:t>
            </a:fld>
            <a:endParaRPr lang="en-US" altLang="en-US" sz="1400">
              <a:latin typeface="Myriad Pro"/>
            </a:endParaRPr>
          </a:p>
        </p:txBody>
      </p:sp>
    </p:spTree>
    <p:extLst>
      <p:ext uri="{BB962C8B-B14F-4D97-AF65-F5344CB8AC3E}">
        <p14:creationId xmlns:p14="http://schemas.microsoft.com/office/powerpoint/2010/main" val="1908150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42888"/>
            <a:ext cx="7772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002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1B2CD815-94FB-43C2-AE4A-0FA706AEB114}" type="slidenum">
              <a:rPr lang="en-US" altLang="en-US"/>
              <a:pPr>
                <a:defRPr/>
              </a:pPr>
              <a:t>‹#›</a:t>
            </a:fld>
            <a:endParaRPr lang="en-US" altLang="en-US" sz="140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5"/>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1"/>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242888"/>
            <a:ext cx="7772400" cy="766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685800" y="16002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2ACC7E1C-7828-431B-9A6A-34D55DE5945A}" type="slidenum">
              <a:rPr lang="en-US" altLang="en-US"/>
              <a:pPr>
                <a:defRPr/>
              </a:pPr>
              <a:t>‹#›</a:t>
            </a:fld>
            <a:endParaRPr lang="en-US" altLang="en-US" sz="1400"/>
          </a:p>
        </p:txBody>
      </p:sp>
      <p:pic>
        <p:nvPicPr>
          <p:cNvPr id="2055"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6194425"/>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8" r:id="rId5"/>
    <p:sldLayoutId id="2147484099" r:id="rId6"/>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273050" indent="-273050" algn="l" rtl="0" eaLnBrk="0" fontAlgn="base" hangingPunct="0">
        <a:spcBef>
          <a:spcPts val="1100"/>
        </a:spcBef>
        <a:spcAft>
          <a:spcPct val="0"/>
        </a:spcAft>
        <a:buClr>
          <a:schemeClr val="accent2"/>
        </a:buClr>
        <a:buSzPct val="100000"/>
        <a:buFont typeface="Wingdings 2" panose="05020102010507070707" pitchFamily="18" charset="2"/>
        <a:buChar char=""/>
        <a:defRPr sz="1600">
          <a:solidFill>
            <a:schemeClr val="tx1"/>
          </a:solidFill>
          <a:latin typeface="+mn-lt"/>
          <a:ea typeface="MS PGothic" panose="020B0600070205080204" pitchFamily="34" charset="-128"/>
          <a:cs typeface="ＭＳ Ｐゴシック" pitchFamily="-112" charset="-128"/>
        </a:defRPr>
      </a:lvl1pPr>
      <a:lvl2pPr marL="571500" indent="-276225" algn="l" rtl="0" eaLnBrk="0" fontAlgn="base" hangingPunct="0">
        <a:spcBef>
          <a:spcPts val="400"/>
        </a:spcBef>
        <a:spcAft>
          <a:spcPct val="0"/>
        </a:spcAft>
        <a:buChar char="–"/>
        <a:defRPr sz="1600">
          <a:solidFill>
            <a:schemeClr val="tx1"/>
          </a:solidFill>
          <a:latin typeface="+mn-lt"/>
          <a:ea typeface="MS PGothic" panose="020B0600070205080204" pitchFamily="34" charset="-128"/>
          <a:cs typeface="ＭＳ Ｐゴシック" pitchFamily="-112" charset="-128"/>
        </a:defRPr>
      </a:lvl2pPr>
      <a:lvl3pPr marL="809625" indent="-228600" algn="l" rtl="0" eaLnBrk="0" fontAlgn="base" hangingPunct="0">
        <a:spcBef>
          <a:spcPts val="400"/>
        </a:spcBef>
        <a:spcAft>
          <a:spcPct val="0"/>
        </a:spcAft>
        <a:buChar char="•"/>
        <a:defRPr sz="1400">
          <a:solidFill>
            <a:schemeClr val="tx1"/>
          </a:solidFill>
          <a:latin typeface="+mn-lt"/>
          <a:ea typeface="MS PGothic" panose="020B0600070205080204" pitchFamily="34" charset="-128"/>
          <a:cs typeface="ＭＳ Ｐゴシック" pitchFamily="-112" charset="-128"/>
        </a:defRPr>
      </a:lvl3pPr>
      <a:lvl4pPr marL="102870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1200150" indent="-171450" algn="l" rtl="0" eaLnBrk="0" fontAlgn="base" hangingPunct="0">
        <a:spcBef>
          <a:spcPts val="40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1308100"/>
            <a:ext cx="77724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685800" y="1962150"/>
            <a:ext cx="7772400"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7086600" y="66294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685800" y="6629400"/>
            <a:ext cx="4800600" cy="2286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8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84582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800" b="1"/>
            </a:lvl1pPr>
          </a:lstStyle>
          <a:p>
            <a:pPr>
              <a:defRPr/>
            </a:pPr>
            <a:fld id="{DACEACC2-2630-4F1D-9395-C4CE806A780B}" type="slidenum">
              <a:rPr lang="en-US" altLang="en-US"/>
              <a:pPr>
                <a:defRPr/>
              </a:pPr>
              <a:t>‹#›</a:t>
            </a:fld>
            <a:endParaRPr lang="en-US" altLang="en-US" sz="1400"/>
          </a:p>
        </p:txBody>
      </p:sp>
      <p:pic>
        <p:nvPicPr>
          <p:cNvPr id="3079" name="Picture 8" descr="IEEE_SA_Bar_Graphic_long_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1650"/>
            <a:ext cx="9150350"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00" r:id="rId1"/>
  </p:sldLayoutIdLst>
  <p:hf hdr="0" ftr="0" dt="0"/>
  <p:txStyles>
    <p:titleStyle>
      <a:lvl1pPr algn="l" rtl="0" eaLnBrk="0" fontAlgn="base" hangingPunct="0">
        <a:spcBef>
          <a:spcPct val="0"/>
        </a:spcBef>
        <a:spcAft>
          <a:spcPct val="0"/>
        </a:spcAft>
        <a:defRPr sz="28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800" b="1">
          <a:solidFill>
            <a:schemeClr val="tx1"/>
          </a:solidFill>
          <a:latin typeface="Verdana" pitchFamily="34" charset="0"/>
          <a:ea typeface="MS PGothic" panose="020B0600070205080204"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algn="l" rtl="0" eaLnBrk="0" fontAlgn="base" hangingPunct="0">
        <a:lnSpc>
          <a:spcPct val="150000"/>
        </a:lnSpc>
        <a:spcBef>
          <a:spcPct val="0"/>
        </a:spcBef>
        <a:spcAft>
          <a:spcPct val="0"/>
        </a:spcAft>
        <a:defRPr>
          <a:solidFill>
            <a:schemeClr val="tx1"/>
          </a:solidFill>
          <a:latin typeface="+mn-lt"/>
          <a:ea typeface="MS PGothic" panose="020B0600070205080204" pitchFamily="34" charset="-128"/>
          <a:cs typeface="ＭＳ Ｐゴシック" pitchFamily="-112" charset="-128"/>
        </a:defRPr>
      </a:lvl1pPr>
      <a:lvl2pPr marL="742950" indent="-285750" algn="l" rtl="0" eaLnBrk="0" fontAlgn="base" hangingPunct="0">
        <a:lnSpc>
          <a:spcPct val="150000"/>
        </a:lnSpc>
        <a:spcBef>
          <a:spcPct val="0"/>
        </a:spcBef>
        <a:spcAft>
          <a:spcPct val="0"/>
        </a:spcAft>
        <a:buChar char="–"/>
        <a:defRPr>
          <a:solidFill>
            <a:schemeClr val="tx1"/>
          </a:solidFill>
          <a:latin typeface="+mn-lt"/>
          <a:ea typeface="MS PGothic" panose="020B0600070205080204" pitchFamily="34" charset="-128"/>
          <a:cs typeface="ＭＳ Ｐゴシック" pitchFamily="-112" charset="-128"/>
        </a:defRPr>
      </a:lvl2pPr>
      <a:lvl3pPr marL="1143000" indent="-228600" algn="l" rtl="0" eaLnBrk="0" fontAlgn="base" hangingPunct="0">
        <a:lnSpc>
          <a:spcPct val="150000"/>
        </a:lnSpc>
        <a:spcBef>
          <a:spcPct val="0"/>
        </a:spcBef>
        <a:spcAft>
          <a:spcPct val="0"/>
        </a:spcAft>
        <a:buChar char="•"/>
        <a:defRPr sz="1600">
          <a:solidFill>
            <a:schemeClr val="tx1"/>
          </a:solidFill>
          <a:latin typeface="+mn-lt"/>
          <a:ea typeface="MS PGothic" panose="020B0600070205080204" pitchFamily="34" charset="-128"/>
          <a:cs typeface="ＭＳ Ｐゴシック" pitchFamily="-112" charset="-128"/>
        </a:defRPr>
      </a:lvl3pPr>
      <a:lvl4pPr marL="1600200" indent="-171450" algn="l" rtl="0" eaLnBrk="0" fontAlgn="base" hangingPunct="0">
        <a:lnSpc>
          <a:spcPct val="150000"/>
        </a:lnSpc>
        <a:spcBef>
          <a:spcPct val="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4pPr>
      <a:lvl5pPr marL="2057400" indent="-171450" algn="l" rtl="0" eaLnBrk="0" fontAlgn="base" hangingPunct="0">
        <a:lnSpc>
          <a:spcPct val="150000"/>
        </a:lnSpc>
        <a:spcBef>
          <a:spcPct val="0"/>
        </a:spcBef>
        <a:spcAft>
          <a:spcPct val="0"/>
        </a:spcAft>
        <a:buFont typeface="Arial" panose="020B0604020202020204" pitchFamily="34" charset="0"/>
        <a:buChar char="•"/>
        <a:defRPr sz="1200">
          <a:solidFill>
            <a:schemeClr val="tx1"/>
          </a:solidFill>
          <a:latin typeface="+mn-lt"/>
          <a:ea typeface="MS PGothic" panose="020B0600070205080204" pitchFamily="34" charset="-128"/>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tandards.ieee.org/about/sasb/audcom/pnp/LMSC.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533400" y="250453"/>
            <a:ext cx="8099425" cy="731742"/>
          </a:xfrm>
        </p:spPr>
        <p:txBody>
          <a:bodyPr/>
          <a:lstStyle/>
          <a:p>
            <a:pPr eaLnBrk="1" hangingPunct="1"/>
            <a:r>
              <a:rPr lang="en-US" altLang="en-US" sz="2000" dirty="0"/>
              <a:t>IC17-001 IEEE 802 Network Enhancements for the Next Decade </a:t>
            </a:r>
            <a:r>
              <a:rPr lang="en-US" altLang="en-US" sz="2000" dirty="0">
                <a:highlight>
                  <a:srgbClr val="FFFF00"/>
                </a:highlight>
              </a:rPr>
              <a:t>(DRAFT)</a:t>
            </a:r>
            <a:br>
              <a:rPr lang="en-US" altLang="en-US" sz="2000" dirty="0"/>
            </a:br>
            <a:r>
              <a:rPr lang="en-US" altLang="en-US" sz="2000" dirty="0"/>
              <a:t>Type: </a:t>
            </a:r>
            <a:r>
              <a:rPr lang="en-US" altLang="en-US" sz="2000" b="0" dirty="0">
                <a:solidFill>
                  <a:srgbClr val="0070C0"/>
                </a:solidFill>
              </a:rPr>
              <a:t>Individual</a:t>
            </a:r>
            <a:r>
              <a:rPr lang="en-US" altLang="en-US" sz="2000" dirty="0">
                <a:solidFill>
                  <a:srgbClr val="FF0000"/>
                </a:solidFill>
              </a:rPr>
              <a:t>  </a:t>
            </a:r>
            <a:r>
              <a:rPr lang="en-US" altLang="en-US" sz="2000" dirty="0"/>
              <a:t>Report Date: </a:t>
            </a:r>
            <a:r>
              <a:rPr lang="en-US" altLang="en-US" sz="2000" b="0" dirty="0">
                <a:solidFill>
                  <a:srgbClr val="FF0000"/>
                </a:solidFill>
              </a:rPr>
              <a:t>14 February 2019</a:t>
            </a:r>
            <a:endParaRPr lang="en-US" altLang="en-US" b="0" dirty="0">
              <a:solidFill>
                <a:srgbClr val="FF0000"/>
              </a:solidFill>
            </a:endParaRPr>
          </a:p>
        </p:txBody>
      </p:sp>
      <p:sp>
        <p:nvSpPr>
          <p:cNvPr id="19459" name="Rectangle 15"/>
          <p:cNvSpPr>
            <a:spLocks noGrp="1" noChangeArrowheads="1"/>
          </p:cNvSpPr>
          <p:nvPr>
            <p:ph idx="1"/>
          </p:nvPr>
        </p:nvSpPr>
        <p:spPr>
          <a:xfrm>
            <a:off x="533400" y="1181100"/>
            <a:ext cx="8185943" cy="4883524"/>
          </a:xfrm>
        </p:spPr>
        <p:txBody>
          <a:bodyPr>
            <a:normAutofit/>
          </a:bodyPr>
          <a:lstStyle/>
          <a:p>
            <a:pPr eaLnBrk="1" hangingPunct="1"/>
            <a:r>
              <a:rPr lang="en-US" altLang="en-US" b="1" dirty="0"/>
              <a:t>Chair</a:t>
            </a:r>
            <a:r>
              <a:rPr lang="en-US" altLang="en-US" dirty="0"/>
              <a:t>: Roger Marks (Huawei)</a:t>
            </a:r>
          </a:p>
          <a:p>
            <a:pPr eaLnBrk="1" hangingPunct="1"/>
            <a:r>
              <a:rPr lang="en-US" altLang="en-US" b="1" dirty="0"/>
              <a:t>Participants</a:t>
            </a:r>
            <a:r>
              <a:rPr lang="en-US" altLang="en-US" dirty="0"/>
              <a:t>: Individuals, varying between 10 – 60 people.</a:t>
            </a:r>
          </a:p>
          <a:p>
            <a:pPr eaLnBrk="1" hangingPunct="1"/>
            <a:r>
              <a:rPr lang="en-US" altLang="en-US" b="1" dirty="0"/>
              <a:t>Procedures</a:t>
            </a:r>
            <a:r>
              <a:rPr lang="en-US" altLang="en-US" dirty="0"/>
              <a:t>: Following approved rules of </a:t>
            </a:r>
            <a:r>
              <a:rPr lang="en-US" altLang="en-US" dirty="0">
                <a:hlinkClick r:id="rId2"/>
              </a:rPr>
              <a:t>LMSC</a:t>
            </a:r>
            <a:r>
              <a:rPr lang="en-US" altLang="en-US" dirty="0"/>
              <a:t> and </a:t>
            </a:r>
            <a:r>
              <a:rPr lang="en-US" altLang="en-US" dirty="0">
                <a:hlinkClick r:id="rId3"/>
              </a:rPr>
              <a:t>IEEE 802.1 WG</a:t>
            </a:r>
            <a:r>
              <a:rPr lang="en-US" altLang="en-US" dirty="0"/>
              <a:t>. Operating as a subgroup of the 802.1 WG, but without membership restriction</a:t>
            </a:r>
          </a:p>
          <a:p>
            <a:pPr eaLnBrk="1" hangingPunct="1"/>
            <a:r>
              <a:rPr lang="en-US" altLang="en-US" b="1" dirty="0"/>
              <a:t>Deliverables listed in the Approved ICAID </a:t>
            </a:r>
            <a:r>
              <a:rPr lang="en-US" altLang="en-US" b="1" dirty="0">
                <a:solidFill>
                  <a:srgbClr val="FF0000"/>
                </a:solidFill>
              </a:rPr>
              <a:t>(Do not modify):</a:t>
            </a:r>
          </a:p>
          <a:p>
            <a:pPr marL="298450" lvl="1" indent="0">
              <a:buNone/>
            </a:pPr>
            <a:r>
              <a:rPr lang="en-US" dirty="0"/>
              <a:t>A report documenting the findings of the IC activity, with recommendations regarding new standardization topics, documentation of use cases and user needs for those topics, and proposed organizational approaches to ensure effective participation from user communities. It is expected that the first draft of the report documenting the findings of the IC will be available in March 2018. </a:t>
            </a:r>
          </a:p>
          <a:p>
            <a:pPr eaLnBrk="1" hangingPunct="1"/>
            <a:r>
              <a:rPr lang="en-US" altLang="en-US" b="1" dirty="0"/>
              <a:t>Status of Deliverables:</a:t>
            </a:r>
            <a:endParaRPr lang="en-US" altLang="en-US" dirty="0">
              <a:solidFill>
                <a:srgbClr val="FF0000"/>
              </a:solidFill>
            </a:endParaRPr>
          </a:p>
          <a:p>
            <a:pPr lvl="2" eaLnBrk="1" hangingPunct="1">
              <a:spcBef>
                <a:spcPts val="500"/>
              </a:spcBef>
            </a:pPr>
            <a:r>
              <a:rPr lang="en-US" altLang="en-US" sz="1600" dirty="0"/>
              <a:t>Lossless Network for Data Centers: published Nendica Report, 2018-08-17</a:t>
            </a:r>
          </a:p>
          <a:p>
            <a:pPr lvl="2" eaLnBrk="1" hangingPunct="1">
              <a:spcBef>
                <a:spcPts val="500"/>
              </a:spcBef>
            </a:pPr>
            <a:r>
              <a:rPr lang="en-US" altLang="en-US" sz="1600" dirty="0"/>
              <a:t>Flexible Factory IoT: draft circulated for review; engaged in comment resolution, target completion 2019-07</a:t>
            </a:r>
          </a:p>
        </p:txBody>
      </p:sp>
      <p:sp>
        <p:nvSpPr>
          <p:cNvPr id="1946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05AF8AA4-069D-484B-A704-8D9A75DBE70D}" type="slidenum">
              <a:rPr lang="en-US" altLang="en-US" sz="800" smtClean="0"/>
              <a:pPr/>
              <a:t>1</a:t>
            </a:fld>
            <a:endParaRPr lang="en-US" altLang="en-US" sz="80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447675" y="421482"/>
            <a:ext cx="8099425" cy="704849"/>
          </a:xfrm>
        </p:spPr>
        <p:txBody>
          <a:bodyPr/>
          <a:lstStyle/>
          <a:p>
            <a:pPr eaLnBrk="1" hangingPunct="1"/>
            <a:r>
              <a:rPr lang="en-US" altLang="en-US" sz="2000" dirty="0"/>
              <a:t>IC17-001 IEEE 802 Network Enhancements for the Next Decade</a:t>
            </a:r>
            <a:br>
              <a:rPr lang="en-US" altLang="en-US" dirty="0"/>
            </a:br>
            <a:endParaRPr lang="en-US" altLang="en-US" sz="2000" b="0" dirty="0">
              <a:solidFill>
                <a:srgbClr val="FF0000"/>
              </a:solidFill>
            </a:endParaRPr>
          </a:p>
        </p:txBody>
      </p:sp>
      <p:sp>
        <p:nvSpPr>
          <p:cNvPr id="20483" name="Rectangle 15"/>
          <p:cNvSpPr>
            <a:spLocks noGrp="1" noChangeArrowheads="1"/>
          </p:cNvSpPr>
          <p:nvPr>
            <p:ph idx="1"/>
          </p:nvPr>
        </p:nvSpPr>
        <p:spPr>
          <a:xfrm>
            <a:off x="447675" y="1066800"/>
            <a:ext cx="8272463" cy="4976813"/>
          </a:xfrm>
        </p:spPr>
        <p:txBody>
          <a:bodyPr/>
          <a:lstStyle/>
          <a:p>
            <a:pPr marL="0" indent="0" eaLnBrk="1" hangingPunct="1">
              <a:buNone/>
            </a:pPr>
            <a:r>
              <a:rPr lang="en-US" altLang="en-US" b="1" dirty="0"/>
              <a:t>Additional Accomplishments: </a:t>
            </a:r>
          </a:p>
          <a:p>
            <a:pPr lvl="1" eaLnBrk="1" hangingPunct="1"/>
            <a:r>
              <a:rPr lang="en-US" altLang="en-US" dirty="0"/>
              <a:t>Stimulated new standardization project IEEE P802.1Qcz</a:t>
            </a:r>
          </a:p>
          <a:p>
            <a:pPr lvl="1" eaLnBrk="1" hangingPunct="1"/>
            <a:r>
              <a:rPr lang="en-US" altLang="en-US" dirty="0"/>
              <a:t>Organized joint IEEE 802/IETF Data Center Workshop, Bangkok, 2018-11-10 (55 attendees)</a:t>
            </a:r>
          </a:p>
          <a:p>
            <a:pPr lvl="1" eaLnBrk="1" hangingPunct="1"/>
            <a:r>
              <a:rPr lang="en-US" altLang="en-US" dirty="0"/>
              <a:t>Issued blog post in IEEE-SA </a:t>
            </a:r>
            <a:r>
              <a:rPr lang="en-US" altLang="en-US" i="1" dirty="0"/>
              <a:t>Beyond Standards</a:t>
            </a:r>
            <a:r>
              <a:rPr lang="en-US" altLang="en-US" dirty="0"/>
              <a:t>, 2018-12-06</a:t>
            </a:r>
          </a:p>
          <a:p>
            <a:pPr lvl="1" eaLnBrk="1" hangingPunct="1"/>
            <a:r>
              <a:rPr lang="en-US" altLang="en-US" dirty="0"/>
              <a:t>Presentation to North American Network Operators Group, 2019-02-20</a:t>
            </a:r>
          </a:p>
          <a:p>
            <a:pPr lvl="1" eaLnBrk="1" hangingPunct="1"/>
            <a:r>
              <a:rPr lang="en-US" altLang="en-US" dirty="0"/>
              <a:t>Considering activity to revise and extend Data Center report</a:t>
            </a:r>
          </a:p>
          <a:p>
            <a:pPr eaLnBrk="1" hangingPunct="1"/>
            <a:r>
              <a:rPr lang="en-US" altLang="en-US" b="1" dirty="0"/>
              <a:t>Future Meetings</a:t>
            </a:r>
            <a:r>
              <a:rPr lang="en-US" altLang="en-US" dirty="0"/>
              <a:t>: </a:t>
            </a:r>
            <a:r>
              <a:rPr lang="en-US" altLang="en-US" dirty="0">
                <a:solidFill>
                  <a:srgbClr val="FF0000"/>
                </a:solidFill>
              </a:rPr>
              <a:t>Schedule of upcoming meetings</a:t>
            </a:r>
          </a:p>
          <a:p>
            <a:pPr lvl="1" eaLnBrk="1" hangingPunct="1"/>
            <a:r>
              <a:rPr lang="en-US" altLang="en-US" dirty="0"/>
              <a:t>Weeks of 2019-03-11 (Vancouver), 2019-05-13 (Atlanta), 2019-05-20 (Salt Lake City), 2019-07-08 (Vienna)</a:t>
            </a:r>
          </a:p>
          <a:p>
            <a:pPr lvl="1" eaLnBrk="1" hangingPunct="1"/>
            <a:r>
              <a:rPr lang="en-US" altLang="en-US" dirty="0"/>
              <a:t>Many teleconferences, often weekly	</a:t>
            </a:r>
          </a:p>
          <a:p>
            <a:pPr eaLnBrk="1" hangingPunct="1"/>
            <a:r>
              <a:rPr lang="en-US" altLang="en-US" b="1" dirty="0"/>
              <a:t>Issues</a:t>
            </a:r>
            <a:r>
              <a:rPr lang="en-US" altLang="en-US" dirty="0"/>
              <a:t>: </a:t>
            </a:r>
            <a:r>
              <a:rPr lang="en-US" altLang="en-US" dirty="0">
                <a:solidFill>
                  <a:srgbClr val="FF0000"/>
                </a:solidFill>
              </a:rPr>
              <a:t>Any major issues to be addressed; Any areas where the IEEE-SA Industry Connections Committee (</a:t>
            </a:r>
            <a:r>
              <a:rPr lang="en-US" altLang="en-US" dirty="0" err="1">
                <a:solidFill>
                  <a:srgbClr val="FF0000"/>
                </a:solidFill>
              </a:rPr>
              <a:t>ICCom</a:t>
            </a:r>
            <a:r>
              <a:rPr lang="en-US" altLang="en-US" dirty="0">
                <a:solidFill>
                  <a:srgbClr val="FF0000"/>
                </a:solidFill>
              </a:rPr>
              <a:t>) might be able to help</a:t>
            </a:r>
            <a:endParaRPr lang="en-US" altLang="en-US" dirty="0"/>
          </a:p>
          <a:p>
            <a:pPr lvl="1" eaLnBrk="1" hangingPunct="1"/>
            <a:r>
              <a:rPr lang="en-US" altLang="en-US" dirty="0"/>
              <a:t>Continued publicity support</a:t>
            </a:r>
          </a:p>
          <a:p>
            <a:pPr lvl="1" eaLnBrk="1" hangingPunct="1"/>
            <a:r>
              <a:rPr lang="en-US" altLang="en-US" dirty="0"/>
              <a:t>Possible assistance with future inter-organizational cooperation</a:t>
            </a:r>
          </a:p>
        </p:txBody>
      </p:sp>
      <p:sp>
        <p:nvSpPr>
          <p:cNvPr id="2048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Verdana" panose="020B0604030504040204" pitchFamily="34" charset="0"/>
                <a:ea typeface="MS PGothic" panose="020B0600070205080204" pitchFamily="34" charset="-128"/>
              </a:defRPr>
            </a:lvl1pPr>
            <a:lvl2pPr marL="742950" indent="-285750">
              <a:defRPr sz="2400">
                <a:solidFill>
                  <a:schemeClr val="tx1"/>
                </a:solidFill>
                <a:latin typeface="Verdana" panose="020B0604030504040204" pitchFamily="34" charset="0"/>
                <a:ea typeface="MS PGothic" panose="020B0600070205080204" pitchFamily="34" charset="-128"/>
              </a:defRPr>
            </a:lvl2pPr>
            <a:lvl3pPr marL="1143000" indent="-228600">
              <a:defRPr sz="2400">
                <a:solidFill>
                  <a:schemeClr val="tx1"/>
                </a:solidFill>
                <a:latin typeface="Verdana" panose="020B0604030504040204" pitchFamily="34" charset="0"/>
                <a:ea typeface="MS PGothic" panose="020B0600070205080204" pitchFamily="34" charset="-128"/>
              </a:defRPr>
            </a:lvl3pPr>
            <a:lvl4pPr marL="1600200" indent="-228600">
              <a:defRPr sz="2400">
                <a:solidFill>
                  <a:schemeClr val="tx1"/>
                </a:solidFill>
                <a:latin typeface="Verdana" panose="020B0604030504040204" pitchFamily="34" charset="0"/>
                <a:ea typeface="MS PGothic" panose="020B0600070205080204" pitchFamily="34" charset="-128"/>
              </a:defRPr>
            </a:lvl4pPr>
            <a:lvl5pPr marL="2057400" indent="-228600">
              <a:defRPr sz="2400">
                <a:solidFill>
                  <a:schemeClr val="tx1"/>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Verdana" panose="020B0604030504040204" pitchFamily="34" charset="0"/>
                <a:ea typeface="MS PGothic" panose="020B0600070205080204" pitchFamily="34" charset="-128"/>
              </a:defRPr>
            </a:lvl9pPr>
          </a:lstStyle>
          <a:p>
            <a:fld id="{FBA5B53C-EA06-465E-9195-2E630610E9D5}" type="slidenum">
              <a:rPr lang="en-US" altLang="en-US" sz="800" smtClean="0"/>
              <a:pPr/>
              <a:t>2</a:t>
            </a:fld>
            <a:endParaRPr lang="en-US" altLang="en-US" sz="800"/>
          </a:p>
        </p:txBody>
      </p:sp>
    </p:spTree>
  </p:cSld>
  <p:clrMapOvr>
    <a:masterClrMapping/>
  </p:clrMapOvr>
  <p:transition/>
</p:sld>
</file>

<file path=ppt/theme/theme1.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rk Layouts">
  <a:themeElements>
    <a:clrScheme name="IEEE rev">
      <a:dk1>
        <a:srgbClr val="FFFFFF"/>
      </a:dk1>
      <a:lt1>
        <a:srgbClr val="000000"/>
      </a:lt1>
      <a:dk2>
        <a:srgbClr val="6E8076"/>
      </a:dk2>
      <a:lt2>
        <a:srgbClr val="A6B4AC"/>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over Slides">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2797</TotalTime>
  <Words>257</Words>
  <Application>Microsoft Macintosh PowerPoint</Application>
  <PresentationFormat>On-screen Show (4:3)</PresentationFormat>
  <Paragraphs>24</Paragraphs>
  <Slides>2</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vt:i4>
      </vt:variant>
    </vt:vector>
  </HeadingPairs>
  <TitlesOfParts>
    <vt:vector size="9" baseType="lpstr">
      <vt:lpstr>Arial</vt:lpstr>
      <vt:lpstr>Myriad Pro</vt:lpstr>
      <vt:lpstr>Verdana</vt:lpstr>
      <vt:lpstr>Wingdings 2</vt:lpstr>
      <vt:lpstr>blank</vt:lpstr>
      <vt:lpstr>Dark Layouts</vt:lpstr>
      <vt:lpstr>Cover Slides</vt:lpstr>
      <vt:lpstr>IC17-001 IEEE 802 Network Enhancements for the Next Decade (DRAFT) Type: Individual  Report Date: 14 February 2019</vt:lpstr>
      <vt:lpstr>IC17-001 IEEE 802 Network Enhancements for the Next Decade </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Industry Cover Page</dc:title>
  <dc:creator>shuangyu</dc:creator>
  <cp:lastModifiedBy>OfficeUser4564</cp:lastModifiedBy>
  <cp:revision>259</cp:revision>
  <dcterms:created xsi:type="dcterms:W3CDTF">2011-06-08T14:47:44Z</dcterms:created>
  <dcterms:modified xsi:type="dcterms:W3CDTF">2019-02-08T19:20:05Z</dcterms:modified>
</cp:coreProperties>
</file>