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33" r:id="rId2"/>
    <p:sldMasterId id="2147483816" r:id="rId3"/>
  </p:sldMasterIdLst>
  <p:notesMasterIdLst>
    <p:notesMasterId r:id="rId6"/>
  </p:notesMasterIdLst>
  <p:handoutMasterIdLst>
    <p:handoutMasterId r:id="rId7"/>
  </p:handoutMasterIdLst>
  <p:sldIdLst>
    <p:sldId id="353" r:id="rId4"/>
    <p:sldId id="350" r:id="rId5"/>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Verdana" panose="020B060403050404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Verdan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636">
          <p15:clr>
            <a:srgbClr val="A4A3A4"/>
          </p15:clr>
        </p15:guide>
        <p15:guide id="4" orient="horz" pos="3744">
          <p15:clr>
            <a:srgbClr val="A4A3A4"/>
          </p15:clr>
        </p15:guide>
        <p15:guide id="5" orient="horz" pos="1386">
          <p15:clr>
            <a:srgbClr val="A4A3A4"/>
          </p15:clr>
        </p15:guide>
        <p15:guide id="6" pos="2880">
          <p15:clr>
            <a:srgbClr val="A4A3A4"/>
          </p15:clr>
        </p15:guide>
        <p15:guide id="7" pos="5328">
          <p15:clr>
            <a:srgbClr val="A4A3A4"/>
          </p15:clr>
        </p15:guide>
        <p15:guide id="8" pos="432">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1F7C"/>
    <a:srgbClr val="008542"/>
    <a:srgbClr val="E8E8E8"/>
    <a:srgbClr val="FDC82F"/>
    <a:srgbClr val="009FDA"/>
    <a:srgbClr val="001FA1"/>
    <a:srgbClr val="0066A1"/>
    <a:srgbClr val="E37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42" autoAdjust="0"/>
    <p:restoredTop sz="94655"/>
  </p:normalViewPr>
  <p:slideViewPr>
    <p:cSldViewPr snapToGrid="0">
      <p:cViewPr varScale="1">
        <p:scale>
          <a:sx n="94" d="100"/>
          <a:sy n="94" d="100"/>
        </p:scale>
        <p:origin x="1056" y="184"/>
      </p:cViewPr>
      <p:guideLst>
        <p:guide orient="horz" pos="2160"/>
        <p:guide orient="horz" pos="1008"/>
        <p:guide orient="horz" pos="636"/>
        <p:guide orient="horz" pos="3744"/>
        <p:guide orient="horz" pos="1386"/>
        <p:guide pos="2880"/>
        <p:guide pos="5328"/>
        <p:guide pos="43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4" d="100"/>
          <a:sy n="44" d="100"/>
        </p:scale>
        <p:origin x="-2117" y="-8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0" hangingPunct="0">
              <a:defRPr sz="1300">
                <a:latin typeface="Arial"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0" hangingPunct="0">
              <a:defRPr sz="1300">
                <a:latin typeface="Arial" panose="020B0604020202020204" pitchFamily="34" charset="0"/>
              </a:defRPr>
            </a:lvl1pPr>
          </a:lstStyle>
          <a:p>
            <a:pPr>
              <a:defRPr/>
            </a:pPr>
            <a:fld id="{DAF57F2E-36FB-4D9A-B3CB-6C8C45D60D5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eaLnBrk="0" hangingPunct="0">
              <a:defRPr sz="1300">
                <a:latin typeface="Arial" charset="0"/>
                <a:ea typeface="ＭＳ Ｐゴシック" pitchFamily="34" charset="-128"/>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l" eaLnBrk="0" hangingPunct="0">
              <a:defRPr sz="13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eaLnBrk="0" hangingPunct="0">
              <a:defRPr sz="1300">
                <a:latin typeface="Arial" panose="020B0604020202020204" pitchFamily="34" charset="0"/>
              </a:defRPr>
            </a:lvl1pPr>
          </a:lstStyle>
          <a:p>
            <a:pPr>
              <a:defRPr/>
            </a:pPr>
            <a:fld id="{12310A34-BA61-47F4-A697-C37281ECA39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charset="-128"/>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BA349069-E0BB-48EA-A9A6-F1F92396DA3B}"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589012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7308811D-BDE0-42F3-A8E2-EC3CECEF7E6A}"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771805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D126A643-7B22-4E0F-90FA-E96771698D6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9454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CACD5360-225A-4BB7-B908-EFE1EE90D26C}"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593778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4C25F860-D743-4682-8FF9-FD2CD7164CA7}"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853296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6E9FFE0D-ECF3-47D9-9BA0-ECA01695DA44}"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429248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685800" y="1600200"/>
            <a:ext cx="3749040" cy="4343400"/>
          </a:xfrm>
        </p:spPr>
        <p:txBody>
          <a:bodyPr/>
          <a:lstStyle>
            <a:lvl1pPr marL="0" indent="0">
              <a:buFontTx/>
              <a:buNone/>
              <a:defRPr sz="1600"/>
            </a:lvl1pPr>
            <a:lvl2pPr marL="274320" indent="-276225">
              <a:spcBef>
                <a:spcPts val="1100"/>
              </a:spcBef>
              <a:buClr>
                <a:schemeClr val="accent1"/>
              </a:buClr>
              <a:buFont typeface="Wingdings 2" pitchFamily="18" charset="2"/>
              <a:buChar char="¾"/>
              <a:defRPr sz="1600"/>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1"/>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DB48A5D-0666-44B3-8AD1-CB62A080586E}"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125408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752851" cy="4343400"/>
          </a:xfrm>
        </p:spPr>
        <p:txBody>
          <a:bodyPr/>
          <a:lstStyle>
            <a:lvl1pPr marL="274320" indent="-273050">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4705349" y="1600200"/>
            <a:ext cx="3752851" cy="4343400"/>
          </a:xfrm>
        </p:spPr>
        <p:txBody>
          <a:bodyPr/>
          <a:lstStyle>
            <a:lvl1pPr>
              <a:defRPr sz="16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1C475517-7288-4096-9F29-F7AF108C5A89}"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2882758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AAE134AD-5950-4823-9E70-B0FB7FD16D9C}"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232212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7167F04-02A6-4905-B2D2-014EBA61C8F2}"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644206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CFFAF32F-9FBB-44ED-877D-6DEDFBBB2596}"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2726264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E5028E5D-555E-4195-BD37-3D7345FF4B9F}"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3503658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685800" y="1600200"/>
            <a:ext cx="3749040" cy="4343400"/>
          </a:xfrm>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3"/>
          </p:nvPr>
        </p:nvSpPr>
        <p:spPr>
          <a:xfrm>
            <a:off x="4709160" y="1600200"/>
            <a:ext cx="3749040" cy="4343400"/>
          </a:xfrm>
        </p:spPr>
        <p:txBody>
          <a:bodyPr/>
          <a:lstStyle>
            <a:lvl1pPr marL="0" indent="0">
              <a:buFontTx/>
              <a:buNone/>
              <a:defRPr/>
            </a:lvl1pPr>
            <a:lvl2pPr marL="274320" indent="-276225">
              <a:spcBef>
                <a:spcPts val="1100"/>
              </a:spcBef>
              <a:buClr>
                <a:schemeClr val="accent2"/>
              </a:buClr>
              <a:buFont typeface="Wingdings 2" pitchFamily="18" charset="2"/>
              <a:buChar char="¾"/>
              <a:defRPr/>
            </a:lvl2pPr>
            <a:lvl3pPr marL="576072" indent="-276225">
              <a:buFont typeface="Verdana" pitchFamily="34" charset="0"/>
              <a:buChar char="–"/>
              <a:defRPr sz="1600"/>
            </a:lvl3pPr>
            <a:lvl4pPr marL="813816" indent="-228600">
              <a:buFont typeface="Verdana" pitchFamily="34" charset="0"/>
              <a:buChar char="•"/>
              <a:defRPr sz="1400"/>
            </a:lvl4pPr>
            <a:lvl5pPr marL="1033272" indent="-17145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F826043A-C6A1-4BBD-882C-91F8D43BC614}" type="slidenum">
              <a:rPr lang="en-US" altLang="en-US"/>
              <a:pPr>
                <a:defRPr/>
              </a:pPr>
              <a:t>‹#›</a:t>
            </a:fld>
            <a:endParaRPr lang="en-US" altLang="en-US" sz="1400">
              <a:latin typeface="Myriad Pro"/>
            </a:endParaRPr>
          </a:p>
        </p:txBody>
      </p:sp>
    </p:spTree>
    <p:extLst>
      <p:ext uri="{BB962C8B-B14F-4D97-AF65-F5344CB8AC3E}">
        <p14:creationId xmlns:p14="http://schemas.microsoft.com/office/powerpoint/2010/main" val="1908150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42888"/>
            <a:ext cx="77724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6002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lvl1pPr>
          </a:lstStyle>
          <a:p>
            <a:pPr>
              <a:defRPr/>
            </a:pPr>
            <a:fld id="{1B2CD815-94FB-43C2-AE4A-0FA706AEB114}" type="slidenum">
              <a:rPr lang="en-US" altLang="en-US"/>
              <a:pPr>
                <a:defRPr/>
              </a:pPr>
              <a:t>‹#›</a:t>
            </a:fld>
            <a:endParaRPr lang="en-US" altLang="en-US" sz="140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5"/>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1"/>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242888"/>
            <a:ext cx="7772400" cy="76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2051" name="Rectangle 3"/>
          <p:cNvSpPr>
            <a:spLocks noGrp="1" noChangeArrowheads="1"/>
          </p:cNvSpPr>
          <p:nvPr>
            <p:ph type="body" idx="1"/>
          </p:nvPr>
        </p:nvSpPr>
        <p:spPr bwMode="auto">
          <a:xfrm>
            <a:off x="685800" y="16002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lvl1pPr>
          </a:lstStyle>
          <a:p>
            <a:pPr>
              <a:defRPr/>
            </a:pPr>
            <a:fld id="{2ACC7E1C-7828-431B-9A6A-34D55DE5945A}" type="slidenum">
              <a:rPr lang="en-US" altLang="en-US"/>
              <a:pPr>
                <a:defRPr/>
              </a:pPr>
              <a:t>‹#›</a:t>
            </a:fld>
            <a:endParaRPr lang="en-US" altLang="en-US" sz="1400"/>
          </a:p>
        </p:txBody>
      </p:sp>
      <p:pic>
        <p:nvPicPr>
          <p:cNvPr id="2055"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194425"/>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273050" indent="-273050" algn="l" rtl="0" eaLnBrk="0" fontAlgn="base" hangingPunct="0">
        <a:spcBef>
          <a:spcPts val="1100"/>
        </a:spcBef>
        <a:spcAft>
          <a:spcPct val="0"/>
        </a:spcAft>
        <a:buClr>
          <a:schemeClr val="accent2"/>
        </a:buClr>
        <a:buSzPct val="100000"/>
        <a:buFont typeface="Wingdings 2" panose="05020102010507070707" pitchFamily="18" charset="2"/>
        <a:buChar char=""/>
        <a:defRPr sz="1600">
          <a:solidFill>
            <a:schemeClr val="tx1"/>
          </a:solidFill>
          <a:latin typeface="+mn-lt"/>
          <a:ea typeface="MS PGothic" panose="020B0600070205080204" pitchFamily="34" charset="-128"/>
          <a:cs typeface="ＭＳ Ｐゴシック" pitchFamily="-112" charset="-128"/>
        </a:defRPr>
      </a:lvl1pPr>
      <a:lvl2pPr marL="571500" indent="-276225" algn="l" rtl="0" eaLnBrk="0" fontAlgn="base" hangingPunct="0">
        <a:spcBef>
          <a:spcPts val="400"/>
        </a:spcBef>
        <a:spcAft>
          <a:spcPct val="0"/>
        </a:spcAft>
        <a:buChar char="–"/>
        <a:defRPr sz="1600">
          <a:solidFill>
            <a:schemeClr val="tx1"/>
          </a:solidFill>
          <a:latin typeface="+mn-lt"/>
          <a:ea typeface="MS PGothic" panose="020B0600070205080204" pitchFamily="34" charset="-128"/>
          <a:cs typeface="ＭＳ Ｐゴシック" pitchFamily="-112" charset="-128"/>
        </a:defRPr>
      </a:lvl2pPr>
      <a:lvl3pPr marL="809625" indent="-228600" algn="l" rtl="0" eaLnBrk="0" fontAlgn="base" hangingPunct="0">
        <a:spcBef>
          <a:spcPts val="400"/>
        </a:spcBef>
        <a:spcAft>
          <a:spcPct val="0"/>
        </a:spcAft>
        <a:buChar char="•"/>
        <a:defRPr sz="1400">
          <a:solidFill>
            <a:schemeClr val="tx1"/>
          </a:solidFill>
          <a:latin typeface="+mn-lt"/>
          <a:ea typeface="MS PGothic" panose="020B0600070205080204" pitchFamily="34" charset="-128"/>
          <a:cs typeface="ＭＳ Ｐゴシック" pitchFamily="-112" charset="-128"/>
        </a:defRPr>
      </a:lvl3pPr>
      <a:lvl4pPr marL="102870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1200150" indent="-171450" algn="l" rtl="0" eaLnBrk="0" fontAlgn="base" hangingPunct="0">
        <a:spcBef>
          <a:spcPts val="40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1308100"/>
            <a:ext cx="77724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3075" name="Rectangle 3"/>
          <p:cNvSpPr>
            <a:spLocks noGrp="1" noChangeArrowheads="1"/>
          </p:cNvSpPr>
          <p:nvPr>
            <p:ph type="body" idx="1"/>
          </p:nvPr>
        </p:nvSpPr>
        <p:spPr bwMode="auto">
          <a:xfrm>
            <a:off x="685800" y="1962150"/>
            <a:ext cx="7772400"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685800" y="6629400"/>
            <a:ext cx="4800600" cy="22860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8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84582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lvl1pPr>
          </a:lstStyle>
          <a:p>
            <a:pPr>
              <a:defRPr/>
            </a:pPr>
            <a:fld id="{DACEACC2-2630-4F1D-9395-C4CE806A780B}" type="slidenum">
              <a:rPr lang="en-US" altLang="en-US"/>
              <a:pPr>
                <a:defRPr/>
              </a:pPr>
              <a:t>‹#›</a:t>
            </a:fld>
            <a:endParaRPr lang="en-US" altLang="en-US" sz="1400"/>
          </a:p>
        </p:txBody>
      </p:sp>
      <p:pic>
        <p:nvPicPr>
          <p:cNvPr id="3079" name="Picture 8" descr="IEEE_SA_Bar_Graphic_long_l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01650"/>
            <a:ext cx="91503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0" r:id="rId1"/>
  </p:sldLayoutIdLst>
  <p:hf hdr="0" ftr="0" dt="0"/>
  <p:txStyles>
    <p:titleStyle>
      <a:lvl1pPr algn="l" rtl="0" eaLnBrk="0" fontAlgn="base" hangingPunct="0">
        <a:spcBef>
          <a:spcPct val="0"/>
        </a:spcBef>
        <a:spcAft>
          <a:spcPct val="0"/>
        </a:spcAft>
        <a:defRPr sz="28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800" b="1">
          <a:solidFill>
            <a:schemeClr val="tx1"/>
          </a:solidFill>
          <a:latin typeface="Verdana" pitchFamily="34" charset="0"/>
          <a:ea typeface="MS PGothic" panose="020B0600070205080204"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algn="l" rtl="0" eaLnBrk="0" fontAlgn="base" hangingPunct="0">
        <a:lnSpc>
          <a:spcPct val="150000"/>
        </a:lnSpc>
        <a:spcBef>
          <a:spcPct val="0"/>
        </a:spcBef>
        <a:spcAft>
          <a:spcPct val="0"/>
        </a:spcAft>
        <a:defRPr>
          <a:solidFill>
            <a:schemeClr val="tx1"/>
          </a:solidFill>
          <a:latin typeface="+mn-lt"/>
          <a:ea typeface="MS PGothic" panose="020B0600070205080204" pitchFamily="34" charset="-128"/>
          <a:cs typeface="ＭＳ Ｐゴシック" pitchFamily="-112" charset="-128"/>
        </a:defRPr>
      </a:lvl1pPr>
      <a:lvl2pPr marL="742950" indent="-285750" algn="l" rtl="0" eaLnBrk="0" fontAlgn="base" hangingPunct="0">
        <a:lnSpc>
          <a:spcPct val="150000"/>
        </a:lnSpc>
        <a:spcBef>
          <a:spcPct val="0"/>
        </a:spcBef>
        <a:spcAft>
          <a:spcPct val="0"/>
        </a:spcAft>
        <a:buChar char="–"/>
        <a:defRPr>
          <a:solidFill>
            <a:schemeClr val="tx1"/>
          </a:solidFill>
          <a:latin typeface="+mn-lt"/>
          <a:ea typeface="MS PGothic" panose="020B0600070205080204" pitchFamily="34" charset="-128"/>
          <a:cs typeface="ＭＳ Ｐゴシック" pitchFamily="-112" charset="-128"/>
        </a:defRPr>
      </a:lvl2pPr>
      <a:lvl3pPr marL="1143000" indent="-228600" algn="l" rtl="0" eaLnBrk="0" fontAlgn="base" hangingPunct="0">
        <a:lnSpc>
          <a:spcPct val="150000"/>
        </a:lnSpc>
        <a:spcBef>
          <a:spcPct val="0"/>
        </a:spcBef>
        <a:spcAft>
          <a:spcPct val="0"/>
        </a:spcAft>
        <a:buChar char="•"/>
        <a:defRPr sz="1600">
          <a:solidFill>
            <a:schemeClr val="tx1"/>
          </a:solidFill>
          <a:latin typeface="+mn-lt"/>
          <a:ea typeface="MS PGothic" panose="020B0600070205080204" pitchFamily="34" charset="-128"/>
          <a:cs typeface="ＭＳ Ｐゴシック" pitchFamily="-112" charset="-128"/>
        </a:defRPr>
      </a:lvl3pPr>
      <a:lvl4pPr marL="1600200" indent="-171450" algn="l" rtl="0" eaLnBrk="0" fontAlgn="base" hangingPunct="0">
        <a:lnSpc>
          <a:spcPct val="150000"/>
        </a:lnSpc>
        <a:spcBef>
          <a:spcPct val="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4pPr>
      <a:lvl5pPr marL="2057400" indent="-171450" algn="l" rtl="0" eaLnBrk="0" fontAlgn="base" hangingPunct="0">
        <a:lnSpc>
          <a:spcPct val="150000"/>
        </a:lnSpc>
        <a:spcBef>
          <a:spcPct val="0"/>
        </a:spcBef>
        <a:spcAft>
          <a:spcPct val="0"/>
        </a:spcAft>
        <a:buFont typeface="Arial" panose="020B0604020202020204" pitchFamily="34" charset="0"/>
        <a:buChar char="•"/>
        <a:defRPr sz="1200">
          <a:solidFill>
            <a:schemeClr val="tx1"/>
          </a:solidFill>
          <a:latin typeface="+mn-lt"/>
          <a:ea typeface="MS PGothic" panose="020B0600070205080204"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tandards.ieee.org/about/sasb/audcom/pnp/LMSC.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533400" y="250453"/>
            <a:ext cx="8099425" cy="731742"/>
          </a:xfrm>
        </p:spPr>
        <p:txBody>
          <a:bodyPr/>
          <a:lstStyle/>
          <a:p>
            <a:pPr eaLnBrk="1" hangingPunct="1"/>
            <a:r>
              <a:rPr lang="en-US" altLang="en-US" sz="2000" dirty="0"/>
              <a:t>IC17-001 IEEE 802 Network Enhancements for the Next Decade </a:t>
            </a:r>
            <a:r>
              <a:rPr lang="en-US" altLang="en-US" sz="2000" dirty="0">
                <a:highlight>
                  <a:srgbClr val="FFFF00"/>
                </a:highlight>
              </a:rPr>
              <a:t>(DRAFT)</a:t>
            </a:r>
            <a:br>
              <a:rPr lang="en-US" altLang="en-US" sz="2000" dirty="0"/>
            </a:br>
            <a:r>
              <a:rPr lang="en-US" altLang="en-US" sz="2000" dirty="0"/>
              <a:t>Type: </a:t>
            </a:r>
            <a:r>
              <a:rPr lang="en-US" altLang="en-US" sz="2000" b="0" dirty="0">
                <a:solidFill>
                  <a:srgbClr val="0070C0"/>
                </a:solidFill>
              </a:rPr>
              <a:t>Individual</a:t>
            </a:r>
            <a:r>
              <a:rPr lang="en-US" altLang="en-US" sz="2000" dirty="0">
                <a:solidFill>
                  <a:srgbClr val="FF0000"/>
                </a:solidFill>
              </a:rPr>
              <a:t>  </a:t>
            </a:r>
            <a:r>
              <a:rPr lang="en-US" altLang="en-US" sz="2000" dirty="0"/>
              <a:t>Report Date: </a:t>
            </a:r>
            <a:r>
              <a:rPr lang="en-US" altLang="en-US" sz="2000" b="0" dirty="0">
                <a:solidFill>
                  <a:srgbClr val="FF0000"/>
                </a:solidFill>
              </a:rPr>
              <a:t>14 February 2019</a:t>
            </a:r>
            <a:endParaRPr lang="en-US" altLang="en-US" b="0" dirty="0">
              <a:solidFill>
                <a:srgbClr val="FF0000"/>
              </a:solidFill>
            </a:endParaRPr>
          </a:p>
        </p:txBody>
      </p:sp>
      <p:sp>
        <p:nvSpPr>
          <p:cNvPr id="19459" name="Rectangle 15"/>
          <p:cNvSpPr>
            <a:spLocks noGrp="1" noChangeArrowheads="1"/>
          </p:cNvSpPr>
          <p:nvPr>
            <p:ph idx="1"/>
          </p:nvPr>
        </p:nvSpPr>
        <p:spPr>
          <a:xfrm>
            <a:off x="533400" y="1181100"/>
            <a:ext cx="8185943" cy="4883524"/>
          </a:xfrm>
        </p:spPr>
        <p:txBody>
          <a:bodyPr>
            <a:normAutofit/>
          </a:bodyPr>
          <a:lstStyle/>
          <a:p>
            <a:pPr eaLnBrk="1" hangingPunct="1"/>
            <a:r>
              <a:rPr lang="en-US" altLang="en-US" b="1" dirty="0"/>
              <a:t>Chair</a:t>
            </a:r>
            <a:r>
              <a:rPr lang="en-US" altLang="en-US" dirty="0"/>
              <a:t>: Roger Marks (Huawei)</a:t>
            </a:r>
          </a:p>
          <a:p>
            <a:pPr eaLnBrk="1" hangingPunct="1"/>
            <a:r>
              <a:rPr lang="en-US" altLang="en-US" b="1" dirty="0"/>
              <a:t>Participants</a:t>
            </a:r>
            <a:r>
              <a:rPr lang="en-US" altLang="en-US" dirty="0"/>
              <a:t>: Individuals, varying between 10 – 60 people.</a:t>
            </a:r>
          </a:p>
          <a:p>
            <a:pPr eaLnBrk="1" hangingPunct="1"/>
            <a:r>
              <a:rPr lang="en-US" altLang="en-US" b="1" dirty="0"/>
              <a:t>Procedures</a:t>
            </a:r>
            <a:r>
              <a:rPr lang="en-US" altLang="en-US" dirty="0"/>
              <a:t>: Following approved rules of </a:t>
            </a:r>
            <a:r>
              <a:rPr lang="en-US" altLang="en-US" dirty="0">
                <a:hlinkClick r:id="rId2"/>
              </a:rPr>
              <a:t>LMSC</a:t>
            </a:r>
            <a:r>
              <a:rPr lang="en-US" altLang="en-US" dirty="0"/>
              <a:t> and </a:t>
            </a:r>
            <a:r>
              <a:rPr lang="en-US" altLang="en-US" dirty="0">
                <a:hlinkClick r:id="rId3"/>
              </a:rPr>
              <a:t>IEEE 802.1 WG</a:t>
            </a:r>
            <a:r>
              <a:rPr lang="en-US" altLang="en-US" dirty="0"/>
              <a:t>. Operating as a subgroup of the 802.1 WG, but without membership restriction</a:t>
            </a:r>
          </a:p>
          <a:p>
            <a:pPr eaLnBrk="1" hangingPunct="1"/>
            <a:r>
              <a:rPr lang="en-US" altLang="en-US" b="1" dirty="0"/>
              <a:t>Deliverables listed in the Approved ICAID </a:t>
            </a:r>
            <a:r>
              <a:rPr lang="en-US" altLang="en-US" b="1" dirty="0">
                <a:solidFill>
                  <a:srgbClr val="FF0000"/>
                </a:solidFill>
              </a:rPr>
              <a:t>(Do not modify):</a:t>
            </a:r>
          </a:p>
          <a:p>
            <a:pPr marL="298450" lvl="1" indent="0">
              <a:buNone/>
            </a:pPr>
            <a:r>
              <a:rPr lang="en-US" dirty="0"/>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the IC will be available in March 2018. </a:t>
            </a:r>
          </a:p>
          <a:p>
            <a:pPr eaLnBrk="1" hangingPunct="1"/>
            <a:r>
              <a:rPr lang="en-US" altLang="en-US" b="1" dirty="0"/>
              <a:t>Status of Deliverables:</a:t>
            </a:r>
            <a:endParaRPr lang="en-US" altLang="en-US" dirty="0">
              <a:solidFill>
                <a:srgbClr val="FF0000"/>
              </a:solidFill>
            </a:endParaRPr>
          </a:p>
          <a:p>
            <a:pPr lvl="2" eaLnBrk="1" hangingPunct="1">
              <a:spcBef>
                <a:spcPts val="500"/>
              </a:spcBef>
            </a:pPr>
            <a:r>
              <a:rPr lang="en-US" altLang="en-US" sz="1600" dirty="0"/>
              <a:t>Lossless Network for Data Centers: published Nendica Report, 2018-08-17</a:t>
            </a:r>
          </a:p>
          <a:p>
            <a:pPr lvl="2" eaLnBrk="1" hangingPunct="1">
              <a:spcBef>
                <a:spcPts val="500"/>
              </a:spcBef>
            </a:pPr>
            <a:r>
              <a:rPr lang="en-US" altLang="en-US" sz="1600" dirty="0"/>
              <a:t>Flexible Factory IoT: draft circulated for review; engaged in comment resolution, target completion 2019-07</a:t>
            </a:r>
          </a:p>
        </p:txBody>
      </p:sp>
      <p:sp>
        <p:nvSpPr>
          <p:cNvPr id="1946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ea typeface="MS PGothic" panose="020B0600070205080204" pitchFamily="34" charset="-128"/>
              </a:defRPr>
            </a:lvl1pPr>
            <a:lvl2pPr marL="742950" indent="-285750">
              <a:defRPr sz="2400">
                <a:solidFill>
                  <a:schemeClr val="tx1"/>
                </a:solidFill>
                <a:latin typeface="Verdana" panose="020B0604030504040204" pitchFamily="34" charset="0"/>
                <a:ea typeface="MS PGothic" panose="020B0600070205080204" pitchFamily="34" charset="-128"/>
              </a:defRPr>
            </a:lvl2pPr>
            <a:lvl3pPr marL="1143000" indent="-228600">
              <a:defRPr sz="2400">
                <a:solidFill>
                  <a:schemeClr val="tx1"/>
                </a:solidFill>
                <a:latin typeface="Verdana" panose="020B0604030504040204" pitchFamily="34" charset="0"/>
                <a:ea typeface="MS PGothic" panose="020B0600070205080204" pitchFamily="34" charset="-128"/>
              </a:defRPr>
            </a:lvl3pPr>
            <a:lvl4pPr marL="1600200" indent="-228600">
              <a:defRPr sz="2400">
                <a:solidFill>
                  <a:schemeClr val="tx1"/>
                </a:solidFill>
                <a:latin typeface="Verdana" panose="020B0604030504040204" pitchFamily="34" charset="0"/>
                <a:ea typeface="MS PGothic" panose="020B0600070205080204" pitchFamily="34" charset="-128"/>
              </a:defRPr>
            </a:lvl4pPr>
            <a:lvl5pPr marL="2057400" indent="-228600">
              <a:defRPr sz="24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9pPr>
          </a:lstStyle>
          <a:p>
            <a:fld id="{05AF8AA4-069D-484B-A704-8D9A75DBE70D}" type="slidenum">
              <a:rPr lang="en-US" altLang="en-US" sz="800" smtClean="0"/>
              <a:pPr/>
              <a:t>1</a:t>
            </a:fld>
            <a:endParaRPr lang="en-US" altLang="en-US" sz="8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447675" y="421482"/>
            <a:ext cx="8099425" cy="704849"/>
          </a:xfrm>
        </p:spPr>
        <p:txBody>
          <a:bodyPr/>
          <a:lstStyle/>
          <a:p>
            <a:pPr eaLnBrk="1" hangingPunct="1"/>
            <a:r>
              <a:rPr lang="en-US" altLang="en-US" sz="2000" dirty="0"/>
              <a:t>IC17-001 IEEE 802 Network Enhancements for the Next Decade</a:t>
            </a:r>
            <a:br>
              <a:rPr lang="en-US" altLang="en-US" dirty="0"/>
            </a:br>
            <a:endParaRPr lang="en-US" altLang="en-US" sz="2000" b="0" dirty="0">
              <a:solidFill>
                <a:srgbClr val="FF0000"/>
              </a:solidFill>
            </a:endParaRPr>
          </a:p>
        </p:txBody>
      </p:sp>
      <p:sp>
        <p:nvSpPr>
          <p:cNvPr id="20483" name="Rectangle 15"/>
          <p:cNvSpPr>
            <a:spLocks noGrp="1" noChangeArrowheads="1"/>
          </p:cNvSpPr>
          <p:nvPr>
            <p:ph idx="1"/>
          </p:nvPr>
        </p:nvSpPr>
        <p:spPr>
          <a:xfrm>
            <a:off x="447675" y="1066800"/>
            <a:ext cx="8272463" cy="4976813"/>
          </a:xfrm>
        </p:spPr>
        <p:txBody>
          <a:bodyPr/>
          <a:lstStyle/>
          <a:p>
            <a:pPr marL="0" indent="0" eaLnBrk="1" hangingPunct="1">
              <a:buNone/>
            </a:pPr>
            <a:r>
              <a:rPr lang="en-US" altLang="en-US" b="1" dirty="0"/>
              <a:t>Additional Accomplishments: </a:t>
            </a:r>
          </a:p>
          <a:p>
            <a:pPr lvl="1" eaLnBrk="1" hangingPunct="1"/>
            <a:r>
              <a:rPr lang="en-US" altLang="en-US" dirty="0"/>
              <a:t>Stimulated new standardization project IEEE P802.1Qcz</a:t>
            </a:r>
          </a:p>
          <a:p>
            <a:pPr lvl="1" eaLnBrk="1" hangingPunct="1"/>
            <a:r>
              <a:rPr lang="en-US" altLang="en-US" dirty="0"/>
              <a:t>Organized joint IEEE 802/IETF Data Center Workshop, Bangkok, 2018-11-10 (55 attendees)</a:t>
            </a:r>
          </a:p>
          <a:p>
            <a:pPr lvl="1" eaLnBrk="1" hangingPunct="1"/>
            <a:r>
              <a:rPr lang="en-US" altLang="en-US" dirty="0"/>
              <a:t>Issued blog post in IEEE-SA </a:t>
            </a:r>
            <a:r>
              <a:rPr lang="en-US" altLang="en-US" i="1" dirty="0"/>
              <a:t>Beyond Standards</a:t>
            </a:r>
            <a:r>
              <a:rPr lang="en-US" altLang="en-US" dirty="0"/>
              <a:t>, 2018-12-06</a:t>
            </a:r>
          </a:p>
          <a:p>
            <a:pPr lvl="1" eaLnBrk="1" hangingPunct="1"/>
            <a:r>
              <a:rPr lang="en-US" altLang="en-US" dirty="0"/>
              <a:t>Presentation to North American Network Operators Group, 2019-02-20</a:t>
            </a:r>
          </a:p>
          <a:p>
            <a:pPr lvl="1" eaLnBrk="1" hangingPunct="1"/>
            <a:r>
              <a:rPr lang="en-US" altLang="en-US" dirty="0"/>
              <a:t>Considering activity to revise and extend Data Center report</a:t>
            </a:r>
          </a:p>
          <a:p>
            <a:pPr eaLnBrk="1" hangingPunct="1"/>
            <a:r>
              <a:rPr lang="en-US" altLang="en-US" b="1" dirty="0"/>
              <a:t>Future Meetings</a:t>
            </a:r>
            <a:r>
              <a:rPr lang="en-US" altLang="en-US" dirty="0"/>
              <a:t>: </a:t>
            </a:r>
            <a:r>
              <a:rPr lang="en-US" altLang="en-US" dirty="0">
                <a:solidFill>
                  <a:srgbClr val="FF0000"/>
                </a:solidFill>
              </a:rPr>
              <a:t>Schedule of upcoming meetings</a:t>
            </a:r>
          </a:p>
          <a:p>
            <a:pPr lvl="1" eaLnBrk="1" hangingPunct="1"/>
            <a:r>
              <a:rPr lang="en-US" altLang="en-US" dirty="0"/>
              <a:t>Weeks of 2019-03-11 (Vancouver), 2019-05-13 (Atlanta), 2019-05-20 (Salt Lake City), 2019-07-08 (Vienna)</a:t>
            </a:r>
          </a:p>
          <a:p>
            <a:pPr lvl="1" eaLnBrk="1" hangingPunct="1"/>
            <a:r>
              <a:rPr lang="en-US" altLang="en-US" dirty="0"/>
              <a:t>Many teleconferences, often weekly	</a:t>
            </a:r>
          </a:p>
          <a:p>
            <a:pPr eaLnBrk="1" hangingPunct="1"/>
            <a:r>
              <a:rPr lang="en-US" altLang="en-US" b="1" dirty="0"/>
              <a:t>Issues</a:t>
            </a:r>
            <a:r>
              <a:rPr lang="en-US" altLang="en-US" dirty="0"/>
              <a:t>: </a:t>
            </a:r>
            <a:r>
              <a:rPr lang="en-US" altLang="en-US" dirty="0">
                <a:solidFill>
                  <a:srgbClr val="FF0000"/>
                </a:solidFill>
              </a:rPr>
              <a:t>Any major issues to be addressed; Any areas where the IEEE-SA Industry Connections Committee (</a:t>
            </a:r>
            <a:r>
              <a:rPr lang="en-US" altLang="en-US" dirty="0" err="1">
                <a:solidFill>
                  <a:srgbClr val="FF0000"/>
                </a:solidFill>
              </a:rPr>
              <a:t>ICCom</a:t>
            </a:r>
            <a:r>
              <a:rPr lang="en-US" altLang="en-US" dirty="0">
                <a:solidFill>
                  <a:srgbClr val="FF0000"/>
                </a:solidFill>
              </a:rPr>
              <a:t>) might be able to help</a:t>
            </a:r>
            <a:endParaRPr lang="en-US" altLang="en-US" dirty="0"/>
          </a:p>
          <a:p>
            <a:pPr lvl="1" eaLnBrk="1" hangingPunct="1"/>
            <a:r>
              <a:rPr lang="en-US" altLang="en-US" dirty="0"/>
              <a:t>Continued publicity support</a:t>
            </a:r>
          </a:p>
          <a:p>
            <a:pPr lvl="1" eaLnBrk="1" hangingPunct="1"/>
            <a:r>
              <a:rPr lang="en-US" altLang="en-US" dirty="0"/>
              <a:t>Possible assistance with future inter-organizational cooperation</a:t>
            </a:r>
          </a:p>
        </p:txBody>
      </p:sp>
      <p:sp>
        <p:nvSpPr>
          <p:cNvPr id="2048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ea typeface="MS PGothic" panose="020B0600070205080204" pitchFamily="34" charset="-128"/>
              </a:defRPr>
            </a:lvl1pPr>
            <a:lvl2pPr marL="742950" indent="-285750">
              <a:defRPr sz="2400">
                <a:solidFill>
                  <a:schemeClr val="tx1"/>
                </a:solidFill>
                <a:latin typeface="Verdana" panose="020B0604030504040204" pitchFamily="34" charset="0"/>
                <a:ea typeface="MS PGothic" panose="020B0600070205080204" pitchFamily="34" charset="-128"/>
              </a:defRPr>
            </a:lvl2pPr>
            <a:lvl3pPr marL="1143000" indent="-228600">
              <a:defRPr sz="2400">
                <a:solidFill>
                  <a:schemeClr val="tx1"/>
                </a:solidFill>
                <a:latin typeface="Verdana" panose="020B0604030504040204" pitchFamily="34" charset="0"/>
                <a:ea typeface="MS PGothic" panose="020B0600070205080204" pitchFamily="34" charset="-128"/>
              </a:defRPr>
            </a:lvl3pPr>
            <a:lvl4pPr marL="1600200" indent="-228600">
              <a:defRPr sz="2400">
                <a:solidFill>
                  <a:schemeClr val="tx1"/>
                </a:solidFill>
                <a:latin typeface="Verdana" panose="020B0604030504040204" pitchFamily="34" charset="0"/>
                <a:ea typeface="MS PGothic" panose="020B0600070205080204" pitchFamily="34" charset="-128"/>
              </a:defRPr>
            </a:lvl4pPr>
            <a:lvl5pPr marL="2057400" indent="-228600">
              <a:defRPr sz="2400">
                <a:solidFill>
                  <a:schemeClr val="tx1"/>
                </a:solidFill>
                <a:latin typeface="Verdan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Verdana" panose="020B0604030504040204" pitchFamily="34" charset="0"/>
                <a:ea typeface="MS PGothic" panose="020B0600070205080204" pitchFamily="34" charset="-128"/>
              </a:defRPr>
            </a:lvl9pPr>
          </a:lstStyle>
          <a:p>
            <a:fld id="{FBA5B53C-EA06-465E-9195-2E630610E9D5}" type="slidenum">
              <a:rPr lang="en-US" altLang="en-US" sz="800" smtClean="0"/>
              <a:pPr/>
              <a:t>2</a:t>
            </a:fld>
            <a:endParaRPr lang="en-US" altLang="en-US" sz="800"/>
          </a:p>
        </p:txBody>
      </p:sp>
    </p:spTree>
  </p:cSld>
  <p:clrMapOvr>
    <a:masterClrMapping/>
  </p:clrMapOvr>
  <p:transition/>
</p:sld>
</file>

<file path=ppt/theme/theme1.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ark Layouts">
  <a:themeElements>
    <a:clrScheme name="IEEE rev">
      <a:dk1>
        <a:srgbClr val="FFFFFF"/>
      </a:dk1>
      <a:lt1>
        <a:srgbClr val="000000"/>
      </a:lt1>
      <a:dk2>
        <a:srgbClr val="6E8076"/>
      </a:dk2>
      <a:lt2>
        <a:srgbClr val="A6B4AC"/>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over Slides">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2797</TotalTime>
  <Words>257</Words>
  <Application>Microsoft Macintosh PowerPoint</Application>
  <PresentationFormat>On-screen Show (4:3)</PresentationFormat>
  <Paragraphs>24</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Myriad Pro</vt:lpstr>
      <vt:lpstr>Verdana</vt:lpstr>
      <vt:lpstr>Wingdings 2</vt:lpstr>
      <vt:lpstr>blank</vt:lpstr>
      <vt:lpstr>Dark Layouts</vt:lpstr>
      <vt:lpstr>Cover Slides</vt:lpstr>
      <vt:lpstr>IC17-001 IEEE 802 Network Enhancements for the Next Decade (DRAFT) Type: Individual  Report Date: 14 February 2019</vt:lpstr>
      <vt:lpstr>IC17-001 IEEE 802 Network Enhancements for the Next Decade </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Cover Page</dc:title>
  <dc:creator>shuangyu</dc:creator>
  <cp:lastModifiedBy>OfficeUser4564</cp:lastModifiedBy>
  <cp:revision>259</cp:revision>
  <dcterms:created xsi:type="dcterms:W3CDTF">2011-06-08T14:47:44Z</dcterms:created>
  <dcterms:modified xsi:type="dcterms:W3CDTF">2019-02-08T19:20:05Z</dcterms:modified>
</cp:coreProperties>
</file>