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0"/>
  </p:notesMasterIdLst>
  <p:handoutMasterIdLst>
    <p:handoutMasterId r:id="rId11"/>
  </p:handoutMasterIdLst>
  <p:sldIdLst>
    <p:sldId id="256" r:id="rId2"/>
    <p:sldId id="345" r:id="rId3"/>
    <p:sldId id="340" r:id="rId4"/>
    <p:sldId id="318" r:id="rId5"/>
    <p:sldId id="260" r:id="rId6"/>
    <p:sldId id="346" r:id="rId7"/>
    <p:sldId id="347" r:id="rId8"/>
    <p:sldId id="348"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71" autoAdjust="0"/>
    <p:restoredTop sz="94608" autoAdjust="0"/>
  </p:normalViewPr>
  <p:slideViewPr>
    <p:cSldViewPr showGuides="1">
      <p:cViewPr varScale="1">
        <p:scale>
          <a:sx n="99" d="100"/>
          <a:sy n="99" d="100"/>
        </p:scale>
        <p:origin x="808"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1/16/19</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2019-01-16</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mailaccount.cmail19.com/t/t-l-kjqjlk-kduyhyiih-u/" TargetMode="External"/><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ieee802.org/802-nend/"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listserv.ieee.org/cgi-bin/wa?SUBED1=STDS-802-NEND&amp;A=1" TargetMode="External"/><Relationship Id="rId5" Type="http://schemas.openxmlformats.org/officeDocument/2006/relationships/hyperlink" Target="https://listserv.ieee.org/cgi-bin/wa?A0=STDS-802-NEND" TargetMode="External"/><Relationship Id="rId4" Type="http://schemas.openxmlformats.org/officeDocument/2006/relationships/hyperlink" Target="https://mentor.ieee.org/802.1/documents?is_group=ICn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beyondstandards.ieee.org/networking/laying-the-foundation-for-the-lossless-data-cente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94116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a:t>16 </a:t>
            </a:r>
            <a:r>
              <a:rPr lang="en-US" altLang="en-US" dirty="0"/>
              <a:t>January 2019</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802.1-19-0005-01-ICne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134076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Meeting Overview, 2019-01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Nendica Overview</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p>
                    <a:p>
                      <a:pPr>
                        <a:lnSpc>
                          <a:spcPts val="1350"/>
                        </a:lnSpc>
                      </a:pPr>
                      <a:endParaRPr lang="en-US" sz="1400" dirty="0">
                        <a:effectLst/>
                      </a:endParaRPr>
                    </a:p>
                    <a:p>
                      <a:pPr>
                        <a:lnSpc>
                          <a:spcPts val="1350"/>
                        </a:lnSpc>
                      </a:pPr>
                      <a:r>
                        <a:rPr lang="en-US" sz="1400" dirty="0">
                          <a:solidFill>
                            <a:srgbClr val="000000"/>
                          </a:solidFill>
                          <a:effectLst/>
                          <a:latin typeface="Arial" panose="020B0604020202020204" pitchFamily="34" charset="0"/>
                        </a:rPr>
                        <a:t>IEEE 802 technologies are mainly deployed in communication infrastructures outside of the IMT domain. Therefore, to address emerging network requirements, the IEEE 802 LAN/MAN Standards Committee is launching a new initiative under the </a:t>
                      </a:r>
                      <a:r>
                        <a:rPr lang="en-US" sz="1400" b="1" dirty="0">
                          <a:solidFill>
                            <a:srgbClr val="000000"/>
                          </a:solidFill>
                          <a:effectLst/>
                          <a:latin typeface="Arial" panose="020B0604020202020204" pitchFamily="34" charset="0"/>
                          <a:hlinkClick r:id="rId3"/>
                        </a:rPr>
                        <a:t>IEEE Standards Association (IEEE-SA) Industry Connections Program.</a:t>
                      </a:r>
                      <a:r>
                        <a:rPr lang="en-US" sz="1400" dirty="0">
                          <a:solidFill>
                            <a:srgbClr val="000000"/>
                          </a:solidFill>
                          <a:effectLst/>
                          <a:latin typeface="Arial" panose="020B0604020202020204" pitchFamily="34" charset="0"/>
                        </a:rPr>
                        <a:t> This activity will assess emerging requirements for IEEE 802 based communication infrastructures, identify commonalities, gaps, and trends not currently addressed by IEEE 802 standards and projects, and facilitate building industry consensus towards proposals to initiate new standards development efforts.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Participants in this activity may work on the following outputs:</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this IC activity will be available in March 2018.</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may include but are not limited to:</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Users and producers of systems and components for networking systems, high performance computing, cloud computing, telecommunications carriers, automotive, intelligent transport systems, eHealth, smart cities, </a:t>
                      </a:r>
                      <a:r>
                        <a:rPr lang="en-US" sz="1400" dirty="0" err="1">
                          <a:solidFill>
                            <a:srgbClr val="000000"/>
                          </a:solidFill>
                          <a:effectLst/>
                          <a:latin typeface="Arial" panose="020B0604020202020204" pitchFamily="34" charset="0"/>
                        </a:rPr>
                        <a:t>IoT</a:t>
                      </a:r>
                      <a:r>
                        <a:rPr lang="en-US" sz="1400" dirty="0">
                          <a:solidFill>
                            <a:srgbClr val="000000"/>
                          </a:solidFill>
                          <a:effectLst/>
                          <a:latin typeface="Arial" panose="020B0604020202020204" pitchFamily="34" charset="0"/>
                        </a:rPr>
                        <a:t>, and industrial applications</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887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Leadership</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4608512"/>
          </a:xfrm>
        </p:spPr>
        <p:txBody>
          <a:bodyPr/>
          <a:lstStyle/>
          <a:p>
            <a:r>
              <a:rPr lang="en-US" altLang="en-US" dirty="0"/>
              <a:t>Nendica Chair</a:t>
            </a:r>
          </a:p>
          <a:p>
            <a:pPr lvl="1"/>
            <a:r>
              <a:rPr lang="en-US" altLang="en-US" dirty="0"/>
              <a:t>Roger Marks</a:t>
            </a:r>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IEEE 802.1 Chair</a:t>
            </a:r>
          </a:p>
          <a:p>
            <a:pPr lvl="1"/>
            <a:r>
              <a:rPr lang="en-US" altLang="en-US" dirty="0"/>
              <a:t>Glenn Parsons</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124744"/>
            <a:ext cx="8478838" cy="5400600"/>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000" dirty="0"/>
              <a:t>Attendance</a:t>
            </a:r>
          </a:p>
          <a:p>
            <a:pPr lvl="1" eaLnBrk="1" hangingPunct="1"/>
            <a:r>
              <a:rPr lang="en-US" altLang="en-US" sz="1800" dirty="0"/>
              <a:t>log: IMAT, under 802.1 &lt;</a:t>
            </a:r>
            <a:r>
              <a:rPr lang="en-US" altLang="en-US" sz="1800" dirty="0">
                <a:hlinkClick r:id="rId2"/>
              </a:rPr>
              <a:t>https://imat.ieee.org</a:t>
            </a:r>
            <a:r>
              <a:rPr lang="en-US" altLang="en-US" sz="1800" dirty="0"/>
              <a:t>&gt;</a:t>
            </a:r>
          </a:p>
          <a:p>
            <a:pPr lvl="1" eaLnBrk="1" hangingPunct="1"/>
            <a:r>
              <a:rPr lang="en-US" altLang="en-US" sz="1800" dirty="0"/>
              <a:t>“reciprocal” attendance policy is per home WG</a:t>
            </a:r>
          </a:p>
          <a:p>
            <a:pPr eaLnBrk="1" hangingPunct="1"/>
            <a:r>
              <a:rPr lang="en-US" altLang="en-US" sz="2000" dirty="0"/>
              <a:t>Nendica Activity Authorization</a:t>
            </a:r>
          </a:p>
          <a:p>
            <a:pPr lvl="1" eaLnBrk="1" hangingPunct="1"/>
            <a:r>
              <a:rPr lang="en-US" altLang="en-US" sz="1800" dirty="0"/>
              <a:t>Until March 2019 (proposing renewal to March 2021)</a:t>
            </a:r>
          </a:p>
          <a:p>
            <a:pPr eaLnBrk="1" hangingPunct="1"/>
            <a:r>
              <a:rPr lang="en-US" altLang="en-US" sz="2000" dirty="0"/>
              <a:t>Document storage – 802.1 website &amp; mentor </a:t>
            </a:r>
          </a:p>
          <a:p>
            <a:pPr lvl="1" eaLnBrk="1" hangingPunct="1"/>
            <a:r>
              <a:rPr lang="en-US" altLang="en-US" sz="1800" dirty="0">
                <a:hlinkClick r:id="rId3"/>
              </a:rPr>
              <a:t>http://1.ieee802.org/802-nend/</a:t>
            </a:r>
            <a:r>
              <a:rPr lang="en-US" altLang="en-US" sz="1800" dirty="0"/>
              <a:t> </a:t>
            </a:r>
          </a:p>
          <a:p>
            <a:pPr lvl="1" eaLnBrk="1" hangingPunct="1"/>
            <a:r>
              <a:rPr lang="en-US" altLang="en-US" sz="1800" dirty="0">
                <a:hlinkClick r:id="rId4"/>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5"/>
              </a:rPr>
              <a:t>https://listserv.ieee.org/cgi-bin/wa?A0=STDS-802-NEND</a:t>
            </a:r>
            <a:endParaRPr lang="en-US" altLang="en-US" sz="1800" dirty="0"/>
          </a:p>
          <a:p>
            <a:pPr lvl="1" eaLnBrk="1" hangingPunct="1"/>
            <a:r>
              <a:rPr lang="en-US" altLang="en-US" sz="1800" dirty="0"/>
              <a:t>Join: </a:t>
            </a:r>
            <a:r>
              <a:rPr lang="en-US" altLang="en-US" sz="1800" dirty="0">
                <a:hlinkClick r:id="rId6"/>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15 Jan 2019</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82204"/>
            <a:ext cx="8229600" cy="5587156"/>
          </a:xfrm>
        </p:spPr>
        <p:txBody>
          <a:bodyPr/>
          <a:lstStyle/>
          <a:p>
            <a:pPr>
              <a:tabLst>
                <a:tab pos="7772400" algn="l"/>
              </a:tabLst>
            </a:pPr>
            <a:r>
              <a:rPr lang="en-US" altLang="en-US" sz="2400" dirty="0"/>
              <a:t>Tuesday 19:30-21:30, St. Louis (802 Wireless Interim)</a:t>
            </a:r>
          </a:p>
          <a:p>
            <a:pPr lvl="1">
              <a:tabLst>
                <a:tab pos="7772400" algn="l"/>
              </a:tabLst>
            </a:pPr>
            <a:r>
              <a:rPr lang="en-US" altLang="en-US" sz="2000" dirty="0"/>
              <a:t>Wed 10:30-12:30, Hiroshima (802.1 Interim)</a:t>
            </a:r>
          </a:p>
          <a:p>
            <a:pPr>
              <a:tabLst>
                <a:tab pos="7772400" algn="l"/>
              </a:tabLst>
            </a:pPr>
            <a:r>
              <a:rPr lang="en-US" altLang="en-US" sz="2400" dirty="0"/>
              <a:t>Detailed agenda:</a:t>
            </a:r>
          </a:p>
          <a:p>
            <a:pPr lvl="1">
              <a:tabLst>
                <a:tab pos="7772400" algn="l"/>
              </a:tabLst>
            </a:pPr>
            <a:r>
              <a:rPr lang="en-US" altLang="en-US" sz="1800" dirty="0"/>
              <a:t>http://1.ieee802.org/802-nendica/agenda-ieee-802-nendica-meeting/</a:t>
            </a:r>
            <a:endParaRPr lang="en-US" altLang="en-US" sz="2200" dirty="0"/>
          </a:p>
          <a:p>
            <a:pPr>
              <a:tabLst>
                <a:tab pos="7772400" algn="l"/>
              </a:tabLst>
            </a:pPr>
            <a:r>
              <a:rPr lang="en-US" altLang="en-US" sz="2400" dirty="0"/>
              <a:t>Key meeting topics:</a:t>
            </a:r>
          </a:p>
          <a:p>
            <a:pPr lvl="1">
              <a:tabLst>
                <a:tab pos="7772400" algn="l"/>
              </a:tabLst>
            </a:pPr>
            <a:r>
              <a:rPr lang="en-US" altLang="en-US" sz="2200" b="1" dirty="0"/>
              <a:t>Agree on ICAID renewal, March 2019 – March 2021</a:t>
            </a:r>
            <a:endParaRPr lang="en-GB" altLang="en-US" sz="2200" b="1" dirty="0"/>
          </a:p>
          <a:p>
            <a:pPr lvl="1">
              <a:tabLst>
                <a:tab pos="7772400" algn="l"/>
              </a:tabLst>
            </a:pPr>
            <a:r>
              <a:rPr lang="en-US" altLang="en-US" sz="2200" dirty="0"/>
              <a:t>Work Item: </a:t>
            </a:r>
            <a:r>
              <a:rPr lang="en-GB" altLang="en-US" sz="2400" dirty="0"/>
              <a:t>Lossless Network for Data </a:t>
            </a:r>
            <a:r>
              <a:rPr lang="en-GB" altLang="en-US" sz="2400" dirty="0" err="1"/>
              <a:t>Centers</a:t>
            </a:r>
            <a:r>
              <a:rPr lang="en-US" altLang="en-US" sz="2200" dirty="0"/>
              <a:t>	</a:t>
            </a:r>
          </a:p>
          <a:p>
            <a:pPr lvl="1">
              <a:tabLst>
                <a:tab pos="7772400" algn="l"/>
              </a:tabLst>
            </a:pPr>
            <a:r>
              <a:rPr lang="en-US" altLang="en-US" sz="2200" dirty="0"/>
              <a:t>Work Item: </a:t>
            </a:r>
            <a:r>
              <a:rPr lang="en-US" altLang="en-US" sz="2400" dirty="0"/>
              <a:t>Flexible Factory IoT</a:t>
            </a:r>
            <a:r>
              <a:rPr lang="en-US" altLang="en-US" sz="2200" dirty="0"/>
              <a:t>	</a:t>
            </a:r>
          </a:p>
          <a:p>
            <a:pPr marL="887413" lvl="3" indent="-255588">
              <a:tabLst>
                <a:tab pos="7772400" algn="l"/>
              </a:tabLst>
            </a:pPr>
            <a:r>
              <a:rPr lang="en-US" altLang="en-US" dirty="0"/>
              <a:t>Significant wireless focus</a:t>
            </a:r>
          </a:p>
          <a:p>
            <a:pPr marL="887413" lvl="3" indent="-255588">
              <a:tabLst>
                <a:tab pos="7772400" algn="l"/>
              </a:tabLst>
            </a:pPr>
            <a:r>
              <a:rPr lang="en-US" altLang="en-US" dirty="0"/>
              <a:t>Comment resolution</a:t>
            </a:r>
            <a:endParaRPr lang="en-CA" altLang="en-US" dirty="0"/>
          </a:p>
          <a:p>
            <a:pPr lvl="1" eaLnBrk="1" hangingPunct="1">
              <a:tabLst>
                <a:tab pos="7772400" algn="l"/>
              </a:tabLst>
            </a:pPr>
            <a:r>
              <a:rPr lang="en-US" altLang="en-US" sz="2200" dirty="0"/>
              <a:t>Any new proposed topics</a:t>
            </a:r>
          </a:p>
          <a:p>
            <a:pPr lvl="1" eaLnBrk="1" hangingPunct="1">
              <a:tabLst>
                <a:tab pos="7772400" algn="l"/>
              </a:tabLst>
            </a:pPr>
            <a:r>
              <a:rPr lang="en-US" altLang="en-US" sz="2200" dirty="0"/>
              <a:t>Future meetings</a:t>
            </a:r>
          </a:p>
          <a:p>
            <a:pPr lvl="2" eaLnBrk="1" hangingPunct="1">
              <a:tabLst>
                <a:tab pos="7772400" algn="l"/>
              </a:tabLst>
            </a:pPr>
            <a:r>
              <a:rPr lang="en-GB" altLang="en-US" sz="2200" dirty="0"/>
              <a:t>Teleconferences </a:t>
            </a:r>
          </a:p>
          <a:p>
            <a:pPr lvl="2" eaLnBrk="1" hangingPunct="1">
              <a:tabLst>
                <a:tab pos="7772400" algn="l"/>
              </a:tabLst>
            </a:pPr>
            <a:r>
              <a:rPr lang="en-GB" altLang="en-US" sz="2200" dirty="0"/>
              <a:t>March meeting</a:t>
            </a:r>
          </a:p>
          <a:p>
            <a:pPr lvl="3" eaLnBrk="1" hangingPunct="1">
              <a:tabLst>
                <a:tab pos="7772400" algn="l"/>
              </a:tabLst>
            </a:pPr>
            <a:r>
              <a:rPr lang="en-GB" altLang="en-US" sz="2000" dirty="0"/>
              <a:t>Finalize submitted ICAID renewal</a:t>
            </a:r>
            <a:endParaRPr lang="en-CA" altLang="en-US" sz="20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Lossless Network for Data </a:t>
            </a:r>
            <a:r>
              <a:rPr lang="en-GB" sz="3600" dirty="0" err="1"/>
              <a:t>Centers</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Approved Nendica Report</a:t>
            </a:r>
          </a:p>
          <a:p>
            <a:pPr>
              <a:tabLst>
                <a:tab pos="7772400" algn="l"/>
              </a:tabLst>
            </a:pPr>
            <a:r>
              <a:rPr lang="en-US" altLang="en-US" sz="2400" dirty="0"/>
              <a:t>Published 2018-08-17</a:t>
            </a:r>
          </a:p>
          <a:p>
            <a:pPr lvl="1">
              <a:tabLst>
                <a:tab pos="7772400" algn="l"/>
              </a:tabLst>
            </a:pPr>
            <a:r>
              <a:rPr lang="en-US" altLang="en-US" sz="1600" dirty="0"/>
              <a:t>https://</a:t>
            </a:r>
            <a:r>
              <a:rPr lang="en-US" altLang="en-US" sz="1600" dirty="0" err="1"/>
              <a:t>mentor.ieee.org</a:t>
            </a:r>
            <a:r>
              <a:rPr lang="en-US" altLang="en-US" sz="1600" dirty="0"/>
              <a:t>/802.1/</a:t>
            </a:r>
            <a:r>
              <a:rPr lang="en-US" altLang="en-US" sz="1600" dirty="0" err="1"/>
              <a:t>dcn</a:t>
            </a:r>
            <a:r>
              <a:rPr lang="en-US" altLang="en-US" sz="1600" dirty="0"/>
              <a:t>/18/1-18-0042-00-ICne.pdf</a:t>
            </a:r>
          </a:p>
          <a:p>
            <a:pPr>
              <a:tabLst>
                <a:tab pos="7772400" algn="l"/>
              </a:tabLst>
            </a:pPr>
            <a:r>
              <a:rPr lang="en-US" altLang="en-US" sz="2400" dirty="0"/>
              <a:t>Publication includes ongoing Call for Comments</a:t>
            </a:r>
          </a:p>
          <a:p>
            <a:pPr>
              <a:tabLst>
                <a:tab pos="7772400" algn="l"/>
              </a:tabLst>
            </a:pPr>
            <a:r>
              <a:rPr lang="en-US" altLang="en-US" sz="2400" dirty="0"/>
              <a:t>Material presented at IEEE 802/IETF Data Center Workshop (Bangkok, 2018-11-10)</a:t>
            </a:r>
          </a:p>
          <a:p>
            <a:pPr lvl="1">
              <a:tabLst>
                <a:tab pos="7772400" algn="l"/>
              </a:tabLst>
            </a:pPr>
            <a:r>
              <a:rPr lang="en-US" altLang="en-US" sz="2200" dirty="0"/>
              <a:t>Discussion of further collaborative efforts</a:t>
            </a:r>
          </a:p>
          <a:p>
            <a:pPr>
              <a:tabLst>
                <a:tab pos="7772400" algn="l"/>
              </a:tabLst>
            </a:pPr>
            <a:r>
              <a:rPr lang="en-US" altLang="en-US" sz="2400" dirty="0"/>
              <a:t>Publicized in IEEE-SA </a:t>
            </a:r>
            <a:r>
              <a:rPr lang="en-US" altLang="en-US" sz="2400" i="1" dirty="0">
                <a:hlinkClick r:id="rId2"/>
              </a:rPr>
              <a:t>Beyond Standards</a:t>
            </a:r>
            <a:endParaRPr lang="en-US" altLang="en-US" sz="2400" i="1" dirty="0"/>
          </a:p>
          <a:p>
            <a:pPr>
              <a:tabLst>
                <a:tab pos="7772400" algn="l"/>
              </a:tabLst>
            </a:pPr>
            <a:r>
              <a:rPr lang="en-US" altLang="en-US" sz="2400" dirty="0"/>
              <a:t>Invited by North American Network Operators Group (NANOG) to contribute talk to NANOG 75 (Feb 2019) and discuss collaborative efforts</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854470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Flexible Factory IOT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Draft Report: “Wired/Wireless Use Cases and Communication Requirements for Flexible Factories IoT Bridged Network”</a:t>
            </a:r>
          </a:p>
          <a:p>
            <a:pPr>
              <a:tabLst>
                <a:tab pos="7772400" algn="l"/>
              </a:tabLst>
            </a:pPr>
            <a:r>
              <a:rPr lang="en-US" altLang="en-US" sz="2400" dirty="0"/>
              <a:t>Call for Comments: 2018-08-03 through 2018-09-02</a:t>
            </a:r>
          </a:p>
          <a:p>
            <a:pPr>
              <a:tabLst>
                <a:tab pos="7772400" algn="l"/>
              </a:tabLst>
            </a:pPr>
            <a:r>
              <a:rPr lang="en-US" altLang="en-US" sz="2400" dirty="0"/>
              <a:t>281 comments</a:t>
            </a:r>
          </a:p>
          <a:p>
            <a:pPr>
              <a:tabLst>
                <a:tab pos="7772400" algn="l"/>
              </a:tabLst>
            </a:pPr>
            <a:r>
              <a:rPr lang="en-US" altLang="en-US" sz="2400" dirty="0"/>
              <a:t>Initial in-person Comment Resolution 2018-09-11</a:t>
            </a:r>
          </a:p>
          <a:p>
            <a:pPr>
              <a:tabLst>
                <a:tab pos="7772400" algn="l"/>
              </a:tabLst>
            </a:pPr>
            <a:r>
              <a:rPr lang="en-US" altLang="en-US" sz="2400" dirty="0"/>
              <a:t>Further Comment Resolution in teleconferences</a:t>
            </a:r>
          </a:p>
          <a:p>
            <a:pPr>
              <a:tabLst>
                <a:tab pos="7772400" algn="l"/>
              </a:tabLst>
            </a:pPr>
            <a:r>
              <a:rPr lang="en-US" altLang="en-US" sz="2400" dirty="0"/>
              <a:t>Further Comment Resolution this week</a:t>
            </a:r>
          </a:p>
          <a:p>
            <a:pPr>
              <a:tabLst>
                <a:tab pos="7772400" algn="l"/>
              </a:tabLst>
            </a:pPr>
            <a:r>
              <a:rPr lang="en-US" altLang="en-US" sz="2400" dirty="0"/>
              <a:t>Intend to produce revised draft before March 2019</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99676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Post-Meeting Summary</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23 people participated (a bit more than half in Hiroshima; the remainder in St Louis)</a:t>
            </a:r>
          </a:p>
          <a:p>
            <a:pPr>
              <a:tabLst>
                <a:tab pos="7772400" algn="l"/>
              </a:tabLst>
            </a:pPr>
            <a:r>
              <a:rPr lang="en-US" altLang="en-US" sz="2400" dirty="0"/>
              <a:t>Agreed to forwarding the ICAID renewal request, proposing extension to March 2021</a:t>
            </a:r>
          </a:p>
          <a:p>
            <a:pPr>
              <a:tabLst>
                <a:tab pos="7772400" algn="l"/>
              </a:tabLst>
            </a:pPr>
            <a:r>
              <a:rPr lang="en-US" altLang="en-US" sz="2400" dirty="0"/>
              <a:t>Proceeded with FFIOT Comment Resolution, with intent to produce revised draft in February</a:t>
            </a:r>
          </a:p>
          <a:p>
            <a:pPr>
              <a:tabLst>
                <a:tab pos="7772400" algn="l"/>
              </a:tabLst>
            </a:pPr>
            <a:r>
              <a:rPr lang="en-US" altLang="en-US" sz="2400" dirty="0"/>
              <a:t>Scheduled teleconferences:</a:t>
            </a:r>
          </a:p>
          <a:p>
            <a:pPr lvl="1">
              <a:tabLst>
                <a:tab pos="7772400" algn="l"/>
              </a:tabLst>
            </a:pPr>
            <a:r>
              <a:rPr lang="en-US" altLang="en-US" sz="2200" dirty="0"/>
              <a:t>2019-01-31 08:00 ET</a:t>
            </a:r>
          </a:p>
          <a:p>
            <a:pPr lvl="1">
              <a:tabLst>
                <a:tab pos="7772400" algn="l"/>
              </a:tabLst>
            </a:pPr>
            <a:r>
              <a:rPr lang="en-US" altLang="en-US" sz="2200" dirty="0"/>
              <a:t>2019-02-07 16:00 ET</a:t>
            </a:r>
          </a:p>
          <a:p>
            <a:pPr lvl="1">
              <a:tabLst>
                <a:tab pos="7772400" algn="l"/>
              </a:tabLst>
            </a:pPr>
            <a:r>
              <a:rPr lang="en-US" altLang="en-US" sz="2200" dirty="0"/>
              <a:t>2019-02-14 08:00 ET</a:t>
            </a:r>
          </a:p>
          <a:p>
            <a:pPr lvl="1">
              <a:tabLst>
                <a:tab pos="7772400" algn="l"/>
              </a:tabLst>
            </a:pPr>
            <a:r>
              <a:rPr lang="en-US" altLang="en-US" sz="2200" dirty="0"/>
              <a:t>additional meetings in February, to be determined</a:t>
            </a:r>
          </a:p>
          <a:p>
            <a:pPr>
              <a:tabLst>
                <a:tab pos="7772400" algn="l"/>
              </a:tabLst>
            </a:pPr>
            <a:endParaRPr lang="en-US"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8769414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18018</TotalTime>
  <Words>508</Words>
  <Application>Microsoft Macintosh PowerPoint</Application>
  <PresentationFormat>On-screen Show (4:3)</PresentationFormat>
  <Paragraphs>94</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Georgia</vt:lpstr>
      <vt:lpstr>Helvetica Neue</vt:lpstr>
      <vt:lpstr>Trebuchet MS</vt:lpstr>
      <vt:lpstr>Wingdings 2</vt:lpstr>
      <vt:lpstr>Urban</vt:lpstr>
      <vt:lpstr>IEEE 802 “Network Enhancements for the Next Decade” Industry Connections Activity (Nendica): Meeting Overview, 2019-01</vt:lpstr>
      <vt:lpstr>Nendica Overview</vt:lpstr>
      <vt:lpstr>Nendica Leadership</vt:lpstr>
      <vt:lpstr>Nendica Overview</vt:lpstr>
      <vt:lpstr>Nendica Meeting, 15 Jan 2019</vt:lpstr>
      <vt:lpstr>Lossless Network for Data Centers</vt:lpstr>
      <vt:lpstr>Flexible Factory IOT</vt:lpstr>
      <vt:lpstr>Post-Meeting Summary</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335</cp:revision>
  <dcterms:created xsi:type="dcterms:W3CDTF">2013-11-15T16:17:16Z</dcterms:created>
  <dcterms:modified xsi:type="dcterms:W3CDTF">2019-01-16T18:56:19Z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