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handoutMasterIdLst>
    <p:handoutMasterId r:id="rId10"/>
  </p:handoutMasterIdLst>
  <p:sldIdLst>
    <p:sldId id="256" r:id="rId2"/>
    <p:sldId id="345" r:id="rId3"/>
    <p:sldId id="340" r:id="rId4"/>
    <p:sldId id="318" r:id="rId5"/>
    <p:sldId id="260" r:id="rId6"/>
    <p:sldId id="346" r:id="rId7"/>
    <p:sldId id="347"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71" autoAdjust="0"/>
    <p:restoredTop sz="94608" autoAdjust="0"/>
  </p:normalViewPr>
  <p:slideViewPr>
    <p:cSldViewPr showGuides="1">
      <p:cViewPr varScale="1">
        <p:scale>
          <a:sx n="99" d="100"/>
          <a:sy n="99" d="100"/>
        </p:scale>
        <p:origin x="8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1/9/19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2019-01-09</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eyondstandards.ieee.org/networking/laying-the-foundation-for-the-lossless-data-cent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9 January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802.1-10-0005-00-ICne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Meeting Overview, 2019-01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(proposing renewal to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15 Jan 2019</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82204"/>
            <a:ext cx="8229600" cy="5587156"/>
          </a:xfrm>
        </p:spPr>
        <p:txBody>
          <a:bodyPr/>
          <a:lstStyle/>
          <a:p>
            <a:pPr>
              <a:tabLst>
                <a:tab pos="7772400" algn="l"/>
              </a:tabLst>
            </a:pPr>
            <a:r>
              <a:rPr lang="en-US" altLang="en-US" sz="2400" dirty="0"/>
              <a:t>Tuesday 19:30-21:30, St. Louis (802 Wireless Interim)</a:t>
            </a:r>
          </a:p>
          <a:p>
            <a:pPr lvl="1">
              <a:tabLst>
                <a:tab pos="7772400" algn="l"/>
              </a:tabLst>
            </a:pPr>
            <a:r>
              <a:rPr lang="en-US" altLang="en-US" sz="2000" dirty="0"/>
              <a:t>Wed 10:30-12:30, Hiroshima (802.1 Interim)</a:t>
            </a:r>
          </a:p>
          <a:p>
            <a:pPr>
              <a:tabLst>
                <a:tab pos="7772400" algn="l"/>
              </a:tabLst>
            </a:pPr>
            <a:r>
              <a:rPr lang="en-US" altLang="en-US" sz="2400" dirty="0"/>
              <a:t>Detailed agenda:</a:t>
            </a:r>
          </a:p>
          <a:p>
            <a:pPr lvl="1">
              <a:tabLst>
                <a:tab pos="7772400" algn="l"/>
              </a:tabLst>
            </a:pPr>
            <a:r>
              <a:rPr lang="en-US" altLang="en-US" sz="1800" dirty="0"/>
              <a:t>http://1.ieee802.org/802-nendica/agenda-ieee-802-nendica-meeting/</a:t>
            </a:r>
            <a:endParaRPr lang="en-US" altLang="en-US" sz="2200" dirty="0"/>
          </a:p>
          <a:p>
            <a:pPr>
              <a:tabLst>
                <a:tab pos="7772400" algn="l"/>
              </a:tabLst>
            </a:pPr>
            <a:r>
              <a:rPr lang="en-US" altLang="en-US" sz="2400" dirty="0"/>
              <a:t>Key meeting topics:</a:t>
            </a:r>
          </a:p>
          <a:p>
            <a:pPr lvl="1">
              <a:tabLst>
                <a:tab pos="7772400" algn="l"/>
              </a:tabLst>
            </a:pPr>
            <a:r>
              <a:rPr lang="en-US" altLang="en-US" sz="2200" b="1" dirty="0"/>
              <a:t>Agree on ICAID renewal, March 2019 – March 2021</a:t>
            </a:r>
            <a:endParaRPr lang="en-GB" altLang="en-US" sz="2200" b="1" dirty="0"/>
          </a:p>
          <a:p>
            <a:pPr lvl="1">
              <a:tabLst>
                <a:tab pos="7772400" algn="l"/>
              </a:tabLst>
            </a:pPr>
            <a:r>
              <a:rPr lang="en-US" altLang="en-US" sz="2200" dirty="0"/>
              <a:t>Work Item: </a:t>
            </a:r>
            <a:r>
              <a:rPr lang="en-GB" altLang="en-US" sz="2400" dirty="0"/>
              <a:t>Lossless Network for Data </a:t>
            </a:r>
            <a:r>
              <a:rPr lang="en-GB" altLang="en-US" sz="2400" dirty="0" err="1"/>
              <a:t>Centers</a:t>
            </a:r>
            <a:r>
              <a:rPr lang="en-US" altLang="en-US" sz="2200" dirty="0"/>
              <a:t>	</a:t>
            </a:r>
          </a:p>
          <a:p>
            <a:pPr lvl="1">
              <a:tabLst>
                <a:tab pos="7772400" algn="l"/>
              </a:tabLst>
            </a:pPr>
            <a:r>
              <a:rPr lang="en-US" altLang="en-US" sz="2200" dirty="0"/>
              <a:t>Work Item: </a:t>
            </a:r>
            <a:r>
              <a:rPr lang="en-US" altLang="en-US" sz="2400" dirty="0"/>
              <a:t>Flexible Factory IoT</a:t>
            </a:r>
            <a:r>
              <a:rPr lang="en-US" altLang="en-US" sz="2200" dirty="0"/>
              <a:t>	</a:t>
            </a:r>
          </a:p>
          <a:p>
            <a:pPr marL="887413" lvl="3" indent="-255588">
              <a:tabLst>
                <a:tab pos="7772400" algn="l"/>
              </a:tabLst>
            </a:pPr>
            <a:r>
              <a:rPr lang="en-US" altLang="en-US" dirty="0"/>
              <a:t>Significant wireless focus</a:t>
            </a:r>
          </a:p>
          <a:p>
            <a:pPr marL="887413" lvl="3" indent="-255588">
              <a:tabLst>
                <a:tab pos="7772400" algn="l"/>
              </a:tabLst>
            </a:pPr>
            <a:r>
              <a:rPr lang="en-US" altLang="en-US" dirty="0"/>
              <a:t>Comment resolution</a:t>
            </a:r>
            <a:endParaRPr lang="en-CA" altLang="en-US" dirty="0"/>
          </a:p>
          <a:p>
            <a:pPr lvl="1" eaLnBrk="1" hangingPunct="1">
              <a:tabLst>
                <a:tab pos="7772400" algn="l"/>
              </a:tabLst>
            </a:pPr>
            <a:r>
              <a:rPr lang="en-US" altLang="en-US" sz="2200" dirty="0"/>
              <a:t>Any new proposed topics</a:t>
            </a:r>
          </a:p>
          <a:p>
            <a:pPr lvl="1" eaLnBrk="1" hangingPunct="1">
              <a:tabLst>
                <a:tab pos="7772400" algn="l"/>
              </a:tabLst>
            </a:pPr>
            <a:r>
              <a:rPr lang="en-US" altLang="en-US" sz="2200" dirty="0"/>
              <a:t>Future meetings</a:t>
            </a:r>
          </a:p>
          <a:p>
            <a:pPr lvl="2" eaLnBrk="1" hangingPunct="1">
              <a:tabLst>
                <a:tab pos="7772400" algn="l"/>
              </a:tabLst>
            </a:pPr>
            <a:r>
              <a:rPr lang="en-GB" altLang="en-US" sz="2200" dirty="0"/>
              <a:t>Teleconferences </a:t>
            </a:r>
          </a:p>
          <a:p>
            <a:pPr lvl="2" eaLnBrk="1" hangingPunct="1">
              <a:tabLst>
                <a:tab pos="7772400" algn="l"/>
              </a:tabLst>
            </a:pPr>
            <a:r>
              <a:rPr lang="en-GB" altLang="en-US" sz="2200" dirty="0"/>
              <a:t>March meeting</a:t>
            </a:r>
          </a:p>
          <a:p>
            <a:pPr lvl="3" eaLnBrk="1" hangingPunct="1">
              <a:tabLst>
                <a:tab pos="7772400" algn="l"/>
              </a:tabLst>
            </a:pPr>
            <a:r>
              <a:rPr lang="en-GB" altLang="en-US" sz="2000" dirty="0"/>
              <a:t>Finalize submitted ICAID renewal</a:t>
            </a:r>
            <a:endParaRPr lang="en-CA"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Approved Nendica Report</a:t>
            </a:r>
          </a:p>
          <a:p>
            <a:pPr>
              <a:tabLst>
                <a:tab pos="7772400" algn="l"/>
              </a:tabLst>
            </a:pPr>
            <a:r>
              <a:rPr lang="en-US" altLang="en-US" sz="2400" dirty="0"/>
              <a:t>Published 2018-08-17</a:t>
            </a:r>
          </a:p>
          <a:p>
            <a:pPr lvl="1">
              <a:tabLst>
                <a:tab pos="7772400" algn="l"/>
              </a:tabLst>
            </a:pPr>
            <a:r>
              <a:rPr lang="en-US" altLang="en-US" sz="1600" dirty="0"/>
              <a:t>https://</a:t>
            </a:r>
            <a:r>
              <a:rPr lang="en-US" altLang="en-US" sz="1600" dirty="0" err="1"/>
              <a:t>mentor.ieee.org</a:t>
            </a:r>
            <a:r>
              <a:rPr lang="en-US" altLang="en-US" sz="1600" dirty="0"/>
              <a:t>/802.1/</a:t>
            </a:r>
            <a:r>
              <a:rPr lang="en-US" altLang="en-US" sz="1600" dirty="0" err="1"/>
              <a:t>dcn</a:t>
            </a:r>
            <a:r>
              <a:rPr lang="en-US" altLang="en-US" sz="1600" dirty="0"/>
              <a:t>/18/1-18-0042-00-ICne.pdf</a:t>
            </a:r>
          </a:p>
          <a:p>
            <a:pPr>
              <a:tabLst>
                <a:tab pos="7772400" algn="l"/>
              </a:tabLst>
            </a:pPr>
            <a:r>
              <a:rPr lang="en-US" altLang="en-US" sz="2400" dirty="0"/>
              <a:t>Publication includes ongoing Call for Comments</a:t>
            </a:r>
          </a:p>
          <a:p>
            <a:pPr>
              <a:tabLst>
                <a:tab pos="7772400" algn="l"/>
              </a:tabLst>
            </a:pPr>
            <a:r>
              <a:rPr lang="en-US" altLang="en-US" sz="2400" dirty="0"/>
              <a:t>Material presented at IEEE 802/IETF Data Center Workshop (Bangkok, 2018-11-10)</a:t>
            </a:r>
          </a:p>
          <a:p>
            <a:pPr lvl="1">
              <a:tabLst>
                <a:tab pos="7772400" algn="l"/>
              </a:tabLst>
            </a:pPr>
            <a:r>
              <a:rPr lang="en-US" altLang="en-US" sz="2200" dirty="0"/>
              <a:t>Discussion of further collaborative efforts</a:t>
            </a:r>
          </a:p>
          <a:p>
            <a:pPr>
              <a:tabLst>
                <a:tab pos="7772400" algn="l"/>
              </a:tabLst>
            </a:pPr>
            <a:r>
              <a:rPr lang="en-US" altLang="en-US" sz="2400" dirty="0"/>
              <a:t>Publicized in IEEE-SA </a:t>
            </a:r>
            <a:r>
              <a:rPr lang="en-US" altLang="en-US" sz="2400" i="1" dirty="0">
                <a:hlinkClick r:id="rId2"/>
              </a:rPr>
              <a:t>Beyond Standards</a:t>
            </a:r>
            <a:endParaRPr lang="en-US" altLang="en-US" sz="2400" i="1" dirty="0"/>
          </a:p>
          <a:p>
            <a:pPr>
              <a:tabLst>
                <a:tab pos="7772400" algn="l"/>
              </a:tabLst>
            </a:pPr>
            <a:r>
              <a:rPr lang="en-US" altLang="en-US" sz="2400" dirty="0"/>
              <a:t>Invited by North American Network Operators Group (NANOG) to contribute talk to NANOG 75 (Feb 2019) and discuss collaborative efforts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a:t>
            </a:r>
          </a:p>
          <a:p>
            <a:pPr>
              <a:tabLst>
                <a:tab pos="7772400" algn="l"/>
              </a:tabLst>
            </a:pPr>
            <a:r>
              <a:rPr lang="en-US" altLang="en-US" sz="2400" dirty="0"/>
              <a:t>Call for Comments: 2018-08-03 through 2018-09-02</a:t>
            </a:r>
          </a:p>
          <a:p>
            <a:pPr>
              <a:tabLst>
                <a:tab pos="7772400" algn="l"/>
              </a:tabLst>
            </a:pPr>
            <a:r>
              <a:rPr lang="en-US" altLang="en-US" sz="2400" dirty="0"/>
              <a:t>281 comments</a:t>
            </a:r>
          </a:p>
          <a:p>
            <a:pPr>
              <a:tabLst>
                <a:tab pos="7772400" algn="l"/>
              </a:tabLst>
            </a:pPr>
            <a:r>
              <a:rPr lang="en-US" altLang="en-US" sz="2400" dirty="0"/>
              <a:t>Initial in-person Comment Resolution 2018-09-11</a:t>
            </a:r>
          </a:p>
          <a:p>
            <a:pPr>
              <a:tabLst>
                <a:tab pos="7772400" algn="l"/>
              </a:tabLst>
            </a:pPr>
            <a:r>
              <a:rPr lang="en-US" altLang="en-US" sz="2400" dirty="0"/>
              <a:t>Further Comment Resolution in teleconferences</a:t>
            </a:r>
          </a:p>
          <a:p>
            <a:pPr>
              <a:tabLst>
                <a:tab pos="7772400" algn="l"/>
              </a:tabLst>
            </a:pPr>
            <a:r>
              <a:rPr lang="en-US" altLang="en-US" sz="2400" dirty="0"/>
              <a:t>Further Comment Resolution this week</a:t>
            </a:r>
          </a:p>
          <a:p>
            <a:pPr>
              <a:tabLst>
                <a:tab pos="7772400" algn="l"/>
              </a:tabLst>
            </a:pPr>
            <a:r>
              <a:rPr lang="en-US" altLang="en-US" sz="2400" dirty="0"/>
              <a:t>Intend to produce revised draft before March 2019</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17989</TotalTime>
  <Words>440</Words>
  <Application>Microsoft Macintosh PowerPoint</Application>
  <PresentationFormat>On-screen Show (4:3)</PresentationFormat>
  <Paragraphs>84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Georgia</vt:lpstr>
      <vt:lpstr>Helvetica Neue</vt:lpstr>
      <vt:lpstr>Trebuchet MS</vt:lpstr>
      <vt:lpstr>Wingdings 2</vt:lpstr>
      <vt:lpstr>Urban</vt:lpstr>
      <vt:lpstr>IEEE 802 “Network Enhancements for the Next Decade” Industry Connections Activity (Nendica): Meeting Overview, 2019-01</vt:lpstr>
      <vt:lpstr>Nendica Overview</vt:lpstr>
      <vt:lpstr>Nendica Leadership</vt:lpstr>
      <vt:lpstr>Nendica Overview</vt:lpstr>
      <vt:lpstr>Nendica Meeting, 15 Jan 2019</vt:lpstr>
      <vt:lpstr>Lossless Network for Data Centers</vt:lpstr>
      <vt:lpstr>Flexible Factory IOT</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333</cp:revision>
  <dcterms:created xsi:type="dcterms:W3CDTF">2013-11-15T16:17:16Z</dcterms:created>
  <dcterms:modified xsi:type="dcterms:W3CDTF">2019-01-09T21:40:54Z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