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handoutMasterIdLst>
    <p:handoutMasterId r:id="rId29"/>
  </p:handoutMasterIdLst>
  <p:sldIdLst>
    <p:sldId id="256" r:id="rId2"/>
    <p:sldId id="373" r:id="rId3"/>
    <p:sldId id="369" r:id="rId4"/>
    <p:sldId id="340" r:id="rId5"/>
    <p:sldId id="350" r:id="rId6"/>
    <p:sldId id="351" r:id="rId7"/>
    <p:sldId id="348" r:id="rId8"/>
    <p:sldId id="352" r:id="rId9"/>
    <p:sldId id="367" r:id="rId10"/>
    <p:sldId id="364" r:id="rId11"/>
    <p:sldId id="354" r:id="rId12"/>
    <p:sldId id="355" r:id="rId13"/>
    <p:sldId id="366" r:id="rId14"/>
    <p:sldId id="356" r:id="rId15"/>
    <p:sldId id="357" r:id="rId16"/>
    <p:sldId id="358" r:id="rId17"/>
    <p:sldId id="359" r:id="rId18"/>
    <p:sldId id="360" r:id="rId19"/>
    <p:sldId id="362" r:id="rId20"/>
    <p:sldId id="363" r:id="rId21"/>
    <p:sldId id="353" r:id="rId22"/>
    <p:sldId id="365" r:id="rId23"/>
    <p:sldId id="368" r:id="rId24"/>
    <p:sldId id="370" r:id="rId25"/>
    <p:sldId id="372" r:id="rId26"/>
    <p:sldId id="371"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8" autoAdjust="0"/>
    <p:restoredTop sz="94622" autoAdjust="0"/>
  </p:normalViewPr>
  <p:slideViewPr>
    <p:cSldViewPr showGuides="1">
      <p:cViewPr varScale="1">
        <p:scale>
          <a:sx n="100" d="100"/>
          <a:sy n="100" d="100"/>
        </p:scale>
        <p:origin x="54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630"/>
    </p:cViewPr>
  </p:sorterViewPr>
  <p:notesViewPr>
    <p:cSldViewPr showGuides="1">
      <p:cViewPr varScale="1">
        <p:scale>
          <a:sx n="55" d="100"/>
          <a:sy n="55" d="100"/>
        </p:scale>
        <p:origin x="-178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Workspace\Projects\Lossless%20Network%20--%20White%20Paper\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Workspace\Projects\Lossless%20Network%20--%20White%20Paper\Cha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Workspace\Projects\Lossless%20Network%20--%20White%20Paper\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445719804891"/>
          <c:y val="0.15208935058827117"/>
          <c:w val="0.88464228511219367"/>
          <c:h val="0.69582129882345767"/>
        </c:manualLayout>
      </c:layout>
      <c:barChart>
        <c:barDir val="col"/>
        <c:grouping val="clustered"/>
        <c:varyColors val="0"/>
        <c:ser>
          <c:idx val="0"/>
          <c:order val="0"/>
          <c:tx>
            <c:strRef>
              <c:f>Sheet2!$D$1</c:f>
              <c:strCache>
                <c:ptCount val="1"/>
                <c:pt idx="0">
                  <c:v>y3</c:v>
                </c:pt>
              </c:strCache>
            </c:strRef>
          </c:tx>
          <c:spPr>
            <a:solidFill>
              <a:srgbClr val="990000"/>
            </a:solidFill>
            <a:ln>
              <a:noFill/>
            </a:ln>
            <a:effectLst/>
          </c:spPr>
          <c:invertIfNegative val="0"/>
          <c:val>
            <c:numRef>
              <c:f>Sheet2!$D$2:$D$500</c:f>
              <c:numCache>
                <c:formatCode>General</c:formatCode>
                <c:ptCount val="499"/>
                <c:pt idx="0">
                  <c:v>94.628874237313639</c:v>
                </c:pt>
                <c:pt idx="1">
                  <c:v>90.226578456392673</c:v>
                </c:pt>
                <c:pt idx="2">
                  <c:v>81.62198572063518</c:v>
                </c:pt>
                <c:pt idx="3">
                  <c:v>97.069024044317118</c:v>
                </c:pt>
                <c:pt idx="4">
                  <c:v>84.337989114061045</c:v>
                </c:pt>
                <c:pt idx="5">
                  <c:v>79.069967314887094</c:v>
                </c:pt>
                <c:pt idx="6">
                  <c:v>90.373667783886646</c:v>
                </c:pt>
                <c:pt idx="7">
                  <c:v>96.506747881468044</c:v>
                </c:pt>
                <c:pt idx="8">
                  <c:v>98.441518108628614</c:v>
                </c:pt>
                <c:pt idx="9">
                  <c:v>98.1596159002017</c:v>
                </c:pt>
                <c:pt idx="10">
                  <c:v>96.612230668197668</c:v>
                </c:pt>
                <c:pt idx="11">
                  <c:v>94.866374035344933</c:v>
                </c:pt>
                <c:pt idx="12">
                  <c:v>84.029223014769272</c:v>
                </c:pt>
                <c:pt idx="13">
                  <c:v>99.717753510287892</c:v>
                </c:pt>
                <c:pt idx="14">
                  <c:v>82.307654195169789</c:v>
                </c:pt>
                <c:pt idx="15">
                  <c:v>95.060263923928858</c:v>
                </c:pt>
                <c:pt idx="16">
                  <c:v>100</c:v>
                </c:pt>
                <c:pt idx="17">
                  <c:v>79.266274634820462</c:v>
                </c:pt>
                <c:pt idx="18">
                  <c:v>78.460838126174266</c:v>
                </c:pt>
                <c:pt idx="19">
                  <c:v>91.058620303297872</c:v>
                </c:pt>
                <c:pt idx="20">
                  <c:v>86.839564446548806</c:v>
                </c:pt>
                <c:pt idx="21">
                  <c:v>100</c:v>
                </c:pt>
                <c:pt idx="22">
                  <c:v>89.875510754912113</c:v>
                </c:pt>
                <c:pt idx="23">
                  <c:v>87.298303009339762</c:v>
                </c:pt>
                <c:pt idx="24">
                  <c:v>93.799748309092678</c:v>
                </c:pt>
                <c:pt idx="25">
                  <c:v>79.085073891049873</c:v>
                </c:pt>
                <c:pt idx="26">
                  <c:v>79.763948787403805</c:v>
                </c:pt>
                <c:pt idx="27">
                  <c:v>99.876289904711257</c:v>
                </c:pt>
                <c:pt idx="28">
                  <c:v>91.196553545633208</c:v>
                </c:pt>
                <c:pt idx="29">
                  <c:v>87.981870189045225</c:v>
                </c:pt>
                <c:pt idx="30">
                  <c:v>97.636795531340795</c:v>
                </c:pt>
                <c:pt idx="31">
                  <c:v>86.08671038599212</c:v>
                </c:pt>
                <c:pt idx="32">
                  <c:v>100</c:v>
                </c:pt>
                <c:pt idx="33">
                  <c:v>100</c:v>
                </c:pt>
                <c:pt idx="34">
                  <c:v>100</c:v>
                </c:pt>
                <c:pt idx="35">
                  <c:v>95.546478634016097</c:v>
                </c:pt>
                <c:pt idx="36">
                  <c:v>77.803995807499703</c:v>
                </c:pt>
                <c:pt idx="37">
                  <c:v>84.845180212011428</c:v>
                </c:pt>
                <c:pt idx="38">
                  <c:v>86.616207040045595</c:v>
                </c:pt>
                <c:pt idx="39">
                  <c:v>85.759892086267925</c:v>
                </c:pt>
                <c:pt idx="40">
                  <c:v>86.097640536336641</c:v>
                </c:pt>
                <c:pt idx="41">
                  <c:v>79.399934585837556</c:v>
                </c:pt>
                <c:pt idx="42">
                  <c:v>82.339202594166338</c:v>
                </c:pt>
                <c:pt idx="43">
                  <c:v>93.967534699960424</c:v>
                </c:pt>
                <c:pt idx="44">
                  <c:v>99.303519670089102</c:v>
                </c:pt>
                <c:pt idx="45">
                  <c:v>85.795046058049294</c:v>
                </c:pt>
                <c:pt idx="46">
                  <c:v>100</c:v>
                </c:pt>
                <c:pt idx="47">
                  <c:v>82.175514254204018</c:v>
                </c:pt>
                <c:pt idx="48">
                  <c:v>94.043728187288636</c:v>
                </c:pt>
                <c:pt idx="49">
                  <c:v>80.031641215003958</c:v>
                </c:pt>
                <c:pt idx="50">
                  <c:v>81.686029175127459</c:v>
                </c:pt>
                <c:pt idx="51">
                  <c:v>100</c:v>
                </c:pt>
                <c:pt idx="52">
                  <c:v>92.659952338969987</c:v>
                </c:pt>
                <c:pt idx="53">
                  <c:v>96.26571142882797</c:v>
                </c:pt>
                <c:pt idx="54">
                  <c:v>100</c:v>
                </c:pt>
                <c:pt idx="55">
                  <c:v>91.823782029948973</c:v>
                </c:pt>
                <c:pt idx="56">
                  <c:v>97.150486342436523</c:v>
                </c:pt>
                <c:pt idx="57">
                  <c:v>87.851639545981101</c:v>
                </c:pt>
                <c:pt idx="58">
                  <c:v>100</c:v>
                </c:pt>
                <c:pt idx="59">
                  <c:v>94.02404566550733</c:v>
                </c:pt>
                <c:pt idx="60">
                  <c:v>100</c:v>
                </c:pt>
                <c:pt idx="61">
                  <c:v>88.979039610994519</c:v>
                </c:pt>
                <c:pt idx="62">
                  <c:v>92.839718994130209</c:v>
                </c:pt>
                <c:pt idx="63">
                  <c:v>97.123568413928822</c:v>
                </c:pt>
                <c:pt idx="64">
                  <c:v>89.994745096513327</c:v>
                </c:pt>
                <c:pt idx="65">
                  <c:v>82.138445527636861</c:v>
                </c:pt>
                <c:pt idx="66">
                  <c:v>88.835993695167843</c:v>
                </c:pt>
                <c:pt idx="67">
                  <c:v>99.093340168927796</c:v>
                </c:pt>
                <c:pt idx="68">
                  <c:v>100</c:v>
                </c:pt>
                <c:pt idx="69">
                  <c:v>98.853385103426035</c:v>
                </c:pt>
                <c:pt idx="70">
                  <c:v>90.167544420302363</c:v>
                </c:pt>
                <c:pt idx="71">
                  <c:v>84.908882225130327</c:v>
                </c:pt>
                <c:pt idx="72">
                  <c:v>80.707709978774858</c:v>
                </c:pt>
                <c:pt idx="73">
                  <c:v>93.197326868698639</c:v>
                </c:pt>
                <c:pt idx="74">
                  <c:v>83.754946315746196</c:v>
                </c:pt>
                <c:pt idx="75">
                  <c:v>90.221615580616643</c:v>
                </c:pt>
                <c:pt idx="76">
                  <c:v>96.98334960710325</c:v>
                </c:pt>
                <c:pt idx="77">
                  <c:v>86.40880849252936</c:v>
                </c:pt>
                <c:pt idx="78">
                  <c:v>78.703375497189157</c:v>
                </c:pt>
                <c:pt idx="79">
                  <c:v>79.673939697719234</c:v>
                </c:pt>
                <c:pt idx="80">
                  <c:v>87.452411281737056</c:v>
                </c:pt>
                <c:pt idx="81">
                  <c:v>100</c:v>
                </c:pt>
                <c:pt idx="82">
                  <c:v>100</c:v>
                </c:pt>
                <c:pt idx="83">
                  <c:v>95.36790795127331</c:v>
                </c:pt>
                <c:pt idx="84">
                  <c:v>91.543480321977597</c:v>
                </c:pt>
                <c:pt idx="85">
                  <c:v>83.232726532793819</c:v>
                </c:pt>
                <c:pt idx="86">
                  <c:v>100</c:v>
                </c:pt>
                <c:pt idx="87">
                  <c:v>98.73610795845498</c:v>
                </c:pt>
                <c:pt idx="88">
                  <c:v>85.051224789945934</c:v>
                </c:pt>
                <c:pt idx="89">
                  <c:v>95.92445312177135</c:v>
                </c:pt>
                <c:pt idx="90">
                  <c:v>88.620308064328654</c:v>
                </c:pt>
                <c:pt idx="91">
                  <c:v>78.856555113498857</c:v>
                </c:pt>
                <c:pt idx="92">
                  <c:v>87.485285026254587</c:v>
                </c:pt>
                <c:pt idx="93">
                  <c:v>100</c:v>
                </c:pt>
                <c:pt idx="94">
                  <c:v>85.921369033993486</c:v>
                </c:pt>
                <c:pt idx="95">
                  <c:v>99.784434785666534</c:v>
                </c:pt>
                <c:pt idx="96">
                  <c:v>93.921956170194164</c:v>
                </c:pt>
                <c:pt idx="97">
                  <c:v>85.140701059757163</c:v>
                </c:pt>
                <c:pt idx="98">
                  <c:v>91.787802922658813</c:v>
                </c:pt>
                <c:pt idx="99">
                  <c:v>81.080440939142392</c:v>
                </c:pt>
                <c:pt idx="100">
                  <c:v>82.253790869523755</c:v>
                </c:pt>
                <c:pt idx="101">
                  <c:v>100</c:v>
                </c:pt>
                <c:pt idx="102">
                  <c:v>89.534790792432077</c:v>
                </c:pt>
                <c:pt idx="103">
                  <c:v>76.45135433796699</c:v>
                </c:pt>
                <c:pt idx="104">
                  <c:v>100</c:v>
                </c:pt>
                <c:pt idx="105">
                  <c:v>93.879323427270805</c:v>
                </c:pt>
                <c:pt idx="106">
                  <c:v>100</c:v>
                </c:pt>
                <c:pt idx="107">
                  <c:v>92.21542143136908</c:v>
                </c:pt>
                <c:pt idx="108">
                  <c:v>100</c:v>
                </c:pt>
                <c:pt idx="109">
                  <c:v>100</c:v>
                </c:pt>
                <c:pt idx="110">
                  <c:v>75.872938606493449</c:v>
                </c:pt>
                <c:pt idx="111">
                  <c:v>100</c:v>
                </c:pt>
                <c:pt idx="112">
                  <c:v>87.165326943462048</c:v>
                </c:pt>
                <c:pt idx="113">
                  <c:v>91.129689649119115</c:v>
                </c:pt>
                <c:pt idx="114">
                  <c:v>99.764032015848514</c:v>
                </c:pt>
                <c:pt idx="115">
                  <c:v>93.680151301087378</c:v>
                </c:pt>
                <c:pt idx="116">
                  <c:v>100</c:v>
                </c:pt>
                <c:pt idx="117">
                  <c:v>100</c:v>
                </c:pt>
                <c:pt idx="118">
                  <c:v>86.742907153563252</c:v>
                </c:pt>
                <c:pt idx="119">
                  <c:v>92.248484781732472</c:v>
                </c:pt>
                <c:pt idx="120">
                  <c:v>85.844685451533351</c:v>
                </c:pt>
                <c:pt idx="121">
                  <c:v>100</c:v>
                </c:pt>
                <c:pt idx="122">
                  <c:v>96.709476993687559</c:v>
                </c:pt>
                <c:pt idx="123">
                  <c:v>97.998571499926186</c:v>
                </c:pt>
                <c:pt idx="124">
                  <c:v>96.509066644654212</c:v>
                </c:pt>
                <c:pt idx="125">
                  <c:v>82.327766760926352</c:v>
                </c:pt>
                <c:pt idx="126">
                  <c:v>85.684632091315905</c:v>
                </c:pt>
                <c:pt idx="127">
                  <c:v>93.087868936551118</c:v>
                </c:pt>
                <c:pt idx="128">
                  <c:v>92.89623872322484</c:v>
                </c:pt>
                <c:pt idx="129">
                  <c:v>86.673654772553121</c:v>
                </c:pt>
                <c:pt idx="130">
                  <c:v>100</c:v>
                </c:pt>
                <c:pt idx="131">
                  <c:v>92.714914698389379</c:v>
                </c:pt>
                <c:pt idx="132">
                  <c:v>86.247570053192376</c:v>
                </c:pt>
                <c:pt idx="133">
                  <c:v>100</c:v>
                </c:pt>
                <c:pt idx="134">
                  <c:v>95.706911806651348</c:v>
                </c:pt>
                <c:pt idx="135">
                  <c:v>87.022235752674419</c:v>
                </c:pt>
                <c:pt idx="136">
                  <c:v>94.832877049878448</c:v>
                </c:pt>
                <c:pt idx="137">
                  <c:v>99.933484544366237</c:v>
                </c:pt>
                <c:pt idx="138">
                  <c:v>97.266554359900937</c:v>
                </c:pt>
                <c:pt idx="139">
                  <c:v>81.585549667124084</c:v>
                </c:pt>
                <c:pt idx="140">
                  <c:v>90.969602478872332</c:v>
                </c:pt>
                <c:pt idx="141">
                  <c:v>87.548653128710811</c:v>
                </c:pt>
                <c:pt idx="142">
                  <c:v>98.01546643409668</c:v>
                </c:pt>
                <c:pt idx="143">
                  <c:v>82.751151798989667</c:v>
                </c:pt>
                <c:pt idx="144">
                  <c:v>100</c:v>
                </c:pt>
                <c:pt idx="145">
                  <c:v>100</c:v>
                </c:pt>
                <c:pt idx="146">
                  <c:v>78.506749506884972</c:v>
                </c:pt>
                <c:pt idx="147">
                  <c:v>76.878026245948277</c:v>
                </c:pt>
                <c:pt idx="148">
                  <c:v>91.250880566975013</c:v>
                </c:pt>
                <c:pt idx="149">
                  <c:v>96.037362399914045</c:v>
                </c:pt>
                <c:pt idx="150">
                  <c:v>98.970279020577991</c:v>
                </c:pt>
                <c:pt idx="151">
                  <c:v>76.914428391259705</c:v>
                </c:pt>
                <c:pt idx="152">
                  <c:v>99.497954765139113</c:v>
                </c:pt>
                <c:pt idx="153">
                  <c:v>99.141487898407519</c:v>
                </c:pt>
                <c:pt idx="154">
                  <c:v>94.810480005078077</c:v>
                </c:pt>
                <c:pt idx="155">
                  <c:v>95.121956716769162</c:v>
                </c:pt>
                <c:pt idx="156">
                  <c:v>100</c:v>
                </c:pt>
                <c:pt idx="157">
                  <c:v>89.056132117043887</c:v>
                </c:pt>
                <c:pt idx="158">
                  <c:v>97.000406630215878</c:v>
                </c:pt>
                <c:pt idx="159">
                  <c:v>89.163837192602216</c:v>
                </c:pt>
                <c:pt idx="160">
                  <c:v>88.135931524752706</c:v>
                </c:pt>
                <c:pt idx="161">
                  <c:v>88.324374299188804</c:v>
                </c:pt>
                <c:pt idx="162">
                  <c:v>100</c:v>
                </c:pt>
                <c:pt idx="163">
                  <c:v>92.22670195457539</c:v>
                </c:pt>
                <c:pt idx="164">
                  <c:v>100</c:v>
                </c:pt>
                <c:pt idx="165">
                  <c:v>90.424589911216998</c:v>
                </c:pt>
                <c:pt idx="166">
                  <c:v>93.170330248127456</c:v>
                </c:pt>
                <c:pt idx="167">
                  <c:v>99.982374171521272</c:v>
                </c:pt>
                <c:pt idx="168">
                  <c:v>88.186632554991135</c:v>
                </c:pt>
                <c:pt idx="169">
                  <c:v>83.24151271064828</c:v>
                </c:pt>
                <c:pt idx="170">
                  <c:v>98.449247524485756</c:v>
                </c:pt>
                <c:pt idx="171">
                  <c:v>82.356692472323289</c:v>
                </c:pt>
                <c:pt idx="172">
                  <c:v>85.421604701651361</c:v>
                </c:pt>
                <c:pt idx="173">
                  <c:v>100</c:v>
                </c:pt>
                <c:pt idx="174">
                  <c:v>90.03699917796564</c:v>
                </c:pt>
                <c:pt idx="175">
                  <c:v>99.727457941429194</c:v>
                </c:pt>
                <c:pt idx="176">
                  <c:v>89.195107017705809</c:v>
                </c:pt>
                <c:pt idx="177">
                  <c:v>99.765106599485748</c:v>
                </c:pt>
                <c:pt idx="178">
                  <c:v>86.790569969700655</c:v>
                </c:pt>
                <c:pt idx="179">
                  <c:v>91.111595648097378</c:v>
                </c:pt>
                <c:pt idx="180">
                  <c:v>88.572193045649499</c:v>
                </c:pt>
                <c:pt idx="181">
                  <c:v>83.42158373570966</c:v>
                </c:pt>
                <c:pt idx="182">
                  <c:v>90.496865509724842</c:v>
                </c:pt>
                <c:pt idx="183">
                  <c:v>85.941924731804747</c:v>
                </c:pt>
                <c:pt idx="184">
                  <c:v>97.479349642872918</c:v>
                </c:pt>
                <c:pt idx="185">
                  <c:v>95.66180207781818</c:v>
                </c:pt>
                <c:pt idx="186">
                  <c:v>100</c:v>
                </c:pt>
                <c:pt idx="187">
                  <c:v>82.030161123185351</c:v>
                </c:pt>
                <c:pt idx="188">
                  <c:v>85.584208752550992</c:v>
                </c:pt>
                <c:pt idx="189">
                  <c:v>87.902622231170568</c:v>
                </c:pt>
                <c:pt idx="190">
                  <c:v>97.447818238364292</c:v>
                </c:pt>
                <c:pt idx="191">
                  <c:v>92.836407626262826</c:v>
                </c:pt>
                <c:pt idx="192">
                  <c:v>80.586497574226001</c:v>
                </c:pt>
                <c:pt idx="193">
                  <c:v>100</c:v>
                </c:pt>
                <c:pt idx="194">
                  <c:v>92.210046881462631</c:v>
                </c:pt>
                <c:pt idx="195">
                  <c:v>85.877905371223875</c:v>
                </c:pt>
                <c:pt idx="196">
                  <c:v>78.193073997076809</c:v>
                </c:pt>
                <c:pt idx="197">
                  <c:v>76.14908237448347</c:v>
                </c:pt>
                <c:pt idx="198">
                  <c:v>91.406113695059048</c:v>
                </c:pt>
                <c:pt idx="199">
                  <c:v>92.98862925825587</c:v>
                </c:pt>
                <c:pt idx="200">
                  <c:v>100</c:v>
                </c:pt>
                <c:pt idx="201">
                  <c:v>90.489656090714362</c:v>
                </c:pt>
                <c:pt idx="202">
                  <c:v>94.932410614374035</c:v>
                </c:pt>
                <c:pt idx="203">
                  <c:v>95.132611539924497</c:v>
                </c:pt>
                <c:pt idx="204">
                  <c:v>89.21126200189687</c:v>
                </c:pt>
                <c:pt idx="205">
                  <c:v>99.901131857971947</c:v>
                </c:pt>
                <c:pt idx="206">
                  <c:v>96.761887397261091</c:v>
                </c:pt>
                <c:pt idx="207">
                  <c:v>93.954806381730691</c:v>
                </c:pt>
                <c:pt idx="208">
                  <c:v>95.780546030972872</c:v>
                </c:pt>
                <c:pt idx="209">
                  <c:v>93.360987545734034</c:v>
                </c:pt>
                <c:pt idx="210">
                  <c:v>94.87602583660356</c:v>
                </c:pt>
                <c:pt idx="211">
                  <c:v>87.947347398075962</c:v>
                </c:pt>
                <c:pt idx="212">
                  <c:v>92.006703668044736</c:v>
                </c:pt>
                <c:pt idx="213">
                  <c:v>90.901024733542016</c:v>
                </c:pt>
                <c:pt idx="214">
                  <c:v>89.602502644805583</c:v>
                </c:pt>
                <c:pt idx="215">
                  <c:v>100</c:v>
                </c:pt>
                <c:pt idx="216">
                  <c:v>94.143818274974151</c:v>
                </c:pt>
                <c:pt idx="217">
                  <c:v>100</c:v>
                </c:pt>
                <c:pt idx="218">
                  <c:v>84.833062340499509</c:v>
                </c:pt>
                <c:pt idx="219">
                  <c:v>100</c:v>
                </c:pt>
                <c:pt idx="220">
                  <c:v>96.703564116286302</c:v>
                </c:pt>
                <c:pt idx="221">
                  <c:v>100</c:v>
                </c:pt>
                <c:pt idx="222">
                  <c:v>100</c:v>
                </c:pt>
                <c:pt idx="223">
                  <c:v>98.75759301859884</c:v>
                </c:pt>
                <c:pt idx="224">
                  <c:v>95.229053783021286</c:v>
                </c:pt>
                <c:pt idx="225">
                  <c:v>91.766462928262385</c:v>
                </c:pt>
                <c:pt idx="226">
                  <c:v>100</c:v>
                </c:pt>
                <c:pt idx="227">
                  <c:v>100</c:v>
                </c:pt>
                <c:pt idx="228">
                  <c:v>82.953238274270859</c:v>
                </c:pt>
                <c:pt idx="229">
                  <c:v>90.365530249916731</c:v>
                </c:pt>
                <c:pt idx="230">
                  <c:v>100</c:v>
                </c:pt>
                <c:pt idx="231">
                  <c:v>81.968260368720905</c:v>
                </c:pt>
                <c:pt idx="232">
                  <c:v>81.064836884734035</c:v>
                </c:pt>
                <c:pt idx="233">
                  <c:v>89.178044371097883</c:v>
                </c:pt>
                <c:pt idx="234">
                  <c:v>78.601619361782426</c:v>
                </c:pt>
                <c:pt idx="235">
                  <c:v>79.776256175028394</c:v>
                </c:pt>
                <c:pt idx="236">
                  <c:v>100</c:v>
                </c:pt>
                <c:pt idx="237">
                  <c:v>82.183000099117592</c:v>
                </c:pt>
                <c:pt idx="238">
                  <c:v>99.10057982792415</c:v>
                </c:pt>
                <c:pt idx="239">
                  <c:v>86.182210398627944</c:v>
                </c:pt>
                <c:pt idx="240">
                  <c:v>96.290625320389509</c:v>
                </c:pt>
                <c:pt idx="241">
                  <c:v>100</c:v>
                </c:pt>
                <c:pt idx="242">
                  <c:v>83.664536454602214</c:v>
                </c:pt>
                <c:pt idx="243">
                  <c:v>84.424749235751236</c:v>
                </c:pt>
                <c:pt idx="244">
                  <c:v>100</c:v>
                </c:pt>
                <c:pt idx="245">
                  <c:v>98.700331149857462</c:v>
                </c:pt>
                <c:pt idx="246">
                  <c:v>84.931133092377294</c:v>
                </c:pt>
                <c:pt idx="247">
                  <c:v>76.034451936241496</c:v>
                </c:pt>
                <c:pt idx="248">
                  <c:v>82.137777433838352</c:v>
                </c:pt>
                <c:pt idx="249">
                  <c:v>100</c:v>
                </c:pt>
                <c:pt idx="250">
                  <c:v>99.211400603619978</c:v>
                </c:pt>
                <c:pt idx="251">
                  <c:v>97.309298489649578</c:v>
                </c:pt>
                <c:pt idx="252">
                  <c:v>100</c:v>
                </c:pt>
                <c:pt idx="253">
                  <c:v>100</c:v>
                </c:pt>
                <c:pt idx="254">
                  <c:v>100</c:v>
                </c:pt>
                <c:pt idx="255">
                  <c:v>86.627804702809513</c:v>
                </c:pt>
                <c:pt idx="256">
                  <c:v>87.175936902220599</c:v>
                </c:pt>
                <c:pt idx="257">
                  <c:v>88.735514142814708</c:v>
                </c:pt>
                <c:pt idx="258">
                  <c:v>88.678102444955826</c:v>
                </c:pt>
                <c:pt idx="259">
                  <c:v>98.377397236122619</c:v>
                </c:pt>
                <c:pt idx="260">
                  <c:v>97.356411585645489</c:v>
                </c:pt>
                <c:pt idx="261">
                  <c:v>100</c:v>
                </c:pt>
                <c:pt idx="262">
                  <c:v>82.464588814452867</c:v>
                </c:pt>
                <c:pt idx="263">
                  <c:v>86.948598718209013</c:v>
                </c:pt>
                <c:pt idx="264">
                  <c:v>85.928810229875154</c:v>
                </c:pt>
                <c:pt idx="265">
                  <c:v>100</c:v>
                </c:pt>
                <c:pt idx="266">
                  <c:v>96.803771068507572</c:v>
                </c:pt>
                <c:pt idx="267">
                  <c:v>96.475785208119945</c:v>
                </c:pt>
                <c:pt idx="268">
                  <c:v>84.614715496539844</c:v>
                </c:pt>
                <c:pt idx="269">
                  <c:v>83.315024602270455</c:v>
                </c:pt>
                <c:pt idx="270">
                  <c:v>92.410640615048578</c:v>
                </c:pt>
                <c:pt idx="271">
                  <c:v>80.952384829702751</c:v>
                </c:pt>
                <c:pt idx="272">
                  <c:v>100</c:v>
                </c:pt>
                <c:pt idx="273">
                  <c:v>91.722083177396371</c:v>
                </c:pt>
                <c:pt idx="274">
                  <c:v>91.220769385861843</c:v>
                </c:pt>
                <c:pt idx="275">
                  <c:v>100</c:v>
                </c:pt>
                <c:pt idx="276">
                  <c:v>79.667015218966441</c:v>
                </c:pt>
                <c:pt idx="277">
                  <c:v>100</c:v>
                </c:pt>
                <c:pt idx="278">
                  <c:v>78.657868045178944</c:v>
                </c:pt>
                <c:pt idx="279">
                  <c:v>100</c:v>
                </c:pt>
                <c:pt idx="280">
                  <c:v>90.805460620552992</c:v>
                </c:pt>
                <c:pt idx="281">
                  <c:v>100</c:v>
                </c:pt>
                <c:pt idx="282">
                  <c:v>86.728236234455082</c:v>
                </c:pt>
                <c:pt idx="283">
                  <c:v>76.121100405300595</c:v>
                </c:pt>
                <c:pt idx="284">
                  <c:v>90.622516154714134</c:v>
                </c:pt>
                <c:pt idx="285">
                  <c:v>82.726117329557724</c:v>
                </c:pt>
                <c:pt idx="286">
                  <c:v>76.51178285265749</c:v>
                </c:pt>
                <c:pt idx="287">
                  <c:v>98.15592348028872</c:v>
                </c:pt>
                <c:pt idx="288">
                  <c:v>86.201697839114075</c:v>
                </c:pt>
                <c:pt idx="289">
                  <c:v>100</c:v>
                </c:pt>
                <c:pt idx="290">
                  <c:v>80.608507823378915</c:v>
                </c:pt>
                <c:pt idx="291">
                  <c:v>82.709838624554877</c:v>
                </c:pt>
                <c:pt idx="292">
                  <c:v>85.281769368452473</c:v>
                </c:pt>
                <c:pt idx="293">
                  <c:v>77.977411813604945</c:v>
                </c:pt>
                <c:pt idx="294">
                  <c:v>99.508944804417027</c:v>
                </c:pt>
                <c:pt idx="295">
                  <c:v>100</c:v>
                </c:pt>
                <c:pt idx="296">
                  <c:v>95.667253395047894</c:v>
                </c:pt>
                <c:pt idx="297">
                  <c:v>88.77651333015784</c:v>
                </c:pt>
                <c:pt idx="298">
                  <c:v>84.631846571469836</c:v>
                </c:pt>
                <c:pt idx="299">
                  <c:v>98.272212919622532</c:v>
                </c:pt>
                <c:pt idx="300">
                  <c:v>79.342731578489065</c:v>
                </c:pt>
                <c:pt idx="301">
                  <c:v>85.311237604097855</c:v>
                </c:pt>
                <c:pt idx="302">
                  <c:v>92.252978951623419</c:v>
                </c:pt>
                <c:pt idx="303">
                  <c:v>93.862671564285748</c:v>
                </c:pt>
                <c:pt idx="304">
                  <c:v>95.466472618852606</c:v>
                </c:pt>
                <c:pt idx="305">
                  <c:v>99.363770160831763</c:v>
                </c:pt>
                <c:pt idx="306">
                  <c:v>89.39099957804811</c:v>
                </c:pt>
                <c:pt idx="307">
                  <c:v>84.389416248179202</c:v>
                </c:pt>
                <c:pt idx="308">
                  <c:v>90.046855208139064</c:v>
                </c:pt>
                <c:pt idx="309">
                  <c:v>100</c:v>
                </c:pt>
                <c:pt idx="310">
                  <c:v>83.517724802127972</c:v>
                </c:pt>
                <c:pt idx="311">
                  <c:v>95.760405376103392</c:v>
                </c:pt>
                <c:pt idx="312">
                  <c:v>100</c:v>
                </c:pt>
                <c:pt idx="313">
                  <c:v>91.91227943602496</c:v>
                </c:pt>
                <c:pt idx="314">
                  <c:v>99.831705345891876</c:v>
                </c:pt>
                <c:pt idx="315">
                  <c:v>97.442622849831821</c:v>
                </c:pt>
                <c:pt idx="316">
                  <c:v>88.505172232666425</c:v>
                </c:pt>
                <c:pt idx="317">
                  <c:v>90.038293102283859</c:v>
                </c:pt>
                <c:pt idx="318">
                  <c:v>92.51277555733391</c:v>
                </c:pt>
                <c:pt idx="319">
                  <c:v>100</c:v>
                </c:pt>
                <c:pt idx="320">
                  <c:v>77.19252134161853</c:v>
                </c:pt>
                <c:pt idx="321">
                  <c:v>100</c:v>
                </c:pt>
                <c:pt idx="322">
                  <c:v>94.482466877510547</c:v>
                </c:pt>
                <c:pt idx="323">
                  <c:v>95.381409115953431</c:v>
                </c:pt>
                <c:pt idx="324">
                  <c:v>99.10071328846908</c:v>
                </c:pt>
                <c:pt idx="325">
                  <c:v>100</c:v>
                </c:pt>
                <c:pt idx="326">
                  <c:v>88.957900754459629</c:v>
                </c:pt>
                <c:pt idx="327">
                  <c:v>89.993158003905279</c:v>
                </c:pt>
                <c:pt idx="328">
                  <c:v>100</c:v>
                </c:pt>
                <c:pt idx="329">
                  <c:v>100</c:v>
                </c:pt>
                <c:pt idx="330">
                  <c:v>100</c:v>
                </c:pt>
                <c:pt idx="331">
                  <c:v>85.2935129432515</c:v>
                </c:pt>
                <c:pt idx="332">
                  <c:v>95.350944599113916</c:v>
                </c:pt>
                <c:pt idx="333">
                  <c:v>86.419175278691696</c:v>
                </c:pt>
                <c:pt idx="334">
                  <c:v>78.947803101293374</c:v>
                </c:pt>
                <c:pt idx="335">
                  <c:v>80.184644443467803</c:v>
                </c:pt>
                <c:pt idx="336">
                  <c:v>86.330281727156319</c:v>
                </c:pt>
                <c:pt idx="337">
                  <c:v>97.221523857673546</c:v>
                </c:pt>
                <c:pt idx="338">
                  <c:v>95.186346673701777</c:v>
                </c:pt>
                <c:pt idx="339">
                  <c:v>78.865453858539553</c:v>
                </c:pt>
                <c:pt idx="340">
                  <c:v>85.171697261952303</c:v>
                </c:pt>
                <c:pt idx="341">
                  <c:v>88.274219882956942</c:v>
                </c:pt>
                <c:pt idx="342">
                  <c:v>83.350440877127284</c:v>
                </c:pt>
                <c:pt idx="343">
                  <c:v>82.874205354898507</c:v>
                </c:pt>
                <c:pt idx="344">
                  <c:v>90.319482985605063</c:v>
                </c:pt>
                <c:pt idx="345">
                  <c:v>96.085989997861418</c:v>
                </c:pt>
                <c:pt idx="346">
                  <c:v>96.463776802579062</c:v>
                </c:pt>
                <c:pt idx="347">
                  <c:v>97.485585866705904</c:v>
                </c:pt>
                <c:pt idx="348">
                  <c:v>98.851846659150596</c:v>
                </c:pt>
                <c:pt idx="349">
                  <c:v>97.578171640451018</c:v>
                </c:pt>
                <c:pt idx="350">
                  <c:v>93.250215982807447</c:v>
                </c:pt>
                <c:pt idx="351">
                  <c:v>100</c:v>
                </c:pt>
                <c:pt idx="352">
                  <c:v>100</c:v>
                </c:pt>
                <c:pt idx="353">
                  <c:v>93.206331631488126</c:v>
                </c:pt>
                <c:pt idx="354">
                  <c:v>82.132827143686612</c:v>
                </c:pt>
                <c:pt idx="355">
                  <c:v>81.796916880081497</c:v>
                </c:pt>
                <c:pt idx="356">
                  <c:v>93.373010856557954</c:v>
                </c:pt>
                <c:pt idx="357">
                  <c:v>100</c:v>
                </c:pt>
                <c:pt idx="358">
                  <c:v>79.111054546086336</c:v>
                </c:pt>
                <c:pt idx="359">
                  <c:v>91.948483172086782</c:v>
                </c:pt>
                <c:pt idx="360">
                  <c:v>95.378097050922534</c:v>
                </c:pt>
                <c:pt idx="361">
                  <c:v>83.400332480732274</c:v>
                </c:pt>
                <c:pt idx="362">
                  <c:v>88.998018143714759</c:v>
                </c:pt>
                <c:pt idx="363">
                  <c:v>83.182061356963303</c:v>
                </c:pt>
                <c:pt idx="364">
                  <c:v>100</c:v>
                </c:pt>
                <c:pt idx="365">
                  <c:v>80.090170017782526</c:v>
                </c:pt>
                <c:pt idx="366">
                  <c:v>95.676432194667797</c:v>
                </c:pt>
                <c:pt idx="367">
                  <c:v>89.402030962953461</c:v>
                </c:pt>
                <c:pt idx="368">
                  <c:v>88.347568778192795</c:v>
                </c:pt>
                <c:pt idx="369">
                  <c:v>100</c:v>
                </c:pt>
                <c:pt idx="370">
                  <c:v>95.596889301460095</c:v>
                </c:pt>
                <c:pt idx="371">
                  <c:v>100</c:v>
                </c:pt>
                <c:pt idx="372">
                  <c:v>89.236115100109146</c:v>
                </c:pt>
                <c:pt idx="373">
                  <c:v>94.418279572916845</c:v>
                </c:pt>
                <c:pt idx="374">
                  <c:v>88.074648365937676</c:v>
                </c:pt>
                <c:pt idx="375">
                  <c:v>100</c:v>
                </c:pt>
                <c:pt idx="376">
                  <c:v>76.842750747315208</c:v>
                </c:pt>
                <c:pt idx="377">
                  <c:v>89.80932626230387</c:v>
                </c:pt>
                <c:pt idx="378">
                  <c:v>94.293547931570316</c:v>
                </c:pt>
                <c:pt idx="379">
                  <c:v>99.43944377252754</c:v>
                </c:pt>
                <c:pt idx="380">
                  <c:v>80.574389431330147</c:v>
                </c:pt>
                <c:pt idx="381">
                  <c:v>99.654683946662075</c:v>
                </c:pt>
                <c:pt idx="382">
                  <c:v>86.955736549436438</c:v>
                </c:pt>
                <c:pt idx="383">
                  <c:v>89.83920079473215</c:v>
                </c:pt>
                <c:pt idx="384">
                  <c:v>95.852706774565561</c:v>
                </c:pt>
                <c:pt idx="385">
                  <c:v>87.635846690559973</c:v>
                </c:pt>
                <c:pt idx="386">
                  <c:v>91.309335908210286</c:v>
                </c:pt>
                <c:pt idx="387">
                  <c:v>94.406815288026451</c:v>
                </c:pt>
                <c:pt idx="388">
                  <c:v>89.562797531134876</c:v>
                </c:pt>
                <c:pt idx="389">
                  <c:v>80.215727362105625</c:v>
                </c:pt>
                <c:pt idx="390">
                  <c:v>98.655888962415858</c:v>
                </c:pt>
                <c:pt idx="391">
                  <c:v>94.075383492025949</c:v>
                </c:pt>
                <c:pt idx="392">
                  <c:v>93.891860018036738</c:v>
                </c:pt>
                <c:pt idx="393">
                  <c:v>78.728393272217374</c:v>
                </c:pt>
                <c:pt idx="394">
                  <c:v>99.946460117871965</c:v>
                </c:pt>
                <c:pt idx="395">
                  <c:v>99.322020514068285</c:v>
                </c:pt>
                <c:pt idx="396">
                  <c:v>87.28917770985359</c:v>
                </c:pt>
                <c:pt idx="397">
                  <c:v>92.315452927371467</c:v>
                </c:pt>
                <c:pt idx="398">
                  <c:v>92.44371865220927</c:v>
                </c:pt>
                <c:pt idx="399">
                  <c:v>82.533153719800097</c:v>
                </c:pt>
                <c:pt idx="400">
                  <c:v>85.171924952962115</c:v>
                </c:pt>
                <c:pt idx="401">
                  <c:v>89.705029554614768</c:v>
                </c:pt>
                <c:pt idx="402">
                  <c:v>92.396740447914368</c:v>
                </c:pt>
                <c:pt idx="403">
                  <c:v>90.855309441497639</c:v>
                </c:pt>
                <c:pt idx="404">
                  <c:v>88.190057524964033</c:v>
                </c:pt>
                <c:pt idx="405">
                  <c:v>89.714617059785425</c:v>
                </c:pt>
                <c:pt idx="406">
                  <c:v>77.762540919896367</c:v>
                </c:pt>
                <c:pt idx="407">
                  <c:v>100</c:v>
                </c:pt>
                <c:pt idx="408">
                  <c:v>79.488891539976308</c:v>
                </c:pt>
                <c:pt idx="409">
                  <c:v>99.043636091364576</c:v>
                </c:pt>
                <c:pt idx="410">
                  <c:v>93.215619967144036</c:v>
                </c:pt>
                <c:pt idx="411">
                  <c:v>89.159710754121519</c:v>
                </c:pt>
                <c:pt idx="412">
                  <c:v>93.774841602272573</c:v>
                </c:pt>
                <c:pt idx="413">
                  <c:v>99.778652687306732</c:v>
                </c:pt>
                <c:pt idx="414">
                  <c:v>77.165712907639019</c:v>
                </c:pt>
                <c:pt idx="415">
                  <c:v>84.473387483589477</c:v>
                </c:pt>
                <c:pt idx="416">
                  <c:v>87.705546066961219</c:v>
                </c:pt>
                <c:pt idx="417">
                  <c:v>97.343221846954762</c:v>
                </c:pt>
                <c:pt idx="418">
                  <c:v>100</c:v>
                </c:pt>
                <c:pt idx="419">
                  <c:v>78.221362641022523</c:v>
                </c:pt>
                <c:pt idx="420">
                  <c:v>93.566978489826724</c:v>
                </c:pt>
                <c:pt idx="421">
                  <c:v>87.60429361606468</c:v>
                </c:pt>
                <c:pt idx="422">
                  <c:v>87.531918625049556</c:v>
                </c:pt>
                <c:pt idx="423">
                  <c:v>100</c:v>
                </c:pt>
                <c:pt idx="424">
                  <c:v>88.578212538637032</c:v>
                </c:pt>
                <c:pt idx="425">
                  <c:v>100</c:v>
                </c:pt>
                <c:pt idx="426">
                  <c:v>92.330337736605799</c:v>
                </c:pt>
                <c:pt idx="427">
                  <c:v>98.675050843060234</c:v>
                </c:pt>
                <c:pt idx="428">
                  <c:v>99.173475617632619</c:v>
                </c:pt>
                <c:pt idx="429">
                  <c:v>94.870643282929493</c:v>
                </c:pt>
                <c:pt idx="430">
                  <c:v>87.660340718480867</c:v>
                </c:pt>
                <c:pt idx="431">
                  <c:v>100</c:v>
                </c:pt>
                <c:pt idx="432">
                  <c:v>96.320889654367761</c:v>
                </c:pt>
                <c:pt idx="433">
                  <c:v>89.325032088544901</c:v>
                </c:pt>
                <c:pt idx="434">
                  <c:v>99.686445958688637</c:v>
                </c:pt>
                <c:pt idx="435">
                  <c:v>77.206371433984174</c:v>
                </c:pt>
                <c:pt idx="436">
                  <c:v>92.514853227406107</c:v>
                </c:pt>
                <c:pt idx="437">
                  <c:v>96.672064802087519</c:v>
                </c:pt>
                <c:pt idx="438">
                  <c:v>100</c:v>
                </c:pt>
                <c:pt idx="439">
                  <c:v>94.931793464789578</c:v>
                </c:pt>
                <c:pt idx="440">
                  <c:v>100</c:v>
                </c:pt>
                <c:pt idx="441">
                  <c:v>100</c:v>
                </c:pt>
                <c:pt idx="442">
                  <c:v>88.841992079375231</c:v>
                </c:pt>
                <c:pt idx="443">
                  <c:v>88.026216875643883</c:v>
                </c:pt>
                <c:pt idx="444">
                  <c:v>100</c:v>
                </c:pt>
                <c:pt idx="445">
                  <c:v>77.609690737948142</c:v>
                </c:pt>
                <c:pt idx="446">
                  <c:v>89.87817123556519</c:v>
                </c:pt>
                <c:pt idx="447">
                  <c:v>76.685000034056316</c:v>
                </c:pt>
                <c:pt idx="448">
                  <c:v>96.195636016685313</c:v>
                </c:pt>
                <c:pt idx="449">
                  <c:v>100</c:v>
                </c:pt>
                <c:pt idx="450">
                  <c:v>97.50445991014098</c:v>
                </c:pt>
                <c:pt idx="451">
                  <c:v>89.506441863626577</c:v>
                </c:pt>
                <c:pt idx="452">
                  <c:v>100</c:v>
                </c:pt>
                <c:pt idx="453">
                  <c:v>100</c:v>
                </c:pt>
                <c:pt idx="454">
                  <c:v>75.410353917592488</c:v>
                </c:pt>
                <c:pt idx="455">
                  <c:v>81.123172324471327</c:v>
                </c:pt>
                <c:pt idx="456">
                  <c:v>100</c:v>
                </c:pt>
                <c:pt idx="457">
                  <c:v>100</c:v>
                </c:pt>
                <c:pt idx="458">
                  <c:v>81.700982490012606</c:v>
                </c:pt>
                <c:pt idx="459">
                  <c:v>90.482389486955526</c:v>
                </c:pt>
                <c:pt idx="460">
                  <c:v>93.497088052316428</c:v>
                </c:pt>
                <c:pt idx="461">
                  <c:v>98.000987163921948</c:v>
                </c:pt>
                <c:pt idx="462">
                  <c:v>86.806370515103865</c:v>
                </c:pt>
                <c:pt idx="463">
                  <c:v>89.883057543159921</c:v>
                </c:pt>
                <c:pt idx="464">
                  <c:v>97.75500681596948</c:v>
                </c:pt>
                <c:pt idx="465">
                  <c:v>100</c:v>
                </c:pt>
                <c:pt idx="466">
                  <c:v>99.48129226185543</c:v>
                </c:pt>
                <c:pt idx="467">
                  <c:v>89.161493840811488</c:v>
                </c:pt>
                <c:pt idx="468">
                  <c:v>91.430124135352372</c:v>
                </c:pt>
                <c:pt idx="469">
                  <c:v>85.571815566803153</c:v>
                </c:pt>
                <c:pt idx="470">
                  <c:v>96.16836605386429</c:v>
                </c:pt>
                <c:pt idx="471">
                  <c:v>93.963584681885308</c:v>
                </c:pt>
                <c:pt idx="472">
                  <c:v>87.930564863328215</c:v>
                </c:pt>
                <c:pt idx="473">
                  <c:v>100</c:v>
                </c:pt>
                <c:pt idx="474">
                  <c:v>88.757324241824364</c:v>
                </c:pt>
                <c:pt idx="475">
                  <c:v>90.974611662687892</c:v>
                </c:pt>
                <c:pt idx="476">
                  <c:v>100</c:v>
                </c:pt>
                <c:pt idx="477">
                  <c:v>81.208233608139523</c:v>
                </c:pt>
                <c:pt idx="478">
                  <c:v>81.240024064254911</c:v>
                </c:pt>
                <c:pt idx="479">
                  <c:v>87.792789754400872</c:v>
                </c:pt>
                <c:pt idx="480">
                  <c:v>93.963543587705487</c:v>
                </c:pt>
                <c:pt idx="481">
                  <c:v>90.000176799934209</c:v>
                </c:pt>
                <c:pt idx="482">
                  <c:v>96.559681471255914</c:v>
                </c:pt>
                <c:pt idx="483">
                  <c:v>97.118905546627218</c:v>
                </c:pt>
                <c:pt idx="484">
                  <c:v>89.989193783367341</c:v>
                </c:pt>
                <c:pt idx="485">
                  <c:v>90.30001383933201</c:v>
                </c:pt>
                <c:pt idx="486">
                  <c:v>100</c:v>
                </c:pt>
                <c:pt idx="487">
                  <c:v>98.631883522350179</c:v>
                </c:pt>
                <c:pt idx="488">
                  <c:v>95.164255572103144</c:v>
                </c:pt>
                <c:pt idx="489">
                  <c:v>82.681772988594773</c:v>
                </c:pt>
                <c:pt idx="490">
                  <c:v>99.903921548098864</c:v>
                </c:pt>
                <c:pt idx="491">
                  <c:v>84.944677010269103</c:v>
                </c:pt>
                <c:pt idx="492">
                  <c:v>91.39326445303594</c:v>
                </c:pt>
                <c:pt idx="493">
                  <c:v>85.928151336450298</c:v>
                </c:pt>
                <c:pt idx="494">
                  <c:v>90.793295406931833</c:v>
                </c:pt>
                <c:pt idx="495">
                  <c:v>89.936483763223464</c:v>
                </c:pt>
                <c:pt idx="496">
                  <c:v>88.788258622067161</c:v>
                </c:pt>
                <c:pt idx="497">
                  <c:v>100</c:v>
                </c:pt>
                <c:pt idx="498">
                  <c:v>98.938788905019962</c:v>
                </c:pt>
              </c:numCache>
            </c:numRef>
          </c:val>
          <c:extLst>
            <c:ext xmlns:c16="http://schemas.microsoft.com/office/drawing/2014/chart" uri="{C3380CC4-5D6E-409C-BE32-E72D297353CC}">
              <c16:uniqueId val="{00000000-69B4-6844-A1BF-C8ACC7ECDB92}"/>
            </c:ext>
          </c:extLst>
        </c:ser>
        <c:dLbls>
          <c:showLegendKey val="0"/>
          <c:showVal val="0"/>
          <c:showCatName val="0"/>
          <c:showSerName val="0"/>
          <c:showPercent val="0"/>
          <c:showBubbleSize val="0"/>
        </c:dLbls>
        <c:gapWidth val="0"/>
        <c:axId val="136792704"/>
        <c:axId val="136798592"/>
      </c:barChart>
      <c:catAx>
        <c:axId val="136792704"/>
        <c:scaling>
          <c:orientation val="minMax"/>
        </c:scaling>
        <c:delete val="1"/>
        <c:axPos val="b"/>
        <c:majorTickMark val="none"/>
        <c:minorTickMark val="none"/>
        <c:tickLblPos val="nextTo"/>
        <c:crossAx val="136798592"/>
        <c:crosses val="autoZero"/>
        <c:auto val="1"/>
        <c:lblAlgn val="ctr"/>
        <c:lblOffset val="100"/>
        <c:noMultiLvlLbl val="0"/>
      </c:catAx>
      <c:valAx>
        <c:axId val="136798592"/>
        <c:scaling>
          <c:orientation val="minMax"/>
          <c:max val="100"/>
          <c:min val="0"/>
        </c:scaling>
        <c:delete val="1"/>
        <c:axPos val="l"/>
        <c:numFmt formatCode="General" sourceLinked="1"/>
        <c:majorTickMark val="none"/>
        <c:minorTickMark val="none"/>
        <c:tickLblPos val="nextTo"/>
        <c:crossAx val="136792704"/>
        <c:crosses val="autoZero"/>
        <c:crossBetween val="between"/>
      </c:valAx>
      <c:spPr>
        <a:noFill/>
        <a:ln w="25400">
          <a:noFill/>
        </a:ln>
        <a:effectLst/>
      </c:spPr>
    </c:plotArea>
    <c:plotVisOnly val="1"/>
    <c:dispBlanksAs val="gap"/>
    <c:showDLblsOverMax val="0"/>
  </c:chart>
  <c:spPr>
    <a:noFill/>
    <a:ln w="4127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Sheet2!$C$1</c:f>
              <c:strCache>
                <c:ptCount val="1"/>
                <c:pt idx="0">
                  <c:v>y2</c:v>
                </c:pt>
              </c:strCache>
            </c:strRef>
          </c:tx>
          <c:spPr>
            <a:solidFill>
              <a:srgbClr val="99660A"/>
            </a:solidFill>
            <a:ln>
              <a:noFill/>
            </a:ln>
            <a:effectLst/>
          </c:spPr>
          <c:invertIfNegative val="0"/>
          <c:val>
            <c:numRef>
              <c:f>Sheet2!$C$2:$C$500</c:f>
              <c:numCache>
                <c:formatCode>General</c:formatCode>
                <c:ptCount val="499"/>
                <c:pt idx="0">
                  <c:v>38.579740843180517</c:v>
                </c:pt>
                <c:pt idx="1">
                  <c:v>37.748956189100419</c:v>
                </c:pt>
                <c:pt idx="2">
                  <c:v>59.486870444491743</c:v>
                </c:pt>
                <c:pt idx="3">
                  <c:v>69.077214673580073</c:v>
                </c:pt>
                <c:pt idx="4">
                  <c:v>50.91528175681735</c:v>
                </c:pt>
                <c:pt idx="5">
                  <c:v>45.115711062570661</c:v>
                </c:pt>
                <c:pt idx="6">
                  <c:v>43.754657737400258</c:v>
                </c:pt>
                <c:pt idx="7">
                  <c:v>45.708852610233372</c:v>
                </c:pt>
                <c:pt idx="8">
                  <c:v>56.152757269644056</c:v>
                </c:pt>
                <c:pt idx="9">
                  <c:v>37.956385138644521</c:v>
                </c:pt>
                <c:pt idx="10">
                  <c:v>39.986757696580014</c:v>
                </c:pt>
                <c:pt idx="11">
                  <c:v>35.367820662908684</c:v>
                </c:pt>
                <c:pt idx="12">
                  <c:v>50.69338522519341</c:v>
                </c:pt>
                <c:pt idx="13">
                  <c:v>49.402525489456742</c:v>
                </c:pt>
                <c:pt idx="14">
                  <c:v>38.53259994141218</c:v>
                </c:pt>
                <c:pt idx="15">
                  <c:v>45.467591942999654</c:v>
                </c:pt>
                <c:pt idx="16">
                  <c:v>55.522817074905447</c:v>
                </c:pt>
                <c:pt idx="17">
                  <c:v>57.137661351299016</c:v>
                </c:pt>
                <c:pt idx="18">
                  <c:v>61.244798346341064</c:v>
                </c:pt>
                <c:pt idx="19">
                  <c:v>54.171795473207816</c:v>
                </c:pt>
                <c:pt idx="20">
                  <c:v>32.817288287836973</c:v>
                </c:pt>
                <c:pt idx="21">
                  <c:v>44.362028566929041</c:v>
                </c:pt>
                <c:pt idx="22">
                  <c:v>59.633687492484093</c:v>
                </c:pt>
                <c:pt idx="23">
                  <c:v>59.927907241442448</c:v>
                </c:pt>
                <c:pt idx="24">
                  <c:v>30.691717678795268</c:v>
                </c:pt>
                <c:pt idx="25">
                  <c:v>38.375405856198142</c:v>
                </c:pt>
                <c:pt idx="26">
                  <c:v>59.054415716954466</c:v>
                </c:pt>
                <c:pt idx="27">
                  <c:v>62.314433560136365</c:v>
                </c:pt>
                <c:pt idx="28">
                  <c:v>61.212429958098667</c:v>
                </c:pt>
                <c:pt idx="29">
                  <c:v>48.494264526014177</c:v>
                </c:pt>
                <c:pt idx="30">
                  <c:v>45.830967059147355</c:v>
                </c:pt>
                <c:pt idx="31">
                  <c:v>41.169754031795136</c:v>
                </c:pt>
                <c:pt idx="32">
                  <c:v>48.569513686467872</c:v>
                </c:pt>
                <c:pt idx="33">
                  <c:v>43.022963604577193</c:v>
                </c:pt>
                <c:pt idx="34">
                  <c:v>44.741060898331199</c:v>
                </c:pt>
                <c:pt idx="35">
                  <c:v>51.031150762899117</c:v>
                </c:pt>
                <c:pt idx="36">
                  <c:v>59.803692822376405</c:v>
                </c:pt>
                <c:pt idx="37">
                  <c:v>47.394179436037213</c:v>
                </c:pt>
                <c:pt idx="38">
                  <c:v>58.987143361851011</c:v>
                </c:pt>
                <c:pt idx="39">
                  <c:v>37.200222815678707</c:v>
                </c:pt>
                <c:pt idx="40">
                  <c:v>43.197592524531323</c:v>
                </c:pt>
                <c:pt idx="41">
                  <c:v>51.156904567078655</c:v>
                </c:pt>
                <c:pt idx="42">
                  <c:v>69.430615040819987</c:v>
                </c:pt>
                <c:pt idx="43">
                  <c:v>36.238932588143975</c:v>
                </c:pt>
                <c:pt idx="44">
                  <c:v>45.866293245946743</c:v>
                </c:pt>
                <c:pt idx="45">
                  <c:v>45.596467214441944</c:v>
                </c:pt>
                <c:pt idx="46">
                  <c:v>54.179619321813121</c:v>
                </c:pt>
                <c:pt idx="47">
                  <c:v>44.643443422196945</c:v>
                </c:pt>
                <c:pt idx="48">
                  <c:v>42.049300623414616</c:v>
                </c:pt>
                <c:pt idx="49">
                  <c:v>46.560407714624105</c:v>
                </c:pt>
                <c:pt idx="50">
                  <c:v>45.030440542439898</c:v>
                </c:pt>
                <c:pt idx="51">
                  <c:v>60.327047860473797</c:v>
                </c:pt>
                <c:pt idx="52">
                  <c:v>65.075289889641951</c:v>
                </c:pt>
                <c:pt idx="53">
                  <c:v>58.041188753769575</c:v>
                </c:pt>
                <c:pt idx="54">
                  <c:v>44.84892143680699</c:v>
                </c:pt>
                <c:pt idx="55">
                  <c:v>44.895544968228521</c:v>
                </c:pt>
                <c:pt idx="56">
                  <c:v>61.32912822546615</c:v>
                </c:pt>
                <c:pt idx="57">
                  <c:v>59.075631466639152</c:v>
                </c:pt>
                <c:pt idx="58">
                  <c:v>51.433809988285546</c:v>
                </c:pt>
                <c:pt idx="59">
                  <c:v>26.230764209161975</c:v>
                </c:pt>
                <c:pt idx="60">
                  <c:v>50.202112899146343</c:v>
                </c:pt>
                <c:pt idx="61">
                  <c:v>51.263014272929205</c:v>
                </c:pt>
                <c:pt idx="62">
                  <c:v>62.016670677938393</c:v>
                </c:pt>
                <c:pt idx="63">
                  <c:v>40.65018691110167</c:v>
                </c:pt>
                <c:pt idx="64">
                  <c:v>41.200116412993907</c:v>
                </c:pt>
                <c:pt idx="65">
                  <c:v>50.266325372108831</c:v>
                </c:pt>
                <c:pt idx="66">
                  <c:v>53.83663267787589</c:v>
                </c:pt>
                <c:pt idx="67">
                  <c:v>54.808638783804732</c:v>
                </c:pt>
                <c:pt idx="68">
                  <c:v>32.799499505018233</c:v>
                </c:pt>
                <c:pt idx="69">
                  <c:v>26.720159781349381</c:v>
                </c:pt>
                <c:pt idx="70">
                  <c:v>49.842903533580291</c:v>
                </c:pt>
                <c:pt idx="71">
                  <c:v>54.021635422778004</c:v>
                </c:pt>
                <c:pt idx="72">
                  <c:v>41.507717575813338</c:v>
                </c:pt>
                <c:pt idx="73">
                  <c:v>45.391071738831961</c:v>
                </c:pt>
                <c:pt idx="74">
                  <c:v>40.317758724422106</c:v>
                </c:pt>
                <c:pt idx="75">
                  <c:v>55.912917004781178</c:v>
                </c:pt>
                <c:pt idx="76">
                  <c:v>58.800954049174358</c:v>
                </c:pt>
                <c:pt idx="77">
                  <c:v>56.976479110443748</c:v>
                </c:pt>
                <c:pt idx="78">
                  <c:v>50.077836645046276</c:v>
                </c:pt>
                <c:pt idx="79">
                  <c:v>42.764728478958517</c:v>
                </c:pt>
                <c:pt idx="80">
                  <c:v>55.976468392553002</c:v>
                </c:pt>
                <c:pt idx="81">
                  <c:v>57.510608392050116</c:v>
                </c:pt>
                <c:pt idx="82">
                  <c:v>46.170698882660545</c:v>
                </c:pt>
                <c:pt idx="83">
                  <c:v>48.692260591787097</c:v>
                </c:pt>
                <c:pt idx="84">
                  <c:v>49.543389097615048</c:v>
                </c:pt>
                <c:pt idx="85">
                  <c:v>50.916850337059145</c:v>
                </c:pt>
                <c:pt idx="86">
                  <c:v>57.765506118724701</c:v>
                </c:pt>
                <c:pt idx="87">
                  <c:v>43.961315694731006</c:v>
                </c:pt>
                <c:pt idx="88">
                  <c:v>43.497380409103144</c:v>
                </c:pt>
                <c:pt idx="89">
                  <c:v>33.513078080700048</c:v>
                </c:pt>
                <c:pt idx="90">
                  <c:v>50.154700246266749</c:v>
                </c:pt>
                <c:pt idx="91">
                  <c:v>57.036723979319433</c:v>
                </c:pt>
                <c:pt idx="92">
                  <c:v>37.347524537876509</c:v>
                </c:pt>
                <c:pt idx="93">
                  <c:v>37.501210194963996</c:v>
                </c:pt>
                <c:pt idx="94">
                  <c:v>34.670658662569437</c:v>
                </c:pt>
                <c:pt idx="95">
                  <c:v>53.800684236398027</c:v>
                </c:pt>
                <c:pt idx="96">
                  <c:v>57.350151142160499</c:v>
                </c:pt>
                <c:pt idx="97">
                  <c:v>37.199862919336262</c:v>
                </c:pt>
                <c:pt idx="98">
                  <c:v>41.908777583490512</c:v>
                </c:pt>
                <c:pt idx="99">
                  <c:v>32.05006180243771</c:v>
                </c:pt>
                <c:pt idx="100">
                  <c:v>49.969651415571079</c:v>
                </c:pt>
                <c:pt idx="101">
                  <c:v>55.453318932376483</c:v>
                </c:pt>
                <c:pt idx="102">
                  <c:v>46.191316008964336</c:v>
                </c:pt>
                <c:pt idx="103">
                  <c:v>48.707174278508134</c:v>
                </c:pt>
                <c:pt idx="104">
                  <c:v>44.424775602118409</c:v>
                </c:pt>
                <c:pt idx="105">
                  <c:v>55.358792512301079</c:v>
                </c:pt>
                <c:pt idx="106">
                  <c:v>45.441717850995047</c:v>
                </c:pt>
                <c:pt idx="107">
                  <c:v>52.099332229597664</c:v>
                </c:pt>
                <c:pt idx="108">
                  <c:v>28.173276042416436</c:v>
                </c:pt>
                <c:pt idx="109">
                  <c:v>50.929835022853396</c:v>
                </c:pt>
                <c:pt idx="110">
                  <c:v>64.34476893275631</c:v>
                </c:pt>
                <c:pt idx="111">
                  <c:v>56.776739449156345</c:v>
                </c:pt>
                <c:pt idx="112">
                  <c:v>38.65191491183726</c:v>
                </c:pt>
                <c:pt idx="113">
                  <c:v>33.152693061163227</c:v>
                </c:pt>
                <c:pt idx="114">
                  <c:v>45.230604748515447</c:v>
                </c:pt>
                <c:pt idx="115">
                  <c:v>54.100758285262842</c:v>
                </c:pt>
                <c:pt idx="116">
                  <c:v>58.348335860634499</c:v>
                </c:pt>
                <c:pt idx="117">
                  <c:v>50.100459318029621</c:v>
                </c:pt>
                <c:pt idx="118">
                  <c:v>47.260216139621676</c:v>
                </c:pt>
                <c:pt idx="119">
                  <c:v>40.581026219686265</c:v>
                </c:pt>
                <c:pt idx="120">
                  <c:v>56.788366076692178</c:v>
                </c:pt>
                <c:pt idx="121">
                  <c:v>57.417724201468452</c:v>
                </c:pt>
                <c:pt idx="122">
                  <c:v>37.458760400806391</c:v>
                </c:pt>
                <c:pt idx="123">
                  <c:v>50.063393066107949</c:v>
                </c:pt>
                <c:pt idx="124">
                  <c:v>42.987797348117802</c:v>
                </c:pt>
                <c:pt idx="125">
                  <c:v>45.126818417391483</c:v>
                </c:pt>
                <c:pt idx="126">
                  <c:v>62.628884387174089</c:v>
                </c:pt>
                <c:pt idx="127">
                  <c:v>31.581098891885098</c:v>
                </c:pt>
                <c:pt idx="128">
                  <c:v>43.062447391989124</c:v>
                </c:pt>
                <c:pt idx="129">
                  <c:v>60.748143529250655</c:v>
                </c:pt>
                <c:pt idx="130">
                  <c:v>47.630945733450176</c:v>
                </c:pt>
                <c:pt idx="131">
                  <c:v>58.481678105856943</c:v>
                </c:pt>
                <c:pt idx="132">
                  <c:v>37.912171517617601</c:v>
                </c:pt>
                <c:pt idx="133">
                  <c:v>35.285895774692136</c:v>
                </c:pt>
                <c:pt idx="134">
                  <c:v>46.61056239830878</c:v>
                </c:pt>
                <c:pt idx="135">
                  <c:v>49.202857423350437</c:v>
                </c:pt>
                <c:pt idx="136">
                  <c:v>58.597634414466398</c:v>
                </c:pt>
                <c:pt idx="137">
                  <c:v>48.080904584806561</c:v>
                </c:pt>
                <c:pt idx="138">
                  <c:v>35.893254875115829</c:v>
                </c:pt>
                <c:pt idx="139">
                  <c:v>52.702679527610741</c:v>
                </c:pt>
                <c:pt idx="140">
                  <c:v>49.408498593648567</c:v>
                </c:pt>
                <c:pt idx="141">
                  <c:v>53.460998028116109</c:v>
                </c:pt>
                <c:pt idx="142">
                  <c:v>50.231348698919369</c:v>
                </c:pt>
                <c:pt idx="143">
                  <c:v>36.962551291072941</c:v>
                </c:pt>
                <c:pt idx="144">
                  <c:v>57.367545838973371</c:v>
                </c:pt>
                <c:pt idx="145">
                  <c:v>63.012854457761023</c:v>
                </c:pt>
                <c:pt idx="146">
                  <c:v>46.845872547460758</c:v>
                </c:pt>
                <c:pt idx="147">
                  <c:v>25.98946017561763</c:v>
                </c:pt>
                <c:pt idx="148">
                  <c:v>43.728584726070792</c:v>
                </c:pt>
                <c:pt idx="149">
                  <c:v>57.637237158055029</c:v>
                </c:pt>
                <c:pt idx="150">
                  <c:v>48.587129977552465</c:v>
                </c:pt>
                <c:pt idx="151">
                  <c:v>45.118831096259598</c:v>
                </c:pt>
                <c:pt idx="152">
                  <c:v>39.164520051655742</c:v>
                </c:pt>
                <c:pt idx="153">
                  <c:v>42.514173131996415</c:v>
                </c:pt>
                <c:pt idx="154">
                  <c:v>60.852660877726422</c:v>
                </c:pt>
                <c:pt idx="155">
                  <c:v>65.725240226850616</c:v>
                </c:pt>
                <c:pt idx="156">
                  <c:v>47.513900105709794</c:v>
                </c:pt>
                <c:pt idx="157">
                  <c:v>43.201102895913664</c:v>
                </c:pt>
                <c:pt idx="158">
                  <c:v>39.074728731765823</c:v>
                </c:pt>
                <c:pt idx="159">
                  <c:v>47.160178581815408</c:v>
                </c:pt>
                <c:pt idx="160">
                  <c:v>66.086950308571716</c:v>
                </c:pt>
                <c:pt idx="161">
                  <c:v>39.82340135718983</c:v>
                </c:pt>
                <c:pt idx="162">
                  <c:v>35.742527472875558</c:v>
                </c:pt>
                <c:pt idx="163">
                  <c:v>38.910311696248243</c:v>
                </c:pt>
                <c:pt idx="164">
                  <c:v>45.204316726482382</c:v>
                </c:pt>
                <c:pt idx="165">
                  <c:v>61.885114999637892</c:v>
                </c:pt>
                <c:pt idx="166">
                  <c:v>48.621155541010175</c:v>
                </c:pt>
                <c:pt idx="167">
                  <c:v>48.959510268638397</c:v>
                </c:pt>
                <c:pt idx="168">
                  <c:v>39.939202972305843</c:v>
                </c:pt>
                <c:pt idx="169">
                  <c:v>51.260264973124556</c:v>
                </c:pt>
                <c:pt idx="170">
                  <c:v>55.07967013944252</c:v>
                </c:pt>
                <c:pt idx="171">
                  <c:v>39.248529417467743</c:v>
                </c:pt>
                <c:pt idx="172">
                  <c:v>44.212267307536962</c:v>
                </c:pt>
                <c:pt idx="173">
                  <c:v>43.112945023815854</c:v>
                </c:pt>
                <c:pt idx="174">
                  <c:v>51.125808183569347</c:v>
                </c:pt>
                <c:pt idx="175">
                  <c:v>44.683610397722902</c:v>
                </c:pt>
                <c:pt idx="176">
                  <c:v>48.835430083898622</c:v>
                </c:pt>
                <c:pt idx="177">
                  <c:v>42.279871931268552</c:v>
                </c:pt>
                <c:pt idx="178">
                  <c:v>42.087625672069571</c:v>
                </c:pt>
                <c:pt idx="179">
                  <c:v>54.909060665822466</c:v>
                </c:pt>
                <c:pt idx="180">
                  <c:v>56.203347364490327</c:v>
                </c:pt>
                <c:pt idx="181">
                  <c:v>27.866831376928868</c:v>
                </c:pt>
                <c:pt idx="182">
                  <c:v>40.215381829927232</c:v>
                </c:pt>
                <c:pt idx="183">
                  <c:v>52.31199152172632</c:v>
                </c:pt>
                <c:pt idx="184">
                  <c:v>49.662402279796908</c:v>
                </c:pt>
                <c:pt idx="185">
                  <c:v>59.577636547915979</c:v>
                </c:pt>
                <c:pt idx="186">
                  <c:v>31.436954332677534</c:v>
                </c:pt>
                <c:pt idx="187">
                  <c:v>47.491671588402561</c:v>
                </c:pt>
                <c:pt idx="188">
                  <c:v>53.154439603396597</c:v>
                </c:pt>
                <c:pt idx="189">
                  <c:v>55.351981366138773</c:v>
                </c:pt>
                <c:pt idx="190">
                  <c:v>55.299599812206282</c:v>
                </c:pt>
                <c:pt idx="191">
                  <c:v>49.795794492878301</c:v>
                </c:pt>
                <c:pt idx="192">
                  <c:v>42.076829260747743</c:v>
                </c:pt>
                <c:pt idx="193">
                  <c:v>43.815285798311812</c:v>
                </c:pt>
                <c:pt idx="194">
                  <c:v>58.783906933083749</c:v>
                </c:pt>
                <c:pt idx="195">
                  <c:v>38.445546449492312</c:v>
                </c:pt>
                <c:pt idx="196">
                  <c:v>49.156626512549977</c:v>
                </c:pt>
                <c:pt idx="197">
                  <c:v>31.967837064452198</c:v>
                </c:pt>
                <c:pt idx="198">
                  <c:v>64.004181223746357</c:v>
                </c:pt>
                <c:pt idx="199">
                  <c:v>62.314878979510326</c:v>
                </c:pt>
                <c:pt idx="200">
                  <c:v>39.256957985062705</c:v>
                </c:pt>
                <c:pt idx="201">
                  <c:v>39.265841170165039</c:v>
                </c:pt>
                <c:pt idx="202">
                  <c:v>32.668220486373173</c:v>
                </c:pt>
                <c:pt idx="203">
                  <c:v>44.179061445467234</c:v>
                </c:pt>
                <c:pt idx="204">
                  <c:v>53.519603519759542</c:v>
                </c:pt>
                <c:pt idx="205">
                  <c:v>35.351297275180634</c:v>
                </c:pt>
                <c:pt idx="206">
                  <c:v>33.178473698944387</c:v>
                </c:pt>
                <c:pt idx="207">
                  <c:v>36.584352775403339</c:v>
                </c:pt>
                <c:pt idx="208">
                  <c:v>48.802399776262064</c:v>
                </c:pt>
                <c:pt idx="209">
                  <c:v>61.602562001562717</c:v>
                </c:pt>
                <c:pt idx="210">
                  <c:v>36.951308438371655</c:v>
                </c:pt>
                <c:pt idx="211">
                  <c:v>36.989546708437409</c:v>
                </c:pt>
                <c:pt idx="212">
                  <c:v>46.322584354662773</c:v>
                </c:pt>
                <c:pt idx="213">
                  <c:v>53.999551730808648</c:v>
                </c:pt>
                <c:pt idx="214">
                  <c:v>57.894248526089584</c:v>
                </c:pt>
                <c:pt idx="215">
                  <c:v>53.402685969168452</c:v>
                </c:pt>
                <c:pt idx="216">
                  <c:v>49.802066229874058</c:v>
                </c:pt>
                <c:pt idx="217">
                  <c:v>47.545081117268161</c:v>
                </c:pt>
                <c:pt idx="218">
                  <c:v>51.832303504877402</c:v>
                </c:pt>
                <c:pt idx="219">
                  <c:v>39.768377850824209</c:v>
                </c:pt>
                <c:pt idx="220">
                  <c:v>36.657473977145592</c:v>
                </c:pt>
                <c:pt idx="221">
                  <c:v>34.052091585740165</c:v>
                </c:pt>
                <c:pt idx="222">
                  <c:v>57.204351102908682</c:v>
                </c:pt>
                <c:pt idx="223">
                  <c:v>48.477357348192797</c:v>
                </c:pt>
                <c:pt idx="224">
                  <c:v>40.165957194245614</c:v>
                </c:pt>
                <c:pt idx="225">
                  <c:v>47.002635773463489</c:v>
                </c:pt>
                <c:pt idx="226">
                  <c:v>49.512864380438415</c:v>
                </c:pt>
                <c:pt idx="227">
                  <c:v>54.392302557913979</c:v>
                </c:pt>
                <c:pt idx="228">
                  <c:v>61.557615807670842</c:v>
                </c:pt>
                <c:pt idx="229">
                  <c:v>37.4347030636619</c:v>
                </c:pt>
                <c:pt idx="230">
                  <c:v>36.166392202742827</c:v>
                </c:pt>
                <c:pt idx="231">
                  <c:v>38.730509905857858</c:v>
                </c:pt>
                <c:pt idx="232">
                  <c:v>51.863629118361374</c:v>
                </c:pt>
                <c:pt idx="233">
                  <c:v>56.541634182701507</c:v>
                </c:pt>
                <c:pt idx="234">
                  <c:v>50.628333846760128</c:v>
                </c:pt>
                <c:pt idx="235">
                  <c:v>36.532457252651668</c:v>
                </c:pt>
                <c:pt idx="236">
                  <c:v>50.189476464392577</c:v>
                </c:pt>
                <c:pt idx="237">
                  <c:v>50.838791281814835</c:v>
                </c:pt>
                <c:pt idx="238">
                  <c:v>50.910570674584783</c:v>
                </c:pt>
                <c:pt idx="239">
                  <c:v>44.481478686729666</c:v>
                </c:pt>
                <c:pt idx="240">
                  <c:v>47.66947367157622</c:v>
                </c:pt>
                <c:pt idx="241">
                  <c:v>49.509505800167744</c:v>
                </c:pt>
                <c:pt idx="242">
                  <c:v>61.447851216517634</c:v>
                </c:pt>
                <c:pt idx="243">
                  <c:v>67.441556041734202</c:v>
                </c:pt>
                <c:pt idx="244">
                  <c:v>36.375685270280378</c:v>
                </c:pt>
                <c:pt idx="245">
                  <c:v>28.554679624502668</c:v>
                </c:pt>
                <c:pt idx="246">
                  <c:v>55.808931228528863</c:v>
                </c:pt>
                <c:pt idx="247">
                  <c:v>50.483523222235803</c:v>
                </c:pt>
                <c:pt idx="248">
                  <c:v>59.219240693838358</c:v>
                </c:pt>
                <c:pt idx="249">
                  <c:v>49.400040944847113</c:v>
                </c:pt>
                <c:pt idx="250">
                  <c:v>39.014301438809895</c:v>
                </c:pt>
                <c:pt idx="251">
                  <c:v>48.192727887740446</c:v>
                </c:pt>
                <c:pt idx="252">
                  <c:v>48.094884555405201</c:v>
                </c:pt>
                <c:pt idx="253">
                  <c:v>65.013076572177653</c:v>
                </c:pt>
                <c:pt idx="254">
                  <c:v>42.746463529706816</c:v>
                </c:pt>
                <c:pt idx="255">
                  <c:v>36.115382479930261</c:v>
                </c:pt>
                <c:pt idx="256">
                  <c:v>35.198014569075688</c:v>
                </c:pt>
                <c:pt idx="257">
                  <c:v>48.273447866462604</c:v>
                </c:pt>
                <c:pt idx="258">
                  <c:v>41.842339069922495</c:v>
                </c:pt>
                <c:pt idx="259">
                  <c:v>41.747228792576912</c:v>
                </c:pt>
                <c:pt idx="260">
                  <c:v>49.106127051802467</c:v>
                </c:pt>
                <c:pt idx="261">
                  <c:v>39.386991627794238</c:v>
                </c:pt>
                <c:pt idx="262">
                  <c:v>45.57592982872832</c:v>
                </c:pt>
                <c:pt idx="263">
                  <c:v>50.143314534103546</c:v>
                </c:pt>
                <c:pt idx="264">
                  <c:v>35.459789570028853</c:v>
                </c:pt>
                <c:pt idx="265">
                  <c:v>28.049777791433382</c:v>
                </c:pt>
                <c:pt idx="266">
                  <c:v>43.789441750004976</c:v>
                </c:pt>
                <c:pt idx="267">
                  <c:v>45.056167951350304</c:v>
                </c:pt>
                <c:pt idx="268">
                  <c:v>51.636786022502712</c:v>
                </c:pt>
                <c:pt idx="269">
                  <c:v>45.019577105927489</c:v>
                </c:pt>
                <c:pt idx="270">
                  <c:v>51.10463220522945</c:v>
                </c:pt>
                <c:pt idx="271">
                  <c:v>51.885200154945146</c:v>
                </c:pt>
                <c:pt idx="272">
                  <c:v>61.620877325652273</c:v>
                </c:pt>
                <c:pt idx="273">
                  <c:v>60.24148181329069</c:v>
                </c:pt>
                <c:pt idx="274">
                  <c:v>29.953204582717447</c:v>
                </c:pt>
                <c:pt idx="275">
                  <c:v>42.990551679137688</c:v>
                </c:pt>
                <c:pt idx="276">
                  <c:v>41.660125202460996</c:v>
                </c:pt>
                <c:pt idx="277">
                  <c:v>50.134000059594776</c:v>
                </c:pt>
                <c:pt idx="278">
                  <c:v>45.65083687516357</c:v>
                </c:pt>
                <c:pt idx="279">
                  <c:v>33.602179816889461</c:v>
                </c:pt>
                <c:pt idx="280">
                  <c:v>36.849661382583115</c:v>
                </c:pt>
                <c:pt idx="281">
                  <c:v>62.663421379183895</c:v>
                </c:pt>
                <c:pt idx="282">
                  <c:v>67.08290053298424</c:v>
                </c:pt>
                <c:pt idx="283">
                  <c:v>36.903421459133014</c:v>
                </c:pt>
                <c:pt idx="284">
                  <c:v>30.19390581358158</c:v>
                </c:pt>
                <c:pt idx="285">
                  <c:v>49.713959963526719</c:v>
                </c:pt>
                <c:pt idx="286">
                  <c:v>53.135979640189291</c:v>
                </c:pt>
                <c:pt idx="287">
                  <c:v>61.141326970550381</c:v>
                </c:pt>
                <c:pt idx="288">
                  <c:v>47.200094506084127</c:v>
                </c:pt>
                <c:pt idx="289">
                  <c:v>44.470572622612323</c:v>
                </c:pt>
                <c:pt idx="290">
                  <c:v>51.804995520427219</c:v>
                </c:pt>
                <c:pt idx="291">
                  <c:v>44.863661644024454</c:v>
                </c:pt>
                <c:pt idx="292">
                  <c:v>66.568217465495081</c:v>
                </c:pt>
                <c:pt idx="293">
                  <c:v>47.276989970556045</c:v>
                </c:pt>
                <c:pt idx="294">
                  <c:v>34.291611872431972</c:v>
                </c:pt>
                <c:pt idx="295">
                  <c:v>47.116514457661317</c:v>
                </c:pt>
                <c:pt idx="296">
                  <c:v>53.080443050704872</c:v>
                </c:pt>
                <c:pt idx="297">
                  <c:v>53.537357983395395</c:v>
                </c:pt>
                <c:pt idx="298">
                  <c:v>39.19204526436684</c:v>
                </c:pt>
                <c:pt idx="299">
                  <c:v>35.443153571380371</c:v>
                </c:pt>
                <c:pt idx="300">
                  <c:v>45.115718613159174</c:v>
                </c:pt>
                <c:pt idx="301">
                  <c:v>49.752509841848465</c:v>
                </c:pt>
                <c:pt idx="302">
                  <c:v>53.278556869521218</c:v>
                </c:pt>
                <c:pt idx="303">
                  <c:v>32.552906633948197</c:v>
                </c:pt>
                <c:pt idx="304">
                  <c:v>42.583165233350663</c:v>
                </c:pt>
                <c:pt idx="305">
                  <c:v>41.592709752828611</c:v>
                </c:pt>
                <c:pt idx="306">
                  <c:v>48.369500918806807</c:v>
                </c:pt>
                <c:pt idx="307">
                  <c:v>58.287221791828877</c:v>
                </c:pt>
                <c:pt idx="308">
                  <c:v>29.466650585583167</c:v>
                </c:pt>
                <c:pt idx="309">
                  <c:v>42.999586405883235</c:v>
                </c:pt>
                <c:pt idx="310">
                  <c:v>55.794619080830159</c:v>
                </c:pt>
                <c:pt idx="311">
                  <c:v>53.267865039112607</c:v>
                </c:pt>
                <c:pt idx="312">
                  <c:v>48.51669774160915</c:v>
                </c:pt>
                <c:pt idx="313">
                  <c:v>28.091355422003549</c:v>
                </c:pt>
                <c:pt idx="314">
                  <c:v>47.617851582334708</c:v>
                </c:pt>
                <c:pt idx="315">
                  <c:v>54.213480821740539</c:v>
                </c:pt>
                <c:pt idx="316">
                  <c:v>51.154559795124698</c:v>
                </c:pt>
                <c:pt idx="317">
                  <c:v>57.858765680170762</c:v>
                </c:pt>
                <c:pt idx="318">
                  <c:v>34.656771879873986</c:v>
                </c:pt>
                <c:pt idx="319">
                  <c:v>36.076703585274316</c:v>
                </c:pt>
                <c:pt idx="320">
                  <c:v>46.294539924572653</c:v>
                </c:pt>
                <c:pt idx="321">
                  <c:v>68.622356464564348</c:v>
                </c:pt>
                <c:pt idx="322">
                  <c:v>43.277416129863781</c:v>
                </c:pt>
                <c:pt idx="323">
                  <c:v>41.35267373945257</c:v>
                </c:pt>
                <c:pt idx="324">
                  <c:v>46.63819069352914</c:v>
                </c:pt>
                <c:pt idx="325">
                  <c:v>60.747778122745942</c:v>
                </c:pt>
                <c:pt idx="326">
                  <c:v>45.451226756987509</c:v>
                </c:pt>
                <c:pt idx="327">
                  <c:v>45.095936320347725</c:v>
                </c:pt>
                <c:pt idx="328">
                  <c:v>43.059834744196522</c:v>
                </c:pt>
                <c:pt idx="329">
                  <c:v>34.278631478839351</c:v>
                </c:pt>
                <c:pt idx="330">
                  <c:v>41.912618618453351</c:v>
                </c:pt>
                <c:pt idx="331">
                  <c:v>45.602870746190078</c:v>
                </c:pt>
                <c:pt idx="332">
                  <c:v>56.633993086153623</c:v>
                </c:pt>
                <c:pt idx="333">
                  <c:v>46.720524798051798</c:v>
                </c:pt>
                <c:pt idx="334">
                  <c:v>44.19833694240139</c:v>
                </c:pt>
                <c:pt idx="335">
                  <c:v>47.89829897908227</c:v>
                </c:pt>
                <c:pt idx="336">
                  <c:v>53.783211023886722</c:v>
                </c:pt>
                <c:pt idx="337">
                  <c:v>54.390332126177775</c:v>
                </c:pt>
                <c:pt idx="338">
                  <c:v>26.880613226411182</c:v>
                </c:pt>
                <c:pt idx="339">
                  <c:v>41.438646497446129</c:v>
                </c:pt>
                <c:pt idx="340">
                  <c:v>44.26158709047408</c:v>
                </c:pt>
                <c:pt idx="341">
                  <c:v>61.673073112142617</c:v>
                </c:pt>
                <c:pt idx="342">
                  <c:v>39.556300805963176</c:v>
                </c:pt>
                <c:pt idx="343">
                  <c:v>30.51266813669832</c:v>
                </c:pt>
                <c:pt idx="344">
                  <c:v>33.017180957449327</c:v>
                </c:pt>
                <c:pt idx="345">
                  <c:v>48.595851403170911</c:v>
                </c:pt>
                <c:pt idx="346">
                  <c:v>57.996897086137693</c:v>
                </c:pt>
                <c:pt idx="347">
                  <c:v>49.989718782448897</c:v>
                </c:pt>
                <c:pt idx="348">
                  <c:v>26.536769410307929</c:v>
                </c:pt>
                <c:pt idx="349">
                  <c:v>53.804216143042979</c:v>
                </c:pt>
                <c:pt idx="350">
                  <c:v>55.400122222531088</c:v>
                </c:pt>
                <c:pt idx="351">
                  <c:v>51.06445163694643</c:v>
                </c:pt>
                <c:pt idx="352">
                  <c:v>40.258543984748812</c:v>
                </c:pt>
                <c:pt idx="353">
                  <c:v>45.024728839042865</c:v>
                </c:pt>
                <c:pt idx="354">
                  <c:v>59.256409109931994</c:v>
                </c:pt>
                <c:pt idx="355">
                  <c:v>59.131699808046577</c:v>
                </c:pt>
                <c:pt idx="356">
                  <c:v>54.913301209021782</c:v>
                </c:pt>
                <c:pt idx="357">
                  <c:v>50.20255302828334</c:v>
                </c:pt>
                <c:pt idx="358">
                  <c:v>27.021159755722202</c:v>
                </c:pt>
                <c:pt idx="359">
                  <c:v>48.068423765919519</c:v>
                </c:pt>
                <c:pt idx="360">
                  <c:v>64.742418182017332</c:v>
                </c:pt>
                <c:pt idx="361">
                  <c:v>50.654326072365414</c:v>
                </c:pt>
                <c:pt idx="362">
                  <c:v>52.444770951460633</c:v>
                </c:pt>
                <c:pt idx="363">
                  <c:v>51.255393989388097</c:v>
                </c:pt>
                <c:pt idx="364">
                  <c:v>39.239884038676074</c:v>
                </c:pt>
                <c:pt idx="365">
                  <c:v>56.107339364339353</c:v>
                </c:pt>
                <c:pt idx="366">
                  <c:v>57.967150574382671</c:v>
                </c:pt>
                <c:pt idx="367">
                  <c:v>47.2046055639765</c:v>
                </c:pt>
                <c:pt idx="368">
                  <c:v>39.369244260029603</c:v>
                </c:pt>
                <c:pt idx="369">
                  <c:v>61.935239950150525</c:v>
                </c:pt>
                <c:pt idx="370">
                  <c:v>66.450647425010857</c:v>
                </c:pt>
                <c:pt idx="371">
                  <c:v>58.302490004357409</c:v>
                </c:pt>
                <c:pt idx="372">
                  <c:v>45.935237444715668</c:v>
                </c:pt>
                <c:pt idx="373">
                  <c:v>49.856088964102668</c:v>
                </c:pt>
                <c:pt idx="374">
                  <c:v>53.865242088561381</c:v>
                </c:pt>
                <c:pt idx="375">
                  <c:v>61.213509804813647</c:v>
                </c:pt>
                <c:pt idx="376">
                  <c:v>36.083373308994659</c:v>
                </c:pt>
                <c:pt idx="377">
                  <c:v>48.225158121631274</c:v>
                </c:pt>
                <c:pt idx="378">
                  <c:v>43.694771945312567</c:v>
                </c:pt>
                <c:pt idx="379">
                  <c:v>44.354629385728572</c:v>
                </c:pt>
                <c:pt idx="380">
                  <c:v>50.365374851430282</c:v>
                </c:pt>
                <c:pt idx="381">
                  <c:v>57.863692758874485</c:v>
                </c:pt>
                <c:pt idx="382">
                  <c:v>40.97204011555646</c:v>
                </c:pt>
                <c:pt idx="383">
                  <c:v>42.755106026616424</c:v>
                </c:pt>
                <c:pt idx="384">
                  <c:v>57.044452637311814</c:v>
                </c:pt>
                <c:pt idx="385">
                  <c:v>50.627689783781705</c:v>
                </c:pt>
                <c:pt idx="386">
                  <c:v>36.149944813000545</c:v>
                </c:pt>
                <c:pt idx="387">
                  <c:v>27.679491208648159</c:v>
                </c:pt>
                <c:pt idx="388">
                  <c:v>41.504584051036488</c:v>
                </c:pt>
                <c:pt idx="389">
                  <c:v>57.916279391465068</c:v>
                </c:pt>
                <c:pt idx="390">
                  <c:v>67.312370461336087</c:v>
                </c:pt>
                <c:pt idx="391">
                  <c:v>49.606970949669787</c:v>
                </c:pt>
                <c:pt idx="392">
                  <c:v>30.933562428483487</c:v>
                </c:pt>
                <c:pt idx="393">
                  <c:v>42.930003658599503</c:v>
                </c:pt>
                <c:pt idx="394">
                  <c:v>44.039111871365755</c:v>
                </c:pt>
                <c:pt idx="395">
                  <c:v>60.485781615651895</c:v>
                </c:pt>
                <c:pt idx="396">
                  <c:v>32.518647710873758</c:v>
                </c:pt>
                <c:pt idx="397">
                  <c:v>46.584126692287057</c:v>
                </c:pt>
                <c:pt idx="398">
                  <c:v>56.42538230527461</c:v>
                </c:pt>
                <c:pt idx="399">
                  <c:v>50.122216341983894</c:v>
                </c:pt>
                <c:pt idx="400">
                  <c:v>65.044165549309312</c:v>
                </c:pt>
                <c:pt idx="401">
                  <c:v>36.961111393626808</c:v>
                </c:pt>
                <c:pt idx="402">
                  <c:v>47.462088804320118</c:v>
                </c:pt>
                <c:pt idx="403">
                  <c:v>42.044091772725849</c:v>
                </c:pt>
                <c:pt idx="404">
                  <c:v>56.198132952690159</c:v>
                </c:pt>
                <c:pt idx="405">
                  <c:v>50.919246983736926</c:v>
                </c:pt>
                <c:pt idx="406">
                  <c:v>47.745099788648034</c:v>
                </c:pt>
                <c:pt idx="407">
                  <c:v>44.900720491997987</c:v>
                </c:pt>
                <c:pt idx="408">
                  <c:v>59.954408744718087</c:v>
                </c:pt>
                <c:pt idx="409">
                  <c:v>67.478616602848035</c:v>
                </c:pt>
                <c:pt idx="410">
                  <c:v>52.10341445620984</c:v>
                </c:pt>
                <c:pt idx="411">
                  <c:v>38.75861025226564</c:v>
                </c:pt>
                <c:pt idx="412">
                  <c:v>26.80030894313915</c:v>
                </c:pt>
                <c:pt idx="413">
                  <c:v>43.55023799220487</c:v>
                </c:pt>
                <c:pt idx="414">
                  <c:v>69.650723431028823</c:v>
                </c:pt>
                <c:pt idx="415">
                  <c:v>39.897462571906672</c:v>
                </c:pt>
                <c:pt idx="416">
                  <c:v>29.359346270073132</c:v>
                </c:pt>
                <c:pt idx="417">
                  <c:v>49.116891675528258</c:v>
                </c:pt>
                <c:pt idx="418">
                  <c:v>49.318813479159516</c:v>
                </c:pt>
                <c:pt idx="419">
                  <c:v>58.755937789893785</c:v>
                </c:pt>
                <c:pt idx="420">
                  <c:v>58.90369066966889</c:v>
                </c:pt>
                <c:pt idx="421">
                  <c:v>31.165870936550643</c:v>
                </c:pt>
                <c:pt idx="422">
                  <c:v>48.261937509511014</c:v>
                </c:pt>
                <c:pt idx="423">
                  <c:v>41.345531802155314</c:v>
                </c:pt>
                <c:pt idx="424">
                  <c:v>60.272146223798273</c:v>
                </c:pt>
                <c:pt idx="425">
                  <c:v>41.312400311049721</c:v>
                </c:pt>
                <c:pt idx="426">
                  <c:v>49.859364072185443</c:v>
                </c:pt>
                <c:pt idx="427">
                  <c:v>53.361768042106192</c:v>
                </c:pt>
                <c:pt idx="428">
                  <c:v>46.369200440230102</c:v>
                </c:pt>
                <c:pt idx="429">
                  <c:v>62.355349850326377</c:v>
                </c:pt>
                <c:pt idx="430">
                  <c:v>44.844234027050078</c:v>
                </c:pt>
                <c:pt idx="431">
                  <c:v>44.636236434453807</c:v>
                </c:pt>
                <c:pt idx="432">
                  <c:v>51.799738399687797</c:v>
                </c:pt>
                <c:pt idx="433">
                  <c:v>62.314990259934824</c:v>
                </c:pt>
                <c:pt idx="434">
                  <c:v>56.718487015996196</c:v>
                </c:pt>
                <c:pt idx="435">
                  <c:v>53.060166910526149</c:v>
                </c:pt>
                <c:pt idx="436">
                  <c:v>41.806180308640805</c:v>
                </c:pt>
                <c:pt idx="437">
                  <c:v>47.838632014661798</c:v>
                </c:pt>
                <c:pt idx="438">
                  <c:v>60.97666279474673</c:v>
                </c:pt>
                <c:pt idx="439">
                  <c:v>49.035725909302684</c:v>
                </c:pt>
                <c:pt idx="440">
                  <c:v>51.571643487556244</c:v>
                </c:pt>
                <c:pt idx="441">
                  <c:v>32.963944010207157</c:v>
                </c:pt>
                <c:pt idx="442">
                  <c:v>47.576911301224328</c:v>
                </c:pt>
                <c:pt idx="443">
                  <c:v>65.055431307682227</c:v>
                </c:pt>
                <c:pt idx="444">
                  <c:v>54.623357774839519</c:v>
                </c:pt>
                <c:pt idx="445">
                  <c:v>33.572539690583511</c:v>
                </c:pt>
                <c:pt idx="446">
                  <c:v>35.996684002745596</c:v>
                </c:pt>
                <c:pt idx="447">
                  <c:v>53.518066237393086</c:v>
                </c:pt>
                <c:pt idx="448">
                  <c:v>56.819872756464974</c:v>
                </c:pt>
                <c:pt idx="449">
                  <c:v>51.977735150625165</c:v>
                </c:pt>
                <c:pt idx="450">
                  <c:v>42.259350747720624</c:v>
                </c:pt>
                <c:pt idx="451">
                  <c:v>47.450134438499973</c:v>
                </c:pt>
                <c:pt idx="452">
                  <c:v>50.291960623599735</c:v>
                </c:pt>
                <c:pt idx="453">
                  <c:v>50.272324907014827</c:v>
                </c:pt>
                <c:pt idx="454">
                  <c:v>53.672154785310688</c:v>
                </c:pt>
                <c:pt idx="455">
                  <c:v>51.577068031576999</c:v>
                </c:pt>
                <c:pt idx="456">
                  <c:v>31.895188652593934</c:v>
                </c:pt>
                <c:pt idx="457">
                  <c:v>55.80533208497063</c:v>
                </c:pt>
                <c:pt idx="458">
                  <c:v>62.605882611229845</c:v>
                </c:pt>
                <c:pt idx="459">
                  <c:v>55.54734992281341</c:v>
                </c:pt>
                <c:pt idx="460">
                  <c:v>37.496400190734832</c:v>
                </c:pt>
                <c:pt idx="461">
                  <c:v>49.712791760141442</c:v>
                </c:pt>
                <c:pt idx="462">
                  <c:v>53.986915195965466</c:v>
                </c:pt>
                <c:pt idx="463">
                  <c:v>54.960252934077943</c:v>
                </c:pt>
                <c:pt idx="464">
                  <c:v>51.182850119220134</c:v>
                </c:pt>
                <c:pt idx="465">
                  <c:v>28.861765454774883</c:v>
                </c:pt>
                <c:pt idx="466">
                  <c:v>50.897329046333056</c:v>
                </c:pt>
                <c:pt idx="467">
                  <c:v>51.490153415392108</c:v>
                </c:pt>
                <c:pt idx="468">
                  <c:v>59.275163916356824</c:v>
                </c:pt>
                <c:pt idx="469">
                  <c:v>39.355777553051979</c:v>
                </c:pt>
                <c:pt idx="470">
                  <c:v>47.736735263809308</c:v>
                </c:pt>
                <c:pt idx="471">
                  <c:v>49.488743417380491</c:v>
                </c:pt>
                <c:pt idx="472">
                  <c:v>56.29588322882671</c:v>
                </c:pt>
                <c:pt idx="473">
                  <c:v>52.436779804328431</c:v>
                </c:pt>
                <c:pt idx="474">
                  <c:v>44.156842709155242</c:v>
                </c:pt>
                <c:pt idx="475">
                  <c:v>39.358801668248816</c:v>
                </c:pt>
                <c:pt idx="476">
                  <c:v>32.375330765388824</c:v>
                </c:pt>
                <c:pt idx="477">
                  <c:v>55.37095319541541</c:v>
                </c:pt>
                <c:pt idx="478">
                  <c:v>48.093295729354239</c:v>
                </c:pt>
                <c:pt idx="479">
                  <c:v>50.542011785977664</c:v>
                </c:pt>
                <c:pt idx="480">
                  <c:v>37.530285723574906</c:v>
                </c:pt>
                <c:pt idx="481">
                  <c:v>35.903978078813751</c:v>
                </c:pt>
                <c:pt idx="482">
                  <c:v>65.638618402548701</c:v>
                </c:pt>
                <c:pt idx="483">
                  <c:v>62.684610762223059</c:v>
                </c:pt>
                <c:pt idx="484">
                  <c:v>33.256324615040583</c:v>
                </c:pt>
                <c:pt idx="485">
                  <c:v>26.392830644163588</c:v>
                </c:pt>
                <c:pt idx="486">
                  <c:v>51.373734343352467</c:v>
                </c:pt>
                <c:pt idx="487">
                  <c:v>54.19159362617971</c:v>
                </c:pt>
                <c:pt idx="488">
                  <c:v>49.063796105085487</c:v>
                </c:pt>
                <c:pt idx="489">
                  <c:v>54.947589470786227</c:v>
                </c:pt>
                <c:pt idx="490">
                  <c:v>36.503263532355213</c:v>
                </c:pt>
                <c:pt idx="491">
                  <c:v>51.306709685013956</c:v>
                </c:pt>
                <c:pt idx="492">
                  <c:v>68.61477616762177</c:v>
                </c:pt>
                <c:pt idx="493">
                  <c:v>61.505600296955222</c:v>
                </c:pt>
                <c:pt idx="494">
                  <c:v>40.32144063769924</c:v>
                </c:pt>
                <c:pt idx="495">
                  <c:v>44.109442997080819</c:v>
                </c:pt>
                <c:pt idx="496">
                  <c:v>52.315614050152703</c:v>
                </c:pt>
                <c:pt idx="497">
                  <c:v>51.881515863940585</c:v>
                </c:pt>
                <c:pt idx="498">
                  <c:v>52.465776295639571</c:v>
                </c:pt>
              </c:numCache>
            </c:numRef>
          </c:val>
          <c:extLst>
            <c:ext xmlns:c16="http://schemas.microsoft.com/office/drawing/2014/chart" uri="{C3380CC4-5D6E-409C-BE32-E72D297353CC}">
              <c16:uniqueId val="{00000000-55BA-814C-8515-22D29FB12852}"/>
            </c:ext>
          </c:extLst>
        </c:ser>
        <c:dLbls>
          <c:showLegendKey val="0"/>
          <c:showVal val="0"/>
          <c:showCatName val="0"/>
          <c:showSerName val="0"/>
          <c:showPercent val="0"/>
          <c:showBubbleSize val="0"/>
        </c:dLbls>
        <c:gapWidth val="0"/>
        <c:axId val="136809856"/>
        <c:axId val="136914048"/>
      </c:barChart>
      <c:catAx>
        <c:axId val="136809856"/>
        <c:scaling>
          <c:orientation val="minMax"/>
        </c:scaling>
        <c:delete val="1"/>
        <c:axPos val="b"/>
        <c:majorTickMark val="none"/>
        <c:minorTickMark val="none"/>
        <c:tickLblPos val="nextTo"/>
        <c:crossAx val="136914048"/>
        <c:crosses val="autoZero"/>
        <c:auto val="1"/>
        <c:lblAlgn val="ctr"/>
        <c:lblOffset val="100"/>
        <c:noMultiLvlLbl val="0"/>
      </c:catAx>
      <c:valAx>
        <c:axId val="136914048"/>
        <c:scaling>
          <c:orientation val="minMax"/>
          <c:max val="100"/>
        </c:scaling>
        <c:delete val="1"/>
        <c:axPos val="l"/>
        <c:numFmt formatCode="General" sourceLinked="1"/>
        <c:majorTickMark val="none"/>
        <c:minorTickMark val="none"/>
        <c:tickLblPos val="nextTo"/>
        <c:crossAx val="1368098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y1</c:v>
                </c:pt>
              </c:strCache>
            </c:strRef>
          </c:tx>
          <c:spPr>
            <a:solidFill>
              <a:srgbClr val="669900"/>
            </a:solidFill>
            <a:ln>
              <a:noFill/>
            </a:ln>
            <a:effectLst/>
          </c:spPr>
          <c:invertIfNegative val="0"/>
          <c:val>
            <c:numRef>
              <c:f>Sheet2!$B$2:$B$500</c:f>
              <c:numCache>
                <c:formatCode>General</c:formatCode>
                <c:ptCount val="499"/>
                <c:pt idx="0">
                  <c:v>16.930530166690694</c:v>
                </c:pt>
                <c:pt idx="1">
                  <c:v>27.094098171622036</c:v>
                </c:pt>
                <c:pt idx="2">
                  <c:v>22.136811298134823</c:v>
                </c:pt>
                <c:pt idx="3">
                  <c:v>27.621371160829948</c:v>
                </c:pt>
                <c:pt idx="4">
                  <c:v>36.113465353836204</c:v>
                </c:pt>
                <c:pt idx="5">
                  <c:v>19.963030471720984</c:v>
                </c:pt>
                <c:pt idx="6">
                  <c:v>25.061753297651553</c:v>
                </c:pt>
                <c:pt idx="7">
                  <c:v>25.546227264890575</c:v>
                </c:pt>
                <c:pt idx="8">
                  <c:v>32.867136519161022</c:v>
                </c:pt>
                <c:pt idx="9">
                  <c:v>35.217895440561101</c:v>
                </c:pt>
                <c:pt idx="10">
                  <c:v>23.926127919147834</c:v>
                </c:pt>
                <c:pt idx="11">
                  <c:v>24.262630559780675</c:v>
                </c:pt>
                <c:pt idx="12">
                  <c:v>42.589765359067272</c:v>
                </c:pt>
                <c:pt idx="13">
                  <c:v>31.417895783399707</c:v>
                </c:pt>
                <c:pt idx="14">
                  <c:v>20.858303915963567</c:v>
                </c:pt>
                <c:pt idx="15">
                  <c:v>11.524136355108949</c:v>
                </c:pt>
                <c:pt idx="16">
                  <c:v>24.184534527239322</c:v>
                </c:pt>
                <c:pt idx="17">
                  <c:v>47.330523693174058</c:v>
                </c:pt>
                <c:pt idx="18">
                  <c:v>22.432904894891582</c:v>
                </c:pt>
                <c:pt idx="19">
                  <c:v>16.835198404851447</c:v>
                </c:pt>
                <c:pt idx="20">
                  <c:v>16.295411086984792</c:v>
                </c:pt>
                <c:pt idx="21">
                  <c:v>21.666721149574428</c:v>
                </c:pt>
                <c:pt idx="22">
                  <c:v>38.462628131951277</c:v>
                </c:pt>
                <c:pt idx="23">
                  <c:v>28.234524996637077</c:v>
                </c:pt>
                <c:pt idx="24">
                  <c:v>9.471769118346149</c:v>
                </c:pt>
                <c:pt idx="25">
                  <c:v>20.863500542360448</c:v>
                </c:pt>
                <c:pt idx="26">
                  <c:v>26.052089608358084</c:v>
                </c:pt>
                <c:pt idx="27">
                  <c:v>35.687857525382988</c:v>
                </c:pt>
                <c:pt idx="28">
                  <c:v>39.480756292591764</c:v>
                </c:pt>
                <c:pt idx="29">
                  <c:v>21.122446406492561</c:v>
                </c:pt>
                <c:pt idx="30">
                  <c:v>11.525736943610479</c:v>
                </c:pt>
                <c:pt idx="31">
                  <c:v>21.07007134376364</c:v>
                </c:pt>
                <c:pt idx="32">
                  <c:v>39.375572858110161</c:v>
                </c:pt>
                <c:pt idx="33">
                  <c:v>24.324673512930424</c:v>
                </c:pt>
                <c:pt idx="34">
                  <c:v>13.003502629106482</c:v>
                </c:pt>
                <c:pt idx="35">
                  <c:v>19.07590280866842</c:v>
                </c:pt>
                <c:pt idx="36">
                  <c:v>31.14102609051637</c:v>
                </c:pt>
                <c:pt idx="37">
                  <c:v>46.366257080469481</c:v>
                </c:pt>
                <c:pt idx="38">
                  <c:v>25.742592286283063</c:v>
                </c:pt>
                <c:pt idx="39">
                  <c:v>12.401341916493228</c:v>
                </c:pt>
                <c:pt idx="40">
                  <c:v>8.3317789950360446</c:v>
                </c:pt>
                <c:pt idx="41">
                  <c:v>27.441302803372164</c:v>
                </c:pt>
                <c:pt idx="42">
                  <c:v>40.060952829464227</c:v>
                </c:pt>
                <c:pt idx="43">
                  <c:v>37.837577203676204</c:v>
                </c:pt>
                <c:pt idx="44">
                  <c:v>10.521650158447514</c:v>
                </c:pt>
                <c:pt idx="45">
                  <c:v>14.452323406609725</c:v>
                </c:pt>
                <c:pt idx="46">
                  <c:v>31.63061019356045</c:v>
                </c:pt>
                <c:pt idx="47">
                  <c:v>34.84878204665533</c:v>
                </c:pt>
                <c:pt idx="48">
                  <c:v>31.630282621475409</c:v>
                </c:pt>
                <c:pt idx="49">
                  <c:v>22.205349039904419</c:v>
                </c:pt>
                <c:pt idx="50">
                  <c:v>18.464041449006892</c:v>
                </c:pt>
                <c:pt idx="51">
                  <c:v>24.103296205826314</c:v>
                </c:pt>
                <c:pt idx="52">
                  <c:v>47.616303777369083</c:v>
                </c:pt>
                <c:pt idx="53">
                  <c:v>30.450662905764251</c:v>
                </c:pt>
                <c:pt idx="54">
                  <c:v>10.457801207298026</c:v>
                </c:pt>
                <c:pt idx="55">
                  <c:v>15.890220882763469</c:v>
                </c:pt>
                <c:pt idx="56">
                  <c:v>30.354382806399254</c:v>
                </c:pt>
                <c:pt idx="57">
                  <c:v>23.307005184197692</c:v>
                </c:pt>
                <c:pt idx="58">
                  <c:v>30.475047959979577</c:v>
                </c:pt>
                <c:pt idx="59">
                  <c:v>17.003811421648699</c:v>
                </c:pt>
                <c:pt idx="60">
                  <c:v>29.249117398141923</c:v>
                </c:pt>
                <c:pt idx="61">
                  <c:v>39.829374129974418</c:v>
                </c:pt>
                <c:pt idx="62">
                  <c:v>39.097492413785176</c:v>
                </c:pt>
                <c:pt idx="63">
                  <c:v>16.932250650169792</c:v>
                </c:pt>
                <c:pt idx="64">
                  <c:v>20.710469827553993</c:v>
                </c:pt>
                <c:pt idx="65">
                  <c:v>23.817169553223593</c:v>
                </c:pt>
                <c:pt idx="66">
                  <c:v>42.527892381590974</c:v>
                </c:pt>
                <c:pt idx="67">
                  <c:v>39.194635820833582</c:v>
                </c:pt>
                <c:pt idx="68">
                  <c:v>33.233712350019729</c:v>
                </c:pt>
                <c:pt idx="69">
                  <c:v>18.957050576324235</c:v>
                </c:pt>
                <c:pt idx="70">
                  <c:v>26.480881741225858</c:v>
                </c:pt>
                <c:pt idx="71">
                  <c:v>30.022825148557914</c:v>
                </c:pt>
                <c:pt idx="72">
                  <c:v>35.915952779464021</c:v>
                </c:pt>
                <c:pt idx="73">
                  <c:v>16.876483287098928</c:v>
                </c:pt>
                <c:pt idx="74">
                  <c:v>10.708011044634873</c:v>
                </c:pt>
                <c:pt idx="75">
                  <c:v>19.488289130181954</c:v>
                </c:pt>
                <c:pt idx="76">
                  <c:v>38.903751670654984</c:v>
                </c:pt>
                <c:pt idx="77">
                  <c:v>19.69749757205031</c:v>
                </c:pt>
                <c:pt idx="78">
                  <c:v>14.78354181591305</c:v>
                </c:pt>
                <c:pt idx="79">
                  <c:v>19.793162454415558</c:v>
                </c:pt>
                <c:pt idx="80">
                  <c:v>41.390470485865741</c:v>
                </c:pt>
                <c:pt idx="81">
                  <c:v>25.434427698353495</c:v>
                </c:pt>
                <c:pt idx="82">
                  <c:v>26.659745159237808</c:v>
                </c:pt>
                <c:pt idx="83">
                  <c:v>22.623948223667966</c:v>
                </c:pt>
                <c:pt idx="84">
                  <c:v>13.085012134735127</c:v>
                </c:pt>
                <c:pt idx="85">
                  <c:v>23.672445744557869</c:v>
                </c:pt>
                <c:pt idx="86">
                  <c:v>38.169928159212368</c:v>
                </c:pt>
                <c:pt idx="87">
                  <c:v>39.20932246951331</c:v>
                </c:pt>
                <c:pt idx="88">
                  <c:v>12.142459824496122</c:v>
                </c:pt>
                <c:pt idx="89">
                  <c:v>18.85691724954151</c:v>
                </c:pt>
                <c:pt idx="90">
                  <c:v>20.141181736911999</c:v>
                </c:pt>
                <c:pt idx="91">
                  <c:v>33.753485370094282</c:v>
                </c:pt>
                <c:pt idx="92">
                  <c:v>39.921028614564413</c:v>
                </c:pt>
                <c:pt idx="93">
                  <c:v>8.0801059613240902</c:v>
                </c:pt>
                <c:pt idx="94">
                  <c:v>17.325060360870275</c:v>
                </c:pt>
                <c:pt idx="95">
                  <c:v>35.727323477766781</c:v>
                </c:pt>
                <c:pt idx="96">
                  <c:v>40.967385070594247</c:v>
                </c:pt>
                <c:pt idx="97">
                  <c:v>32.422743889984588</c:v>
                </c:pt>
                <c:pt idx="98">
                  <c:v>26.474601275030139</c:v>
                </c:pt>
                <c:pt idx="99">
                  <c:v>13.526383886721955</c:v>
                </c:pt>
                <c:pt idx="100">
                  <c:v>24.822131287043046</c:v>
                </c:pt>
                <c:pt idx="101">
                  <c:v>25.214905046172959</c:v>
                </c:pt>
                <c:pt idx="102">
                  <c:v>33.571827248297957</c:v>
                </c:pt>
                <c:pt idx="103">
                  <c:v>11.03769199266981</c:v>
                </c:pt>
                <c:pt idx="104">
                  <c:v>13.997552995676381</c:v>
                </c:pt>
                <c:pt idx="105">
                  <c:v>36.344580945455171</c:v>
                </c:pt>
                <c:pt idx="106">
                  <c:v>46.90657134777986</c:v>
                </c:pt>
                <c:pt idx="107">
                  <c:v>31.452149044733417</c:v>
                </c:pt>
                <c:pt idx="108">
                  <c:v>14.12184892795146</c:v>
                </c:pt>
                <c:pt idx="109">
                  <c:v>34.518051354822589</c:v>
                </c:pt>
                <c:pt idx="110">
                  <c:v>46.213314808751704</c:v>
                </c:pt>
                <c:pt idx="111">
                  <c:v>25.344967302647163</c:v>
                </c:pt>
                <c:pt idx="112">
                  <c:v>21.318898275313693</c:v>
                </c:pt>
                <c:pt idx="113">
                  <c:v>30.058651711233473</c:v>
                </c:pt>
                <c:pt idx="114">
                  <c:v>17.953373427250099</c:v>
                </c:pt>
                <c:pt idx="115">
                  <c:v>34.418829603426715</c:v>
                </c:pt>
                <c:pt idx="116">
                  <c:v>34.472685985185514</c:v>
                </c:pt>
                <c:pt idx="117">
                  <c:v>20.52523111206829</c:v>
                </c:pt>
                <c:pt idx="118">
                  <c:v>20.813812384868157</c:v>
                </c:pt>
                <c:pt idx="119">
                  <c:v>23.320697246663283</c:v>
                </c:pt>
                <c:pt idx="120">
                  <c:v>25.006999627247083</c:v>
                </c:pt>
                <c:pt idx="121">
                  <c:v>31.6619528053577</c:v>
                </c:pt>
                <c:pt idx="122">
                  <c:v>25.701046728133644</c:v>
                </c:pt>
                <c:pt idx="123">
                  <c:v>23.085317812809159</c:v>
                </c:pt>
                <c:pt idx="124">
                  <c:v>41.515293341232471</c:v>
                </c:pt>
                <c:pt idx="125">
                  <c:v>32.421061655593704</c:v>
                </c:pt>
                <c:pt idx="126">
                  <c:v>40.04075629061586</c:v>
                </c:pt>
                <c:pt idx="127">
                  <c:v>30.02741754069087</c:v>
                </c:pt>
                <c:pt idx="128">
                  <c:v>9.5524160468558037</c:v>
                </c:pt>
                <c:pt idx="129">
                  <c:v>22.40979887702084</c:v>
                </c:pt>
                <c:pt idx="130">
                  <c:v>27.865184762503485</c:v>
                </c:pt>
                <c:pt idx="131">
                  <c:v>38.392345788505239</c:v>
                </c:pt>
                <c:pt idx="132">
                  <c:v>28.309766227732574</c:v>
                </c:pt>
                <c:pt idx="133">
                  <c:v>20.3204085863198</c:v>
                </c:pt>
                <c:pt idx="134">
                  <c:v>40.924435674584586</c:v>
                </c:pt>
                <c:pt idx="135">
                  <c:v>44.778420742119849</c:v>
                </c:pt>
                <c:pt idx="136">
                  <c:v>22.754258489231777</c:v>
                </c:pt>
                <c:pt idx="137">
                  <c:v>20.279295814825943</c:v>
                </c:pt>
                <c:pt idx="138">
                  <c:v>27.92856607338895</c:v>
                </c:pt>
                <c:pt idx="139">
                  <c:v>38.542336458700333</c:v>
                </c:pt>
                <c:pt idx="140">
                  <c:v>25.062969017196924</c:v>
                </c:pt>
                <c:pt idx="141">
                  <c:v>34.809109535784309</c:v>
                </c:pt>
                <c:pt idx="142">
                  <c:v>26.936942120597692</c:v>
                </c:pt>
                <c:pt idx="143">
                  <c:v>30.028780911204034</c:v>
                </c:pt>
                <c:pt idx="144">
                  <c:v>22.761545184641118</c:v>
                </c:pt>
                <c:pt idx="145">
                  <c:v>45.734285718250888</c:v>
                </c:pt>
                <c:pt idx="146">
                  <c:v>28.417942120665728</c:v>
                </c:pt>
                <c:pt idx="147">
                  <c:v>19.734875365558693</c:v>
                </c:pt>
                <c:pt idx="148">
                  <c:v>25.634304684955232</c:v>
                </c:pt>
                <c:pt idx="149">
                  <c:v>43.34959940866068</c:v>
                </c:pt>
                <c:pt idx="150">
                  <c:v>42.781782455895595</c:v>
                </c:pt>
                <c:pt idx="151">
                  <c:v>27.335886959191939</c:v>
                </c:pt>
                <c:pt idx="152">
                  <c:v>9.2376855394327784</c:v>
                </c:pt>
                <c:pt idx="153">
                  <c:v>21.799932563707372</c:v>
                </c:pt>
                <c:pt idx="154">
                  <c:v>34.055573118078762</c:v>
                </c:pt>
                <c:pt idx="155">
                  <c:v>25.045078264576489</c:v>
                </c:pt>
                <c:pt idx="156">
                  <c:v>14.049254497867569</c:v>
                </c:pt>
                <c:pt idx="157">
                  <c:v>20.836870995035994</c:v>
                </c:pt>
                <c:pt idx="158">
                  <c:v>31.957543747811815</c:v>
                </c:pt>
                <c:pt idx="159">
                  <c:v>38.353078688650392</c:v>
                </c:pt>
                <c:pt idx="160">
                  <c:v>41.258404128291637</c:v>
                </c:pt>
                <c:pt idx="161">
                  <c:v>32.640893092407453</c:v>
                </c:pt>
                <c:pt idx="162">
                  <c:v>21.699020172158491</c:v>
                </c:pt>
                <c:pt idx="163">
                  <c:v>18.349260324753878</c:v>
                </c:pt>
                <c:pt idx="164">
                  <c:v>40.667015425677562</c:v>
                </c:pt>
                <c:pt idx="165">
                  <c:v>37.689599059125989</c:v>
                </c:pt>
                <c:pt idx="166">
                  <c:v>25.64814910514044</c:v>
                </c:pt>
                <c:pt idx="167">
                  <c:v>24.182028632887395</c:v>
                </c:pt>
                <c:pt idx="168">
                  <c:v>33.281741372879132</c:v>
                </c:pt>
                <c:pt idx="169">
                  <c:v>38.565497348624611</c:v>
                </c:pt>
                <c:pt idx="170">
                  <c:v>25.790067010429013</c:v>
                </c:pt>
                <c:pt idx="171">
                  <c:v>32.519861447109967</c:v>
                </c:pt>
                <c:pt idx="172">
                  <c:v>12.281315118198997</c:v>
                </c:pt>
                <c:pt idx="173">
                  <c:v>22.789264628816166</c:v>
                </c:pt>
                <c:pt idx="174">
                  <c:v>43.26577642261686</c:v>
                </c:pt>
                <c:pt idx="175">
                  <c:v>32.821492288504366</c:v>
                </c:pt>
                <c:pt idx="176">
                  <c:v>9.460790906896051</c:v>
                </c:pt>
                <c:pt idx="177">
                  <c:v>8.871838162612903</c:v>
                </c:pt>
                <c:pt idx="178">
                  <c:v>23.51884759287903</c:v>
                </c:pt>
                <c:pt idx="179">
                  <c:v>41.019392295149274</c:v>
                </c:pt>
                <c:pt idx="180">
                  <c:v>37.739364812282687</c:v>
                </c:pt>
                <c:pt idx="181">
                  <c:v>13.248705525809205</c:v>
                </c:pt>
                <c:pt idx="182">
                  <c:v>23.897566848663686</c:v>
                </c:pt>
                <c:pt idx="183">
                  <c:v>19.736816865217943</c:v>
                </c:pt>
                <c:pt idx="184">
                  <c:v>32.633269319416492</c:v>
                </c:pt>
                <c:pt idx="185">
                  <c:v>24.132469009590139</c:v>
                </c:pt>
                <c:pt idx="186">
                  <c:v>27.856263934247565</c:v>
                </c:pt>
                <c:pt idx="187">
                  <c:v>23.504388274560299</c:v>
                </c:pt>
                <c:pt idx="188">
                  <c:v>24.703231095621064</c:v>
                </c:pt>
                <c:pt idx="189">
                  <c:v>37.50764274804564</c:v>
                </c:pt>
                <c:pt idx="190">
                  <c:v>15.702170253847832</c:v>
                </c:pt>
                <c:pt idx="191">
                  <c:v>20.759829454424647</c:v>
                </c:pt>
                <c:pt idx="192">
                  <c:v>13.407471415549233</c:v>
                </c:pt>
                <c:pt idx="193">
                  <c:v>39.111448358550476</c:v>
                </c:pt>
                <c:pt idx="194">
                  <c:v>45.903424511092723</c:v>
                </c:pt>
                <c:pt idx="195">
                  <c:v>28.353587644965359</c:v>
                </c:pt>
                <c:pt idx="196">
                  <c:v>23.504708560042236</c:v>
                </c:pt>
                <c:pt idx="197">
                  <c:v>36.088492188408011</c:v>
                </c:pt>
                <c:pt idx="198">
                  <c:v>28.948250828358898</c:v>
                </c:pt>
                <c:pt idx="199">
                  <c:v>37.551004190005123</c:v>
                </c:pt>
                <c:pt idx="200">
                  <c:v>13.968380789916379</c:v>
                </c:pt>
                <c:pt idx="201">
                  <c:v>25.081017079642642</c:v>
                </c:pt>
                <c:pt idx="202">
                  <c:v>24.097524361085505</c:v>
                </c:pt>
                <c:pt idx="203">
                  <c:v>45.406315377266822</c:v>
                </c:pt>
                <c:pt idx="204">
                  <c:v>30.988388474614734</c:v>
                </c:pt>
                <c:pt idx="205">
                  <c:v>13.037630682715438</c:v>
                </c:pt>
                <c:pt idx="206">
                  <c:v>7.4768643667728689</c:v>
                </c:pt>
                <c:pt idx="207">
                  <c:v>30.822069373211232</c:v>
                </c:pt>
                <c:pt idx="208">
                  <c:v>45.599654859619498</c:v>
                </c:pt>
                <c:pt idx="209">
                  <c:v>44.511111917055075</c:v>
                </c:pt>
                <c:pt idx="210">
                  <c:v>30.85572220556428</c:v>
                </c:pt>
                <c:pt idx="211">
                  <c:v>8.6319517803385164</c:v>
                </c:pt>
                <c:pt idx="212">
                  <c:v>23.23232024656285</c:v>
                </c:pt>
                <c:pt idx="213">
                  <c:v>47.540267410720332</c:v>
                </c:pt>
                <c:pt idx="214">
                  <c:v>22.254897707407856</c:v>
                </c:pt>
                <c:pt idx="215">
                  <c:v>16.702301945814831</c:v>
                </c:pt>
                <c:pt idx="216">
                  <c:v>12.75405018972161</c:v>
                </c:pt>
                <c:pt idx="217">
                  <c:v>26.837486569784055</c:v>
                </c:pt>
                <c:pt idx="218">
                  <c:v>44.7027642237762</c:v>
                </c:pt>
                <c:pt idx="219">
                  <c:v>40.503418455213634</c:v>
                </c:pt>
                <c:pt idx="220">
                  <c:v>29.387063426351602</c:v>
                </c:pt>
                <c:pt idx="221">
                  <c:v>24.025328242960128</c:v>
                </c:pt>
                <c:pt idx="222">
                  <c:v>27.76375051480592</c:v>
                </c:pt>
                <c:pt idx="223">
                  <c:v>28.157221978213823</c:v>
                </c:pt>
                <c:pt idx="224">
                  <c:v>27.89866232715876</c:v>
                </c:pt>
                <c:pt idx="225">
                  <c:v>17.608404453598126</c:v>
                </c:pt>
                <c:pt idx="226">
                  <c:v>30.622895740125799</c:v>
                </c:pt>
                <c:pt idx="227">
                  <c:v>41.851234119437507</c:v>
                </c:pt>
                <c:pt idx="228">
                  <c:v>37.481273371044523</c:v>
                </c:pt>
                <c:pt idx="229">
                  <c:v>38.838302997428158</c:v>
                </c:pt>
                <c:pt idx="230">
                  <c:v>29.442358279370843</c:v>
                </c:pt>
                <c:pt idx="231">
                  <c:v>19.704225576891314</c:v>
                </c:pt>
                <c:pt idx="232">
                  <c:v>33.384113984029341</c:v>
                </c:pt>
                <c:pt idx="233">
                  <c:v>26.394496170565091</c:v>
                </c:pt>
                <c:pt idx="234">
                  <c:v>32.302536580724038</c:v>
                </c:pt>
                <c:pt idx="235">
                  <c:v>6.1403086708072214</c:v>
                </c:pt>
                <c:pt idx="236">
                  <c:v>12.784246203580933</c:v>
                </c:pt>
                <c:pt idx="237">
                  <c:v>31.23787658582318</c:v>
                </c:pt>
                <c:pt idx="238">
                  <c:v>36.742553825362876</c:v>
                </c:pt>
                <c:pt idx="239">
                  <c:v>17.35947117358721</c:v>
                </c:pt>
                <c:pt idx="240">
                  <c:v>14.255784135403459</c:v>
                </c:pt>
                <c:pt idx="241">
                  <c:v>31.818114393523491</c:v>
                </c:pt>
                <c:pt idx="242">
                  <c:v>35.894565810434145</c:v>
                </c:pt>
                <c:pt idx="243">
                  <c:v>32.543659177325473</c:v>
                </c:pt>
                <c:pt idx="244">
                  <c:v>26.535052808924132</c:v>
                </c:pt>
                <c:pt idx="245">
                  <c:v>21.51552525379255</c:v>
                </c:pt>
                <c:pt idx="246">
                  <c:v>21.219455650834291</c:v>
                </c:pt>
                <c:pt idx="247">
                  <c:v>41.209969712502399</c:v>
                </c:pt>
                <c:pt idx="248">
                  <c:v>38.628892964513035</c:v>
                </c:pt>
                <c:pt idx="249">
                  <c:v>35.291125287120238</c:v>
                </c:pt>
                <c:pt idx="250">
                  <c:v>7.8778962568704411</c:v>
                </c:pt>
                <c:pt idx="251">
                  <c:v>24.340497072047206</c:v>
                </c:pt>
                <c:pt idx="252">
                  <c:v>24.131737260831134</c:v>
                </c:pt>
                <c:pt idx="253">
                  <c:v>35.429487027872071</c:v>
                </c:pt>
                <c:pt idx="254">
                  <c:v>26.821809990742089</c:v>
                </c:pt>
                <c:pt idx="255">
                  <c:v>8.7056878518397607</c:v>
                </c:pt>
                <c:pt idx="256">
                  <c:v>19.860919179591324</c:v>
                </c:pt>
                <c:pt idx="257">
                  <c:v>27.359099488871038</c:v>
                </c:pt>
                <c:pt idx="258">
                  <c:v>44.057541615097065</c:v>
                </c:pt>
                <c:pt idx="259">
                  <c:v>14.240881853183097</c:v>
                </c:pt>
                <c:pt idx="260">
                  <c:v>9.0177970662426432</c:v>
                </c:pt>
                <c:pt idx="261">
                  <c:v>19.329066880742559</c:v>
                </c:pt>
                <c:pt idx="262">
                  <c:v>44.967446814085775</c:v>
                </c:pt>
                <c:pt idx="263">
                  <c:v>23.566597778508875</c:v>
                </c:pt>
                <c:pt idx="264">
                  <c:v>27.474142408228353</c:v>
                </c:pt>
                <c:pt idx="265">
                  <c:v>17.860895092719272</c:v>
                </c:pt>
                <c:pt idx="266">
                  <c:v>26.817384952489476</c:v>
                </c:pt>
                <c:pt idx="267">
                  <c:v>25.659682244177667</c:v>
                </c:pt>
                <c:pt idx="268">
                  <c:v>34.775820451997269</c:v>
                </c:pt>
                <c:pt idx="269">
                  <c:v>31.35216306190776</c:v>
                </c:pt>
                <c:pt idx="270">
                  <c:v>9.986531482023155</c:v>
                </c:pt>
                <c:pt idx="271">
                  <c:v>39.859472740472135</c:v>
                </c:pt>
                <c:pt idx="272">
                  <c:v>38.157504732378491</c:v>
                </c:pt>
                <c:pt idx="273">
                  <c:v>31.368294412975239</c:v>
                </c:pt>
                <c:pt idx="274">
                  <c:v>20.202494711889496</c:v>
                </c:pt>
                <c:pt idx="275">
                  <c:v>17.699931578964556</c:v>
                </c:pt>
                <c:pt idx="276">
                  <c:v>26.261444910851548</c:v>
                </c:pt>
                <c:pt idx="277">
                  <c:v>29.337747252017479</c:v>
                </c:pt>
                <c:pt idx="278">
                  <c:v>21.040345361071061</c:v>
                </c:pt>
                <c:pt idx="279">
                  <c:v>20.277275473325048</c:v>
                </c:pt>
                <c:pt idx="280">
                  <c:v>14.607730926734765</c:v>
                </c:pt>
                <c:pt idx="281">
                  <c:v>36.645106034874274</c:v>
                </c:pt>
                <c:pt idx="282">
                  <c:v>40.071843957774995</c:v>
                </c:pt>
                <c:pt idx="283">
                  <c:v>17.352933660227297</c:v>
                </c:pt>
                <c:pt idx="284">
                  <c:v>17.054730900008341</c:v>
                </c:pt>
                <c:pt idx="285">
                  <c:v>23.666816165629054</c:v>
                </c:pt>
                <c:pt idx="286">
                  <c:v>33.645538633980081</c:v>
                </c:pt>
                <c:pt idx="287">
                  <c:v>31.444633433446764</c:v>
                </c:pt>
                <c:pt idx="288">
                  <c:v>16.226456934783364</c:v>
                </c:pt>
                <c:pt idx="289">
                  <c:v>22.85228863023999</c:v>
                </c:pt>
                <c:pt idx="290">
                  <c:v>24.811545806717128</c:v>
                </c:pt>
                <c:pt idx="291">
                  <c:v>43.466851480764447</c:v>
                </c:pt>
                <c:pt idx="292">
                  <c:v>34.972408046241803</c:v>
                </c:pt>
                <c:pt idx="293">
                  <c:v>17.390943004939189</c:v>
                </c:pt>
                <c:pt idx="294">
                  <c:v>26.493992594467628</c:v>
                </c:pt>
                <c:pt idx="295">
                  <c:v>34.207132172356893</c:v>
                </c:pt>
                <c:pt idx="296">
                  <c:v>40.275339377772063</c:v>
                </c:pt>
                <c:pt idx="297">
                  <c:v>31.319278287309139</c:v>
                </c:pt>
                <c:pt idx="298">
                  <c:v>18.647491653838884</c:v>
                </c:pt>
                <c:pt idx="299">
                  <c:v>20.576982461242856</c:v>
                </c:pt>
                <c:pt idx="300">
                  <c:v>33.624416875802183</c:v>
                </c:pt>
                <c:pt idx="301">
                  <c:v>30.870256467753872</c:v>
                </c:pt>
                <c:pt idx="302">
                  <c:v>28.86607049333902</c:v>
                </c:pt>
                <c:pt idx="303">
                  <c:v>22.819186508848571</c:v>
                </c:pt>
                <c:pt idx="304">
                  <c:v>25.308805304991463</c:v>
                </c:pt>
                <c:pt idx="305">
                  <c:v>16.856482914328932</c:v>
                </c:pt>
                <c:pt idx="306">
                  <c:v>33.757926813776187</c:v>
                </c:pt>
                <c:pt idx="307">
                  <c:v>22.257401991589965</c:v>
                </c:pt>
                <c:pt idx="308">
                  <c:v>9.4888656233639992</c:v>
                </c:pt>
                <c:pt idx="309">
                  <c:v>29.35138553076105</c:v>
                </c:pt>
                <c:pt idx="310">
                  <c:v>33.707157332574461</c:v>
                </c:pt>
                <c:pt idx="311">
                  <c:v>42.90406443930901</c:v>
                </c:pt>
                <c:pt idx="312">
                  <c:v>26.415355308083107</c:v>
                </c:pt>
                <c:pt idx="313">
                  <c:v>25.786633644224349</c:v>
                </c:pt>
                <c:pt idx="314">
                  <c:v>13.878356922952857</c:v>
                </c:pt>
                <c:pt idx="315">
                  <c:v>25.758816399075503</c:v>
                </c:pt>
                <c:pt idx="316">
                  <c:v>46.100945230845809</c:v>
                </c:pt>
                <c:pt idx="317">
                  <c:v>35.982970419408893</c:v>
                </c:pt>
                <c:pt idx="318">
                  <c:v>15.775588796035317</c:v>
                </c:pt>
                <c:pt idx="319">
                  <c:v>24.09542860568763</c:v>
                </c:pt>
                <c:pt idx="320">
                  <c:v>38.507928123803339</c:v>
                </c:pt>
                <c:pt idx="321">
                  <c:v>44.48183715233376</c:v>
                </c:pt>
                <c:pt idx="322">
                  <c:v>31.565221223053285</c:v>
                </c:pt>
                <c:pt idx="323">
                  <c:v>21.885364905506911</c:v>
                </c:pt>
                <c:pt idx="324">
                  <c:v>16.707111710115022</c:v>
                </c:pt>
                <c:pt idx="325">
                  <c:v>26.449706860206604</c:v>
                </c:pt>
                <c:pt idx="326">
                  <c:v>25.902122719364634</c:v>
                </c:pt>
                <c:pt idx="327">
                  <c:v>29.948865269696576</c:v>
                </c:pt>
                <c:pt idx="328">
                  <c:v>9.240476421683594</c:v>
                </c:pt>
                <c:pt idx="329">
                  <c:v>14.227770491870578</c:v>
                </c:pt>
                <c:pt idx="330">
                  <c:v>28.066850810921139</c:v>
                </c:pt>
                <c:pt idx="331">
                  <c:v>28.858443958209442</c:v>
                </c:pt>
                <c:pt idx="332">
                  <c:v>26.524692903108228</c:v>
                </c:pt>
                <c:pt idx="333">
                  <c:v>15.938152322493661</c:v>
                </c:pt>
                <c:pt idx="334">
                  <c:v>27.299989972647015</c:v>
                </c:pt>
                <c:pt idx="335">
                  <c:v>27.296147713021004</c:v>
                </c:pt>
                <c:pt idx="336">
                  <c:v>32.4446187568876</c:v>
                </c:pt>
                <c:pt idx="337">
                  <c:v>16.749682537357202</c:v>
                </c:pt>
                <c:pt idx="338">
                  <c:v>13.855008501259043</c:v>
                </c:pt>
                <c:pt idx="339">
                  <c:v>20.903303309021894</c:v>
                </c:pt>
                <c:pt idx="340">
                  <c:v>46.279831975445305</c:v>
                </c:pt>
                <c:pt idx="341">
                  <c:v>27.189621079240091</c:v>
                </c:pt>
                <c:pt idx="342">
                  <c:v>28.848722098237797</c:v>
                </c:pt>
                <c:pt idx="343">
                  <c:v>18.303248161335453</c:v>
                </c:pt>
                <c:pt idx="344">
                  <c:v>13.722049375451984</c:v>
                </c:pt>
                <c:pt idx="345">
                  <c:v>45.848014947409752</c:v>
                </c:pt>
                <c:pt idx="346">
                  <c:v>43.047664271588978</c:v>
                </c:pt>
                <c:pt idx="347">
                  <c:v>22.037046740703396</c:v>
                </c:pt>
                <c:pt idx="348">
                  <c:v>6.3213076591423443</c:v>
                </c:pt>
                <c:pt idx="349">
                  <c:v>18.816771451171665</c:v>
                </c:pt>
                <c:pt idx="350">
                  <c:v>24.484880270752011</c:v>
                </c:pt>
                <c:pt idx="351">
                  <c:v>22.855776297825582</c:v>
                </c:pt>
                <c:pt idx="352">
                  <c:v>13.006990259660839</c:v>
                </c:pt>
                <c:pt idx="353">
                  <c:v>24.400330097735839</c:v>
                </c:pt>
                <c:pt idx="354">
                  <c:v>38.634376401118843</c:v>
                </c:pt>
                <c:pt idx="355">
                  <c:v>29.974101821484116</c:v>
                </c:pt>
                <c:pt idx="356">
                  <c:v>28.218520247631261</c:v>
                </c:pt>
                <c:pt idx="357">
                  <c:v>27.855527286411949</c:v>
                </c:pt>
                <c:pt idx="358">
                  <c:v>29.690927813412756</c:v>
                </c:pt>
                <c:pt idx="359">
                  <c:v>31.353774556236196</c:v>
                </c:pt>
                <c:pt idx="360">
                  <c:v>41.487778773259784</c:v>
                </c:pt>
                <c:pt idx="361">
                  <c:v>21.150211519259415</c:v>
                </c:pt>
                <c:pt idx="362">
                  <c:v>28.565915455642592</c:v>
                </c:pt>
                <c:pt idx="363">
                  <c:v>18.68344446475357</c:v>
                </c:pt>
                <c:pt idx="364">
                  <c:v>28.934854618450352</c:v>
                </c:pt>
                <c:pt idx="365">
                  <c:v>30.047593842401511</c:v>
                </c:pt>
                <c:pt idx="366">
                  <c:v>40.603663905779221</c:v>
                </c:pt>
                <c:pt idx="367">
                  <c:v>12.34564247131371</c:v>
                </c:pt>
                <c:pt idx="368">
                  <c:v>29.496650170290636</c:v>
                </c:pt>
                <c:pt idx="369">
                  <c:v>21.779661120578773</c:v>
                </c:pt>
                <c:pt idx="370">
                  <c:v>46.861610845006183</c:v>
                </c:pt>
                <c:pt idx="371">
                  <c:v>41.739113132780581</c:v>
                </c:pt>
                <c:pt idx="372">
                  <c:v>30.768169701568084</c:v>
                </c:pt>
                <c:pt idx="373">
                  <c:v>20.534686388372677</c:v>
                </c:pt>
                <c:pt idx="374">
                  <c:v>25.859457009618456</c:v>
                </c:pt>
                <c:pt idx="375">
                  <c:v>27.958762294472752</c:v>
                </c:pt>
                <c:pt idx="376">
                  <c:v>17.246215955268255</c:v>
                </c:pt>
                <c:pt idx="377">
                  <c:v>27.323167696760635</c:v>
                </c:pt>
                <c:pt idx="378">
                  <c:v>23.801307784318759</c:v>
                </c:pt>
                <c:pt idx="379">
                  <c:v>30.439466871884402</c:v>
                </c:pt>
                <c:pt idx="380">
                  <c:v>24.960349312612035</c:v>
                </c:pt>
                <c:pt idx="381">
                  <c:v>29.058064414900265</c:v>
                </c:pt>
                <c:pt idx="382">
                  <c:v>23.915112049522168</c:v>
                </c:pt>
                <c:pt idx="383">
                  <c:v>33.978401679856759</c:v>
                </c:pt>
                <c:pt idx="384">
                  <c:v>24.222187527086266</c:v>
                </c:pt>
                <c:pt idx="385">
                  <c:v>41.42922242937118</c:v>
                </c:pt>
                <c:pt idx="386">
                  <c:v>28.805085606642258</c:v>
                </c:pt>
                <c:pt idx="387">
                  <c:v>9.4566407499955769</c:v>
                </c:pt>
                <c:pt idx="388">
                  <c:v>20.665415638509458</c:v>
                </c:pt>
                <c:pt idx="389">
                  <c:v>28.462924209846335</c:v>
                </c:pt>
                <c:pt idx="390">
                  <c:v>26.372190521094176</c:v>
                </c:pt>
                <c:pt idx="391">
                  <c:v>12.040225266747894</c:v>
                </c:pt>
                <c:pt idx="392">
                  <c:v>27.111966229724807</c:v>
                </c:pt>
                <c:pt idx="393">
                  <c:v>14.675465104121795</c:v>
                </c:pt>
                <c:pt idx="394">
                  <c:v>29.388251573207388</c:v>
                </c:pt>
                <c:pt idx="395">
                  <c:v>40.822616695812947</c:v>
                </c:pt>
                <c:pt idx="396">
                  <c:v>28.746173168133524</c:v>
                </c:pt>
                <c:pt idx="397">
                  <c:v>10.792714272196822</c:v>
                </c:pt>
                <c:pt idx="398">
                  <c:v>22.567986953891456</c:v>
                </c:pt>
                <c:pt idx="399">
                  <c:v>47.265265836083898</c:v>
                </c:pt>
                <c:pt idx="400">
                  <c:v>24.518877763308915</c:v>
                </c:pt>
                <c:pt idx="401">
                  <c:v>27.352519813219565</c:v>
                </c:pt>
                <c:pt idx="402">
                  <c:v>5.58710602068094</c:v>
                </c:pt>
                <c:pt idx="403">
                  <c:v>23.837295396151845</c:v>
                </c:pt>
                <c:pt idx="404">
                  <c:v>28.871290710878775</c:v>
                </c:pt>
                <c:pt idx="405">
                  <c:v>43.750059863412915</c:v>
                </c:pt>
                <c:pt idx="406">
                  <c:v>17.257062287937408</c:v>
                </c:pt>
                <c:pt idx="407">
                  <c:v>21.551828615020568</c:v>
                </c:pt>
                <c:pt idx="408">
                  <c:v>37.239533618360397</c:v>
                </c:pt>
                <c:pt idx="409">
                  <c:v>47.810369187712325</c:v>
                </c:pt>
                <c:pt idx="410">
                  <c:v>35.070862961205776</c:v>
                </c:pt>
                <c:pt idx="411">
                  <c:v>13.701453770147488</c:v>
                </c:pt>
                <c:pt idx="412">
                  <c:v>8.2227375912968821</c:v>
                </c:pt>
                <c:pt idx="413">
                  <c:v>38.993153939398127</c:v>
                </c:pt>
                <c:pt idx="414">
                  <c:v>35.99442144311756</c:v>
                </c:pt>
                <c:pt idx="415">
                  <c:v>28.554614913964016</c:v>
                </c:pt>
                <c:pt idx="416">
                  <c:v>9.9261607046694724</c:v>
                </c:pt>
                <c:pt idx="417">
                  <c:v>12.658714696953208</c:v>
                </c:pt>
                <c:pt idx="418">
                  <c:v>41.646680268334791</c:v>
                </c:pt>
                <c:pt idx="419">
                  <c:v>37.299153175335277</c:v>
                </c:pt>
                <c:pt idx="420">
                  <c:v>24.575609975842784</c:v>
                </c:pt>
                <c:pt idx="421">
                  <c:v>20.003282711655359</c:v>
                </c:pt>
                <c:pt idx="422">
                  <c:v>28.24933255996239</c:v>
                </c:pt>
                <c:pt idx="423">
                  <c:v>24.293630295518575</c:v>
                </c:pt>
                <c:pt idx="424">
                  <c:v>31.976336831005003</c:v>
                </c:pt>
                <c:pt idx="425">
                  <c:v>38.012291185453734</c:v>
                </c:pt>
                <c:pt idx="426">
                  <c:v>17.054643851602201</c:v>
                </c:pt>
                <c:pt idx="427">
                  <c:v>14.241928955477245</c:v>
                </c:pt>
                <c:pt idx="428">
                  <c:v>40.807025860525293</c:v>
                </c:pt>
                <c:pt idx="429">
                  <c:v>40.148833364508306</c:v>
                </c:pt>
                <c:pt idx="430">
                  <c:v>16.337610508496912</c:v>
                </c:pt>
                <c:pt idx="431">
                  <c:v>5.4367286692285539</c:v>
                </c:pt>
                <c:pt idx="432">
                  <c:v>18.26776580037528</c:v>
                </c:pt>
                <c:pt idx="433">
                  <c:v>40.78439983268072</c:v>
                </c:pt>
                <c:pt idx="434">
                  <c:v>43.267449507003569</c:v>
                </c:pt>
                <c:pt idx="435">
                  <c:v>31.198394320205125</c:v>
                </c:pt>
                <c:pt idx="436">
                  <c:v>26.516160892350211</c:v>
                </c:pt>
                <c:pt idx="437">
                  <c:v>30.58331445648701</c:v>
                </c:pt>
                <c:pt idx="438">
                  <c:v>40.455648411831078</c:v>
                </c:pt>
                <c:pt idx="439">
                  <c:v>30.772657511189106</c:v>
                </c:pt>
                <c:pt idx="440">
                  <c:v>17.95938682768066</c:v>
                </c:pt>
                <c:pt idx="441">
                  <c:v>17.680503118780898</c:v>
                </c:pt>
                <c:pt idx="442">
                  <c:v>26.99470637218041</c:v>
                </c:pt>
                <c:pt idx="443">
                  <c:v>27.499705455826984</c:v>
                </c:pt>
                <c:pt idx="444">
                  <c:v>25.357471273648009</c:v>
                </c:pt>
                <c:pt idx="445">
                  <c:v>19.888866444326673</c:v>
                </c:pt>
                <c:pt idx="446">
                  <c:v>7.451649608990027</c:v>
                </c:pt>
                <c:pt idx="447">
                  <c:v>17.19750154761585</c:v>
                </c:pt>
                <c:pt idx="448">
                  <c:v>34.429770676064841</c:v>
                </c:pt>
                <c:pt idx="449">
                  <c:v>40.315499319825534</c:v>
                </c:pt>
                <c:pt idx="450">
                  <c:v>15.257585172450749</c:v>
                </c:pt>
                <c:pt idx="451">
                  <c:v>26.314565750425501</c:v>
                </c:pt>
                <c:pt idx="452">
                  <c:v>37.89526058671553</c:v>
                </c:pt>
                <c:pt idx="453">
                  <c:v>25.687340451277436</c:v>
                </c:pt>
                <c:pt idx="454">
                  <c:v>29.881897746826262</c:v>
                </c:pt>
                <c:pt idx="455">
                  <c:v>24.625174034169511</c:v>
                </c:pt>
                <c:pt idx="456">
                  <c:v>8.9990985589808385</c:v>
                </c:pt>
                <c:pt idx="457">
                  <c:v>30.325982692433385</c:v>
                </c:pt>
                <c:pt idx="458">
                  <c:v>49.872063221312011</c:v>
                </c:pt>
                <c:pt idx="459">
                  <c:v>39.48708630779538</c:v>
                </c:pt>
                <c:pt idx="460">
                  <c:v>28.1516165611121</c:v>
                </c:pt>
                <c:pt idx="461">
                  <c:v>31.883330261306348</c:v>
                </c:pt>
                <c:pt idx="462">
                  <c:v>28.637448758511013</c:v>
                </c:pt>
                <c:pt idx="463">
                  <c:v>48.786018597205029</c:v>
                </c:pt>
                <c:pt idx="464">
                  <c:v>38.997304357309957</c:v>
                </c:pt>
                <c:pt idx="465">
                  <c:v>27.894976650013341</c:v>
                </c:pt>
                <c:pt idx="466">
                  <c:v>30.465189623533352</c:v>
                </c:pt>
                <c:pt idx="467">
                  <c:v>25.704838128673295</c:v>
                </c:pt>
                <c:pt idx="468">
                  <c:v>45.80926465046791</c:v>
                </c:pt>
                <c:pt idx="469">
                  <c:v>33.785493074682627</c:v>
                </c:pt>
                <c:pt idx="470">
                  <c:v>13.255677185238063</c:v>
                </c:pt>
                <c:pt idx="471">
                  <c:v>30.597386244956141</c:v>
                </c:pt>
                <c:pt idx="472">
                  <c:v>24.806878376582411</c:v>
                </c:pt>
                <c:pt idx="473">
                  <c:v>32.725972409561741</c:v>
                </c:pt>
                <c:pt idx="474">
                  <c:v>27.324117198259817</c:v>
                </c:pt>
                <c:pt idx="475">
                  <c:v>6.2366451992915728</c:v>
                </c:pt>
                <c:pt idx="476">
                  <c:v>14.099930897492843</c:v>
                </c:pt>
                <c:pt idx="477">
                  <c:v>42.582454645415595</c:v>
                </c:pt>
                <c:pt idx="478">
                  <c:v>39.898697433921726</c:v>
                </c:pt>
                <c:pt idx="479">
                  <c:v>19.544915995807834</c:v>
                </c:pt>
                <c:pt idx="480">
                  <c:v>6.7530754904437229</c:v>
                </c:pt>
                <c:pt idx="481">
                  <c:v>30.099686227589459</c:v>
                </c:pt>
                <c:pt idx="482">
                  <c:v>28.835901085276227</c:v>
                </c:pt>
                <c:pt idx="483">
                  <c:v>46.604035856297131</c:v>
                </c:pt>
                <c:pt idx="484">
                  <c:v>36.130036586566533</c:v>
                </c:pt>
                <c:pt idx="485">
                  <c:v>7.0235257788999572</c:v>
                </c:pt>
                <c:pt idx="486">
                  <c:v>32.892215331935439</c:v>
                </c:pt>
                <c:pt idx="487">
                  <c:v>36.850532551926712</c:v>
                </c:pt>
                <c:pt idx="488">
                  <c:v>30.532152233739353</c:v>
                </c:pt>
                <c:pt idx="489">
                  <c:v>15.80312261556616</c:v>
                </c:pt>
                <c:pt idx="490">
                  <c:v>25.311761183907958</c:v>
                </c:pt>
                <c:pt idx="491">
                  <c:v>14.9377088437168</c:v>
                </c:pt>
                <c:pt idx="492">
                  <c:v>41.278661162457993</c:v>
                </c:pt>
                <c:pt idx="493">
                  <c:v>45.996213744742434</c:v>
                </c:pt>
                <c:pt idx="494">
                  <c:v>23.44677320601663</c:v>
                </c:pt>
                <c:pt idx="495">
                  <c:v>7.0988373502483313</c:v>
                </c:pt>
                <c:pt idx="496">
                  <c:v>17.578789732350721</c:v>
                </c:pt>
                <c:pt idx="497">
                  <c:v>35.456854505589575</c:v>
                </c:pt>
                <c:pt idx="498">
                  <c:v>40.414821460357281</c:v>
                </c:pt>
              </c:numCache>
            </c:numRef>
          </c:val>
          <c:extLst>
            <c:ext xmlns:c16="http://schemas.microsoft.com/office/drawing/2014/chart" uri="{C3380CC4-5D6E-409C-BE32-E72D297353CC}">
              <c16:uniqueId val="{00000000-754A-BD49-A182-E2ACE3E2BBCD}"/>
            </c:ext>
          </c:extLst>
        </c:ser>
        <c:dLbls>
          <c:showLegendKey val="0"/>
          <c:showVal val="0"/>
          <c:showCatName val="0"/>
          <c:showSerName val="0"/>
          <c:showPercent val="0"/>
          <c:showBubbleSize val="0"/>
        </c:dLbls>
        <c:gapWidth val="0"/>
        <c:axId val="136946048"/>
        <c:axId val="136947584"/>
      </c:barChart>
      <c:catAx>
        <c:axId val="136946048"/>
        <c:scaling>
          <c:orientation val="minMax"/>
        </c:scaling>
        <c:delete val="1"/>
        <c:axPos val="b"/>
        <c:majorTickMark val="out"/>
        <c:minorTickMark val="none"/>
        <c:tickLblPos val="none"/>
        <c:crossAx val="136947584"/>
        <c:crosses val="autoZero"/>
        <c:auto val="1"/>
        <c:lblAlgn val="ctr"/>
        <c:lblOffset val="100"/>
        <c:noMultiLvlLbl val="0"/>
      </c:catAx>
      <c:valAx>
        <c:axId val="136947584"/>
        <c:scaling>
          <c:orientation val="minMax"/>
          <c:max val="100"/>
        </c:scaling>
        <c:delete val="1"/>
        <c:axPos val="l"/>
        <c:numFmt formatCode="General" sourceLinked="1"/>
        <c:majorTickMark val="out"/>
        <c:minorTickMark val="none"/>
        <c:tickLblPos val="nextTo"/>
        <c:crossAx val="13694604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2FEA9-86A5-40EB-94A7-F69C6D903AB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BEEC0AAC-15FC-4C51-A8D2-66E5D2FDF25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D3CF3C66-92F6-3748-B3EE-CEF450A9FCB4}" type="datetimeFigureOut">
              <a:rPr lang="en-US"/>
              <a:pPr>
                <a:defRPr/>
              </a:pPr>
              <a:t>1/7/19</a:t>
            </a:fld>
            <a:endParaRPr lang="en-US"/>
          </a:p>
        </p:txBody>
      </p:sp>
      <p:sp>
        <p:nvSpPr>
          <p:cNvPr id="4" name="Footer Placeholder 3">
            <a:extLst>
              <a:ext uri="{FF2B5EF4-FFF2-40B4-BE49-F238E27FC236}">
                <a16:creationId xmlns:a16="http://schemas.microsoft.com/office/drawing/2014/main" id="{0F34871D-98A1-445F-B9BD-47CFC49813B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399993B7-6EFA-4093-9C67-A6FA8983221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AFEA41B-F167-1F4B-AB85-0DC2DEEBC6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481AC9-F412-46DA-88A0-C3359C304DEF}"/>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CA"/>
          </a:p>
        </p:txBody>
      </p:sp>
      <p:sp>
        <p:nvSpPr>
          <p:cNvPr id="3" name="Date Placeholder 2">
            <a:extLst>
              <a:ext uri="{FF2B5EF4-FFF2-40B4-BE49-F238E27FC236}">
                <a16:creationId xmlns:a16="http://schemas.microsoft.com/office/drawing/2014/main" id="{3598E4D1-E1A3-43A3-81F8-332F557F557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F88D448-FE46-F340-B487-6A295D8DD282}" type="datetimeFigureOut">
              <a:rPr lang="en-CA"/>
              <a:pPr>
                <a:defRPr/>
              </a:pPr>
              <a:t>2019-01-07</a:t>
            </a:fld>
            <a:endParaRPr lang="en-CA"/>
          </a:p>
        </p:txBody>
      </p:sp>
      <p:sp>
        <p:nvSpPr>
          <p:cNvPr id="4" name="Slide Image Placeholder 3">
            <a:extLst>
              <a:ext uri="{FF2B5EF4-FFF2-40B4-BE49-F238E27FC236}">
                <a16:creationId xmlns:a16="http://schemas.microsoft.com/office/drawing/2014/main" id="{40805EEC-3BBB-4901-BD77-7345F6B676A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7A5DFE66-A871-4A68-ABDF-6ADB3D82039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061A6E97-ABCA-49BE-B425-EB92ADAB41EE}"/>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CA"/>
          </a:p>
        </p:txBody>
      </p:sp>
      <p:sp>
        <p:nvSpPr>
          <p:cNvPr id="7" name="Slide Number Placeholder 6">
            <a:extLst>
              <a:ext uri="{FF2B5EF4-FFF2-40B4-BE49-F238E27FC236}">
                <a16:creationId xmlns:a16="http://schemas.microsoft.com/office/drawing/2014/main" id="{5EC55815-E782-4ECC-9FBF-DF87DD3E0E3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2AA54B-32AB-F34D-8D9A-3635F3DC806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5A58C1C5-46CF-B84D-B7E7-74E2E173B0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8947D1DF-DB04-424E-9AF6-0DB93EBD8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17411" name="Slide Number Placeholder 3">
            <a:extLst>
              <a:ext uri="{FF2B5EF4-FFF2-40B4-BE49-F238E27FC236}">
                <a16:creationId xmlns:a16="http://schemas.microsoft.com/office/drawing/2014/main" id="{DDECBD24-9FB8-E34D-9D66-0BE6654874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D37433-F468-F14D-9A9F-8C2783CB96FB}" type="slidenum">
              <a:rPr lang="en-CA" altLang="en-US" smtClean="0">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5A58C1C5-46CF-B84D-B7E7-74E2E173B0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8947D1DF-DB04-424E-9AF6-0DB93EBD8C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17411" name="Slide Number Placeholder 3">
            <a:extLst>
              <a:ext uri="{FF2B5EF4-FFF2-40B4-BE49-F238E27FC236}">
                <a16:creationId xmlns:a16="http://schemas.microsoft.com/office/drawing/2014/main" id="{DDECBD24-9FB8-E34D-9D66-0BE6654874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D37433-F468-F14D-9A9F-8C2783CB96FB}" type="slidenum">
              <a:rPr lang="en-CA" altLang="en-US" smtClean="0">
                <a:latin typeface="Arial" panose="020B0604020202020204" pitchFamily="34" charset="0"/>
              </a:rPr>
              <a:pPr>
                <a:spcBef>
                  <a:spcPct val="0"/>
                </a:spcBef>
              </a:pPr>
              <a:t>2</a:t>
            </a:fld>
            <a:endParaRPr lang="en-CA" altLang="en-US">
              <a:latin typeface="Arial" panose="020B0604020202020204" pitchFamily="34" charset="0"/>
            </a:endParaRPr>
          </a:p>
        </p:txBody>
      </p:sp>
    </p:spTree>
    <p:extLst>
      <p:ext uri="{BB962C8B-B14F-4D97-AF65-F5344CB8AC3E}">
        <p14:creationId xmlns:p14="http://schemas.microsoft.com/office/powerpoint/2010/main" val="43521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1" name="Rounded Rectangle 10">
            <a:extLst>
              <a:ext uri="{FF2B5EF4-FFF2-40B4-BE49-F238E27FC236}">
                <a16:creationId xmlns:a16="http://schemas.microsoft.com/office/drawing/2014/main" id="{9EBFFEE7-E9EB-E341-BC6A-6823242CF451}"/>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tx1"/>
                </a:solidFill>
              </a:defRPr>
            </a:lvl1pPr>
          </a:lstStyle>
          <a:p>
            <a:r>
              <a:rPr lang="en-US" dirty="0"/>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9" name="Slide Number Placeholder 28">
            <a:extLst>
              <a:ext uri="{FF2B5EF4-FFF2-40B4-BE49-F238E27FC236}">
                <a16:creationId xmlns:a16="http://schemas.microsoft.com/office/drawing/2014/main" id="{A4AB12F9-1C94-9544-84CF-1EE3C6E86190}"/>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9B4F4CF7-140E-224A-825F-20B642353E81}" type="slidenum">
              <a:rPr lang="en-US" altLang="en-US"/>
              <a:pPr>
                <a:defRPr/>
              </a:pPr>
              <a:t>‹#›</a:t>
            </a:fld>
            <a:endParaRPr lang="en-US" altLang="en-US"/>
          </a:p>
        </p:txBody>
      </p:sp>
      <p:sp>
        <p:nvSpPr>
          <p:cNvPr id="18" name="Footer Placeholder 16">
            <a:extLst>
              <a:ext uri="{FF2B5EF4-FFF2-40B4-BE49-F238E27FC236}">
                <a16:creationId xmlns:a16="http://schemas.microsoft.com/office/drawing/2014/main" id="{75D2A165-DA8F-3246-839C-D784FBCD307F}"/>
              </a:ext>
            </a:extLst>
          </p:cNvPr>
          <p:cNvSpPr>
            <a:spLocks noGrp="1"/>
          </p:cNvSpPr>
          <p:nvPr>
            <p:ph type="ftr" sz="quarter" idx="11"/>
          </p:nvPr>
        </p:nvSpPr>
        <p:spPr>
          <a:xfrm>
            <a:off x="5410200" y="44624"/>
            <a:ext cx="1965325" cy="457200"/>
          </a:xfrm>
        </p:spPr>
        <p:txBody>
          <a:bodyPr/>
          <a:lstStyle>
            <a:lvl1pPr>
              <a:defRPr/>
            </a:lvl1pPr>
          </a:lstStyle>
          <a:p>
            <a:pPr>
              <a:defRPr/>
            </a:pPr>
            <a:r>
              <a:rPr lang="en-US"/>
              <a:t>Mentor DCN:  802.1-18-000x-00-ICne</a:t>
            </a:r>
            <a:endParaRPr lang="en-US" dirty="0"/>
          </a:p>
        </p:txBody>
      </p:sp>
    </p:spTree>
    <p:extLst>
      <p:ext uri="{BB962C8B-B14F-4D97-AF65-F5344CB8AC3E}">
        <p14:creationId xmlns:p14="http://schemas.microsoft.com/office/powerpoint/2010/main" val="42330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870D996-65C0-F84F-B207-6EB4B23454CC}"/>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8BE69082-3041-BA41-AF2D-697B2021A0CA}"/>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6" name="Slide Number Placeholder 22">
            <a:extLst>
              <a:ext uri="{FF2B5EF4-FFF2-40B4-BE49-F238E27FC236}">
                <a16:creationId xmlns:a16="http://schemas.microsoft.com/office/drawing/2014/main" id="{CFDCA546-A19C-0E48-B450-D2BF55F62AB7}"/>
              </a:ext>
            </a:extLst>
          </p:cNvPr>
          <p:cNvSpPr>
            <a:spLocks noGrp="1"/>
          </p:cNvSpPr>
          <p:nvPr>
            <p:ph type="sldNum" sz="quarter" idx="12"/>
          </p:nvPr>
        </p:nvSpPr>
        <p:spPr/>
        <p:txBody>
          <a:bodyPr/>
          <a:lstStyle>
            <a:lvl1pPr>
              <a:defRPr/>
            </a:lvl1pPr>
          </a:lstStyle>
          <a:p>
            <a:pPr>
              <a:defRPr/>
            </a:pPr>
            <a:fld id="{51FF9E7C-B485-5D47-BBED-62EB87726C76}" type="slidenum">
              <a:rPr lang="en-US" altLang="en-US"/>
              <a:pPr>
                <a:defRPr/>
              </a:pPr>
              <a:t>‹#›</a:t>
            </a:fld>
            <a:endParaRPr lang="en-US" altLang="en-US"/>
          </a:p>
        </p:txBody>
      </p:sp>
    </p:spTree>
    <p:extLst>
      <p:ext uri="{BB962C8B-B14F-4D97-AF65-F5344CB8AC3E}">
        <p14:creationId xmlns:p14="http://schemas.microsoft.com/office/powerpoint/2010/main" val="243925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7C0C8F2-9E14-F546-AAD2-AE05665F1F0B}"/>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C1AB0BEB-5A41-C74E-8251-11C4DF4B0187}"/>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6" name="Slide Number Placeholder 22">
            <a:extLst>
              <a:ext uri="{FF2B5EF4-FFF2-40B4-BE49-F238E27FC236}">
                <a16:creationId xmlns:a16="http://schemas.microsoft.com/office/drawing/2014/main" id="{E422516F-4EF0-414D-ABDB-9EA55A147010}"/>
              </a:ext>
            </a:extLst>
          </p:cNvPr>
          <p:cNvSpPr>
            <a:spLocks noGrp="1"/>
          </p:cNvSpPr>
          <p:nvPr>
            <p:ph type="sldNum" sz="quarter" idx="12"/>
          </p:nvPr>
        </p:nvSpPr>
        <p:spPr/>
        <p:txBody>
          <a:bodyPr/>
          <a:lstStyle>
            <a:lvl1pPr>
              <a:defRPr/>
            </a:lvl1pPr>
          </a:lstStyle>
          <a:p>
            <a:pPr>
              <a:defRPr/>
            </a:pPr>
            <a:fld id="{FF0717F1-495D-954A-A99C-3D0C4A836628}" type="slidenum">
              <a:rPr lang="en-US" altLang="en-US"/>
              <a:pPr>
                <a:defRPr/>
              </a:pPr>
              <a:t>‹#›</a:t>
            </a:fld>
            <a:endParaRPr lang="en-US" altLang="en-US"/>
          </a:p>
        </p:txBody>
      </p:sp>
    </p:spTree>
    <p:extLst>
      <p:ext uri="{BB962C8B-B14F-4D97-AF65-F5344CB8AC3E}">
        <p14:creationId xmlns:p14="http://schemas.microsoft.com/office/powerpoint/2010/main" val="216143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0">
            <a:extLst>
              <a:ext uri="{FF2B5EF4-FFF2-40B4-BE49-F238E27FC236}">
                <a16:creationId xmlns:a16="http://schemas.microsoft.com/office/drawing/2014/main" id="{E32E9946-099B-0D4C-A71D-D8EE9988797D}"/>
              </a:ext>
            </a:extLst>
          </p:cNvPr>
          <p:cNvSpPr>
            <a:spLocks noGrp="1"/>
          </p:cNvSpPr>
          <p:nvPr>
            <p:ph type="sldNum" sz="quarter" idx="10"/>
          </p:nvPr>
        </p:nvSpPr>
        <p:spPr>
          <a:xfrm>
            <a:off x="8331200" y="6134100"/>
            <a:ext cx="685800" cy="365125"/>
          </a:xfrm>
        </p:spPr>
        <p:txBody>
          <a:bodyPr/>
          <a:lstStyle>
            <a:lvl1pPr>
              <a:defRPr/>
            </a:lvl1pPr>
          </a:lstStyle>
          <a:p>
            <a:pPr>
              <a:defRPr/>
            </a:pPr>
            <a:fld id="{A1ECD1EF-83E4-7D4A-AB65-EF9CD9707B64}" type="slidenum">
              <a:rPr lang="en-US" altLang="en-US"/>
              <a:pPr>
                <a:defRPr/>
              </a:pPr>
              <a:t>‹#›</a:t>
            </a:fld>
            <a:endParaRPr lang="en-US" altLang="en-US"/>
          </a:p>
        </p:txBody>
      </p:sp>
    </p:spTree>
    <p:extLst>
      <p:ext uri="{BB962C8B-B14F-4D97-AF65-F5344CB8AC3E}">
        <p14:creationId xmlns:p14="http://schemas.microsoft.com/office/powerpoint/2010/main" val="284518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45B92-7B78-9044-8EB1-7727BA8A5A79}"/>
              </a:ext>
            </a:extLst>
          </p:cNvPr>
          <p:cNvSpPr>
            <a:spLocks noGrp="1"/>
          </p:cNvSpPr>
          <p:nvPr>
            <p:ph type="dt" sz="half" idx="10"/>
          </p:nvPr>
        </p:nvSpPr>
        <p:spPr>
          <a:xfrm>
            <a:off x="7164388" y="44624"/>
            <a:ext cx="957262" cy="45720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B9B023-782A-EC41-9309-99465301D0A3}"/>
              </a:ext>
            </a:extLst>
          </p:cNvPr>
          <p:cNvSpPr>
            <a:spLocks noGrp="1"/>
          </p:cNvSpPr>
          <p:nvPr>
            <p:ph type="ftr" sz="quarter" idx="11"/>
          </p:nvPr>
        </p:nvSpPr>
        <p:spPr>
          <a:xfrm>
            <a:off x="5257800" y="44624"/>
            <a:ext cx="1906588" cy="457200"/>
          </a:xfrm>
        </p:spPr>
        <p:txBody>
          <a:bodyPr/>
          <a:lstStyle>
            <a:lvl1pPr>
              <a:defRPr/>
            </a:lvl1pPr>
          </a:lstStyle>
          <a:p>
            <a:pPr>
              <a:defRPr/>
            </a:pPr>
            <a:r>
              <a:rPr lang="en-US"/>
              <a:t>Mentor DCN:  802.1-18-000x-00-ICne</a:t>
            </a:r>
            <a:endParaRPr lang="en-US" dirty="0"/>
          </a:p>
        </p:txBody>
      </p:sp>
      <p:sp>
        <p:nvSpPr>
          <p:cNvPr id="6" name="Slide Number Placeholder 5">
            <a:extLst>
              <a:ext uri="{FF2B5EF4-FFF2-40B4-BE49-F238E27FC236}">
                <a16:creationId xmlns:a16="http://schemas.microsoft.com/office/drawing/2014/main" id="{19955A3B-AA3D-0448-9759-64423E4D2EB5}"/>
              </a:ext>
            </a:extLst>
          </p:cNvPr>
          <p:cNvSpPr>
            <a:spLocks noGrp="1"/>
          </p:cNvSpPr>
          <p:nvPr>
            <p:ph type="sldNum" sz="quarter" idx="12"/>
          </p:nvPr>
        </p:nvSpPr>
        <p:spPr/>
        <p:txBody>
          <a:bodyPr/>
          <a:lstStyle>
            <a:lvl1pPr>
              <a:defRPr/>
            </a:lvl1pPr>
          </a:lstStyle>
          <a:p>
            <a:pPr>
              <a:defRPr/>
            </a:pPr>
            <a:fld id="{773CCF9D-5A26-E048-988B-EAFD589F4015}" type="slidenum">
              <a:rPr lang="en-US" altLang="en-US"/>
              <a:pPr>
                <a:defRPr/>
              </a:pPr>
              <a:t>‹#›</a:t>
            </a:fld>
            <a:endParaRPr lang="en-US" altLang="en-US"/>
          </a:p>
        </p:txBody>
      </p:sp>
    </p:spTree>
    <p:extLst>
      <p:ext uri="{BB962C8B-B14F-4D97-AF65-F5344CB8AC3E}">
        <p14:creationId xmlns:p14="http://schemas.microsoft.com/office/powerpoint/2010/main" val="285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395DABE-FE85-3B42-A5EF-EBA40ED70B3E}"/>
              </a:ext>
            </a:extLst>
          </p:cNvPr>
          <p:cNvSpPr>
            <a:spLocks noGrp="1"/>
          </p:cNvSpPr>
          <p:nvPr>
            <p:ph type="dt" sz="half" idx="10"/>
          </p:nvPr>
        </p:nvSpPr>
        <p:spPr>
          <a:xfrm>
            <a:off x="7359650" y="44624"/>
            <a:ext cx="957263" cy="45720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F6D3B6B-0343-5948-A6B1-3F025EE58FEF}"/>
              </a:ext>
            </a:extLst>
          </p:cNvPr>
          <p:cNvSpPr>
            <a:spLocks noGrp="1"/>
          </p:cNvSpPr>
          <p:nvPr>
            <p:ph type="ftr" sz="quarter" idx="11"/>
          </p:nvPr>
        </p:nvSpPr>
        <p:spPr>
          <a:xfrm>
            <a:off x="5257800" y="44624"/>
            <a:ext cx="1978025" cy="457200"/>
          </a:xfrm>
        </p:spPr>
        <p:txBody>
          <a:bodyPr/>
          <a:lstStyle>
            <a:lvl1pPr>
              <a:defRPr/>
            </a:lvl1pPr>
          </a:lstStyle>
          <a:p>
            <a:pPr>
              <a:defRPr/>
            </a:pPr>
            <a:r>
              <a:rPr lang="en-US"/>
              <a:t>Mentor DCN:  802.1-18-000x-00-ICne</a:t>
            </a:r>
          </a:p>
        </p:txBody>
      </p:sp>
      <p:sp>
        <p:nvSpPr>
          <p:cNvPr id="6" name="Slide Number Placeholder 5">
            <a:extLst>
              <a:ext uri="{FF2B5EF4-FFF2-40B4-BE49-F238E27FC236}">
                <a16:creationId xmlns:a16="http://schemas.microsoft.com/office/drawing/2014/main" id="{C113ECE5-0E4B-8E4C-BD94-1FF34E58507E}"/>
              </a:ext>
            </a:extLst>
          </p:cNvPr>
          <p:cNvSpPr>
            <a:spLocks noGrp="1"/>
          </p:cNvSpPr>
          <p:nvPr>
            <p:ph type="sldNum" sz="quarter" idx="12"/>
          </p:nvPr>
        </p:nvSpPr>
        <p:spPr/>
        <p:txBody>
          <a:bodyPr/>
          <a:lstStyle>
            <a:lvl1pPr>
              <a:defRPr/>
            </a:lvl1pPr>
          </a:lstStyle>
          <a:p>
            <a:pPr>
              <a:defRPr/>
            </a:pPr>
            <a:fld id="{75D7A773-FEA6-614A-ABA3-357C4D0EE341}" type="slidenum">
              <a:rPr lang="en-US" altLang="en-US"/>
              <a:pPr>
                <a:defRPr/>
              </a:pPr>
              <a:t>‹#›</a:t>
            </a:fld>
            <a:endParaRPr lang="en-US" altLang="en-US"/>
          </a:p>
        </p:txBody>
      </p:sp>
    </p:spTree>
    <p:extLst>
      <p:ext uri="{BB962C8B-B14F-4D97-AF65-F5344CB8AC3E}">
        <p14:creationId xmlns:p14="http://schemas.microsoft.com/office/powerpoint/2010/main" val="54257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41709B0-CC85-0E4D-BCC2-E8BC6D5EDB8A}"/>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82305844-A25C-5846-9336-1B7E6845A3DC}"/>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7" name="Slide Number Placeholder 22">
            <a:extLst>
              <a:ext uri="{FF2B5EF4-FFF2-40B4-BE49-F238E27FC236}">
                <a16:creationId xmlns:a16="http://schemas.microsoft.com/office/drawing/2014/main" id="{534D69CC-BC42-CB40-B851-24220EF2365C}"/>
              </a:ext>
            </a:extLst>
          </p:cNvPr>
          <p:cNvSpPr>
            <a:spLocks noGrp="1"/>
          </p:cNvSpPr>
          <p:nvPr>
            <p:ph type="sldNum" sz="quarter" idx="12"/>
          </p:nvPr>
        </p:nvSpPr>
        <p:spPr/>
        <p:txBody>
          <a:bodyPr/>
          <a:lstStyle>
            <a:lvl1pPr>
              <a:defRPr/>
            </a:lvl1pPr>
          </a:lstStyle>
          <a:p>
            <a:pPr>
              <a:defRPr/>
            </a:pPr>
            <a:fld id="{C0E85267-0732-1A46-80F6-8BB0A15A8A5B}" type="slidenum">
              <a:rPr lang="en-US" altLang="en-US"/>
              <a:pPr>
                <a:defRPr/>
              </a:pPr>
              <a:t>‹#›</a:t>
            </a:fld>
            <a:endParaRPr lang="en-US" altLang="en-US"/>
          </a:p>
        </p:txBody>
      </p:sp>
    </p:spTree>
    <p:extLst>
      <p:ext uri="{BB962C8B-B14F-4D97-AF65-F5344CB8AC3E}">
        <p14:creationId xmlns:p14="http://schemas.microsoft.com/office/powerpoint/2010/main" val="82426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53171709-8C36-5340-96E4-15BFD4E007EE}"/>
              </a:ext>
            </a:extLst>
          </p:cNvPr>
          <p:cNvSpPr>
            <a:spLocks noGrp="1"/>
          </p:cNvSpPr>
          <p:nvPr>
            <p:ph type="dt" sz="half" idx="10"/>
          </p:nvPr>
        </p:nvSpPr>
        <p:spPr/>
        <p:txBody>
          <a:bodyPr/>
          <a:lstStyle>
            <a:lvl1pPr>
              <a:defRPr/>
            </a:lvl1pPr>
          </a:lstStyle>
          <a:p>
            <a:pPr>
              <a:defRPr/>
            </a:pPr>
            <a:endParaRPr lang="en-US"/>
          </a:p>
        </p:txBody>
      </p:sp>
      <p:sp>
        <p:nvSpPr>
          <p:cNvPr id="8" name="Slide Number Placeholder 26">
            <a:extLst>
              <a:ext uri="{FF2B5EF4-FFF2-40B4-BE49-F238E27FC236}">
                <a16:creationId xmlns:a16="http://schemas.microsoft.com/office/drawing/2014/main" id="{F11C1170-E892-434D-A516-BF30ACCDB6D3}"/>
              </a:ext>
            </a:extLst>
          </p:cNvPr>
          <p:cNvSpPr>
            <a:spLocks noGrp="1"/>
          </p:cNvSpPr>
          <p:nvPr>
            <p:ph type="sldNum" sz="quarter" idx="11"/>
          </p:nvPr>
        </p:nvSpPr>
        <p:spPr/>
        <p:txBody>
          <a:bodyPr/>
          <a:lstStyle>
            <a:lvl1pPr>
              <a:defRPr/>
            </a:lvl1pPr>
          </a:lstStyle>
          <a:p>
            <a:pPr>
              <a:defRPr/>
            </a:pPr>
            <a:fld id="{FA3C0543-2E09-6642-8708-544A506219C1}" type="slidenum">
              <a:rPr lang="en-US" altLang="en-US"/>
              <a:pPr>
                <a:defRPr/>
              </a:pPr>
              <a:t>‹#›</a:t>
            </a:fld>
            <a:endParaRPr lang="en-US" altLang="en-US"/>
          </a:p>
        </p:txBody>
      </p:sp>
      <p:sp>
        <p:nvSpPr>
          <p:cNvPr id="9" name="Footer Placeholder 27">
            <a:extLst>
              <a:ext uri="{FF2B5EF4-FFF2-40B4-BE49-F238E27FC236}">
                <a16:creationId xmlns:a16="http://schemas.microsoft.com/office/drawing/2014/main" id="{C52D1CD9-20F5-0743-86F9-29F1FA46C99E}"/>
              </a:ext>
            </a:extLst>
          </p:cNvPr>
          <p:cNvSpPr>
            <a:spLocks noGrp="1"/>
          </p:cNvSpPr>
          <p:nvPr>
            <p:ph type="ftr" sz="quarter" idx="12"/>
          </p:nvPr>
        </p:nvSpPr>
        <p:spPr/>
        <p:txBody>
          <a:bodyPr rtlCol="0"/>
          <a:lstStyle>
            <a:lvl1pPr>
              <a:defRPr/>
            </a:lvl1pPr>
          </a:lstStyle>
          <a:p>
            <a:pPr>
              <a:defRPr/>
            </a:pPr>
            <a:r>
              <a:rPr lang="en-US"/>
              <a:t>Mentor DCN:  802.1-18-000x-00-ICne</a:t>
            </a:r>
          </a:p>
        </p:txBody>
      </p:sp>
    </p:spTree>
    <p:extLst>
      <p:ext uri="{BB962C8B-B14F-4D97-AF65-F5344CB8AC3E}">
        <p14:creationId xmlns:p14="http://schemas.microsoft.com/office/powerpoint/2010/main" val="197323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7AF97AC5-CD55-F746-8358-C0A719D8235F}"/>
              </a:ext>
            </a:extLst>
          </p:cNvPr>
          <p:cNvSpPr>
            <a:spLocks noGrp="1"/>
          </p:cNvSpPr>
          <p:nvPr>
            <p:ph type="dt" sz="half" idx="10"/>
          </p:nvPr>
        </p:nvSpPr>
        <p:spPr>
          <a:xfrm>
            <a:off x="7359650" y="612775"/>
            <a:ext cx="957263"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C45F5EF4-EA6C-3C4B-90E3-F2A6C893FED0}"/>
              </a:ext>
            </a:extLst>
          </p:cNvPr>
          <p:cNvSpPr>
            <a:spLocks noGrp="1"/>
          </p:cNvSpPr>
          <p:nvPr>
            <p:ph type="ftr" sz="quarter" idx="11"/>
          </p:nvPr>
        </p:nvSpPr>
        <p:spPr>
          <a:xfrm>
            <a:off x="5257800" y="612775"/>
            <a:ext cx="2051050" cy="457200"/>
          </a:xfrm>
        </p:spPr>
        <p:txBody>
          <a:bodyPr/>
          <a:lstStyle>
            <a:lvl1pPr>
              <a:defRPr/>
            </a:lvl1pPr>
          </a:lstStyle>
          <a:p>
            <a:pPr>
              <a:defRPr/>
            </a:pPr>
            <a:r>
              <a:rPr lang="en-US"/>
              <a:t>Mentor DCN:  802.1-18-000x-00-ICne</a:t>
            </a:r>
          </a:p>
        </p:txBody>
      </p:sp>
      <p:sp>
        <p:nvSpPr>
          <p:cNvPr id="5" name="Slide Number Placeholder 4">
            <a:extLst>
              <a:ext uri="{FF2B5EF4-FFF2-40B4-BE49-F238E27FC236}">
                <a16:creationId xmlns:a16="http://schemas.microsoft.com/office/drawing/2014/main" id="{AEFCF326-A0C5-284C-9490-06D67F9F3796}"/>
              </a:ext>
            </a:extLst>
          </p:cNvPr>
          <p:cNvSpPr>
            <a:spLocks noGrp="1"/>
          </p:cNvSpPr>
          <p:nvPr>
            <p:ph type="sldNum" sz="quarter" idx="12"/>
          </p:nvPr>
        </p:nvSpPr>
        <p:spPr/>
        <p:txBody>
          <a:bodyPr/>
          <a:lstStyle>
            <a:lvl1pPr>
              <a:defRPr/>
            </a:lvl1pPr>
          </a:lstStyle>
          <a:p>
            <a:pPr>
              <a:defRPr/>
            </a:pPr>
            <a:fld id="{B0E35E72-5F8F-B043-8A2D-58E0336DAC1B}" type="slidenum">
              <a:rPr lang="en-US" altLang="en-US"/>
              <a:pPr>
                <a:defRPr/>
              </a:pPr>
              <a:t>‹#›</a:t>
            </a:fld>
            <a:endParaRPr lang="en-US" altLang="en-US"/>
          </a:p>
        </p:txBody>
      </p:sp>
    </p:spTree>
    <p:extLst>
      <p:ext uri="{BB962C8B-B14F-4D97-AF65-F5344CB8AC3E}">
        <p14:creationId xmlns:p14="http://schemas.microsoft.com/office/powerpoint/2010/main" val="196058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87469726-CE42-9149-80CF-563D095BF414}"/>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B5FF6129-CD18-CB4D-8485-AA9343A6462B}"/>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4" name="Slide Number Placeholder 22">
            <a:extLst>
              <a:ext uri="{FF2B5EF4-FFF2-40B4-BE49-F238E27FC236}">
                <a16:creationId xmlns:a16="http://schemas.microsoft.com/office/drawing/2014/main" id="{E1DE654B-E62C-3A40-9279-28FE6ACCA9EB}"/>
              </a:ext>
            </a:extLst>
          </p:cNvPr>
          <p:cNvSpPr>
            <a:spLocks noGrp="1"/>
          </p:cNvSpPr>
          <p:nvPr>
            <p:ph type="sldNum" sz="quarter" idx="12"/>
          </p:nvPr>
        </p:nvSpPr>
        <p:spPr/>
        <p:txBody>
          <a:bodyPr/>
          <a:lstStyle>
            <a:lvl1pPr>
              <a:defRPr/>
            </a:lvl1pPr>
          </a:lstStyle>
          <a:p>
            <a:pPr>
              <a:defRPr/>
            </a:pPr>
            <a:fld id="{14B4F317-62D1-A246-ABB8-6897286045DB}" type="slidenum">
              <a:rPr lang="en-US" altLang="en-US"/>
              <a:pPr>
                <a:defRPr/>
              </a:pPr>
              <a:t>‹#›</a:t>
            </a:fld>
            <a:endParaRPr lang="en-US" altLang="en-US"/>
          </a:p>
        </p:txBody>
      </p:sp>
    </p:spTree>
    <p:extLst>
      <p:ext uri="{BB962C8B-B14F-4D97-AF65-F5344CB8AC3E}">
        <p14:creationId xmlns:p14="http://schemas.microsoft.com/office/powerpoint/2010/main" val="113512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56273D2-221A-234C-B5A9-87FE042318A2}"/>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919A4C78-2222-A94B-8B44-6A18B2AB7F70}"/>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7" name="Slide Number Placeholder 22">
            <a:extLst>
              <a:ext uri="{FF2B5EF4-FFF2-40B4-BE49-F238E27FC236}">
                <a16:creationId xmlns:a16="http://schemas.microsoft.com/office/drawing/2014/main" id="{641BB032-4DF1-B14F-8146-8EAA69E357E0}"/>
              </a:ext>
            </a:extLst>
          </p:cNvPr>
          <p:cNvSpPr>
            <a:spLocks noGrp="1"/>
          </p:cNvSpPr>
          <p:nvPr>
            <p:ph type="sldNum" sz="quarter" idx="12"/>
          </p:nvPr>
        </p:nvSpPr>
        <p:spPr/>
        <p:txBody>
          <a:bodyPr/>
          <a:lstStyle>
            <a:lvl1pPr>
              <a:defRPr/>
            </a:lvl1pPr>
          </a:lstStyle>
          <a:p>
            <a:pPr>
              <a:defRPr/>
            </a:pPr>
            <a:fld id="{AE9A8D4B-A000-0442-9396-C48C62B5957A}" type="slidenum">
              <a:rPr lang="en-US" altLang="en-US"/>
              <a:pPr>
                <a:defRPr/>
              </a:pPr>
              <a:t>‹#›</a:t>
            </a:fld>
            <a:endParaRPr lang="en-US" altLang="en-US"/>
          </a:p>
        </p:txBody>
      </p:sp>
    </p:spTree>
    <p:extLst>
      <p:ext uri="{BB962C8B-B14F-4D97-AF65-F5344CB8AC3E}">
        <p14:creationId xmlns:p14="http://schemas.microsoft.com/office/powerpoint/2010/main" val="417049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D30802FE-7508-9242-9EB9-E4076CFF2E8F}"/>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845691EA-8DB0-3D45-BA97-9212D2D49DE3}"/>
              </a:ext>
            </a:extLst>
          </p:cNvPr>
          <p:cNvSpPr>
            <a:spLocks noGrp="1"/>
          </p:cNvSpPr>
          <p:nvPr>
            <p:ph type="ftr" sz="quarter" idx="11"/>
          </p:nvPr>
        </p:nvSpPr>
        <p:spPr/>
        <p:txBody>
          <a:bodyPr/>
          <a:lstStyle>
            <a:lvl1pPr>
              <a:defRPr/>
            </a:lvl1pPr>
          </a:lstStyle>
          <a:p>
            <a:pPr>
              <a:defRPr/>
            </a:pPr>
            <a:r>
              <a:rPr lang="en-US"/>
              <a:t>Mentor DCN:  802.1-18-000x-00-ICne</a:t>
            </a:r>
            <a:endParaRPr lang="en-US" dirty="0"/>
          </a:p>
        </p:txBody>
      </p:sp>
      <p:sp>
        <p:nvSpPr>
          <p:cNvPr id="7" name="Slide Number Placeholder 22">
            <a:extLst>
              <a:ext uri="{FF2B5EF4-FFF2-40B4-BE49-F238E27FC236}">
                <a16:creationId xmlns:a16="http://schemas.microsoft.com/office/drawing/2014/main" id="{104BF063-9EF6-D648-ADCA-8959EFD6B25B}"/>
              </a:ext>
            </a:extLst>
          </p:cNvPr>
          <p:cNvSpPr>
            <a:spLocks noGrp="1"/>
          </p:cNvSpPr>
          <p:nvPr>
            <p:ph type="sldNum" sz="quarter" idx="12"/>
          </p:nvPr>
        </p:nvSpPr>
        <p:spPr/>
        <p:txBody>
          <a:bodyPr/>
          <a:lstStyle>
            <a:lvl1pPr>
              <a:defRPr/>
            </a:lvl1pPr>
          </a:lstStyle>
          <a:p>
            <a:pPr>
              <a:defRPr/>
            </a:pPr>
            <a:fld id="{1407AD2D-1A12-D346-9B0A-52E14484E9AB}" type="slidenum">
              <a:rPr lang="en-US" altLang="en-US"/>
              <a:pPr>
                <a:defRPr/>
              </a:pPr>
              <a:t>‹#›</a:t>
            </a:fld>
            <a:endParaRPr lang="en-US" altLang="en-US"/>
          </a:p>
        </p:txBody>
      </p:sp>
    </p:spTree>
    <p:extLst>
      <p:ext uri="{BB962C8B-B14F-4D97-AF65-F5344CB8AC3E}">
        <p14:creationId xmlns:p14="http://schemas.microsoft.com/office/powerpoint/2010/main" val="147562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ounded Rectangle 32">
            <a:extLst>
              <a:ext uri="{FF2B5EF4-FFF2-40B4-BE49-F238E27FC236}">
                <a16:creationId xmlns:a16="http://schemas.microsoft.com/office/drawing/2014/main" id="{DDF6E961-4871-4998-9CF8-4F2DF1A40049}"/>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useBgFill="1">
        <p:nvSpPr>
          <p:cNvPr id="34" name="Rounded Rectangle 33">
            <a:extLst>
              <a:ext uri="{FF2B5EF4-FFF2-40B4-BE49-F238E27FC236}">
                <a16:creationId xmlns:a16="http://schemas.microsoft.com/office/drawing/2014/main" id="{8D1D5F66-1F34-495E-AA27-47F3FD6DACB1}"/>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5" name="Rectangle 34">
            <a:extLst>
              <a:ext uri="{FF2B5EF4-FFF2-40B4-BE49-F238E27FC236}">
                <a16:creationId xmlns:a16="http://schemas.microsoft.com/office/drawing/2014/main" id="{97E5C306-66A6-474D-BB7A-4CF879740D3E}"/>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6" name="Rectangle 35">
            <a:extLst>
              <a:ext uri="{FF2B5EF4-FFF2-40B4-BE49-F238E27FC236}">
                <a16:creationId xmlns:a16="http://schemas.microsoft.com/office/drawing/2014/main" id="{BD1DAB8B-8150-4C19-B269-0314D897C70C}"/>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7" name="Rectangle 36">
            <a:extLst>
              <a:ext uri="{FF2B5EF4-FFF2-40B4-BE49-F238E27FC236}">
                <a16:creationId xmlns:a16="http://schemas.microsoft.com/office/drawing/2014/main" id="{EA8355C1-2975-4AEB-BD33-0F8C41963C0E}"/>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8" name="Rectangle 37">
            <a:extLst>
              <a:ext uri="{FF2B5EF4-FFF2-40B4-BE49-F238E27FC236}">
                <a16:creationId xmlns:a16="http://schemas.microsoft.com/office/drawing/2014/main" id="{084A2132-BE4C-4CF7-A027-DD1BCB968E14}"/>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39" name="Rectangle 38">
            <a:extLst>
              <a:ext uri="{FF2B5EF4-FFF2-40B4-BE49-F238E27FC236}">
                <a16:creationId xmlns:a16="http://schemas.microsoft.com/office/drawing/2014/main" id="{5257930B-E886-4665-B22E-D9AD6B1CACA4}"/>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40" name="Rectangle 39">
            <a:extLst>
              <a:ext uri="{FF2B5EF4-FFF2-40B4-BE49-F238E27FC236}">
                <a16:creationId xmlns:a16="http://schemas.microsoft.com/office/drawing/2014/main" id="{A40E02D1-A63B-48B0-BC5D-130247A56DAF}"/>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pitchFamily="34" charset="0"/>
            </a:endParaRPr>
          </a:p>
        </p:txBody>
      </p:sp>
      <p:sp>
        <p:nvSpPr>
          <p:cNvPr id="1039" name="Title Placeholder 21">
            <a:extLst>
              <a:ext uri="{FF2B5EF4-FFF2-40B4-BE49-F238E27FC236}">
                <a16:creationId xmlns:a16="http://schemas.microsoft.com/office/drawing/2014/main" id="{970F9C20-5EA0-EB4A-8286-910A3D2CC541}"/>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8D37A393-DEE3-AC4D-AA55-3BAE18CF4CC4}"/>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a:extLst>
              <a:ext uri="{FF2B5EF4-FFF2-40B4-BE49-F238E27FC236}">
                <a16:creationId xmlns:a16="http://schemas.microsoft.com/office/drawing/2014/main" id="{5E8F05FC-350D-41D4-AEBE-D76A6DB65652}"/>
              </a:ext>
            </a:extLst>
          </p:cNvPr>
          <p:cNvSpPr>
            <a:spLocks noGrp="1"/>
          </p:cNvSpPr>
          <p:nvPr>
            <p:ph type="dt" sz="half" idx="2"/>
          </p:nvPr>
        </p:nvSpPr>
        <p:spPr>
          <a:xfrm>
            <a:off x="7143750" y="-27384"/>
            <a:ext cx="957263"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800">
                <a:solidFill>
                  <a:schemeClr val="accent2"/>
                </a:solidFill>
              </a:defRPr>
            </a:lvl1pPr>
          </a:lstStyle>
          <a:p>
            <a:pPr>
              <a:defRPr/>
            </a:pPr>
            <a:endParaRPr lang="en-US"/>
          </a:p>
        </p:txBody>
      </p:sp>
      <p:sp>
        <p:nvSpPr>
          <p:cNvPr id="3" name="Footer Placeholder 2">
            <a:extLst>
              <a:ext uri="{FF2B5EF4-FFF2-40B4-BE49-F238E27FC236}">
                <a16:creationId xmlns:a16="http://schemas.microsoft.com/office/drawing/2014/main" id="{DA3A7AB1-930F-4A16-986B-D6C01F5CA576}"/>
              </a:ext>
            </a:extLst>
          </p:cNvPr>
          <p:cNvSpPr>
            <a:spLocks noGrp="1"/>
          </p:cNvSpPr>
          <p:nvPr>
            <p:ph type="ftr" sz="quarter" idx="3"/>
          </p:nvPr>
        </p:nvSpPr>
        <p:spPr>
          <a:xfrm>
            <a:off x="5257800" y="-27384"/>
            <a:ext cx="1835150" cy="457200"/>
          </a:xfrm>
          <a:prstGeom prst="rect">
            <a:avLst/>
          </a:prstGeom>
        </p:spPr>
        <p:txBody>
          <a:bodyPr vert="horz"/>
          <a:lstStyle>
            <a:lvl1pPr algn="r" eaLnBrk="1" latinLnBrk="0" hangingPunct="1">
              <a:defRPr kumimoji="0" sz="800">
                <a:solidFill>
                  <a:schemeClr val="accent2"/>
                </a:solidFill>
              </a:defRPr>
            </a:lvl1pPr>
          </a:lstStyle>
          <a:p>
            <a:pPr>
              <a:defRPr/>
            </a:pPr>
            <a:r>
              <a:rPr lang="en-US"/>
              <a:t>Mentor DCN:  802.1-18-000x-00-ICne</a:t>
            </a:r>
            <a:endParaRPr lang="en-US" dirty="0"/>
          </a:p>
        </p:txBody>
      </p:sp>
      <p:sp>
        <p:nvSpPr>
          <p:cNvPr id="23" name="Slide Number Placeholder 22">
            <a:extLst>
              <a:ext uri="{FF2B5EF4-FFF2-40B4-BE49-F238E27FC236}">
                <a16:creationId xmlns:a16="http://schemas.microsoft.com/office/drawing/2014/main" id="{2C697688-0EE7-4874-8A37-B00F546E467C}"/>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E7638AC8-2A4C-B440-A490-67648C0A0D26}" type="slidenum">
              <a:rPr lang="en-US" altLang="en-US"/>
              <a:pPr>
                <a:defRPr/>
              </a:pPr>
              <a:t>‹#›</a:t>
            </a:fld>
            <a:endParaRPr lang="en-US" altLang="en-US"/>
          </a:p>
        </p:txBody>
      </p:sp>
      <p:sp>
        <p:nvSpPr>
          <p:cNvPr id="2" name="TextBox 1">
            <a:extLst>
              <a:ext uri="{FF2B5EF4-FFF2-40B4-BE49-F238E27FC236}">
                <a16:creationId xmlns:a16="http://schemas.microsoft.com/office/drawing/2014/main" id="{2F6780F7-D6E5-B145-9449-E7A7A70C4057}"/>
              </a:ext>
            </a:extLst>
          </p:cNvPr>
          <p:cNvSpPr txBox="1"/>
          <p:nvPr userDrawn="1"/>
        </p:nvSpPr>
        <p:spPr>
          <a:xfrm>
            <a:off x="8676456" y="6516052"/>
            <a:ext cx="504056" cy="369332"/>
          </a:xfrm>
          <a:prstGeom prst="rect">
            <a:avLst/>
          </a:prstGeom>
          <a:noFill/>
        </p:spPr>
        <p:txBody>
          <a:bodyPr wrap="square" rtlCol="0">
            <a:spAutoFit/>
          </a:bodyPr>
          <a:lstStyle/>
          <a:p>
            <a:pPr algn="r"/>
            <a:fld id="{9F3F05B5-B834-E94A-A809-D2B59E8D4011}"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0" r:id="rId4"/>
    <p:sldLayoutId id="2147484379" r:id="rId5"/>
    <p:sldLayoutId id="2147484380" r:id="rId6"/>
    <p:sldLayoutId id="2147484371" r:id="rId7"/>
    <p:sldLayoutId id="2147484372" r:id="rId8"/>
    <p:sldLayoutId id="2147484373" r:id="rId9"/>
    <p:sldLayoutId id="2147484374" r:id="rId10"/>
    <p:sldLayoutId id="2147484375" r:id="rId11"/>
    <p:sldLayoutId id="2147484381" r:id="rId12"/>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2"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2"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enn.parsons@ericsso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enn.parsons@ericsson.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dcn/17/1-17-0007-01.pdf" TargetMode="External"/><Relationship Id="rId2" Type="http://schemas.openxmlformats.org/officeDocument/2006/relationships/hyperlink" Target="https://mentor.ieee.org/802.1/dcn/18/1-18-0042-0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1.ieee802.org/802-nendic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3018348-DEC6-D048-B92E-986952205EB6}"/>
              </a:ext>
            </a:extLst>
          </p:cNvPr>
          <p:cNvSpPr>
            <a:spLocks noGrp="1"/>
          </p:cNvSpPr>
          <p:nvPr>
            <p:ph type="ctrTitle"/>
          </p:nvPr>
        </p:nvSpPr>
        <p:spPr>
          <a:xfrm>
            <a:off x="424840" y="764705"/>
            <a:ext cx="8458200" cy="1440160"/>
          </a:xfrm>
        </p:spPr>
        <p:txBody>
          <a:bodyPr anchor="t"/>
          <a:lstStyle/>
          <a:p>
            <a:pPr eaLnBrk="1" hangingPunct="1"/>
            <a:r>
              <a:rPr lang="en-US" altLang="en-US" dirty="0"/>
              <a:t>Proposed Nendica Presentation to NANOG 75</a:t>
            </a:r>
          </a:p>
        </p:txBody>
      </p:sp>
      <p:sp>
        <p:nvSpPr>
          <p:cNvPr id="16386" name="Rectangle 3">
            <a:extLst>
              <a:ext uri="{FF2B5EF4-FFF2-40B4-BE49-F238E27FC236}">
                <a16:creationId xmlns:a16="http://schemas.microsoft.com/office/drawing/2014/main" id="{8E509EC6-7CAC-2245-9515-16E556D92CD7}"/>
              </a:ext>
            </a:extLst>
          </p:cNvPr>
          <p:cNvSpPr>
            <a:spLocks noGrp="1"/>
          </p:cNvSpPr>
          <p:nvPr>
            <p:ph type="subTitle" idx="1"/>
          </p:nvPr>
        </p:nvSpPr>
        <p:spPr>
          <a:xfrm>
            <a:off x="424840" y="4607818"/>
            <a:ext cx="4953000" cy="1989533"/>
          </a:xfrm>
        </p:spPr>
        <p:txBody>
          <a:bodyPr/>
          <a:lstStyle/>
          <a:p>
            <a:pPr marL="63500" eaLnBrk="1" hangingPunct="1">
              <a:lnSpc>
                <a:spcPct val="70000"/>
              </a:lnSpc>
            </a:pPr>
            <a:r>
              <a:rPr lang="en-US" altLang="en-US" dirty="0"/>
              <a:t>Roger Marks</a:t>
            </a:r>
          </a:p>
          <a:p>
            <a:pPr marL="63500" eaLnBrk="1" hangingPunct="1">
              <a:lnSpc>
                <a:spcPct val="70000"/>
              </a:lnSpc>
            </a:pPr>
            <a:r>
              <a:rPr lang="en-US" altLang="en-US" dirty="0"/>
              <a:t>Huawei</a:t>
            </a:r>
          </a:p>
          <a:p>
            <a:pPr lvl="1" algn="l" eaLnBrk="1" hangingPunct="1">
              <a:lnSpc>
                <a:spcPct val="70000"/>
              </a:lnSpc>
            </a:pPr>
            <a:endParaRPr lang="en-US" altLang="en-US" sz="2000" dirty="0">
              <a:hlinkClick r:id="rId3"/>
            </a:endParaRPr>
          </a:p>
          <a:p>
            <a:pPr marL="63500" eaLnBrk="1" hangingPunct="1">
              <a:lnSpc>
                <a:spcPct val="70000"/>
              </a:lnSpc>
            </a:pPr>
            <a:r>
              <a:rPr lang="en-US" altLang="en-US" sz="1800" dirty="0" err="1"/>
              <a:t>roger@ethair.net</a:t>
            </a:r>
            <a:br>
              <a:rPr lang="en-US" altLang="en-US" sz="1800" dirty="0"/>
            </a:br>
            <a:r>
              <a:rPr lang="en-US" altLang="en-US" sz="1600" dirty="0"/>
              <a:t>+1 802 capable</a:t>
            </a:r>
          </a:p>
          <a:p>
            <a:pPr marL="63500" eaLnBrk="1" hangingPunct="1">
              <a:lnSpc>
                <a:spcPct val="70000"/>
              </a:lnSpc>
            </a:pPr>
            <a:endParaRPr lang="en-US" altLang="en-US" dirty="0"/>
          </a:p>
          <a:p>
            <a:pPr marL="63500" eaLnBrk="1" hangingPunct="1">
              <a:lnSpc>
                <a:spcPct val="70000"/>
              </a:lnSpc>
            </a:pPr>
            <a:r>
              <a:rPr lang="en-US" altLang="en-US" dirty="0"/>
              <a:t>7 January 2018</a:t>
            </a:r>
          </a:p>
        </p:txBody>
      </p:sp>
      <p:sp>
        <p:nvSpPr>
          <p:cNvPr id="16390" name="Slide Number Placeholder 3">
            <a:extLst>
              <a:ext uri="{FF2B5EF4-FFF2-40B4-BE49-F238E27FC236}">
                <a16:creationId xmlns:a16="http://schemas.microsoft.com/office/drawing/2014/main" id="{04631132-2EA0-F245-93F1-E075FB557F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05EB3E7-8745-5341-AC2D-EBF38C76EDB7}" type="slidenum">
              <a:rPr lang="en-US" altLang="en-US" sz="1800" smtClean="0">
                <a:solidFill>
                  <a:schemeClr val="bg1"/>
                </a:solidFill>
                <a:latin typeface="Arial" panose="020B0604020202020204" pitchFamily="34" charset="0"/>
              </a:rPr>
              <a:pPr>
                <a:spcBef>
                  <a:spcPct val="0"/>
                </a:spcBef>
                <a:buClrTx/>
                <a:buFontTx/>
                <a:buNone/>
              </a:pPr>
              <a:t>1</a:t>
            </a:fld>
            <a:endParaRPr lang="en-US" altLang="en-US" sz="1800">
              <a:solidFill>
                <a:schemeClr val="bg1"/>
              </a:solidFill>
              <a:latin typeface="Arial" panose="020B0604020202020204" pitchFamily="34" charset="0"/>
            </a:endParaRPr>
          </a:p>
        </p:txBody>
      </p:sp>
      <p:sp>
        <p:nvSpPr>
          <p:cNvPr id="7" name="Footer Placeholder 1">
            <a:extLst>
              <a:ext uri="{FF2B5EF4-FFF2-40B4-BE49-F238E27FC236}">
                <a16:creationId xmlns:a16="http://schemas.microsoft.com/office/drawing/2014/main" id="{BCCF55ED-10BE-0448-B8AA-95FAF850F39F}"/>
              </a:ext>
            </a:extLst>
          </p:cNvPr>
          <p:cNvSpPr txBox="1">
            <a:spLocks/>
          </p:cNvSpPr>
          <p:nvPr/>
        </p:nvSpPr>
        <p:spPr>
          <a:xfrm>
            <a:off x="3563888" y="44624"/>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defRPr/>
            </a:pPr>
            <a:endParaRPr lang="en-US" sz="1400" dirty="0">
              <a:solidFill>
                <a:schemeClr val="bg1"/>
              </a:solidFill>
            </a:endParaRPr>
          </a:p>
        </p:txBody>
      </p:sp>
      <p:sp>
        <p:nvSpPr>
          <p:cNvPr id="8" name="Footer Placeholder 1">
            <a:extLst>
              <a:ext uri="{FF2B5EF4-FFF2-40B4-BE49-F238E27FC236}">
                <a16:creationId xmlns:a16="http://schemas.microsoft.com/office/drawing/2014/main" id="{11C3AEDB-F046-A649-B510-75832B6F90E0}"/>
              </a:ext>
            </a:extLst>
          </p:cNvPr>
          <p:cNvSpPr txBox="1">
            <a:spLocks/>
          </p:cNvSpPr>
          <p:nvPr/>
        </p:nvSpPr>
        <p:spPr>
          <a:xfrm>
            <a:off x="3342369" y="205669"/>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2" algn="r">
              <a:defRPr/>
            </a:pPr>
            <a:r>
              <a:rPr lang="en-US" dirty="0"/>
              <a:t>IEEE 802.1-19-0004-00-ICne </a:t>
            </a:r>
            <a:endParaRPr lang="en-US" sz="1400" dirty="0"/>
          </a:p>
          <a:p>
            <a:pPr lvl="2" algn="r">
              <a:defRPr/>
            </a:pPr>
            <a:endParaRPr lang="en-US" sz="1400" dirty="0"/>
          </a:p>
        </p:txBody>
      </p:sp>
      <p:sp>
        <p:nvSpPr>
          <p:cNvPr id="2" name="Rectangle 1">
            <a:extLst>
              <a:ext uri="{FF2B5EF4-FFF2-40B4-BE49-F238E27FC236}">
                <a16:creationId xmlns:a16="http://schemas.microsoft.com/office/drawing/2014/main" id="{9E0CCB4D-F4B6-2346-B230-535BCD36C2A9}"/>
              </a:ext>
            </a:extLst>
          </p:cNvPr>
          <p:cNvSpPr/>
          <p:nvPr/>
        </p:nvSpPr>
        <p:spPr>
          <a:xfrm>
            <a:off x="441728" y="2204865"/>
            <a:ext cx="7992888" cy="2308324"/>
          </a:xfrm>
          <a:prstGeom prst="rect">
            <a:avLst/>
          </a:prstGeom>
        </p:spPr>
        <p:txBody>
          <a:bodyPr wrap="square">
            <a:spAutoFit/>
          </a:bodyPr>
          <a:lstStyle/>
          <a:p>
            <a:r>
              <a:rPr lang="en-US" altLang="en-US" b="1" dirty="0"/>
              <a:t>Abstract</a:t>
            </a:r>
            <a:r>
              <a:rPr lang="en-US" altLang="en-US" dirty="0"/>
              <a:t>: NANOG, the North American Network Operators Group, is a “professional association for Internet engineering, architecture and operations.” The </a:t>
            </a:r>
            <a:r>
              <a:rPr lang="en-US" dirty="0"/>
              <a:t>Executive Director of </a:t>
            </a:r>
            <a:r>
              <a:rPr lang="en-US" altLang="en-US" dirty="0"/>
              <a:t>NANOG has invited the author to speak to NANOG 75 (18-20 Feb 2019), based on 802.1-18-0068-00-ICne. This contribution provides a slide set proposed for presentation to NANOG 75 by the Nendica Chair as an input from Nendica. The set is based on 802.1-18-0068 and includes additional material encouraging a cooperation with NANOG on further developments regarding data center networks.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Data Center Applications are distributed and latency-sensitive</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10</a:t>
            </a:fld>
            <a:endParaRPr lang="en-US" altLang="en-US" sz="1800">
              <a:solidFill>
                <a:srgbClr val="FFFFFF"/>
              </a:solidFill>
              <a:latin typeface="Arial" panose="020B0604020202020204" pitchFamily="34" charset="0"/>
            </a:endParaRPr>
          </a:p>
        </p:txBody>
      </p:sp>
      <p:pic>
        <p:nvPicPr>
          <p:cNvPr id="4" name="Picture 3">
            <a:extLst>
              <a:ext uri="{FF2B5EF4-FFF2-40B4-BE49-F238E27FC236}">
                <a16:creationId xmlns:a16="http://schemas.microsoft.com/office/drawing/2014/main" id="{D45858C9-596F-CB47-A804-BD5EA10A4E1E}"/>
              </a:ext>
            </a:extLst>
          </p:cNvPr>
          <p:cNvPicPr>
            <a:picLocks noChangeAspect="1"/>
          </p:cNvPicPr>
          <p:nvPr/>
        </p:nvPicPr>
        <p:blipFill>
          <a:blip r:embed="rId2"/>
          <a:stretch>
            <a:fillRect/>
          </a:stretch>
        </p:blipFill>
        <p:spPr>
          <a:xfrm>
            <a:off x="0" y="1638524"/>
            <a:ext cx="8801469" cy="3672408"/>
          </a:xfrm>
          <a:prstGeom prst="rect">
            <a:avLst/>
          </a:prstGeom>
        </p:spPr>
      </p:pic>
      <p:sp>
        <p:nvSpPr>
          <p:cNvPr id="8" name="Content Placeholder 2">
            <a:extLst>
              <a:ext uri="{FF2B5EF4-FFF2-40B4-BE49-F238E27FC236}">
                <a16:creationId xmlns:a16="http://schemas.microsoft.com/office/drawing/2014/main" id="{6822B904-6935-1648-B77A-45795F0A4264}"/>
              </a:ext>
            </a:extLst>
          </p:cNvPr>
          <p:cNvSpPr>
            <a:spLocks noGrp="1"/>
          </p:cNvSpPr>
          <p:nvPr>
            <p:ph idx="1"/>
          </p:nvPr>
        </p:nvSpPr>
        <p:spPr>
          <a:xfrm>
            <a:off x="251520" y="5373216"/>
            <a:ext cx="8684518" cy="1368152"/>
          </a:xfrm>
        </p:spPr>
        <p:txBody>
          <a:bodyPr/>
          <a:lstStyle/>
          <a:p>
            <a:pPr>
              <a:defRPr/>
            </a:pPr>
            <a:r>
              <a:rPr lang="en-GB" dirty="0"/>
              <a:t>Tend toward congestion; e.g. due to </a:t>
            </a:r>
            <a:r>
              <a:rPr lang="en-GB" dirty="0" err="1"/>
              <a:t>incast</a:t>
            </a:r>
            <a:endParaRPr lang="en-GB" dirty="0"/>
          </a:p>
          <a:p>
            <a:pPr>
              <a:defRPr/>
            </a:pPr>
            <a:r>
              <a:rPr lang="en-GB" dirty="0"/>
              <a:t>Packet loss leads to retransmission, more congestion, more delay</a:t>
            </a:r>
            <a:endParaRPr lang="en-US" dirty="0"/>
          </a:p>
        </p:txBody>
      </p:sp>
    </p:spTree>
    <p:extLst>
      <p:ext uri="{BB962C8B-B14F-4D97-AF65-F5344CB8AC3E}">
        <p14:creationId xmlns:p14="http://schemas.microsoft.com/office/powerpoint/2010/main" val="4265437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Folded-Clos Network:</a:t>
            </a:r>
            <a:br>
              <a:rPr lang="en-US" altLang="en-US" dirty="0"/>
            </a:br>
            <a:r>
              <a:rPr lang="en-US" altLang="en-US" dirty="0"/>
              <a:t>Many Paths from Server to Server</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11</a:t>
            </a:fld>
            <a:endParaRPr lang="en-US" altLang="en-US" sz="1800">
              <a:solidFill>
                <a:srgbClr val="FFFFFF"/>
              </a:solidFill>
              <a:latin typeface="Arial" panose="020B0604020202020204" pitchFamily="34" charset="0"/>
            </a:endParaRPr>
          </a:p>
        </p:txBody>
      </p:sp>
      <p:pic>
        <p:nvPicPr>
          <p:cNvPr id="5" name="Picture 4">
            <a:extLst>
              <a:ext uri="{FF2B5EF4-FFF2-40B4-BE49-F238E27FC236}">
                <a16:creationId xmlns:a16="http://schemas.microsoft.com/office/drawing/2014/main" id="{B7EA972B-EC39-224A-823C-970ABFC714EE}"/>
              </a:ext>
            </a:extLst>
          </p:cNvPr>
          <p:cNvPicPr>
            <a:picLocks noChangeAspect="1"/>
          </p:cNvPicPr>
          <p:nvPr/>
        </p:nvPicPr>
        <p:blipFill>
          <a:blip r:embed="rId2"/>
          <a:stretch>
            <a:fillRect/>
          </a:stretch>
        </p:blipFill>
        <p:spPr>
          <a:xfrm>
            <a:off x="228440" y="1772816"/>
            <a:ext cx="8458360" cy="4858314"/>
          </a:xfrm>
          <a:prstGeom prst="rect">
            <a:avLst/>
          </a:prstGeom>
        </p:spPr>
      </p:pic>
    </p:spTree>
    <p:extLst>
      <p:ext uri="{BB962C8B-B14F-4D97-AF65-F5344CB8AC3E}">
        <p14:creationId xmlns:p14="http://schemas.microsoft.com/office/powerpoint/2010/main" val="252837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Equal-Cost Multi-Path (ECMP):</a:t>
            </a:r>
            <a:br>
              <a:rPr lang="en-US" altLang="en-US" dirty="0"/>
            </a:br>
            <a:r>
              <a:rPr lang="en-US" altLang="en-US" dirty="0"/>
              <a:t>Path assigned per flow (~random)</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12</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00427F12-24E5-3147-94E2-2DAE886F0921}"/>
              </a:ext>
            </a:extLst>
          </p:cNvPr>
          <p:cNvPicPr>
            <a:picLocks noChangeAspect="1"/>
          </p:cNvPicPr>
          <p:nvPr/>
        </p:nvPicPr>
        <p:blipFill>
          <a:blip r:embed="rId2"/>
          <a:stretch>
            <a:fillRect/>
          </a:stretch>
        </p:blipFill>
        <p:spPr>
          <a:xfrm>
            <a:off x="473833" y="1916832"/>
            <a:ext cx="8100392" cy="4652704"/>
          </a:xfrm>
          <a:prstGeom prst="rect">
            <a:avLst/>
          </a:prstGeom>
        </p:spPr>
      </p:pic>
    </p:spTree>
    <p:extLst>
      <p:ext uri="{BB962C8B-B14F-4D97-AF65-F5344CB8AC3E}">
        <p14:creationId xmlns:p14="http://schemas.microsoft.com/office/powerpoint/2010/main" val="148252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ECMP may still lead to congestion;</a:t>
            </a:r>
            <a:br>
              <a:rPr lang="en-US" altLang="en-US" dirty="0"/>
            </a:br>
            <a:r>
              <a:rPr lang="en-US" altLang="en-US" dirty="0"/>
              <a:t>e.g. large flows may collide</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13</a:t>
            </a:fld>
            <a:endParaRPr lang="en-US" altLang="en-US" sz="18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10692F46-1299-664D-B360-8356E5EF915D}"/>
              </a:ext>
            </a:extLst>
          </p:cNvPr>
          <p:cNvPicPr>
            <a:picLocks noChangeAspect="1"/>
          </p:cNvPicPr>
          <p:nvPr/>
        </p:nvPicPr>
        <p:blipFill>
          <a:blip r:embed="rId2"/>
          <a:stretch>
            <a:fillRect/>
          </a:stretch>
        </p:blipFill>
        <p:spPr>
          <a:xfrm>
            <a:off x="701824" y="1651844"/>
            <a:ext cx="7740352" cy="4829724"/>
          </a:xfrm>
          <a:prstGeom prst="rect">
            <a:avLst/>
          </a:prstGeom>
        </p:spPr>
      </p:pic>
    </p:spTree>
    <p:extLst>
      <p:ext uri="{BB962C8B-B14F-4D97-AF65-F5344CB8AC3E}">
        <p14:creationId xmlns:p14="http://schemas.microsoft.com/office/powerpoint/2010/main" val="317390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Incast fills output queue</a:t>
            </a:r>
            <a:br>
              <a:rPr lang="en-US" altLang="en-US" dirty="0"/>
            </a:br>
            <a:r>
              <a:rPr lang="en-US" altLang="en-US" dirty="0"/>
              <a:t>(note: ECMP cannot help)</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14</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5EC3BAD0-7AC1-F141-947F-B4CBB202D37B}"/>
              </a:ext>
            </a:extLst>
          </p:cNvPr>
          <p:cNvPicPr>
            <a:picLocks noChangeAspect="1"/>
          </p:cNvPicPr>
          <p:nvPr/>
        </p:nvPicPr>
        <p:blipFill>
          <a:blip r:embed="rId2"/>
          <a:stretch>
            <a:fillRect/>
          </a:stretch>
        </p:blipFill>
        <p:spPr>
          <a:xfrm>
            <a:off x="318192" y="1916832"/>
            <a:ext cx="8236846" cy="4731081"/>
          </a:xfrm>
          <a:prstGeom prst="rect">
            <a:avLst/>
          </a:prstGeom>
        </p:spPr>
      </p:pic>
    </p:spTree>
    <p:extLst>
      <p:ext uri="{BB962C8B-B14F-4D97-AF65-F5344CB8AC3E}">
        <p14:creationId xmlns:p14="http://schemas.microsoft.com/office/powerpoint/2010/main" val="1307778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332656"/>
            <a:ext cx="8756526" cy="504056"/>
          </a:xfrm>
        </p:spPr>
        <p:txBody>
          <a:bodyPr/>
          <a:lstStyle/>
          <a:p>
            <a:pPr eaLnBrk="1" hangingPunct="1"/>
            <a:r>
              <a:rPr lang="en-US" altLang="en-US" dirty="0"/>
              <a:t>Priority flow control (PFC)</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15</a:t>
            </a:fld>
            <a:endParaRPr lang="en-US" altLang="en-US" sz="1800">
              <a:solidFill>
                <a:srgbClr val="FFFFFF"/>
              </a:solidFill>
              <a:latin typeface="Arial" panose="020B0604020202020204" pitchFamily="34" charset="0"/>
            </a:endParaRPr>
          </a:p>
        </p:txBody>
      </p:sp>
      <p:pic>
        <p:nvPicPr>
          <p:cNvPr id="4" name="Picture 3">
            <a:extLst>
              <a:ext uri="{FF2B5EF4-FFF2-40B4-BE49-F238E27FC236}">
                <a16:creationId xmlns:a16="http://schemas.microsoft.com/office/drawing/2014/main" id="{02B447AE-C9CA-FC4F-BD5E-70A628D03FDC}"/>
              </a:ext>
            </a:extLst>
          </p:cNvPr>
          <p:cNvPicPr>
            <a:picLocks noChangeAspect="1"/>
          </p:cNvPicPr>
          <p:nvPr/>
        </p:nvPicPr>
        <p:blipFill>
          <a:blip r:embed="rId2"/>
          <a:stretch>
            <a:fillRect/>
          </a:stretch>
        </p:blipFill>
        <p:spPr>
          <a:xfrm>
            <a:off x="467877" y="2243094"/>
            <a:ext cx="7706161" cy="4426266"/>
          </a:xfrm>
          <a:prstGeom prst="rect">
            <a:avLst/>
          </a:prstGeom>
        </p:spPr>
      </p:pic>
      <p:sp>
        <p:nvSpPr>
          <p:cNvPr id="5" name="Content Placeholder 2">
            <a:extLst>
              <a:ext uri="{FF2B5EF4-FFF2-40B4-BE49-F238E27FC236}">
                <a16:creationId xmlns:a16="http://schemas.microsoft.com/office/drawing/2014/main" id="{2713E086-19E8-F949-B3F4-0AE34E33AF66}"/>
              </a:ext>
            </a:extLst>
          </p:cNvPr>
          <p:cNvSpPr>
            <a:spLocks noGrp="1"/>
          </p:cNvSpPr>
          <p:nvPr>
            <p:ph idx="1"/>
          </p:nvPr>
        </p:nvSpPr>
        <p:spPr>
          <a:xfrm>
            <a:off x="445170" y="980728"/>
            <a:ext cx="8684518" cy="1512168"/>
          </a:xfrm>
        </p:spPr>
        <p:txBody>
          <a:bodyPr/>
          <a:lstStyle/>
          <a:p>
            <a:pPr>
              <a:defRPr/>
            </a:pPr>
            <a:r>
              <a:rPr lang="en-US" altLang="en-US" dirty="0"/>
              <a:t>Output backup fills ingress queue</a:t>
            </a:r>
          </a:p>
          <a:p>
            <a:pPr>
              <a:defRPr/>
            </a:pPr>
            <a:r>
              <a:rPr lang="en-GB" dirty="0"/>
              <a:t>PFC can be used to pause input per QoS class</a:t>
            </a:r>
          </a:p>
          <a:p>
            <a:pPr>
              <a:defRPr/>
            </a:pPr>
            <a:r>
              <a:rPr lang="en-GB" dirty="0"/>
              <a:t>IEEE 802.1Q (originally in 802.1Qbb)</a:t>
            </a:r>
            <a:endParaRPr lang="en-US" dirty="0"/>
          </a:p>
        </p:txBody>
      </p:sp>
    </p:spTree>
    <p:extLst>
      <p:ext uri="{BB962C8B-B14F-4D97-AF65-F5344CB8AC3E}">
        <p14:creationId xmlns:p14="http://schemas.microsoft.com/office/powerpoint/2010/main" val="525384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altLang="en-US" dirty="0"/>
              <a:t>PFC pauses all flows of the class</a:t>
            </a:r>
            <a:br>
              <a:rPr lang="en-US" altLang="en-US" dirty="0"/>
            </a:br>
            <a:r>
              <a:rPr lang="en-US" altLang="en-US" dirty="0"/>
              <a:t>including “victim” flows</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16</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C4199ACB-BF8C-3948-9678-FBC6A5A107F2}"/>
              </a:ext>
            </a:extLst>
          </p:cNvPr>
          <p:cNvPicPr>
            <a:picLocks noChangeAspect="1"/>
          </p:cNvPicPr>
          <p:nvPr/>
        </p:nvPicPr>
        <p:blipFill>
          <a:blip r:embed="rId2"/>
          <a:stretch>
            <a:fillRect/>
          </a:stretch>
        </p:blipFill>
        <p:spPr>
          <a:xfrm>
            <a:off x="395536" y="1916832"/>
            <a:ext cx="7956894" cy="4570282"/>
          </a:xfrm>
          <a:prstGeom prst="rect">
            <a:avLst/>
          </a:prstGeom>
        </p:spPr>
      </p:pic>
    </p:spTree>
    <p:extLst>
      <p:ext uri="{BB962C8B-B14F-4D97-AF65-F5344CB8AC3E}">
        <p14:creationId xmlns:p14="http://schemas.microsoft.com/office/powerpoint/2010/main" val="70884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altLang="en-US" dirty="0"/>
              <a:t>Explicit Congestion Notification (ECN) pauses flows at source</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17</a:t>
            </a:fld>
            <a:endParaRPr lang="en-US" altLang="en-US" sz="18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B4A29368-0C4E-CA43-A6DD-FCDF1BB07D26}"/>
              </a:ext>
            </a:extLst>
          </p:cNvPr>
          <p:cNvPicPr>
            <a:picLocks noChangeAspect="1"/>
          </p:cNvPicPr>
          <p:nvPr/>
        </p:nvPicPr>
        <p:blipFill>
          <a:blip r:embed="rId2"/>
          <a:stretch>
            <a:fillRect/>
          </a:stretch>
        </p:blipFill>
        <p:spPr>
          <a:xfrm>
            <a:off x="35847" y="1772816"/>
            <a:ext cx="8316416" cy="4672258"/>
          </a:xfrm>
          <a:prstGeom prst="rect">
            <a:avLst/>
          </a:prstGeom>
        </p:spPr>
      </p:pic>
    </p:spTree>
    <p:extLst>
      <p:ext uri="{BB962C8B-B14F-4D97-AF65-F5344CB8AC3E}">
        <p14:creationId xmlns:p14="http://schemas.microsoft.com/office/powerpoint/2010/main" val="12691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altLang="en-US" dirty="0"/>
              <a:t>Dynamic Virtual Lanes (DVL)</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18</a:t>
            </a:fld>
            <a:endParaRPr lang="en-US" altLang="en-US" sz="1800">
              <a:solidFill>
                <a:srgbClr val="FFFFFF"/>
              </a:solidFill>
              <a:latin typeface="Arial" panose="020B0604020202020204" pitchFamily="34" charset="0"/>
            </a:endParaRPr>
          </a:p>
        </p:txBody>
      </p:sp>
      <p:pic>
        <p:nvPicPr>
          <p:cNvPr id="6" name="Picture 5">
            <a:extLst>
              <a:ext uri="{FF2B5EF4-FFF2-40B4-BE49-F238E27FC236}">
                <a16:creationId xmlns:a16="http://schemas.microsoft.com/office/drawing/2014/main" id="{092A351F-5DEF-504E-B4DE-79B014549C18}"/>
              </a:ext>
            </a:extLst>
          </p:cNvPr>
          <p:cNvPicPr>
            <a:picLocks noChangeAspect="1"/>
          </p:cNvPicPr>
          <p:nvPr/>
        </p:nvPicPr>
        <p:blipFill>
          <a:blip r:embed="rId2"/>
          <a:stretch>
            <a:fillRect/>
          </a:stretch>
        </p:blipFill>
        <p:spPr>
          <a:xfrm>
            <a:off x="94606" y="1916832"/>
            <a:ext cx="8774378" cy="4464496"/>
          </a:xfrm>
          <a:prstGeom prst="rect">
            <a:avLst/>
          </a:prstGeom>
        </p:spPr>
      </p:pic>
    </p:spTree>
    <p:extLst>
      <p:ext uri="{BB962C8B-B14F-4D97-AF65-F5344CB8AC3E}">
        <p14:creationId xmlns:p14="http://schemas.microsoft.com/office/powerpoint/2010/main" val="1539270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476672"/>
            <a:ext cx="8756526" cy="1066800"/>
          </a:xfrm>
        </p:spPr>
        <p:txBody>
          <a:bodyPr/>
          <a:lstStyle/>
          <a:p>
            <a:pPr eaLnBrk="1" hangingPunct="1"/>
            <a:r>
              <a:rPr lang="en-US" dirty="0"/>
              <a:t>Load-Aware Packet Spraying </a:t>
            </a:r>
            <a:r>
              <a:rPr lang="en-US" altLang="en-US" dirty="0"/>
              <a:t>(LPS)</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19</a:t>
            </a:fld>
            <a:endParaRPr lang="en-US" altLang="en-US" sz="1800">
              <a:solidFill>
                <a:srgbClr val="FFFFFF"/>
              </a:solidFill>
              <a:latin typeface="Arial" panose="020B0604020202020204" pitchFamily="34" charset="0"/>
            </a:endParaRPr>
          </a:p>
        </p:txBody>
      </p:sp>
      <p:pic>
        <p:nvPicPr>
          <p:cNvPr id="2" name="Picture 1">
            <a:extLst>
              <a:ext uri="{FF2B5EF4-FFF2-40B4-BE49-F238E27FC236}">
                <a16:creationId xmlns:a16="http://schemas.microsoft.com/office/drawing/2014/main" id="{803921C1-ACE1-7343-A7AA-7D7A044F1E88}"/>
              </a:ext>
            </a:extLst>
          </p:cNvPr>
          <p:cNvPicPr>
            <a:picLocks noChangeAspect="1"/>
          </p:cNvPicPr>
          <p:nvPr/>
        </p:nvPicPr>
        <p:blipFill>
          <a:blip r:embed="rId2"/>
          <a:stretch>
            <a:fillRect/>
          </a:stretch>
        </p:blipFill>
        <p:spPr>
          <a:xfrm>
            <a:off x="10050" y="1844824"/>
            <a:ext cx="8950263" cy="4167260"/>
          </a:xfrm>
          <a:prstGeom prst="rect">
            <a:avLst/>
          </a:prstGeom>
        </p:spPr>
      </p:pic>
    </p:spTree>
    <p:extLst>
      <p:ext uri="{BB962C8B-B14F-4D97-AF65-F5344CB8AC3E}">
        <p14:creationId xmlns:p14="http://schemas.microsoft.com/office/powerpoint/2010/main" val="53834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3018348-DEC6-D048-B92E-986952205EB6}"/>
              </a:ext>
            </a:extLst>
          </p:cNvPr>
          <p:cNvSpPr>
            <a:spLocks noGrp="1"/>
          </p:cNvSpPr>
          <p:nvPr>
            <p:ph type="ctrTitle"/>
          </p:nvPr>
        </p:nvSpPr>
        <p:spPr>
          <a:xfrm>
            <a:off x="457200" y="1340768"/>
            <a:ext cx="8458200" cy="2746909"/>
          </a:xfrm>
        </p:spPr>
        <p:txBody>
          <a:bodyPr anchor="t"/>
          <a:lstStyle/>
          <a:p>
            <a:pPr eaLnBrk="1" hangingPunct="1"/>
            <a:r>
              <a:rPr lang="en-US" altLang="en-US" dirty="0"/>
              <a:t>Lossless Data Center Networks:</a:t>
            </a:r>
            <a:br>
              <a:rPr lang="en-US" altLang="en-US" dirty="0"/>
            </a:br>
            <a:r>
              <a:rPr lang="en-US" altLang="en-US" dirty="0"/>
              <a:t>Opportunities for NANOG Engagement with IEEE 802 Nendica</a:t>
            </a:r>
          </a:p>
        </p:txBody>
      </p:sp>
      <p:sp>
        <p:nvSpPr>
          <p:cNvPr id="16386" name="Rectangle 3">
            <a:extLst>
              <a:ext uri="{FF2B5EF4-FFF2-40B4-BE49-F238E27FC236}">
                <a16:creationId xmlns:a16="http://schemas.microsoft.com/office/drawing/2014/main" id="{8E509EC6-7CAC-2245-9515-16E556D92CD7}"/>
              </a:ext>
            </a:extLst>
          </p:cNvPr>
          <p:cNvSpPr>
            <a:spLocks noGrp="1"/>
          </p:cNvSpPr>
          <p:nvPr>
            <p:ph type="subTitle" idx="1"/>
          </p:nvPr>
        </p:nvSpPr>
        <p:spPr>
          <a:xfrm>
            <a:off x="424840" y="4607818"/>
            <a:ext cx="4953000" cy="1989533"/>
          </a:xfrm>
        </p:spPr>
        <p:txBody>
          <a:bodyPr/>
          <a:lstStyle/>
          <a:p>
            <a:pPr marL="63500" eaLnBrk="1" hangingPunct="1">
              <a:lnSpc>
                <a:spcPct val="70000"/>
              </a:lnSpc>
            </a:pPr>
            <a:r>
              <a:rPr lang="en-US" altLang="en-US" dirty="0"/>
              <a:t>Roger Marks</a:t>
            </a:r>
          </a:p>
          <a:p>
            <a:pPr marL="63500" eaLnBrk="1" hangingPunct="1">
              <a:lnSpc>
                <a:spcPct val="70000"/>
              </a:lnSpc>
            </a:pPr>
            <a:r>
              <a:rPr lang="en-US" altLang="en-US" dirty="0"/>
              <a:t>Chair, Nendica</a:t>
            </a:r>
          </a:p>
          <a:p>
            <a:pPr lvl="1" algn="l" eaLnBrk="1" hangingPunct="1">
              <a:lnSpc>
                <a:spcPct val="70000"/>
              </a:lnSpc>
            </a:pPr>
            <a:endParaRPr lang="en-US" altLang="en-US" sz="2000" dirty="0">
              <a:hlinkClick r:id="rId3"/>
            </a:endParaRPr>
          </a:p>
          <a:p>
            <a:pPr marL="63500" eaLnBrk="1" hangingPunct="1">
              <a:lnSpc>
                <a:spcPct val="70000"/>
              </a:lnSpc>
            </a:pPr>
            <a:r>
              <a:rPr lang="en-US" altLang="en-US" sz="1800" dirty="0" err="1"/>
              <a:t>roger@ethair.net</a:t>
            </a:r>
            <a:br>
              <a:rPr lang="en-US" altLang="en-US" sz="1800" dirty="0"/>
            </a:br>
            <a:r>
              <a:rPr lang="en-US" altLang="en-US" sz="1600" dirty="0"/>
              <a:t>+1 802 capable</a:t>
            </a:r>
          </a:p>
          <a:p>
            <a:pPr marL="63500" eaLnBrk="1" hangingPunct="1">
              <a:lnSpc>
                <a:spcPct val="70000"/>
              </a:lnSpc>
            </a:pPr>
            <a:endParaRPr lang="en-US" altLang="en-US" dirty="0"/>
          </a:p>
          <a:p>
            <a:pPr marL="63500" eaLnBrk="1" hangingPunct="1">
              <a:lnSpc>
                <a:spcPct val="70000"/>
              </a:lnSpc>
            </a:pPr>
            <a:r>
              <a:rPr lang="en-US" altLang="en-US" dirty="0"/>
              <a:t>7 January 2018</a:t>
            </a:r>
          </a:p>
        </p:txBody>
      </p:sp>
      <p:sp>
        <p:nvSpPr>
          <p:cNvPr id="16390" name="Slide Number Placeholder 3">
            <a:extLst>
              <a:ext uri="{FF2B5EF4-FFF2-40B4-BE49-F238E27FC236}">
                <a16:creationId xmlns:a16="http://schemas.microsoft.com/office/drawing/2014/main" id="{04631132-2EA0-F245-93F1-E075FB557F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05EB3E7-8745-5341-AC2D-EBF38C76EDB7}" type="slidenum">
              <a:rPr lang="en-US" altLang="en-US" sz="1800" smtClean="0">
                <a:solidFill>
                  <a:schemeClr val="bg1"/>
                </a:solidFill>
                <a:latin typeface="Arial" panose="020B0604020202020204" pitchFamily="34" charset="0"/>
              </a:rPr>
              <a:pPr>
                <a:spcBef>
                  <a:spcPct val="0"/>
                </a:spcBef>
                <a:buClrTx/>
                <a:buFontTx/>
                <a:buNone/>
              </a:pPr>
              <a:t>2</a:t>
            </a:fld>
            <a:endParaRPr lang="en-US" altLang="en-US" sz="1800">
              <a:solidFill>
                <a:schemeClr val="bg1"/>
              </a:solidFill>
              <a:latin typeface="Arial" panose="020B0604020202020204" pitchFamily="34" charset="0"/>
            </a:endParaRPr>
          </a:p>
        </p:txBody>
      </p:sp>
      <p:sp>
        <p:nvSpPr>
          <p:cNvPr id="7" name="Footer Placeholder 1">
            <a:extLst>
              <a:ext uri="{FF2B5EF4-FFF2-40B4-BE49-F238E27FC236}">
                <a16:creationId xmlns:a16="http://schemas.microsoft.com/office/drawing/2014/main" id="{BCCF55ED-10BE-0448-B8AA-95FAF850F39F}"/>
              </a:ext>
            </a:extLst>
          </p:cNvPr>
          <p:cNvSpPr txBox="1">
            <a:spLocks/>
          </p:cNvSpPr>
          <p:nvPr/>
        </p:nvSpPr>
        <p:spPr>
          <a:xfrm>
            <a:off x="3563888" y="44624"/>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r">
              <a:defRPr/>
            </a:pPr>
            <a:endParaRPr lang="en-US" sz="1400" dirty="0">
              <a:solidFill>
                <a:schemeClr val="bg1"/>
              </a:solidFill>
            </a:endParaRPr>
          </a:p>
        </p:txBody>
      </p:sp>
      <p:sp>
        <p:nvSpPr>
          <p:cNvPr id="6" name="Footer Placeholder 1">
            <a:extLst>
              <a:ext uri="{FF2B5EF4-FFF2-40B4-BE49-F238E27FC236}">
                <a16:creationId xmlns:a16="http://schemas.microsoft.com/office/drawing/2014/main" id="{A15A609D-D38B-EB4F-A75E-BAA2CD86CDF6}"/>
              </a:ext>
            </a:extLst>
          </p:cNvPr>
          <p:cNvSpPr txBox="1">
            <a:spLocks/>
          </p:cNvSpPr>
          <p:nvPr/>
        </p:nvSpPr>
        <p:spPr>
          <a:xfrm>
            <a:off x="1691680" y="227535"/>
            <a:ext cx="5541031" cy="465161"/>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lvl="2">
              <a:defRPr/>
            </a:pPr>
            <a:r>
              <a:rPr lang="en-US" dirty="0">
                <a:solidFill>
                  <a:srgbClr val="FF0000"/>
                </a:solidFill>
              </a:rPr>
              <a:t>DRAFT</a:t>
            </a:r>
            <a:endParaRPr lang="en-US" sz="1400" dirty="0">
              <a:solidFill>
                <a:srgbClr val="FF0000"/>
              </a:solidFill>
            </a:endParaRPr>
          </a:p>
        </p:txBody>
      </p:sp>
    </p:spTree>
    <p:extLst>
      <p:ext uri="{BB962C8B-B14F-4D97-AF65-F5344CB8AC3E}">
        <p14:creationId xmlns:p14="http://schemas.microsoft.com/office/powerpoint/2010/main" val="4059599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179512" y="188640"/>
            <a:ext cx="8756526" cy="720080"/>
          </a:xfrm>
        </p:spPr>
        <p:txBody>
          <a:bodyPr/>
          <a:lstStyle/>
          <a:p>
            <a:pPr eaLnBrk="1" hangingPunct="1"/>
            <a:r>
              <a:rPr lang="en-US" dirty="0"/>
              <a:t>Push &amp; Pull Hybrid Scheduling</a:t>
            </a:r>
            <a:r>
              <a:rPr lang="en-US" altLang="en-US" dirty="0"/>
              <a:t>(PPH)</a:t>
            </a:r>
            <a:endParaRPr lang="en-US" altLang="en-US" i="1"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20</a:t>
            </a:fld>
            <a:endParaRPr lang="en-US" altLang="en-US" sz="18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E8B69012-0846-384E-80D2-970E88C6A305}"/>
              </a:ext>
            </a:extLst>
          </p:cNvPr>
          <p:cNvPicPr>
            <a:picLocks noChangeAspect="1"/>
          </p:cNvPicPr>
          <p:nvPr/>
        </p:nvPicPr>
        <p:blipFill>
          <a:blip r:embed="rId2"/>
          <a:stretch>
            <a:fillRect/>
          </a:stretch>
        </p:blipFill>
        <p:spPr>
          <a:xfrm>
            <a:off x="227106" y="4166987"/>
            <a:ext cx="7441238" cy="2565181"/>
          </a:xfrm>
          <a:prstGeom prst="rect">
            <a:avLst/>
          </a:prstGeom>
        </p:spPr>
      </p:pic>
      <p:sp>
        <p:nvSpPr>
          <p:cNvPr id="5" name="Rectangle 4">
            <a:extLst>
              <a:ext uri="{FF2B5EF4-FFF2-40B4-BE49-F238E27FC236}">
                <a16:creationId xmlns:a16="http://schemas.microsoft.com/office/drawing/2014/main" id="{E0F23F68-A229-E245-9282-72D087122089}"/>
              </a:ext>
            </a:extLst>
          </p:cNvPr>
          <p:cNvSpPr/>
          <p:nvPr/>
        </p:nvSpPr>
        <p:spPr>
          <a:xfrm>
            <a:off x="213404" y="2001614"/>
            <a:ext cx="4344371" cy="923330"/>
          </a:xfrm>
          <a:prstGeom prst="rect">
            <a:avLst/>
          </a:prstGeom>
        </p:spPr>
        <p:txBody>
          <a:bodyPr wrap="square">
            <a:spAutoFit/>
          </a:bodyPr>
          <a:lstStyle/>
          <a:p>
            <a:r>
              <a:rPr lang="en-US" dirty="0">
                <a:solidFill>
                  <a:srgbClr val="000000"/>
                </a:solidFill>
                <a:latin typeface="Calibri" panose="020F0502020204030204" pitchFamily="34" charset="0"/>
              </a:rPr>
              <a:t>Congestion</a:t>
            </a:r>
            <a:r>
              <a:rPr lang="en-US" dirty="0">
                <a:solidFill>
                  <a:srgbClr val="000000"/>
                </a:solidFill>
                <a:latin typeface="Helvetica" pitchFamily="2" charset="0"/>
              </a:rPr>
              <a:t> </a:t>
            </a:r>
            <a:r>
              <a:rPr lang="en-US" dirty="0">
                <a:solidFill>
                  <a:srgbClr val="000000"/>
                </a:solidFill>
                <a:latin typeface="Calibri" panose="020F0502020204030204" pitchFamily="34" charset="0"/>
              </a:rPr>
              <a:t>aware</a:t>
            </a:r>
            <a:r>
              <a:rPr lang="en-US" dirty="0">
                <a:solidFill>
                  <a:srgbClr val="000000"/>
                </a:solidFill>
                <a:latin typeface="Helvetica" pitchFamily="2" charset="0"/>
              </a:rPr>
              <a:t> </a:t>
            </a:r>
            <a:r>
              <a:rPr lang="en-US" dirty="0">
                <a:solidFill>
                  <a:srgbClr val="000000"/>
                </a:solidFill>
                <a:latin typeface="Calibri" panose="020F0502020204030204" pitchFamily="34" charset="0"/>
              </a:rPr>
              <a:t>edge</a:t>
            </a:r>
            <a:r>
              <a:rPr lang="en-US" dirty="0">
                <a:solidFill>
                  <a:srgbClr val="000000"/>
                </a:solidFill>
                <a:latin typeface="Helvetica" pitchFamily="2" charset="0"/>
              </a:rPr>
              <a:t> </a:t>
            </a:r>
            <a:r>
              <a:rPr lang="en-US" dirty="0">
                <a:solidFill>
                  <a:srgbClr val="000000"/>
                </a:solidFill>
                <a:latin typeface="Calibri" panose="020F0502020204030204" pitchFamily="34" charset="0"/>
              </a:rPr>
              <a:t>switch</a:t>
            </a:r>
            <a:r>
              <a:rPr lang="en-US" dirty="0">
                <a:solidFill>
                  <a:srgbClr val="000000"/>
                </a:solidFill>
                <a:latin typeface="Helvetica" pitchFamily="2" charset="0"/>
              </a:rPr>
              <a:t> </a:t>
            </a:r>
            <a:r>
              <a:rPr lang="en-US" dirty="0">
                <a:solidFill>
                  <a:srgbClr val="000000"/>
                </a:solidFill>
                <a:latin typeface="Calibri" panose="020F0502020204030204" pitchFamily="34" charset="0"/>
              </a:rPr>
              <a:t>scheduling</a:t>
            </a:r>
          </a:p>
          <a:p>
            <a:pPr marL="285750" indent="-285750">
              <a:buFont typeface="Arial" panose="020B0604020202020204" pitchFamily="34" charset="0"/>
              <a:buChar char="•"/>
            </a:pPr>
            <a:r>
              <a:rPr lang="en-US" dirty="0">
                <a:solidFill>
                  <a:srgbClr val="000000"/>
                </a:solidFill>
                <a:latin typeface="Calibri" panose="020F0502020204030204" pitchFamily="34" charset="0"/>
              </a:rPr>
              <a:t>Push</a:t>
            </a:r>
            <a:r>
              <a:rPr lang="en-US" dirty="0">
                <a:solidFill>
                  <a:srgbClr val="000000"/>
                </a:solidFill>
                <a:latin typeface="Helvetica" pitchFamily="2" charset="0"/>
              </a:rPr>
              <a:t> </a:t>
            </a:r>
            <a:r>
              <a:rPr lang="en-US" dirty="0">
                <a:solidFill>
                  <a:srgbClr val="000000"/>
                </a:solidFill>
                <a:latin typeface="Calibri" panose="020F0502020204030204" pitchFamily="34" charset="0"/>
              </a:rPr>
              <a:t>when</a:t>
            </a:r>
            <a:r>
              <a:rPr lang="en-US" dirty="0">
                <a:solidFill>
                  <a:srgbClr val="000000"/>
                </a:solidFill>
                <a:latin typeface="Helvetica" pitchFamily="2" charset="0"/>
              </a:rPr>
              <a:t> </a:t>
            </a:r>
            <a:r>
              <a:rPr lang="en-US" dirty="0">
                <a:solidFill>
                  <a:srgbClr val="000000"/>
                </a:solidFill>
                <a:latin typeface="Calibri" panose="020F0502020204030204" pitchFamily="34" charset="0"/>
              </a:rPr>
              <a:t>load</a:t>
            </a:r>
            <a:r>
              <a:rPr lang="en-US" dirty="0">
                <a:solidFill>
                  <a:srgbClr val="000000"/>
                </a:solidFill>
                <a:latin typeface="Helvetica" pitchFamily="2" charset="0"/>
              </a:rPr>
              <a:t> </a:t>
            </a:r>
            <a:r>
              <a:rPr lang="en-US" dirty="0">
                <a:solidFill>
                  <a:srgbClr val="000000"/>
                </a:solidFill>
                <a:latin typeface="Calibri" panose="020F0502020204030204" pitchFamily="34" charset="0"/>
              </a:rPr>
              <a:t>is</a:t>
            </a:r>
            <a:r>
              <a:rPr lang="en-US" dirty="0">
                <a:solidFill>
                  <a:srgbClr val="000000"/>
                </a:solidFill>
                <a:latin typeface="Helvetica" pitchFamily="2" charset="0"/>
              </a:rPr>
              <a:t> </a:t>
            </a:r>
            <a:r>
              <a:rPr lang="en-US" dirty="0">
                <a:solidFill>
                  <a:srgbClr val="000000"/>
                </a:solidFill>
                <a:latin typeface="Calibri" panose="020F0502020204030204" pitchFamily="34" charset="0"/>
              </a:rPr>
              <a:t>light</a:t>
            </a:r>
            <a:endParaRPr lang="en-US" dirty="0">
              <a:solidFill>
                <a:srgbClr val="000000"/>
              </a:solidFill>
              <a:latin typeface="Helvetica" pitchFamily="2"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Pull</a:t>
            </a:r>
            <a:r>
              <a:rPr lang="en-US" dirty="0">
                <a:solidFill>
                  <a:srgbClr val="000000"/>
                </a:solidFill>
                <a:latin typeface="Helvetica" pitchFamily="2" charset="0"/>
              </a:rPr>
              <a:t> </a:t>
            </a:r>
            <a:r>
              <a:rPr lang="en-US" dirty="0">
                <a:solidFill>
                  <a:srgbClr val="000000"/>
                </a:solidFill>
                <a:latin typeface="Calibri" panose="020F0502020204030204" pitchFamily="34" charset="0"/>
              </a:rPr>
              <a:t>when</a:t>
            </a:r>
            <a:r>
              <a:rPr lang="en-US" dirty="0">
                <a:solidFill>
                  <a:srgbClr val="000000"/>
                </a:solidFill>
                <a:latin typeface="Helvetica" pitchFamily="2" charset="0"/>
              </a:rPr>
              <a:t> </a:t>
            </a:r>
            <a:r>
              <a:rPr lang="en-US" dirty="0">
                <a:solidFill>
                  <a:srgbClr val="000000"/>
                </a:solidFill>
                <a:latin typeface="Calibri" panose="020F0502020204030204" pitchFamily="34" charset="0"/>
              </a:rPr>
              <a:t>load</a:t>
            </a:r>
            <a:r>
              <a:rPr lang="en-US" dirty="0">
                <a:solidFill>
                  <a:srgbClr val="000000"/>
                </a:solidFill>
                <a:latin typeface="Helvetica" pitchFamily="2" charset="0"/>
              </a:rPr>
              <a:t> </a:t>
            </a:r>
            <a:r>
              <a:rPr lang="en-US" dirty="0">
                <a:solidFill>
                  <a:srgbClr val="000000"/>
                </a:solidFill>
                <a:latin typeface="Calibri" panose="020F0502020204030204" pitchFamily="34" charset="0"/>
              </a:rPr>
              <a:t>is</a:t>
            </a:r>
            <a:r>
              <a:rPr lang="en-US" dirty="0">
                <a:solidFill>
                  <a:srgbClr val="000000"/>
                </a:solidFill>
                <a:latin typeface="Helvetica" pitchFamily="2" charset="0"/>
              </a:rPr>
              <a:t> </a:t>
            </a:r>
            <a:r>
              <a:rPr lang="en-US" dirty="0">
                <a:solidFill>
                  <a:srgbClr val="000000"/>
                </a:solidFill>
                <a:latin typeface="Calibri" panose="020F0502020204030204" pitchFamily="34" charset="0"/>
              </a:rPr>
              <a:t>high</a:t>
            </a:r>
            <a:endParaRPr lang="en-US" dirty="0">
              <a:solidFill>
                <a:srgbClr val="000000"/>
              </a:solidFill>
              <a:effectLst/>
              <a:latin typeface="Calibri" panose="020F0502020204030204" pitchFamily="34" charset="0"/>
            </a:endParaRPr>
          </a:p>
        </p:txBody>
      </p:sp>
      <p:grpSp>
        <p:nvGrpSpPr>
          <p:cNvPr id="7" name="组合 14">
            <a:extLst>
              <a:ext uri="{FF2B5EF4-FFF2-40B4-BE49-F238E27FC236}">
                <a16:creationId xmlns:a16="http://schemas.microsoft.com/office/drawing/2014/main" id="{8031AFDE-6474-214A-8BE2-4ABED5EB1B0A}"/>
              </a:ext>
            </a:extLst>
          </p:cNvPr>
          <p:cNvGrpSpPr/>
          <p:nvPr/>
        </p:nvGrpSpPr>
        <p:grpSpPr>
          <a:xfrm>
            <a:off x="4823337" y="692696"/>
            <a:ext cx="4170558" cy="3957004"/>
            <a:chOff x="2052000" y="1501267"/>
            <a:chExt cx="5796000" cy="5272913"/>
          </a:xfrm>
        </p:grpSpPr>
        <p:grpSp>
          <p:nvGrpSpPr>
            <p:cNvPr id="8" name="组合 44">
              <a:extLst>
                <a:ext uri="{FF2B5EF4-FFF2-40B4-BE49-F238E27FC236}">
                  <a16:creationId xmlns:a16="http://schemas.microsoft.com/office/drawing/2014/main" id="{8BE61099-52F8-BF48-AE90-A1A33EFBB49D}"/>
                </a:ext>
              </a:extLst>
            </p:cNvPr>
            <p:cNvGrpSpPr/>
            <p:nvPr/>
          </p:nvGrpSpPr>
          <p:grpSpPr>
            <a:xfrm>
              <a:off x="2160000" y="3693141"/>
              <a:ext cx="5679174" cy="3081039"/>
              <a:chOff x="2159998" y="3873141"/>
              <a:chExt cx="5679174" cy="3081039"/>
            </a:xfrm>
          </p:grpSpPr>
          <p:cxnSp>
            <p:nvCxnSpPr>
              <p:cNvPr id="21" name="直接连接符 7">
                <a:extLst>
                  <a:ext uri="{FF2B5EF4-FFF2-40B4-BE49-F238E27FC236}">
                    <a16:creationId xmlns:a16="http://schemas.microsoft.com/office/drawing/2014/main" id="{C2285FD7-7E0D-534D-97BE-E179DCB6906F}"/>
                  </a:ext>
                </a:extLst>
              </p:cNvPr>
              <p:cNvCxnSpPr/>
              <p:nvPr/>
            </p:nvCxnSpPr>
            <p:spPr>
              <a:xfrm>
                <a:off x="2160000" y="3959999"/>
                <a:ext cx="0" cy="162000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直接连接符 8">
                <a:extLst>
                  <a:ext uri="{FF2B5EF4-FFF2-40B4-BE49-F238E27FC236}">
                    <a16:creationId xmlns:a16="http://schemas.microsoft.com/office/drawing/2014/main" id="{6CCF486F-406C-5047-85B0-A0750CCEEB2F}"/>
                  </a:ext>
                </a:extLst>
              </p:cNvPr>
              <p:cNvCxnSpPr/>
              <p:nvPr/>
            </p:nvCxnSpPr>
            <p:spPr>
              <a:xfrm>
                <a:off x="3780000" y="3959998"/>
                <a:ext cx="0" cy="162000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直接连接符 9">
                <a:extLst>
                  <a:ext uri="{FF2B5EF4-FFF2-40B4-BE49-F238E27FC236}">
                    <a16:creationId xmlns:a16="http://schemas.microsoft.com/office/drawing/2014/main" id="{254E3507-B839-2046-94E1-7B966FCB75C9}"/>
                  </a:ext>
                </a:extLst>
              </p:cNvPr>
              <p:cNvCxnSpPr>
                <a:cxnSpLocks/>
              </p:cNvCxnSpPr>
              <p:nvPr/>
            </p:nvCxnSpPr>
            <p:spPr>
              <a:xfrm flipH="1">
                <a:off x="4139997" y="3959998"/>
                <a:ext cx="3"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直接连接符 10">
                <a:extLst>
                  <a:ext uri="{FF2B5EF4-FFF2-40B4-BE49-F238E27FC236}">
                    <a16:creationId xmlns:a16="http://schemas.microsoft.com/office/drawing/2014/main" id="{A8949C87-8BB6-E84D-AACC-ADBFCA8F58D9}"/>
                  </a:ext>
                </a:extLst>
              </p:cNvPr>
              <p:cNvCxnSpPr>
                <a:cxnSpLocks/>
              </p:cNvCxnSpPr>
              <p:nvPr/>
            </p:nvCxnSpPr>
            <p:spPr>
              <a:xfrm>
                <a:off x="5760001" y="3959998"/>
                <a:ext cx="16677"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直接连接符 11">
                <a:extLst>
                  <a:ext uri="{FF2B5EF4-FFF2-40B4-BE49-F238E27FC236}">
                    <a16:creationId xmlns:a16="http://schemas.microsoft.com/office/drawing/2014/main" id="{AE3C7E2B-4D89-9B49-BB51-D0A63155E233}"/>
                  </a:ext>
                </a:extLst>
              </p:cNvPr>
              <p:cNvCxnSpPr>
                <a:cxnSpLocks/>
              </p:cNvCxnSpPr>
              <p:nvPr/>
            </p:nvCxnSpPr>
            <p:spPr>
              <a:xfrm>
                <a:off x="6119999" y="3959998"/>
                <a:ext cx="0"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直接连接符 12">
                <a:extLst>
                  <a:ext uri="{FF2B5EF4-FFF2-40B4-BE49-F238E27FC236}">
                    <a16:creationId xmlns:a16="http://schemas.microsoft.com/office/drawing/2014/main" id="{A00A3835-BF67-2C4B-A658-13BF72E19FBC}"/>
                  </a:ext>
                </a:extLst>
              </p:cNvPr>
              <p:cNvCxnSpPr>
                <a:cxnSpLocks/>
              </p:cNvCxnSpPr>
              <p:nvPr/>
            </p:nvCxnSpPr>
            <p:spPr>
              <a:xfrm>
                <a:off x="7740000" y="3959998"/>
                <a:ext cx="0" cy="2210870"/>
              </a:xfrm>
              <a:prstGeom prst="line">
                <a:avLst/>
              </a:prstGeom>
              <a:ln w="381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直接连接符 18">
                <a:extLst>
                  <a:ext uri="{FF2B5EF4-FFF2-40B4-BE49-F238E27FC236}">
                    <a16:creationId xmlns:a16="http://schemas.microsoft.com/office/drawing/2014/main" id="{14DA0381-D28B-9C4F-B6B1-E54F86B57B81}"/>
                  </a:ext>
                </a:extLst>
              </p:cNvPr>
              <p:cNvCxnSpPr/>
              <p:nvPr/>
            </p:nvCxnSpPr>
            <p:spPr>
              <a:xfrm>
                <a:off x="2160000" y="406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连接符 19">
                <a:extLst>
                  <a:ext uri="{FF2B5EF4-FFF2-40B4-BE49-F238E27FC236}">
                    <a16:creationId xmlns:a16="http://schemas.microsoft.com/office/drawing/2014/main" id="{9578AB3C-B910-974D-AE72-4BC7BE0C5C01}"/>
                  </a:ext>
                </a:extLst>
              </p:cNvPr>
              <p:cNvCxnSpPr/>
              <p:nvPr/>
            </p:nvCxnSpPr>
            <p:spPr>
              <a:xfrm>
                <a:off x="4139999" y="406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0">
                <a:extLst>
                  <a:ext uri="{FF2B5EF4-FFF2-40B4-BE49-F238E27FC236}">
                    <a16:creationId xmlns:a16="http://schemas.microsoft.com/office/drawing/2014/main" id="{AB666F57-6CEA-5E41-9CBF-4779D935A888}"/>
                  </a:ext>
                </a:extLst>
              </p:cNvPr>
              <p:cNvCxnSpPr>
                <a:cxnSpLocks/>
              </p:cNvCxnSpPr>
              <p:nvPr/>
            </p:nvCxnSpPr>
            <p:spPr>
              <a:xfrm>
                <a:off x="6120000" y="406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1">
                <a:extLst>
                  <a:ext uri="{FF2B5EF4-FFF2-40B4-BE49-F238E27FC236}">
                    <a16:creationId xmlns:a16="http://schemas.microsoft.com/office/drawing/2014/main" id="{946D340F-EC7D-E041-A9A1-76C68884C62B}"/>
                  </a:ext>
                </a:extLst>
              </p:cNvPr>
              <p:cNvCxnSpPr/>
              <p:nvPr/>
            </p:nvCxnSpPr>
            <p:spPr>
              <a:xfrm>
                <a:off x="2159998" y="4248000"/>
                <a:ext cx="1620000" cy="432000"/>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22">
                <a:extLst>
                  <a:ext uri="{FF2B5EF4-FFF2-40B4-BE49-F238E27FC236}">
                    <a16:creationId xmlns:a16="http://schemas.microsoft.com/office/drawing/2014/main" id="{A8A4622F-4379-F44C-BECC-7A42132BF505}"/>
                  </a:ext>
                </a:extLst>
              </p:cNvPr>
              <p:cNvCxnSpPr>
                <a:cxnSpLocks/>
              </p:cNvCxnSpPr>
              <p:nvPr/>
            </p:nvCxnSpPr>
            <p:spPr>
              <a:xfrm>
                <a:off x="4139999" y="4248000"/>
                <a:ext cx="1636679" cy="824978"/>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23">
                <a:extLst>
                  <a:ext uri="{FF2B5EF4-FFF2-40B4-BE49-F238E27FC236}">
                    <a16:creationId xmlns:a16="http://schemas.microsoft.com/office/drawing/2014/main" id="{B6AF7503-9133-CD4F-B103-B6CDE8A34B50}"/>
                  </a:ext>
                </a:extLst>
              </p:cNvPr>
              <p:cNvCxnSpPr>
                <a:cxnSpLocks/>
              </p:cNvCxnSpPr>
              <p:nvPr/>
            </p:nvCxnSpPr>
            <p:spPr>
              <a:xfrm flipH="1">
                <a:off x="4169829" y="5042384"/>
                <a:ext cx="1590169" cy="347281"/>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直接连接符 24">
                <a:extLst>
                  <a:ext uri="{FF2B5EF4-FFF2-40B4-BE49-F238E27FC236}">
                    <a16:creationId xmlns:a16="http://schemas.microsoft.com/office/drawing/2014/main" id="{498C0B47-5091-8343-A8D6-CBABB9BA04BC}"/>
                  </a:ext>
                </a:extLst>
              </p:cNvPr>
              <p:cNvCxnSpPr/>
              <p:nvPr/>
            </p:nvCxnSpPr>
            <p:spPr>
              <a:xfrm flipH="1">
                <a:off x="2159998" y="4536000"/>
                <a:ext cx="1620000" cy="432000"/>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25">
                <a:extLst>
                  <a:ext uri="{FF2B5EF4-FFF2-40B4-BE49-F238E27FC236}">
                    <a16:creationId xmlns:a16="http://schemas.microsoft.com/office/drawing/2014/main" id="{D54240B0-FA23-004B-A475-A0D75F10DA57}"/>
                  </a:ext>
                </a:extLst>
              </p:cNvPr>
              <p:cNvCxnSpPr/>
              <p:nvPr/>
            </p:nvCxnSpPr>
            <p:spPr>
              <a:xfrm flipH="1">
                <a:off x="2159998" y="4716000"/>
                <a:ext cx="1620000" cy="432000"/>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直接连接符 26">
                <a:extLst>
                  <a:ext uri="{FF2B5EF4-FFF2-40B4-BE49-F238E27FC236}">
                    <a16:creationId xmlns:a16="http://schemas.microsoft.com/office/drawing/2014/main" id="{EFFA55B6-69B7-2247-B101-B3BC49B5A223}"/>
                  </a:ext>
                </a:extLst>
              </p:cNvPr>
              <p:cNvCxnSpPr/>
              <p:nvPr/>
            </p:nvCxnSpPr>
            <p:spPr>
              <a:xfrm flipH="1">
                <a:off x="6119999" y="4536000"/>
                <a:ext cx="1620000" cy="432000"/>
              </a:xfrm>
              <a:prstGeom prst="line">
                <a:avLst/>
              </a:prstGeom>
              <a:ln w="19050">
                <a:solidFill>
                  <a:srgbClr val="99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28">
                <a:extLst>
                  <a:ext uri="{FF2B5EF4-FFF2-40B4-BE49-F238E27FC236}">
                    <a16:creationId xmlns:a16="http://schemas.microsoft.com/office/drawing/2014/main" id="{39FDB922-6137-1149-900D-C9E846A135E5}"/>
                  </a:ext>
                </a:extLst>
              </p:cNvPr>
              <p:cNvCxnSpPr>
                <a:cxnSpLocks/>
              </p:cNvCxnSpPr>
              <p:nvPr/>
            </p:nvCxnSpPr>
            <p:spPr>
              <a:xfrm>
                <a:off x="6119999" y="5411019"/>
                <a:ext cx="1619407" cy="1151504"/>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30">
                <a:extLst>
                  <a:ext uri="{FF2B5EF4-FFF2-40B4-BE49-F238E27FC236}">
                    <a16:creationId xmlns:a16="http://schemas.microsoft.com/office/drawing/2014/main" id="{ECAE545B-BE91-D447-AEFB-C835869F6643}"/>
                  </a:ext>
                </a:extLst>
              </p:cNvPr>
              <p:cNvSpPr txBox="1"/>
              <p:nvPr/>
            </p:nvSpPr>
            <p:spPr>
              <a:xfrm>
                <a:off x="2503629" y="3888000"/>
                <a:ext cx="1256277" cy="338356"/>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Push Data</a:t>
                </a:r>
                <a:endParaRPr lang="zh-CN" altLang="en-US" sz="1050" b="1" dirty="0">
                  <a:latin typeface="Arial" panose="020B0604020202020204" pitchFamily="34" charset="0"/>
                  <a:cs typeface="Arial" panose="020B0604020202020204" pitchFamily="34" charset="0"/>
                </a:endParaRPr>
              </a:p>
            </p:txBody>
          </p:sp>
          <p:sp>
            <p:nvSpPr>
              <p:cNvPr id="38" name="文本框 32">
                <a:extLst>
                  <a:ext uri="{FF2B5EF4-FFF2-40B4-BE49-F238E27FC236}">
                    <a16:creationId xmlns:a16="http://schemas.microsoft.com/office/drawing/2014/main" id="{464BE106-EB76-5B49-B729-38B1284DAEAF}"/>
                  </a:ext>
                </a:extLst>
              </p:cNvPr>
              <p:cNvSpPr txBox="1"/>
              <p:nvPr/>
            </p:nvSpPr>
            <p:spPr>
              <a:xfrm>
                <a:off x="6166516" y="4298494"/>
                <a:ext cx="837234" cy="553672"/>
              </a:xfrm>
              <a:prstGeom prst="rect">
                <a:avLst/>
              </a:prstGeom>
              <a:noFill/>
            </p:spPr>
            <p:txBody>
              <a:bodyPr wrap="none" rtlCol="0">
                <a:spAutoFit/>
              </a:bodyPr>
              <a:lstStyle/>
              <a:p>
                <a:r>
                  <a:rPr lang="en-US" altLang="zh-CN" sz="1050" b="1" dirty="0">
                    <a:latin typeface="Arial" panose="020B0604020202020204" pitchFamily="34" charset="0"/>
                    <a:cs typeface="Arial" panose="020B0604020202020204" pitchFamily="34" charset="0"/>
                  </a:rPr>
                  <a:t>Grant</a:t>
                </a:r>
              </a:p>
              <a:p>
                <a:pPr algn="ctr"/>
                <a:r>
                  <a:rPr lang="en-US" altLang="zh-CN" sz="1050" b="1" dirty="0">
                    <a:latin typeface="Arial" panose="020B0604020202020204" pitchFamily="34" charset="0"/>
                    <a:cs typeface="Arial" panose="020B0604020202020204" pitchFamily="34" charset="0"/>
                  </a:rPr>
                  <a:t>(Pull)</a:t>
                </a:r>
                <a:endParaRPr lang="zh-CN" altLang="en-US" sz="1050" b="1" dirty="0">
                  <a:latin typeface="Arial" panose="020B0604020202020204" pitchFamily="34" charset="0"/>
                  <a:cs typeface="Arial" panose="020B0604020202020204" pitchFamily="34" charset="0"/>
                </a:endParaRPr>
              </a:p>
            </p:txBody>
          </p:sp>
          <p:sp>
            <p:nvSpPr>
              <p:cNvPr id="39" name="文本框 33">
                <a:extLst>
                  <a:ext uri="{FF2B5EF4-FFF2-40B4-BE49-F238E27FC236}">
                    <a16:creationId xmlns:a16="http://schemas.microsoft.com/office/drawing/2014/main" id="{09668F0F-6A73-184E-B63F-0F00137DA887}"/>
                  </a:ext>
                </a:extLst>
              </p:cNvPr>
              <p:cNvSpPr txBox="1"/>
              <p:nvPr/>
            </p:nvSpPr>
            <p:spPr>
              <a:xfrm>
                <a:off x="4152423" y="4606417"/>
                <a:ext cx="762340" cy="553672"/>
              </a:xfrm>
              <a:prstGeom prst="rect">
                <a:avLst/>
              </a:prstGeom>
              <a:noFill/>
            </p:spPr>
            <p:txBody>
              <a:bodyPr wrap="none" rtlCol="0">
                <a:spAutoFit/>
              </a:bodyPr>
              <a:lstStyle/>
              <a:p>
                <a:r>
                  <a:rPr lang="en-US" altLang="zh-CN" sz="1050" b="1" dirty="0">
                    <a:latin typeface="Arial" panose="020B0604020202020204" pitchFamily="34" charset="0"/>
                    <a:cs typeface="Arial" panose="020B0604020202020204" pitchFamily="34" charset="0"/>
                  </a:rPr>
                  <a:t>Long </a:t>
                </a:r>
              </a:p>
              <a:p>
                <a:r>
                  <a:rPr lang="en-US" altLang="zh-CN" sz="1050" b="1" dirty="0">
                    <a:latin typeface="Arial" panose="020B0604020202020204" pitchFamily="34" charset="0"/>
                    <a:cs typeface="Arial" panose="020B0604020202020204" pitchFamily="34" charset="0"/>
                  </a:rPr>
                  <a:t>RTT</a:t>
                </a:r>
                <a:endParaRPr lang="zh-CN" altLang="en-US" sz="1050" b="1" dirty="0">
                  <a:latin typeface="Arial" panose="020B0604020202020204" pitchFamily="34" charset="0"/>
                  <a:cs typeface="Arial" panose="020B0604020202020204" pitchFamily="34" charset="0"/>
                </a:endParaRPr>
              </a:p>
            </p:txBody>
          </p:sp>
          <p:sp>
            <p:nvSpPr>
              <p:cNvPr id="40" name="文本框 34">
                <a:extLst>
                  <a:ext uri="{FF2B5EF4-FFF2-40B4-BE49-F238E27FC236}">
                    <a16:creationId xmlns:a16="http://schemas.microsoft.com/office/drawing/2014/main" id="{A35267AC-BD8D-A641-98B8-14D851E44EA7}"/>
                  </a:ext>
                </a:extLst>
              </p:cNvPr>
              <p:cNvSpPr txBox="1"/>
              <p:nvPr/>
            </p:nvSpPr>
            <p:spPr>
              <a:xfrm>
                <a:off x="2508336" y="4932001"/>
                <a:ext cx="1241952" cy="338356"/>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Short RTT</a:t>
                </a:r>
                <a:endParaRPr lang="zh-CN" altLang="en-US" sz="1050" b="1" dirty="0">
                  <a:latin typeface="Arial" panose="020B0604020202020204" pitchFamily="34" charset="0"/>
                  <a:cs typeface="Arial" panose="020B0604020202020204" pitchFamily="34" charset="0"/>
                </a:endParaRPr>
              </a:p>
            </p:txBody>
          </p:sp>
          <p:sp>
            <p:nvSpPr>
              <p:cNvPr id="41" name="文本框 35">
                <a:extLst>
                  <a:ext uri="{FF2B5EF4-FFF2-40B4-BE49-F238E27FC236}">
                    <a16:creationId xmlns:a16="http://schemas.microsoft.com/office/drawing/2014/main" id="{F475C5B4-60C6-9640-B8C2-79348A033810}"/>
                  </a:ext>
                </a:extLst>
              </p:cNvPr>
              <p:cNvSpPr txBox="1"/>
              <p:nvPr/>
            </p:nvSpPr>
            <p:spPr>
              <a:xfrm>
                <a:off x="4643024" y="5296187"/>
                <a:ext cx="1067668"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Request</a:t>
                </a:r>
              </a:p>
              <a:p>
                <a:pPr algn="r"/>
                <a:r>
                  <a:rPr lang="en-US" altLang="zh-CN" sz="1050" b="1" dirty="0">
                    <a:latin typeface="Arial" panose="020B0604020202020204" pitchFamily="34" charset="0"/>
                    <a:cs typeface="Arial" panose="020B0604020202020204" pitchFamily="34" charset="0"/>
                  </a:rPr>
                  <a:t>(Pull)</a:t>
                </a:r>
                <a:endParaRPr lang="zh-CN" altLang="en-US" sz="1050" b="1" dirty="0">
                  <a:latin typeface="Arial" panose="020B0604020202020204" pitchFamily="34" charset="0"/>
                  <a:cs typeface="Arial" panose="020B0604020202020204" pitchFamily="34" charset="0"/>
                </a:endParaRPr>
              </a:p>
            </p:txBody>
          </p:sp>
          <p:sp>
            <p:nvSpPr>
              <p:cNvPr id="42" name="文本框 36">
                <a:extLst>
                  <a:ext uri="{FF2B5EF4-FFF2-40B4-BE49-F238E27FC236}">
                    <a16:creationId xmlns:a16="http://schemas.microsoft.com/office/drawing/2014/main" id="{A1EF5103-54FF-D648-BD13-2190920B00A9}"/>
                  </a:ext>
                </a:extLst>
              </p:cNvPr>
              <p:cNvSpPr txBox="1"/>
              <p:nvPr/>
            </p:nvSpPr>
            <p:spPr>
              <a:xfrm>
                <a:off x="6789844" y="5649318"/>
                <a:ext cx="867045"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Pulled </a:t>
                </a:r>
              </a:p>
              <a:p>
                <a:pPr algn="r"/>
                <a:r>
                  <a:rPr lang="en-US" altLang="zh-CN" sz="1050" b="1" dirty="0">
                    <a:latin typeface="Arial" panose="020B0604020202020204" pitchFamily="34" charset="0"/>
                    <a:cs typeface="Arial" panose="020B0604020202020204" pitchFamily="34" charset="0"/>
                  </a:rPr>
                  <a:t>Data</a:t>
                </a:r>
                <a:endParaRPr lang="zh-CN" altLang="en-US" sz="1050" b="1" dirty="0">
                  <a:latin typeface="Arial" panose="020B0604020202020204" pitchFamily="34" charset="0"/>
                  <a:cs typeface="Arial" panose="020B0604020202020204" pitchFamily="34" charset="0"/>
                </a:endParaRPr>
              </a:p>
            </p:txBody>
          </p:sp>
          <p:sp>
            <p:nvSpPr>
              <p:cNvPr id="43" name="文本框 37">
                <a:extLst>
                  <a:ext uri="{FF2B5EF4-FFF2-40B4-BE49-F238E27FC236}">
                    <a16:creationId xmlns:a16="http://schemas.microsoft.com/office/drawing/2014/main" id="{D48736E0-B1FE-BC41-AAD5-3A385DB8F6A9}"/>
                  </a:ext>
                </a:extLst>
              </p:cNvPr>
              <p:cNvSpPr txBox="1"/>
              <p:nvPr/>
            </p:nvSpPr>
            <p:spPr>
              <a:xfrm>
                <a:off x="6217613" y="3873141"/>
                <a:ext cx="1621559" cy="338356"/>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Request (Pull)</a:t>
                </a:r>
                <a:endParaRPr lang="zh-CN" altLang="en-US" sz="1050" b="1" dirty="0">
                  <a:latin typeface="Arial" panose="020B0604020202020204" pitchFamily="34" charset="0"/>
                  <a:cs typeface="Arial" panose="020B0604020202020204" pitchFamily="34" charset="0"/>
                </a:endParaRPr>
              </a:p>
            </p:txBody>
          </p:sp>
          <p:sp>
            <p:nvSpPr>
              <p:cNvPr id="44" name="文本框 38">
                <a:extLst>
                  <a:ext uri="{FF2B5EF4-FFF2-40B4-BE49-F238E27FC236}">
                    <a16:creationId xmlns:a16="http://schemas.microsoft.com/office/drawing/2014/main" id="{30ACD9FB-E8B8-9B41-B26A-AF77850A86D3}"/>
                  </a:ext>
                </a:extLst>
              </p:cNvPr>
              <p:cNvSpPr txBox="1"/>
              <p:nvPr/>
            </p:nvSpPr>
            <p:spPr>
              <a:xfrm>
                <a:off x="5026577" y="3888000"/>
                <a:ext cx="713328"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Push</a:t>
                </a:r>
              </a:p>
              <a:p>
                <a:pPr algn="r"/>
                <a:r>
                  <a:rPr lang="en-US" altLang="zh-CN" sz="1050" b="1" dirty="0">
                    <a:latin typeface="Arial" panose="020B0604020202020204" pitchFamily="34" charset="0"/>
                    <a:cs typeface="Arial" panose="020B0604020202020204" pitchFamily="34" charset="0"/>
                  </a:rPr>
                  <a:t>Data</a:t>
                </a:r>
                <a:endParaRPr lang="zh-CN" altLang="en-US" sz="1050" b="1" dirty="0">
                  <a:latin typeface="Arial" panose="020B0604020202020204" pitchFamily="34" charset="0"/>
                  <a:cs typeface="Arial" panose="020B0604020202020204" pitchFamily="34" charset="0"/>
                </a:endParaRPr>
              </a:p>
            </p:txBody>
          </p:sp>
          <p:cxnSp>
            <p:nvCxnSpPr>
              <p:cNvPr id="45" name="直接连接符 28">
                <a:extLst>
                  <a:ext uri="{FF2B5EF4-FFF2-40B4-BE49-F238E27FC236}">
                    <a16:creationId xmlns:a16="http://schemas.microsoft.com/office/drawing/2014/main" id="{8BAF2A6F-457B-6F45-8160-8EF92BE22A02}"/>
                  </a:ext>
                </a:extLst>
              </p:cNvPr>
              <p:cNvCxnSpPr>
                <a:cxnSpLocks/>
              </p:cNvCxnSpPr>
              <p:nvPr/>
            </p:nvCxnSpPr>
            <p:spPr>
              <a:xfrm>
                <a:off x="4153319" y="5802678"/>
                <a:ext cx="1619405" cy="1151502"/>
              </a:xfrm>
              <a:prstGeom prst="line">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36">
                <a:extLst>
                  <a:ext uri="{FF2B5EF4-FFF2-40B4-BE49-F238E27FC236}">
                    <a16:creationId xmlns:a16="http://schemas.microsoft.com/office/drawing/2014/main" id="{DBD9E2E5-3D35-C14C-815D-25C3A5BF5921}"/>
                  </a:ext>
                </a:extLst>
              </p:cNvPr>
              <p:cNvSpPr txBox="1"/>
              <p:nvPr/>
            </p:nvSpPr>
            <p:spPr>
              <a:xfrm>
                <a:off x="4823161" y="6040975"/>
                <a:ext cx="867045" cy="553672"/>
              </a:xfrm>
              <a:prstGeom prst="rect">
                <a:avLst/>
              </a:prstGeom>
              <a:noFill/>
            </p:spPr>
            <p:txBody>
              <a:bodyPr wrap="none" rtlCol="0">
                <a:spAutoFit/>
              </a:bodyPr>
              <a:lstStyle/>
              <a:p>
                <a:pPr algn="r"/>
                <a:r>
                  <a:rPr lang="en-US" altLang="zh-CN" sz="1050" b="1" dirty="0">
                    <a:latin typeface="Arial" panose="020B0604020202020204" pitchFamily="34" charset="0"/>
                    <a:cs typeface="Arial" panose="020B0604020202020204" pitchFamily="34" charset="0"/>
                  </a:rPr>
                  <a:t>Pulled </a:t>
                </a:r>
              </a:p>
              <a:p>
                <a:pPr algn="r"/>
                <a:r>
                  <a:rPr lang="en-US" altLang="zh-CN" sz="1050" b="1" dirty="0">
                    <a:latin typeface="Arial" panose="020B0604020202020204" pitchFamily="34" charset="0"/>
                    <a:cs typeface="Arial" panose="020B0604020202020204" pitchFamily="34" charset="0"/>
                  </a:rPr>
                  <a:t>Data</a:t>
                </a:r>
                <a:endParaRPr lang="zh-CN" altLang="en-US" sz="1050" b="1" dirty="0">
                  <a:latin typeface="Arial" panose="020B0604020202020204" pitchFamily="34" charset="0"/>
                  <a:cs typeface="Arial" panose="020B0604020202020204" pitchFamily="34" charset="0"/>
                </a:endParaRPr>
              </a:p>
            </p:txBody>
          </p:sp>
        </p:grpSp>
        <p:grpSp>
          <p:nvGrpSpPr>
            <p:cNvPr id="9" name="组合 45">
              <a:extLst>
                <a:ext uri="{FF2B5EF4-FFF2-40B4-BE49-F238E27FC236}">
                  <a16:creationId xmlns:a16="http://schemas.microsoft.com/office/drawing/2014/main" id="{C8A8AFD3-CD84-2E44-B7AF-F9F25B2CCC97}"/>
                </a:ext>
              </a:extLst>
            </p:cNvPr>
            <p:cNvGrpSpPr/>
            <p:nvPr/>
          </p:nvGrpSpPr>
          <p:grpSpPr>
            <a:xfrm>
              <a:off x="2124000" y="2651755"/>
              <a:ext cx="5704503" cy="959116"/>
              <a:chOff x="2094417" y="2296930"/>
              <a:chExt cx="5704503" cy="959116"/>
            </a:xfrm>
          </p:grpSpPr>
          <p:sp>
            <p:nvSpPr>
              <p:cNvPr id="18" name="文本框 39">
                <a:extLst>
                  <a:ext uri="{FF2B5EF4-FFF2-40B4-BE49-F238E27FC236}">
                    <a16:creationId xmlns:a16="http://schemas.microsoft.com/office/drawing/2014/main" id="{17284651-439C-8C42-941A-96D8C5F17212}"/>
                  </a:ext>
                </a:extLst>
              </p:cNvPr>
              <p:cNvSpPr txBox="1"/>
              <p:nvPr/>
            </p:nvSpPr>
            <p:spPr>
              <a:xfrm>
                <a:off x="2094417" y="2296930"/>
                <a:ext cx="1728001" cy="738232"/>
              </a:xfrm>
              <a:prstGeom prst="rect">
                <a:avLst/>
              </a:prstGeom>
              <a:noFill/>
            </p:spPr>
            <p:txBody>
              <a:bodyPr wrap="square" rtlCol="0">
                <a:spAutoFit/>
              </a:bodyPr>
              <a:lstStyle/>
              <a:p>
                <a:r>
                  <a:rPr lang="en-US" altLang="zh-CN" sz="1000" b="1" dirty="0">
                    <a:latin typeface="Arial" panose="020B0604020202020204" pitchFamily="34" charset="0"/>
                    <a:cs typeface="Arial" panose="020B0604020202020204" pitchFamily="34" charset="0"/>
                  </a:rPr>
                  <a:t>Light load: </a:t>
                </a:r>
                <a:r>
                  <a:rPr lang="en-US" altLang="zh-CN" sz="1000" dirty="0">
                    <a:latin typeface="Arial" panose="020B0604020202020204" pitchFamily="34" charset="0"/>
                    <a:cs typeface="Arial" panose="020B0604020202020204" pitchFamily="34" charset="0"/>
                  </a:rPr>
                  <a:t>All Push. Acquire low latency.</a:t>
                </a:r>
                <a:endParaRPr lang="zh-CN" altLang="en-US" sz="1000" dirty="0">
                  <a:latin typeface="Arial" panose="020B0604020202020204" pitchFamily="34" charset="0"/>
                  <a:cs typeface="Arial" panose="020B0604020202020204" pitchFamily="34" charset="0"/>
                </a:endParaRPr>
              </a:p>
            </p:txBody>
          </p:sp>
          <p:sp>
            <p:nvSpPr>
              <p:cNvPr id="19" name="文本框 40">
                <a:extLst>
                  <a:ext uri="{FF2B5EF4-FFF2-40B4-BE49-F238E27FC236}">
                    <a16:creationId xmlns:a16="http://schemas.microsoft.com/office/drawing/2014/main" id="{E3890C67-47CB-9B4E-ABC2-EF1C6EE189B5}"/>
                  </a:ext>
                </a:extLst>
              </p:cNvPr>
              <p:cNvSpPr txBox="1"/>
              <p:nvPr/>
            </p:nvSpPr>
            <p:spPr>
              <a:xfrm>
                <a:off x="4057498" y="2312752"/>
                <a:ext cx="1689599" cy="943294"/>
              </a:xfrm>
              <a:prstGeom prst="rect">
                <a:avLst/>
              </a:prstGeom>
              <a:noFill/>
            </p:spPr>
            <p:txBody>
              <a:bodyPr wrap="square" rtlCol="0">
                <a:spAutoFit/>
              </a:bodyPr>
              <a:lstStyle/>
              <a:p>
                <a:r>
                  <a:rPr lang="en-US" altLang="zh-CN" sz="1000" b="1" dirty="0">
                    <a:latin typeface="Arial" panose="020B0604020202020204" pitchFamily="34" charset="0"/>
                    <a:cs typeface="Arial" panose="020B0604020202020204" pitchFamily="34" charset="0"/>
                  </a:rPr>
                  <a:t>Light congestion: </a:t>
                </a:r>
                <a:r>
                  <a:rPr lang="en-US" altLang="zh-CN" sz="1000" dirty="0">
                    <a:latin typeface="Arial" panose="020B0604020202020204" pitchFamily="34" charset="0"/>
                    <a:cs typeface="Arial" panose="020B0604020202020204" pitchFamily="34" charset="0"/>
                  </a:rPr>
                  <a:t>Open Pull for part of the congested path</a:t>
                </a:r>
                <a:endParaRPr lang="zh-CN" altLang="en-US" sz="1000" dirty="0">
                  <a:latin typeface="Arial" panose="020B0604020202020204" pitchFamily="34" charset="0"/>
                  <a:cs typeface="Arial" panose="020B0604020202020204" pitchFamily="34" charset="0"/>
                </a:endParaRPr>
              </a:p>
            </p:txBody>
          </p:sp>
          <p:sp>
            <p:nvSpPr>
              <p:cNvPr id="20" name="文本框 41">
                <a:extLst>
                  <a:ext uri="{FF2B5EF4-FFF2-40B4-BE49-F238E27FC236}">
                    <a16:creationId xmlns:a16="http://schemas.microsoft.com/office/drawing/2014/main" id="{F1B73BD5-35E7-0A47-87D6-6EF9ABC26C9C}"/>
                  </a:ext>
                </a:extLst>
              </p:cNvPr>
              <p:cNvSpPr txBox="1"/>
              <p:nvPr/>
            </p:nvSpPr>
            <p:spPr>
              <a:xfrm>
                <a:off x="6070919" y="2312743"/>
                <a:ext cx="1728001" cy="861265"/>
              </a:xfrm>
              <a:prstGeom prst="rect">
                <a:avLst/>
              </a:prstGeom>
              <a:noFill/>
            </p:spPr>
            <p:txBody>
              <a:bodyPr wrap="square" rtlCol="0">
                <a:spAutoFit/>
              </a:bodyPr>
              <a:lstStyle/>
              <a:p>
                <a:r>
                  <a:rPr lang="en-US" altLang="zh-CN" sz="900" b="1" dirty="0">
                    <a:latin typeface="Arial" panose="020B0604020202020204" pitchFamily="34" charset="0"/>
                    <a:cs typeface="Arial" panose="020B0604020202020204" pitchFamily="34" charset="0"/>
                  </a:rPr>
                  <a:t>Heavy load: </a:t>
                </a:r>
                <a:r>
                  <a:rPr lang="en-US" altLang="zh-CN" sz="900" dirty="0">
                    <a:latin typeface="Arial" panose="020B0604020202020204" pitchFamily="34" charset="0"/>
                    <a:cs typeface="Arial" panose="020B0604020202020204" pitchFamily="34" charset="0"/>
                  </a:rPr>
                  <a:t>All Pull. Reduce queuing delay, improve throughput.</a:t>
                </a:r>
                <a:endParaRPr lang="zh-CN" altLang="en-US" sz="900" dirty="0">
                  <a:latin typeface="Arial" panose="020B0604020202020204" pitchFamily="34" charset="0"/>
                  <a:cs typeface="Arial" panose="020B0604020202020204" pitchFamily="34" charset="0"/>
                </a:endParaRPr>
              </a:p>
            </p:txBody>
          </p:sp>
        </p:grpSp>
        <p:graphicFrame>
          <p:nvGraphicFramePr>
            <p:cNvPr id="10" name="图表 47">
              <a:extLst>
                <a:ext uri="{FF2B5EF4-FFF2-40B4-BE49-F238E27FC236}">
                  <a16:creationId xmlns:a16="http://schemas.microsoft.com/office/drawing/2014/main" id="{AE340168-EC8D-7442-948C-2A7A5B587903}"/>
                </a:ext>
              </a:extLst>
            </p:cNvPr>
            <p:cNvGraphicFramePr>
              <a:graphicFrameLocks noChangeAspect="1"/>
            </p:cNvGraphicFramePr>
            <p:nvPr>
              <p:extLst>
                <p:ext uri="{D42A27DB-BD31-4B8C-83A1-F6EECF244321}">
                  <p14:modId xmlns:p14="http://schemas.microsoft.com/office/powerpoint/2010/main" val="2840619125"/>
                </p:ext>
              </p:extLst>
            </p:nvPr>
          </p:nvGraphicFramePr>
          <p:xfrm>
            <a:off x="6012001" y="1501267"/>
            <a:ext cx="1835999" cy="122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组合 5">
              <a:extLst>
                <a:ext uri="{FF2B5EF4-FFF2-40B4-BE49-F238E27FC236}">
                  <a16:creationId xmlns:a16="http://schemas.microsoft.com/office/drawing/2014/main" id="{ACA5A4F0-7678-F640-B684-76DC60F328FC}"/>
                </a:ext>
              </a:extLst>
            </p:cNvPr>
            <p:cNvGrpSpPr/>
            <p:nvPr/>
          </p:nvGrpSpPr>
          <p:grpSpPr>
            <a:xfrm>
              <a:off x="4032000" y="1541225"/>
              <a:ext cx="1836000" cy="2059881"/>
              <a:chOff x="4032000" y="1541225"/>
              <a:chExt cx="1836000" cy="2059881"/>
            </a:xfrm>
          </p:grpSpPr>
          <p:graphicFrame>
            <p:nvGraphicFramePr>
              <p:cNvPr id="16" name="图表 43">
                <a:extLst>
                  <a:ext uri="{FF2B5EF4-FFF2-40B4-BE49-F238E27FC236}">
                    <a16:creationId xmlns:a16="http://schemas.microsoft.com/office/drawing/2014/main" id="{447C52B9-50CD-A14D-8605-A442C395CD60}"/>
                  </a:ext>
                </a:extLst>
              </p:cNvPr>
              <p:cNvGraphicFramePr>
                <a:graphicFrameLocks noChangeAspect="1"/>
              </p:cNvGraphicFramePr>
              <p:nvPr>
                <p:extLst>
                  <p:ext uri="{D42A27DB-BD31-4B8C-83A1-F6EECF244321}">
                    <p14:modId xmlns:p14="http://schemas.microsoft.com/office/powerpoint/2010/main" val="2105256103"/>
                  </p:ext>
                </p:extLst>
              </p:nvPr>
            </p:nvGraphicFramePr>
            <p:xfrm>
              <a:off x="4032000" y="1541225"/>
              <a:ext cx="1836000" cy="1224002"/>
            </p:xfrm>
            <a:graphic>
              <a:graphicData uri="http://schemas.openxmlformats.org/drawingml/2006/chart">
                <c:chart xmlns:c="http://schemas.openxmlformats.org/drawingml/2006/chart" xmlns:r="http://schemas.openxmlformats.org/officeDocument/2006/relationships" r:id="rId4"/>
              </a:graphicData>
            </a:graphic>
          </p:graphicFrame>
          <p:sp>
            <p:nvSpPr>
              <p:cNvPr id="17" name="矩形 2">
                <a:extLst>
                  <a:ext uri="{FF2B5EF4-FFF2-40B4-BE49-F238E27FC236}">
                    <a16:creationId xmlns:a16="http://schemas.microsoft.com/office/drawing/2014/main" id="{A87AC4BE-C270-4943-9114-763D68A2B145}"/>
                  </a:ext>
                </a:extLst>
              </p:cNvPr>
              <p:cNvSpPr/>
              <p:nvPr/>
            </p:nvSpPr>
            <p:spPr>
              <a:xfrm>
                <a:off x="4169831" y="2655750"/>
                <a:ext cx="1557338" cy="945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12" name="组合 13">
              <a:extLst>
                <a:ext uri="{FF2B5EF4-FFF2-40B4-BE49-F238E27FC236}">
                  <a16:creationId xmlns:a16="http://schemas.microsoft.com/office/drawing/2014/main" id="{C3E4177E-31BE-1D4D-8831-9CF59E67C23D}"/>
                </a:ext>
              </a:extLst>
            </p:cNvPr>
            <p:cNvGrpSpPr/>
            <p:nvPr/>
          </p:nvGrpSpPr>
          <p:grpSpPr>
            <a:xfrm>
              <a:off x="2052000" y="1541225"/>
              <a:ext cx="1836000" cy="2060841"/>
              <a:chOff x="2052000" y="1541225"/>
              <a:chExt cx="1836000" cy="2060841"/>
            </a:xfrm>
          </p:grpSpPr>
          <p:graphicFrame>
            <p:nvGraphicFramePr>
              <p:cNvPr id="14" name="图表 42">
                <a:extLst>
                  <a:ext uri="{FF2B5EF4-FFF2-40B4-BE49-F238E27FC236}">
                    <a16:creationId xmlns:a16="http://schemas.microsoft.com/office/drawing/2014/main" id="{4CC3EF5E-BCDF-9843-8F31-F7507DECC143}"/>
                  </a:ext>
                </a:extLst>
              </p:cNvPr>
              <p:cNvGraphicFramePr>
                <a:graphicFrameLocks noChangeAspect="1"/>
              </p:cNvGraphicFramePr>
              <p:nvPr>
                <p:extLst>
                  <p:ext uri="{D42A27DB-BD31-4B8C-83A1-F6EECF244321}">
                    <p14:modId xmlns:p14="http://schemas.microsoft.com/office/powerpoint/2010/main" val="1144273015"/>
                  </p:ext>
                </p:extLst>
              </p:nvPr>
            </p:nvGraphicFramePr>
            <p:xfrm>
              <a:off x="2052000" y="1541225"/>
              <a:ext cx="1836000" cy="1224002"/>
            </p:xfrm>
            <a:graphic>
              <a:graphicData uri="http://schemas.openxmlformats.org/drawingml/2006/chart">
                <c:chart xmlns:c="http://schemas.openxmlformats.org/drawingml/2006/chart" xmlns:r="http://schemas.openxmlformats.org/officeDocument/2006/relationships" r:id="rId5"/>
              </a:graphicData>
            </a:graphic>
          </p:graphicFrame>
          <p:sp>
            <p:nvSpPr>
              <p:cNvPr id="15" name="矩形 48">
                <a:extLst>
                  <a:ext uri="{FF2B5EF4-FFF2-40B4-BE49-F238E27FC236}">
                    <a16:creationId xmlns:a16="http://schemas.microsoft.com/office/drawing/2014/main" id="{A1114BFD-801E-3F46-BF77-D021B6510A62}"/>
                  </a:ext>
                </a:extLst>
              </p:cNvPr>
              <p:cNvSpPr/>
              <p:nvPr/>
            </p:nvSpPr>
            <p:spPr>
              <a:xfrm>
                <a:off x="2188800" y="2656710"/>
                <a:ext cx="1557338" cy="945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13" name="矩形 49">
              <a:extLst>
                <a:ext uri="{FF2B5EF4-FFF2-40B4-BE49-F238E27FC236}">
                  <a16:creationId xmlns:a16="http://schemas.microsoft.com/office/drawing/2014/main" id="{3AA728ED-8E4B-4446-924A-C220C249F8B3}"/>
                </a:ext>
              </a:extLst>
            </p:cNvPr>
            <p:cNvSpPr/>
            <p:nvPr/>
          </p:nvSpPr>
          <p:spPr>
            <a:xfrm>
              <a:off x="6148798" y="2615805"/>
              <a:ext cx="1590607" cy="945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Tree>
    <p:extLst>
      <p:ext uri="{BB962C8B-B14F-4D97-AF65-F5344CB8AC3E}">
        <p14:creationId xmlns:p14="http://schemas.microsoft.com/office/powerpoint/2010/main" val="1480403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33142" y="280583"/>
            <a:ext cx="8229600" cy="996058"/>
          </a:xfrm>
        </p:spPr>
        <p:txBody>
          <a:bodyPr/>
          <a:lstStyle/>
          <a:p>
            <a:pPr eaLnBrk="1" hangingPunct="1"/>
            <a:r>
              <a:rPr lang="en-US" altLang="en-US" dirty="0"/>
              <a:t>Key Issues: Nendica Report on Lossless Network for Data Centers</a:t>
            </a:r>
            <a:endParaRPr lang="en-US" altLang="en-US" i="1" dirty="0"/>
          </a:p>
        </p:txBody>
      </p:sp>
      <p:sp>
        <p:nvSpPr>
          <p:cNvPr id="174" name="矩形 122">
            <a:extLst>
              <a:ext uri="{FF2B5EF4-FFF2-40B4-BE49-F238E27FC236}">
                <a16:creationId xmlns:a16="http://schemas.microsoft.com/office/drawing/2014/main" id="{4376AE1E-7BDA-834D-8604-1AB675452463}"/>
              </a:ext>
            </a:extLst>
          </p:cNvPr>
          <p:cNvSpPr/>
          <p:nvPr/>
        </p:nvSpPr>
        <p:spPr>
          <a:xfrm>
            <a:off x="268162" y="2340576"/>
            <a:ext cx="2455164" cy="98270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5" name="矩形 123">
            <a:extLst>
              <a:ext uri="{FF2B5EF4-FFF2-40B4-BE49-F238E27FC236}">
                <a16:creationId xmlns:a16="http://schemas.microsoft.com/office/drawing/2014/main" id="{BD20958E-2F16-E04C-81B4-DA3DED72D235}"/>
              </a:ext>
            </a:extLst>
          </p:cNvPr>
          <p:cNvSpPr/>
          <p:nvPr/>
        </p:nvSpPr>
        <p:spPr>
          <a:xfrm>
            <a:off x="3699692" y="2276872"/>
            <a:ext cx="2455164" cy="98270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6" name="矩形 64">
            <a:extLst>
              <a:ext uri="{FF2B5EF4-FFF2-40B4-BE49-F238E27FC236}">
                <a16:creationId xmlns:a16="http://schemas.microsoft.com/office/drawing/2014/main" id="{DBC18266-582D-1042-A072-32D9AFED3A76}"/>
              </a:ext>
            </a:extLst>
          </p:cNvPr>
          <p:cNvSpPr/>
          <p:nvPr/>
        </p:nvSpPr>
        <p:spPr>
          <a:xfrm>
            <a:off x="276623" y="4681787"/>
            <a:ext cx="2455164" cy="98101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7" name="矩形 65">
            <a:extLst>
              <a:ext uri="{FF2B5EF4-FFF2-40B4-BE49-F238E27FC236}">
                <a16:creationId xmlns:a16="http://schemas.microsoft.com/office/drawing/2014/main" id="{94BEF571-9989-2141-9ACA-2CEF97550DC7}"/>
              </a:ext>
            </a:extLst>
          </p:cNvPr>
          <p:cNvSpPr/>
          <p:nvPr/>
        </p:nvSpPr>
        <p:spPr>
          <a:xfrm>
            <a:off x="3701012" y="4655230"/>
            <a:ext cx="2455164" cy="98101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8" name="矩形 66">
            <a:extLst>
              <a:ext uri="{FF2B5EF4-FFF2-40B4-BE49-F238E27FC236}">
                <a16:creationId xmlns:a16="http://schemas.microsoft.com/office/drawing/2014/main" id="{AC3983DF-8AE7-A24A-BB8A-0C504B1DEDED}"/>
              </a:ext>
            </a:extLst>
          </p:cNvPr>
          <p:cNvSpPr/>
          <p:nvPr/>
        </p:nvSpPr>
        <p:spPr>
          <a:xfrm>
            <a:off x="276493" y="3490428"/>
            <a:ext cx="2455164" cy="98270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79" name="矩形 250">
            <a:extLst>
              <a:ext uri="{FF2B5EF4-FFF2-40B4-BE49-F238E27FC236}">
                <a16:creationId xmlns:a16="http://schemas.microsoft.com/office/drawing/2014/main" id="{8C66C6F6-D945-8C43-9309-A040B023A650}"/>
              </a:ext>
            </a:extLst>
          </p:cNvPr>
          <p:cNvSpPr/>
          <p:nvPr/>
        </p:nvSpPr>
        <p:spPr>
          <a:xfrm>
            <a:off x="3696121" y="3479065"/>
            <a:ext cx="2455164" cy="98101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buClr>
                <a:srgbClr val="CC9900"/>
              </a:buClr>
              <a:buFont typeface="Wingdings" pitchFamily="2" charset="2"/>
              <a:buChar char="n"/>
              <a:defRPr/>
            </a:pPr>
            <a:endParaRPr lang="zh-CN" altLang="en-US" sz="1050" b="1" kern="0" dirty="0">
              <a:cs typeface="Arial" pitchFamily="34" charset="0"/>
            </a:endParaRPr>
          </a:p>
        </p:txBody>
      </p:sp>
      <p:sp>
        <p:nvSpPr>
          <p:cNvPr id="182" name="Rectangle 12">
            <a:extLst>
              <a:ext uri="{FF2B5EF4-FFF2-40B4-BE49-F238E27FC236}">
                <a16:creationId xmlns:a16="http://schemas.microsoft.com/office/drawing/2014/main" id="{07A485BD-84B4-084E-99C9-F2A601A58341}"/>
              </a:ext>
            </a:extLst>
          </p:cNvPr>
          <p:cNvSpPr/>
          <p:nvPr/>
        </p:nvSpPr>
        <p:spPr>
          <a:xfrm>
            <a:off x="6204554" y="2384725"/>
            <a:ext cx="2482246" cy="85747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03" tIns="45701" rIns="91403" bIns="45701" anchor="ctr"/>
          <a:lstStyle/>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Dynamic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Virtual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Lane</a:t>
            </a:r>
          </a:p>
        </p:txBody>
      </p:sp>
      <p:sp>
        <p:nvSpPr>
          <p:cNvPr id="185" name="Rectangle 12">
            <a:extLst>
              <a:ext uri="{FF2B5EF4-FFF2-40B4-BE49-F238E27FC236}">
                <a16:creationId xmlns:a16="http://schemas.microsoft.com/office/drawing/2014/main" id="{0B8270C1-988A-DF41-80F0-BBFBCF2BAEDB}"/>
              </a:ext>
            </a:extLst>
          </p:cNvPr>
          <p:cNvSpPr>
            <a:spLocks noChangeArrowheads="1"/>
          </p:cNvSpPr>
          <p:nvPr/>
        </p:nvSpPr>
        <p:spPr bwMode="auto">
          <a:xfrm>
            <a:off x="1005853" y="2428189"/>
            <a:ext cx="1666755" cy="856065"/>
          </a:xfrm>
          <a:prstGeom prst="rect">
            <a:avLst/>
          </a:prstGeom>
          <a:noFill/>
          <a:ln w="9525" algn="ctr">
            <a:noFill/>
            <a:miter lim="800000"/>
            <a:headEnd/>
            <a:tailEnd/>
          </a:ln>
        </p:spPr>
        <p:txBody>
          <a:bodyPr lIns="45720" tIns="0" rIns="45720" bIns="0" anchor="ctr" anchorCtr="0"/>
          <a:lstStyle/>
          <a:p>
            <a:pPr defTabSz="876300">
              <a:defRPr/>
            </a:pPr>
            <a:r>
              <a:rPr lang="en-US" altLang="zh-CN" sz="1050" dirty="0">
                <a:ea typeface="微软雅黑" pitchFamily="34" charset="-122"/>
              </a:rPr>
              <a:t>Priority-based Flow Control is c</a:t>
            </a:r>
            <a:r>
              <a:rPr lang="en-US" sz="1050" dirty="0"/>
              <a:t>oarse</a:t>
            </a:r>
            <a:r>
              <a:rPr lang="en-US" altLang="zh-CN" sz="1050" dirty="0">
                <a:ea typeface="微软雅黑" pitchFamily="34" charset="-122"/>
              </a:rPr>
              <a:t>. Victim flows paused due to congested flows</a:t>
            </a:r>
          </a:p>
        </p:txBody>
      </p:sp>
      <p:grpSp>
        <p:nvGrpSpPr>
          <p:cNvPr id="186" name="组合 2">
            <a:extLst>
              <a:ext uri="{FF2B5EF4-FFF2-40B4-BE49-F238E27FC236}">
                <a16:creationId xmlns:a16="http://schemas.microsoft.com/office/drawing/2014/main" id="{2E83A15A-66C2-1A43-94B0-1DEF9D74C5D7}"/>
              </a:ext>
            </a:extLst>
          </p:cNvPr>
          <p:cNvGrpSpPr>
            <a:grpSpLocks/>
          </p:cNvGrpSpPr>
          <p:nvPr/>
        </p:nvGrpSpPr>
        <p:grpSpPr bwMode="auto">
          <a:xfrm>
            <a:off x="378191" y="2573588"/>
            <a:ext cx="487938" cy="525121"/>
            <a:chOff x="754389" y="1825109"/>
            <a:chExt cx="650848" cy="494618"/>
          </a:xfrm>
        </p:grpSpPr>
        <p:grpSp>
          <p:nvGrpSpPr>
            <p:cNvPr id="187" name="组合 12">
              <a:extLst>
                <a:ext uri="{FF2B5EF4-FFF2-40B4-BE49-F238E27FC236}">
                  <a16:creationId xmlns:a16="http://schemas.microsoft.com/office/drawing/2014/main" id="{C9FF7477-C635-1247-9266-D7361D0CC051}"/>
                </a:ext>
              </a:extLst>
            </p:cNvPr>
            <p:cNvGrpSpPr/>
            <p:nvPr/>
          </p:nvGrpSpPr>
          <p:grpSpPr>
            <a:xfrm>
              <a:off x="754389" y="1825109"/>
              <a:ext cx="647901" cy="158535"/>
              <a:chOff x="1757779" y="2030074"/>
              <a:chExt cx="1335237" cy="542925"/>
            </a:xfrm>
            <a:noFill/>
          </p:grpSpPr>
          <p:sp>
            <p:nvSpPr>
              <p:cNvPr id="198" name="椭圆 3">
                <a:extLst>
                  <a:ext uri="{FF2B5EF4-FFF2-40B4-BE49-F238E27FC236}">
                    <a16:creationId xmlns:a16="http://schemas.microsoft.com/office/drawing/2014/main" id="{ACEDB48F-8445-4B43-A7B9-D14789E9630E}"/>
                  </a:ext>
                </a:extLst>
              </p:cNvPr>
              <p:cNvSpPr/>
              <p:nvPr/>
            </p:nvSpPr>
            <p:spPr>
              <a:xfrm>
                <a:off x="1757779" y="2041864"/>
                <a:ext cx="186431" cy="514905"/>
              </a:xfrm>
              <a:prstGeom prst="ellipse">
                <a:avLst/>
              </a:prstGeom>
              <a:grpFill/>
              <a:ln w="9525" cap="flat" cmpd="sng" algn="ctr">
                <a:solidFill>
                  <a:schemeClr val="tx1"/>
                </a:solidFill>
                <a:prstDash val="solid"/>
                <a:headEnd type="none" w="med" len="med"/>
                <a:tailEnd type="none" w="med" len="med"/>
              </a:ln>
              <a:effectLst/>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cxnSp>
            <p:nvCxnSpPr>
              <p:cNvPr id="199" name="直接连接符 90">
                <a:extLst>
                  <a:ext uri="{FF2B5EF4-FFF2-40B4-BE49-F238E27FC236}">
                    <a16:creationId xmlns:a16="http://schemas.microsoft.com/office/drawing/2014/main" id="{D7E3ECA7-486B-8F47-A457-8D18103E7B30}"/>
                  </a:ext>
                </a:extLst>
              </p:cNvPr>
              <p:cNvCxnSpPr/>
              <p:nvPr/>
            </p:nvCxnSpPr>
            <p:spPr bwMode="auto">
              <a:xfrm>
                <a:off x="1855432" y="2041864"/>
                <a:ext cx="1109709" cy="0"/>
              </a:xfrm>
              <a:prstGeom prst="line">
                <a:avLst/>
              </a:prstGeom>
              <a:grpFill/>
              <a:ln w="12700" cap="flat" cmpd="sng" algn="ctr">
                <a:solidFill>
                  <a:schemeClr val="tx1"/>
                </a:solidFill>
                <a:prstDash val="solid"/>
                <a:round/>
                <a:headEnd type="none" w="med" len="med"/>
                <a:tailEnd type="none" w="med" len="med"/>
              </a:ln>
              <a:effectLst/>
            </p:spPr>
          </p:cxnSp>
          <p:cxnSp>
            <p:nvCxnSpPr>
              <p:cNvPr id="200" name="直接连接符 91">
                <a:extLst>
                  <a:ext uri="{FF2B5EF4-FFF2-40B4-BE49-F238E27FC236}">
                    <a16:creationId xmlns:a16="http://schemas.microsoft.com/office/drawing/2014/main" id="{AC75B51E-AC2D-7642-A199-0E8E21BD3ABE}"/>
                  </a:ext>
                </a:extLst>
              </p:cNvPr>
              <p:cNvCxnSpPr/>
              <p:nvPr/>
            </p:nvCxnSpPr>
            <p:spPr bwMode="auto">
              <a:xfrm>
                <a:off x="1856906" y="2558262"/>
                <a:ext cx="1109709" cy="0"/>
              </a:xfrm>
              <a:prstGeom prst="line">
                <a:avLst/>
              </a:prstGeom>
              <a:grpFill/>
              <a:ln w="12700" cap="flat" cmpd="sng" algn="ctr">
                <a:solidFill>
                  <a:schemeClr val="tx1"/>
                </a:solidFill>
                <a:prstDash val="solid"/>
                <a:round/>
                <a:headEnd type="none" w="med" len="med"/>
                <a:tailEnd type="none" w="med" len="med"/>
              </a:ln>
              <a:effectLst/>
            </p:spPr>
          </p:cxnSp>
          <p:pic>
            <p:nvPicPr>
              <p:cNvPr id="201" name="Picture 3">
                <a:extLst>
                  <a:ext uri="{FF2B5EF4-FFF2-40B4-BE49-F238E27FC236}">
                    <a16:creationId xmlns:a16="http://schemas.microsoft.com/office/drawing/2014/main" id="{52FF258D-19F0-3C46-A080-CAA7E9A292EB}"/>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grpFill/>
              <a:ln w="9525">
                <a:solidFill>
                  <a:schemeClr val="tx1"/>
                </a:solidFill>
                <a:miter lim="800000"/>
                <a:headEnd/>
                <a:tailEnd/>
              </a:ln>
            </p:spPr>
          </p:pic>
        </p:grpSp>
        <p:grpSp>
          <p:nvGrpSpPr>
            <p:cNvPr id="188" name="组合 28">
              <a:extLst>
                <a:ext uri="{FF2B5EF4-FFF2-40B4-BE49-F238E27FC236}">
                  <a16:creationId xmlns:a16="http://schemas.microsoft.com/office/drawing/2014/main" id="{1D01EEB1-25EB-9246-A0ED-BCF6B8E382E9}"/>
                </a:ext>
              </a:extLst>
            </p:cNvPr>
            <p:cNvGrpSpPr/>
            <p:nvPr/>
          </p:nvGrpSpPr>
          <p:grpSpPr>
            <a:xfrm>
              <a:off x="755863" y="1989600"/>
              <a:ext cx="647901" cy="158535"/>
              <a:chOff x="1757779" y="2030074"/>
              <a:chExt cx="1335237" cy="542925"/>
            </a:xfrm>
            <a:noFill/>
          </p:grpSpPr>
          <p:sp>
            <p:nvSpPr>
              <p:cNvPr id="194" name="椭圆 85">
                <a:extLst>
                  <a:ext uri="{FF2B5EF4-FFF2-40B4-BE49-F238E27FC236}">
                    <a16:creationId xmlns:a16="http://schemas.microsoft.com/office/drawing/2014/main" id="{F8DCF5BC-1358-2246-A079-3521EC88A221}"/>
                  </a:ext>
                </a:extLst>
              </p:cNvPr>
              <p:cNvSpPr/>
              <p:nvPr/>
            </p:nvSpPr>
            <p:spPr>
              <a:xfrm>
                <a:off x="1757779" y="2041864"/>
                <a:ext cx="186431" cy="514905"/>
              </a:xfrm>
              <a:prstGeom prst="ellipse">
                <a:avLst/>
              </a:prstGeom>
              <a:grpFill/>
              <a:ln w="9525" cap="flat" cmpd="sng" algn="ctr">
                <a:solidFill>
                  <a:schemeClr val="tx1"/>
                </a:solidFill>
                <a:prstDash val="solid"/>
                <a:headEnd type="none" w="med" len="med"/>
                <a:tailEnd type="none" w="med" len="med"/>
              </a:ln>
              <a:effectLst/>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cxnSp>
            <p:nvCxnSpPr>
              <p:cNvPr id="195" name="直接连接符 86">
                <a:extLst>
                  <a:ext uri="{FF2B5EF4-FFF2-40B4-BE49-F238E27FC236}">
                    <a16:creationId xmlns:a16="http://schemas.microsoft.com/office/drawing/2014/main" id="{50B9571D-0A01-1949-9D8A-7BAA225363CE}"/>
                  </a:ext>
                </a:extLst>
              </p:cNvPr>
              <p:cNvCxnSpPr/>
              <p:nvPr/>
            </p:nvCxnSpPr>
            <p:spPr bwMode="auto">
              <a:xfrm>
                <a:off x="1855432" y="2041864"/>
                <a:ext cx="1109709" cy="0"/>
              </a:xfrm>
              <a:prstGeom prst="line">
                <a:avLst/>
              </a:prstGeom>
              <a:grpFill/>
              <a:ln w="12700" cap="flat" cmpd="sng" algn="ctr">
                <a:solidFill>
                  <a:schemeClr val="tx1"/>
                </a:solidFill>
                <a:prstDash val="solid"/>
                <a:round/>
                <a:headEnd type="none" w="med" len="med"/>
                <a:tailEnd type="none" w="med" len="med"/>
              </a:ln>
              <a:effectLst/>
            </p:spPr>
          </p:cxnSp>
          <p:cxnSp>
            <p:nvCxnSpPr>
              <p:cNvPr id="196" name="直接连接符 87">
                <a:extLst>
                  <a:ext uri="{FF2B5EF4-FFF2-40B4-BE49-F238E27FC236}">
                    <a16:creationId xmlns:a16="http://schemas.microsoft.com/office/drawing/2014/main" id="{29568BA8-3458-9D40-8D7C-5E017C11B2FA}"/>
                  </a:ext>
                </a:extLst>
              </p:cNvPr>
              <p:cNvCxnSpPr/>
              <p:nvPr/>
            </p:nvCxnSpPr>
            <p:spPr bwMode="auto">
              <a:xfrm>
                <a:off x="1856906" y="2558262"/>
                <a:ext cx="1109709" cy="0"/>
              </a:xfrm>
              <a:prstGeom prst="line">
                <a:avLst/>
              </a:prstGeom>
              <a:grpFill/>
              <a:ln w="12700" cap="flat" cmpd="sng" algn="ctr">
                <a:solidFill>
                  <a:schemeClr val="tx1"/>
                </a:solidFill>
                <a:prstDash val="solid"/>
                <a:round/>
                <a:headEnd type="none" w="med" len="med"/>
                <a:tailEnd type="none" w="med" len="med"/>
              </a:ln>
              <a:effectLst/>
            </p:spPr>
          </p:cxnSp>
          <p:pic>
            <p:nvPicPr>
              <p:cNvPr id="197" name="Picture 3">
                <a:extLst>
                  <a:ext uri="{FF2B5EF4-FFF2-40B4-BE49-F238E27FC236}">
                    <a16:creationId xmlns:a16="http://schemas.microsoft.com/office/drawing/2014/main" id="{1F357CBA-F2DC-B847-9B12-54C7E698A8A7}"/>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solidFill>
                  <a:schemeClr val="tx1"/>
                </a:solidFill>
                <a:miter lim="800000"/>
                <a:headEnd/>
                <a:tailEnd/>
              </a:ln>
            </p:spPr>
          </p:pic>
        </p:grpSp>
        <p:grpSp>
          <p:nvGrpSpPr>
            <p:cNvPr id="189" name="组合 33">
              <a:extLst>
                <a:ext uri="{FF2B5EF4-FFF2-40B4-BE49-F238E27FC236}">
                  <a16:creationId xmlns:a16="http://schemas.microsoft.com/office/drawing/2014/main" id="{33EEB28D-1891-0942-971C-EC7AB3A626ED}"/>
                </a:ext>
              </a:extLst>
            </p:cNvPr>
            <p:cNvGrpSpPr/>
            <p:nvPr/>
          </p:nvGrpSpPr>
          <p:grpSpPr>
            <a:xfrm>
              <a:off x="757336" y="2161192"/>
              <a:ext cx="647901" cy="158535"/>
              <a:chOff x="1757779" y="2030074"/>
              <a:chExt cx="1335237" cy="542925"/>
            </a:xfrm>
            <a:noFill/>
          </p:grpSpPr>
          <p:sp>
            <p:nvSpPr>
              <p:cNvPr id="190" name="椭圆 81">
                <a:extLst>
                  <a:ext uri="{FF2B5EF4-FFF2-40B4-BE49-F238E27FC236}">
                    <a16:creationId xmlns:a16="http://schemas.microsoft.com/office/drawing/2014/main" id="{04B536A7-4943-7247-8650-220C1D176968}"/>
                  </a:ext>
                </a:extLst>
              </p:cNvPr>
              <p:cNvSpPr/>
              <p:nvPr/>
            </p:nvSpPr>
            <p:spPr>
              <a:xfrm>
                <a:off x="1757779" y="2041864"/>
                <a:ext cx="186431" cy="514905"/>
              </a:xfrm>
              <a:prstGeom prst="ellipse">
                <a:avLst/>
              </a:prstGeom>
              <a:grpFill/>
              <a:ln w="9525" cap="flat" cmpd="sng" algn="ctr">
                <a:solidFill>
                  <a:schemeClr val="tx1"/>
                </a:solidFill>
                <a:prstDash val="solid"/>
                <a:headEnd type="none" w="med" len="med"/>
                <a:tailEnd type="none" w="med" len="med"/>
              </a:ln>
              <a:effectLst/>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cxnSp>
            <p:nvCxnSpPr>
              <p:cNvPr id="191" name="直接连接符 82">
                <a:extLst>
                  <a:ext uri="{FF2B5EF4-FFF2-40B4-BE49-F238E27FC236}">
                    <a16:creationId xmlns:a16="http://schemas.microsoft.com/office/drawing/2014/main" id="{0DF60F56-6DF6-1A44-B03E-AD02201C4F85}"/>
                  </a:ext>
                </a:extLst>
              </p:cNvPr>
              <p:cNvCxnSpPr/>
              <p:nvPr/>
            </p:nvCxnSpPr>
            <p:spPr bwMode="auto">
              <a:xfrm>
                <a:off x="1855432" y="2041864"/>
                <a:ext cx="1109709" cy="0"/>
              </a:xfrm>
              <a:prstGeom prst="line">
                <a:avLst/>
              </a:prstGeom>
              <a:grpFill/>
              <a:ln w="12700" cap="flat" cmpd="sng" algn="ctr">
                <a:solidFill>
                  <a:schemeClr val="tx1"/>
                </a:solidFill>
                <a:prstDash val="solid"/>
                <a:round/>
                <a:headEnd type="none" w="med" len="med"/>
                <a:tailEnd type="none" w="med" len="med"/>
              </a:ln>
              <a:effectLst/>
            </p:spPr>
          </p:cxnSp>
          <p:cxnSp>
            <p:nvCxnSpPr>
              <p:cNvPr id="192" name="直接连接符 83">
                <a:extLst>
                  <a:ext uri="{FF2B5EF4-FFF2-40B4-BE49-F238E27FC236}">
                    <a16:creationId xmlns:a16="http://schemas.microsoft.com/office/drawing/2014/main" id="{587AF27A-6334-9743-940E-05AA5B04D239}"/>
                  </a:ext>
                </a:extLst>
              </p:cNvPr>
              <p:cNvCxnSpPr/>
              <p:nvPr/>
            </p:nvCxnSpPr>
            <p:spPr bwMode="auto">
              <a:xfrm>
                <a:off x="1856906" y="2558262"/>
                <a:ext cx="1109709" cy="0"/>
              </a:xfrm>
              <a:prstGeom prst="line">
                <a:avLst/>
              </a:prstGeom>
              <a:grpFill/>
              <a:ln w="12700" cap="flat" cmpd="sng" algn="ctr">
                <a:solidFill>
                  <a:schemeClr val="tx1"/>
                </a:solidFill>
                <a:prstDash val="solid"/>
                <a:round/>
                <a:headEnd type="none" w="med" len="med"/>
                <a:tailEnd type="none" w="med" len="med"/>
              </a:ln>
              <a:effectLst/>
            </p:spPr>
          </p:cxnSp>
          <p:pic>
            <p:nvPicPr>
              <p:cNvPr id="193" name="Picture 3">
                <a:extLst>
                  <a:ext uri="{FF2B5EF4-FFF2-40B4-BE49-F238E27FC236}">
                    <a16:creationId xmlns:a16="http://schemas.microsoft.com/office/drawing/2014/main" id="{B9C92267-27E2-0B49-A5C8-7AFC468D7DAA}"/>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grpFill/>
              <a:ln w="9525">
                <a:solidFill>
                  <a:schemeClr val="tx1"/>
                </a:solidFill>
                <a:miter lim="800000"/>
                <a:headEnd/>
                <a:tailEnd/>
              </a:ln>
            </p:spPr>
          </p:pic>
        </p:grpSp>
      </p:grpSp>
      <p:sp>
        <p:nvSpPr>
          <p:cNvPr id="202" name="Rectangle 12">
            <a:extLst>
              <a:ext uri="{FF2B5EF4-FFF2-40B4-BE49-F238E27FC236}">
                <a16:creationId xmlns:a16="http://schemas.microsoft.com/office/drawing/2014/main" id="{98CCF799-2CAA-314C-883A-FAE0315CC68F}"/>
              </a:ext>
            </a:extLst>
          </p:cNvPr>
          <p:cNvSpPr>
            <a:spLocks noChangeArrowheads="1"/>
          </p:cNvSpPr>
          <p:nvPr/>
        </p:nvSpPr>
        <p:spPr bwMode="auto">
          <a:xfrm>
            <a:off x="4373284" y="2365423"/>
            <a:ext cx="1762523" cy="857754"/>
          </a:xfrm>
          <a:prstGeom prst="rect">
            <a:avLst/>
          </a:prstGeom>
          <a:noFill/>
          <a:ln w="9525" algn="ctr">
            <a:noFill/>
            <a:miter lim="800000"/>
            <a:headEnd/>
            <a:tailEnd/>
          </a:ln>
        </p:spPr>
        <p:txBody>
          <a:bodyPr lIns="45720" tIns="0" rIns="45720" bIns="0" anchor="ctr" anchorCtr="0"/>
          <a:lstStyle/>
          <a:p>
            <a:pPr defTabSz="876300">
              <a:defRPr/>
            </a:pPr>
            <a:r>
              <a:rPr lang="en-US" altLang="zh-CN" sz="1050" dirty="0">
                <a:ea typeface="微软雅黑" pitchFamily="34" charset="-122"/>
              </a:rPr>
              <a:t>Allow time for end-to-end congestion control. Move congested flows out of the way. Eliminate victim blocking.</a:t>
            </a:r>
          </a:p>
        </p:txBody>
      </p:sp>
      <p:grpSp>
        <p:nvGrpSpPr>
          <p:cNvPr id="203" name="组合 12">
            <a:extLst>
              <a:ext uri="{FF2B5EF4-FFF2-40B4-BE49-F238E27FC236}">
                <a16:creationId xmlns:a16="http://schemas.microsoft.com/office/drawing/2014/main" id="{5D217DCF-DEDA-454B-8EB7-4E74B5E012C8}"/>
              </a:ext>
            </a:extLst>
          </p:cNvPr>
          <p:cNvGrpSpPr>
            <a:grpSpLocks/>
          </p:cNvGrpSpPr>
          <p:nvPr/>
        </p:nvGrpSpPr>
        <p:grpSpPr bwMode="auto">
          <a:xfrm>
            <a:off x="3762982" y="2362784"/>
            <a:ext cx="497402" cy="254496"/>
            <a:chOff x="1757779" y="2030074"/>
            <a:chExt cx="1335237" cy="542925"/>
          </a:xfrm>
        </p:grpSpPr>
        <p:sp>
          <p:nvSpPr>
            <p:cNvPr id="204" name="椭圆 3">
              <a:extLst>
                <a:ext uri="{FF2B5EF4-FFF2-40B4-BE49-F238E27FC236}">
                  <a16:creationId xmlns:a16="http://schemas.microsoft.com/office/drawing/2014/main" id="{FC481000-3F1C-4544-8E87-AF9AA99C4C1D}"/>
                </a:ext>
              </a:extLst>
            </p:cNvPr>
            <p:cNvSpPr>
              <a:spLocks noChangeArrowheads="1"/>
            </p:cNvSpPr>
            <p:nvPr/>
          </p:nvSpPr>
          <p:spPr bwMode="auto">
            <a:xfrm>
              <a:off x="1757779" y="2041864"/>
              <a:ext cx="186431" cy="514905"/>
            </a:xfrm>
            <a:prstGeom prst="ellipse">
              <a:avLst/>
            </a:prstGeom>
            <a:noFill/>
            <a:ln w="9525" algn="ctr">
              <a:solidFill>
                <a:schemeClr val="bg1"/>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cxnSp>
          <p:nvCxnSpPr>
            <p:cNvPr id="205" name="直接连接符 119">
              <a:extLst>
                <a:ext uri="{FF2B5EF4-FFF2-40B4-BE49-F238E27FC236}">
                  <a16:creationId xmlns:a16="http://schemas.microsoft.com/office/drawing/2014/main" id="{F0782B52-6E65-7C4A-AC97-1AA0B4F2D440}"/>
                </a:ext>
              </a:extLst>
            </p:cNvPr>
            <p:cNvCxnSpPr>
              <a:cxnSpLocks noChangeShapeType="1"/>
            </p:cNvCxnSpPr>
            <p:nvPr/>
          </p:nvCxnSpPr>
          <p:spPr bwMode="auto">
            <a:xfrm>
              <a:off x="1855432" y="2041864"/>
              <a:ext cx="1109709" cy="0"/>
            </a:xfrm>
            <a:prstGeom prst="line">
              <a:avLst/>
            </a:prstGeom>
            <a:noFill/>
            <a:ln w="12700" algn="ctr">
              <a:solidFill>
                <a:schemeClr val="bg1"/>
              </a:solidFill>
              <a:round/>
              <a:headEnd/>
              <a:tailEnd/>
            </a:ln>
          </p:spPr>
        </p:cxnSp>
        <p:cxnSp>
          <p:nvCxnSpPr>
            <p:cNvPr id="206" name="直接连接符 120">
              <a:extLst>
                <a:ext uri="{FF2B5EF4-FFF2-40B4-BE49-F238E27FC236}">
                  <a16:creationId xmlns:a16="http://schemas.microsoft.com/office/drawing/2014/main" id="{EACA385E-7C1D-CA4F-BDB2-6B1FD605039A}"/>
                </a:ext>
              </a:extLst>
            </p:cNvPr>
            <p:cNvCxnSpPr>
              <a:cxnSpLocks noChangeShapeType="1"/>
            </p:cNvCxnSpPr>
            <p:nvPr/>
          </p:nvCxnSpPr>
          <p:spPr bwMode="auto">
            <a:xfrm>
              <a:off x="1856906" y="2558262"/>
              <a:ext cx="1109709" cy="0"/>
            </a:xfrm>
            <a:prstGeom prst="line">
              <a:avLst/>
            </a:prstGeom>
            <a:noFill/>
            <a:ln w="12700" algn="ctr">
              <a:solidFill>
                <a:schemeClr val="bg1"/>
              </a:solidFill>
              <a:round/>
              <a:headEnd/>
              <a:tailEnd/>
            </a:ln>
          </p:spPr>
        </p:cxnSp>
        <p:pic>
          <p:nvPicPr>
            <p:cNvPr id="207" name="Picture 3">
              <a:extLst>
                <a:ext uri="{FF2B5EF4-FFF2-40B4-BE49-F238E27FC236}">
                  <a16:creationId xmlns:a16="http://schemas.microsoft.com/office/drawing/2014/main" id="{65831CAC-E49E-B146-A1A4-F21C4CFF03EE}"/>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noFill/>
              <a:miter lim="800000"/>
              <a:headEnd/>
              <a:tailEnd/>
            </a:ln>
          </p:spPr>
        </p:pic>
      </p:grpSp>
      <p:grpSp>
        <p:nvGrpSpPr>
          <p:cNvPr id="208" name="组合 28">
            <a:extLst>
              <a:ext uri="{FF2B5EF4-FFF2-40B4-BE49-F238E27FC236}">
                <a16:creationId xmlns:a16="http://schemas.microsoft.com/office/drawing/2014/main" id="{FDA98B4C-CAC6-2B43-8830-4787E7D55EAB}"/>
              </a:ext>
            </a:extLst>
          </p:cNvPr>
          <p:cNvGrpSpPr>
            <a:grpSpLocks/>
          </p:cNvGrpSpPr>
          <p:nvPr/>
        </p:nvGrpSpPr>
        <p:grpSpPr bwMode="auto">
          <a:xfrm>
            <a:off x="3764113" y="2638242"/>
            <a:ext cx="497402" cy="254496"/>
            <a:chOff x="1757779" y="2030074"/>
            <a:chExt cx="1335237" cy="542925"/>
          </a:xfrm>
        </p:grpSpPr>
        <p:sp>
          <p:nvSpPr>
            <p:cNvPr id="209" name="椭圆 114">
              <a:extLst>
                <a:ext uri="{FF2B5EF4-FFF2-40B4-BE49-F238E27FC236}">
                  <a16:creationId xmlns:a16="http://schemas.microsoft.com/office/drawing/2014/main" id="{AAB1A02B-72D0-D245-A197-B31D0B10FC31}"/>
                </a:ext>
              </a:extLst>
            </p:cNvPr>
            <p:cNvSpPr>
              <a:spLocks noChangeArrowheads="1"/>
            </p:cNvSpPr>
            <p:nvPr/>
          </p:nvSpPr>
          <p:spPr bwMode="auto">
            <a:xfrm>
              <a:off x="1757779" y="2041864"/>
              <a:ext cx="186431" cy="514905"/>
            </a:xfrm>
            <a:prstGeom prst="ellipse">
              <a:avLst/>
            </a:prstGeom>
            <a:noFill/>
            <a:ln w="9525" algn="ctr">
              <a:solidFill>
                <a:schemeClr val="bg1"/>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cxnSp>
          <p:nvCxnSpPr>
            <p:cNvPr id="210" name="直接连接符 115">
              <a:extLst>
                <a:ext uri="{FF2B5EF4-FFF2-40B4-BE49-F238E27FC236}">
                  <a16:creationId xmlns:a16="http://schemas.microsoft.com/office/drawing/2014/main" id="{90942846-BAFC-D943-B2D9-1D659D2F0153}"/>
                </a:ext>
              </a:extLst>
            </p:cNvPr>
            <p:cNvCxnSpPr>
              <a:cxnSpLocks noChangeShapeType="1"/>
            </p:cNvCxnSpPr>
            <p:nvPr/>
          </p:nvCxnSpPr>
          <p:spPr bwMode="auto">
            <a:xfrm>
              <a:off x="1855432" y="2041864"/>
              <a:ext cx="1109709" cy="0"/>
            </a:xfrm>
            <a:prstGeom prst="line">
              <a:avLst/>
            </a:prstGeom>
            <a:noFill/>
            <a:ln w="12700" algn="ctr">
              <a:solidFill>
                <a:schemeClr val="bg1"/>
              </a:solidFill>
              <a:round/>
              <a:headEnd/>
              <a:tailEnd/>
            </a:ln>
          </p:spPr>
        </p:cxnSp>
        <p:cxnSp>
          <p:nvCxnSpPr>
            <p:cNvPr id="211" name="直接连接符 116">
              <a:extLst>
                <a:ext uri="{FF2B5EF4-FFF2-40B4-BE49-F238E27FC236}">
                  <a16:creationId xmlns:a16="http://schemas.microsoft.com/office/drawing/2014/main" id="{3F616DF4-32C0-4F4F-9AE3-9846D192E972}"/>
                </a:ext>
              </a:extLst>
            </p:cNvPr>
            <p:cNvCxnSpPr>
              <a:cxnSpLocks noChangeShapeType="1"/>
            </p:cNvCxnSpPr>
            <p:nvPr/>
          </p:nvCxnSpPr>
          <p:spPr bwMode="auto">
            <a:xfrm>
              <a:off x="1856906" y="2558262"/>
              <a:ext cx="1109709" cy="0"/>
            </a:xfrm>
            <a:prstGeom prst="line">
              <a:avLst/>
            </a:prstGeom>
            <a:noFill/>
            <a:ln w="12700" algn="ctr">
              <a:solidFill>
                <a:schemeClr val="bg1"/>
              </a:solidFill>
              <a:round/>
              <a:headEnd/>
              <a:tailEnd/>
            </a:ln>
          </p:spPr>
        </p:cxnSp>
        <p:pic>
          <p:nvPicPr>
            <p:cNvPr id="212" name="Picture 3">
              <a:extLst>
                <a:ext uri="{FF2B5EF4-FFF2-40B4-BE49-F238E27FC236}">
                  <a16:creationId xmlns:a16="http://schemas.microsoft.com/office/drawing/2014/main" id="{320D5B86-6CB0-0C45-835C-AC1CDF0BDEE6}"/>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noFill/>
              <a:miter lim="800000"/>
              <a:headEnd/>
              <a:tailEnd/>
            </a:ln>
          </p:spPr>
        </p:pic>
      </p:grpSp>
      <p:grpSp>
        <p:nvGrpSpPr>
          <p:cNvPr id="213" name="组合 33">
            <a:extLst>
              <a:ext uri="{FF2B5EF4-FFF2-40B4-BE49-F238E27FC236}">
                <a16:creationId xmlns:a16="http://schemas.microsoft.com/office/drawing/2014/main" id="{AD2DDB66-C60F-9646-9F70-0EA8FE9A6ACB}"/>
              </a:ext>
            </a:extLst>
          </p:cNvPr>
          <p:cNvGrpSpPr>
            <a:grpSpLocks/>
          </p:cNvGrpSpPr>
          <p:nvPr/>
        </p:nvGrpSpPr>
        <p:grpSpPr bwMode="auto">
          <a:xfrm>
            <a:off x="3765244" y="2913700"/>
            <a:ext cx="497402" cy="254496"/>
            <a:chOff x="1757779" y="2030074"/>
            <a:chExt cx="1335237" cy="542925"/>
          </a:xfrm>
        </p:grpSpPr>
        <p:sp>
          <p:nvSpPr>
            <p:cNvPr id="214" name="椭圆 110">
              <a:extLst>
                <a:ext uri="{FF2B5EF4-FFF2-40B4-BE49-F238E27FC236}">
                  <a16:creationId xmlns:a16="http://schemas.microsoft.com/office/drawing/2014/main" id="{FD547DAA-2EF9-9E43-9AE2-6CB3B8BB5FCB}"/>
                </a:ext>
              </a:extLst>
            </p:cNvPr>
            <p:cNvSpPr>
              <a:spLocks noChangeArrowheads="1"/>
            </p:cNvSpPr>
            <p:nvPr/>
          </p:nvSpPr>
          <p:spPr bwMode="auto">
            <a:xfrm>
              <a:off x="1757779" y="2041864"/>
              <a:ext cx="186431" cy="514905"/>
            </a:xfrm>
            <a:prstGeom prst="ellipse">
              <a:avLst/>
            </a:prstGeom>
            <a:noFill/>
            <a:ln w="9525" algn="ctr">
              <a:solidFill>
                <a:schemeClr val="bg1"/>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cxnSp>
          <p:nvCxnSpPr>
            <p:cNvPr id="215" name="直接连接符 111">
              <a:extLst>
                <a:ext uri="{FF2B5EF4-FFF2-40B4-BE49-F238E27FC236}">
                  <a16:creationId xmlns:a16="http://schemas.microsoft.com/office/drawing/2014/main" id="{AAA7B40B-D69A-0C49-AC58-452A25C5BA2D}"/>
                </a:ext>
              </a:extLst>
            </p:cNvPr>
            <p:cNvCxnSpPr>
              <a:cxnSpLocks noChangeShapeType="1"/>
            </p:cNvCxnSpPr>
            <p:nvPr/>
          </p:nvCxnSpPr>
          <p:spPr bwMode="auto">
            <a:xfrm>
              <a:off x="1855432" y="2041864"/>
              <a:ext cx="1109709" cy="0"/>
            </a:xfrm>
            <a:prstGeom prst="line">
              <a:avLst/>
            </a:prstGeom>
            <a:noFill/>
            <a:ln w="12700" algn="ctr">
              <a:solidFill>
                <a:schemeClr val="bg1"/>
              </a:solidFill>
              <a:round/>
              <a:headEnd/>
              <a:tailEnd/>
            </a:ln>
          </p:spPr>
        </p:cxnSp>
        <p:cxnSp>
          <p:nvCxnSpPr>
            <p:cNvPr id="216" name="直接连接符 112">
              <a:extLst>
                <a:ext uri="{FF2B5EF4-FFF2-40B4-BE49-F238E27FC236}">
                  <a16:creationId xmlns:a16="http://schemas.microsoft.com/office/drawing/2014/main" id="{C4658FF3-A40C-0740-8310-11A714B67ABB}"/>
                </a:ext>
              </a:extLst>
            </p:cNvPr>
            <p:cNvCxnSpPr>
              <a:cxnSpLocks noChangeShapeType="1"/>
            </p:cNvCxnSpPr>
            <p:nvPr/>
          </p:nvCxnSpPr>
          <p:spPr bwMode="auto">
            <a:xfrm>
              <a:off x="1856906" y="2558262"/>
              <a:ext cx="1109709" cy="0"/>
            </a:xfrm>
            <a:prstGeom prst="line">
              <a:avLst/>
            </a:prstGeom>
            <a:noFill/>
            <a:ln w="12700" algn="ctr">
              <a:solidFill>
                <a:schemeClr val="bg1"/>
              </a:solidFill>
              <a:round/>
              <a:headEnd/>
              <a:tailEnd/>
            </a:ln>
          </p:spPr>
        </p:cxnSp>
        <p:pic>
          <p:nvPicPr>
            <p:cNvPr id="217" name="Picture 3">
              <a:extLst>
                <a:ext uri="{FF2B5EF4-FFF2-40B4-BE49-F238E27FC236}">
                  <a16:creationId xmlns:a16="http://schemas.microsoft.com/office/drawing/2014/main" id="{DD53AAB1-4647-934A-AE74-E864D01FB437}"/>
                </a:ext>
              </a:extLst>
            </p:cNvPr>
            <p:cNvPicPr>
              <a:picLocks noChangeAspect="1" noChangeArrowheads="1"/>
            </p:cNvPicPr>
            <p:nvPr/>
          </p:nvPicPr>
          <p:blipFill>
            <a:blip r:embed="rId2" cstate="print"/>
            <a:srcRect/>
            <a:stretch>
              <a:fillRect/>
            </a:stretch>
          </p:blipFill>
          <p:spPr bwMode="auto">
            <a:xfrm>
              <a:off x="2978715" y="2030074"/>
              <a:ext cx="114301" cy="542925"/>
            </a:xfrm>
            <a:prstGeom prst="rect">
              <a:avLst/>
            </a:prstGeom>
            <a:noFill/>
            <a:ln w="9525">
              <a:solidFill>
                <a:srgbClr val="000000"/>
              </a:solidFill>
              <a:miter lim="800000"/>
              <a:headEnd/>
              <a:tailEnd/>
            </a:ln>
          </p:spPr>
        </p:pic>
      </p:grpSp>
      <p:cxnSp>
        <p:nvCxnSpPr>
          <p:cNvPr id="218" name="直接连接符 104">
            <a:extLst>
              <a:ext uri="{FF2B5EF4-FFF2-40B4-BE49-F238E27FC236}">
                <a16:creationId xmlns:a16="http://schemas.microsoft.com/office/drawing/2014/main" id="{8F46BDB6-8553-414B-812F-29DBBBA6029F}"/>
              </a:ext>
            </a:extLst>
          </p:cNvPr>
          <p:cNvCxnSpPr>
            <a:cxnSpLocks noChangeShapeType="1"/>
          </p:cNvCxnSpPr>
          <p:nvPr/>
        </p:nvCxnSpPr>
        <p:spPr bwMode="auto">
          <a:xfrm>
            <a:off x="3858765" y="2482689"/>
            <a:ext cx="320689" cy="0"/>
          </a:xfrm>
          <a:prstGeom prst="line">
            <a:avLst/>
          </a:prstGeom>
          <a:noFill/>
          <a:ln w="38100" algn="ctr">
            <a:solidFill>
              <a:srgbClr val="C00000"/>
            </a:solidFill>
            <a:round/>
            <a:headEnd/>
            <a:tailEnd/>
          </a:ln>
        </p:spPr>
      </p:cxnSp>
      <p:cxnSp>
        <p:nvCxnSpPr>
          <p:cNvPr id="219" name="直接连接符 105">
            <a:extLst>
              <a:ext uri="{FF2B5EF4-FFF2-40B4-BE49-F238E27FC236}">
                <a16:creationId xmlns:a16="http://schemas.microsoft.com/office/drawing/2014/main" id="{9169CC8F-C8A1-F543-B414-A55A7626AE2C}"/>
              </a:ext>
            </a:extLst>
          </p:cNvPr>
          <p:cNvCxnSpPr>
            <a:cxnSpLocks noChangeShapeType="1"/>
          </p:cNvCxnSpPr>
          <p:nvPr/>
        </p:nvCxnSpPr>
        <p:spPr bwMode="auto">
          <a:xfrm>
            <a:off x="3856329" y="2706699"/>
            <a:ext cx="320689" cy="0"/>
          </a:xfrm>
          <a:prstGeom prst="line">
            <a:avLst/>
          </a:prstGeom>
          <a:noFill/>
          <a:ln w="38100" algn="ctr">
            <a:solidFill>
              <a:srgbClr val="00B0F0"/>
            </a:solidFill>
            <a:round/>
            <a:headEnd/>
            <a:tailEnd/>
          </a:ln>
        </p:spPr>
      </p:cxnSp>
      <p:cxnSp>
        <p:nvCxnSpPr>
          <p:cNvPr id="220" name="直接连接符 101">
            <a:extLst>
              <a:ext uri="{FF2B5EF4-FFF2-40B4-BE49-F238E27FC236}">
                <a16:creationId xmlns:a16="http://schemas.microsoft.com/office/drawing/2014/main" id="{7E46498B-E562-9040-A2FD-A9276106CAFB}"/>
              </a:ext>
            </a:extLst>
          </p:cNvPr>
          <p:cNvCxnSpPr>
            <a:cxnSpLocks noChangeShapeType="1"/>
          </p:cNvCxnSpPr>
          <p:nvPr/>
        </p:nvCxnSpPr>
        <p:spPr bwMode="auto">
          <a:xfrm>
            <a:off x="3859957" y="2402841"/>
            <a:ext cx="320689" cy="0"/>
          </a:xfrm>
          <a:prstGeom prst="line">
            <a:avLst/>
          </a:prstGeom>
          <a:noFill/>
          <a:ln w="38100" algn="ctr">
            <a:solidFill>
              <a:srgbClr val="C00000"/>
            </a:solidFill>
            <a:round/>
            <a:headEnd/>
            <a:tailEnd/>
          </a:ln>
        </p:spPr>
      </p:cxnSp>
      <p:cxnSp>
        <p:nvCxnSpPr>
          <p:cNvPr id="221" name="直接连接符 102">
            <a:extLst>
              <a:ext uri="{FF2B5EF4-FFF2-40B4-BE49-F238E27FC236}">
                <a16:creationId xmlns:a16="http://schemas.microsoft.com/office/drawing/2014/main" id="{53BCE594-DD83-B249-B32E-03FEFC24A9C7}"/>
              </a:ext>
            </a:extLst>
          </p:cNvPr>
          <p:cNvCxnSpPr>
            <a:cxnSpLocks noChangeShapeType="1"/>
          </p:cNvCxnSpPr>
          <p:nvPr/>
        </p:nvCxnSpPr>
        <p:spPr bwMode="auto">
          <a:xfrm>
            <a:off x="3852168" y="2775109"/>
            <a:ext cx="320689" cy="0"/>
          </a:xfrm>
          <a:prstGeom prst="line">
            <a:avLst/>
          </a:prstGeom>
          <a:noFill/>
          <a:ln w="38100" algn="ctr">
            <a:solidFill>
              <a:srgbClr val="00B0F0"/>
            </a:solidFill>
            <a:round/>
            <a:headEnd/>
            <a:tailEnd/>
          </a:ln>
        </p:spPr>
      </p:cxnSp>
      <p:cxnSp>
        <p:nvCxnSpPr>
          <p:cNvPr id="222" name="直接连接符 103">
            <a:extLst>
              <a:ext uri="{FF2B5EF4-FFF2-40B4-BE49-F238E27FC236}">
                <a16:creationId xmlns:a16="http://schemas.microsoft.com/office/drawing/2014/main" id="{9879163D-0F11-9A4A-9122-7253FEF408A3}"/>
              </a:ext>
            </a:extLst>
          </p:cNvPr>
          <p:cNvCxnSpPr>
            <a:cxnSpLocks noChangeShapeType="1"/>
          </p:cNvCxnSpPr>
          <p:nvPr/>
        </p:nvCxnSpPr>
        <p:spPr bwMode="auto">
          <a:xfrm>
            <a:off x="3862222" y="2999139"/>
            <a:ext cx="320689" cy="0"/>
          </a:xfrm>
          <a:prstGeom prst="line">
            <a:avLst/>
          </a:prstGeom>
          <a:noFill/>
          <a:ln w="38100" algn="ctr">
            <a:solidFill>
              <a:srgbClr val="00B050"/>
            </a:solidFill>
            <a:round/>
            <a:headEnd/>
            <a:tailEnd/>
          </a:ln>
        </p:spPr>
      </p:cxnSp>
      <p:cxnSp>
        <p:nvCxnSpPr>
          <p:cNvPr id="223" name="直接连接符 98">
            <a:extLst>
              <a:ext uri="{FF2B5EF4-FFF2-40B4-BE49-F238E27FC236}">
                <a16:creationId xmlns:a16="http://schemas.microsoft.com/office/drawing/2014/main" id="{D2E3DD1D-BF0B-AD4E-884E-5CE0BA053E82}"/>
              </a:ext>
            </a:extLst>
          </p:cNvPr>
          <p:cNvCxnSpPr>
            <a:cxnSpLocks noChangeShapeType="1"/>
          </p:cNvCxnSpPr>
          <p:nvPr/>
        </p:nvCxnSpPr>
        <p:spPr bwMode="auto">
          <a:xfrm>
            <a:off x="3859361" y="2562405"/>
            <a:ext cx="320689" cy="0"/>
          </a:xfrm>
          <a:prstGeom prst="line">
            <a:avLst/>
          </a:prstGeom>
          <a:noFill/>
          <a:ln w="38100" algn="ctr">
            <a:solidFill>
              <a:srgbClr val="C00000"/>
            </a:solidFill>
            <a:round/>
            <a:headEnd/>
            <a:tailEnd/>
          </a:ln>
        </p:spPr>
      </p:cxnSp>
      <p:cxnSp>
        <p:nvCxnSpPr>
          <p:cNvPr id="224" name="直接连接符 99">
            <a:extLst>
              <a:ext uri="{FF2B5EF4-FFF2-40B4-BE49-F238E27FC236}">
                <a16:creationId xmlns:a16="http://schemas.microsoft.com/office/drawing/2014/main" id="{87CB24B4-3E4A-D141-8B1D-B6CBB42ABDD9}"/>
              </a:ext>
            </a:extLst>
          </p:cNvPr>
          <p:cNvCxnSpPr>
            <a:cxnSpLocks noChangeShapeType="1"/>
          </p:cNvCxnSpPr>
          <p:nvPr/>
        </p:nvCxnSpPr>
        <p:spPr bwMode="auto">
          <a:xfrm>
            <a:off x="3853356" y="2843488"/>
            <a:ext cx="320689" cy="0"/>
          </a:xfrm>
          <a:prstGeom prst="line">
            <a:avLst/>
          </a:prstGeom>
          <a:noFill/>
          <a:ln w="38100" algn="ctr">
            <a:solidFill>
              <a:srgbClr val="00B0F0"/>
            </a:solidFill>
            <a:round/>
            <a:headEnd/>
            <a:tailEnd/>
          </a:ln>
        </p:spPr>
      </p:cxnSp>
      <p:cxnSp>
        <p:nvCxnSpPr>
          <p:cNvPr id="225" name="直接连接符 100">
            <a:extLst>
              <a:ext uri="{FF2B5EF4-FFF2-40B4-BE49-F238E27FC236}">
                <a16:creationId xmlns:a16="http://schemas.microsoft.com/office/drawing/2014/main" id="{AB808C57-FA70-2B4C-9E46-3A05BB5A5D98}"/>
              </a:ext>
            </a:extLst>
          </p:cNvPr>
          <p:cNvCxnSpPr>
            <a:cxnSpLocks noChangeShapeType="1"/>
          </p:cNvCxnSpPr>
          <p:nvPr/>
        </p:nvCxnSpPr>
        <p:spPr bwMode="auto">
          <a:xfrm>
            <a:off x="3863411" y="3085248"/>
            <a:ext cx="320689" cy="0"/>
          </a:xfrm>
          <a:prstGeom prst="line">
            <a:avLst/>
          </a:prstGeom>
          <a:noFill/>
          <a:ln w="38100" algn="ctr">
            <a:solidFill>
              <a:srgbClr val="00B050"/>
            </a:solidFill>
            <a:round/>
            <a:headEnd/>
            <a:tailEnd/>
          </a:ln>
        </p:spPr>
      </p:cxnSp>
      <p:sp>
        <p:nvSpPr>
          <p:cNvPr id="226" name="Rectangle 12">
            <a:extLst>
              <a:ext uri="{FF2B5EF4-FFF2-40B4-BE49-F238E27FC236}">
                <a16:creationId xmlns:a16="http://schemas.microsoft.com/office/drawing/2014/main" id="{5CE04357-D957-9545-B7C3-6D22EC1B5692}"/>
              </a:ext>
            </a:extLst>
          </p:cNvPr>
          <p:cNvSpPr/>
          <p:nvPr/>
        </p:nvSpPr>
        <p:spPr>
          <a:xfrm>
            <a:off x="6198738" y="4759082"/>
            <a:ext cx="2482246" cy="85747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03" tIns="45701" rIns="91403" bIns="45701" anchor="ctr"/>
          <a:lstStyle/>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Push &amp; Pull</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Hybrid</a:t>
            </a:r>
            <a:endParaRPr kumimoji="1" lang="en-US" altLang="zh-CN" sz="1200" b="1" kern="0" dirty="0">
              <a:ea typeface="微软雅黑" panose="020B0503020204020204" pitchFamily="34" charset="-122"/>
            </a:endParaRP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Scheduling</a:t>
            </a:r>
          </a:p>
        </p:txBody>
      </p:sp>
      <p:sp>
        <p:nvSpPr>
          <p:cNvPr id="229" name="Rectangle 12">
            <a:extLst>
              <a:ext uri="{FF2B5EF4-FFF2-40B4-BE49-F238E27FC236}">
                <a16:creationId xmlns:a16="http://schemas.microsoft.com/office/drawing/2014/main" id="{36FC08B8-56E8-CF47-8B86-C507B26A1C00}"/>
              </a:ext>
            </a:extLst>
          </p:cNvPr>
          <p:cNvSpPr>
            <a:spLocks noChangeArrowheads="1"/>
          </p:cNvSpPr>
          <p:nvPr/>
        </p:nvSpPr>
        <p:spPr bwMode="auto">
          <a:xfrm>
            <a:off x="1002710" y="4742196"/>
            <a:ext cx="1730397" cy="857754"/>
          </a:xfrm>
          <a:prstGeom prst="rect">
            <a:avLst/>
          </a:prstGeom>
          <a:noFill/>
          <a:ln w="9525" algn="ctr">
            <a:noFill/>
            <a:miter lim="800000"/>
            <a:headEnd/>
            <a:tailEnd/>
          </a:ln>
        </p:spPr>
        <p:txBody>
          <a:bodyPr lIns="45720" tIns="0" rIns="45720" bIns="0" anchor="ctr" anchorCtr="0"/>
          <a:lstStyle/>
          <a:p>
            <a:pPr defTabSz="876300"/>
            <a:r>
              <a:rPr lang="en-US" sz="1050" dirty="0"/>
              <a:t>Unscheduled </a:t>
            </a:r>
            <a:r>
              <a:rPr lang="en-US" sz="1050" dirty="0" err="1"/>
              <a:t>incast</a:t>
            </a:r>
            <a:r>
              <a:rPr lang="en-US" sz="1050" dirty="0"/>
              <a:t> without awareness of network resources leads to packet loss.</a:t>
            </a:r>
            <a:endParaRPr lang="en-US" altLang="zh-CN" sz="1050" dirty="0">
              <a:ea typeface="微软雅黑" pitchFamily="34" charset="-122"/>
              <a:cs typeface="Arial" pitchFamily="34" charset="0"/>
            </a:endParaRPr>
          </a:p>
        </p:txBody>
      </p:sp>
      <p:grpSp>
        <p:nvGrpSpPr>
          <p:cNvPr id="230" name="组合 70">
            <a:extLst>
              <a:ext uri="{FF2B5EF4-FFF2-40B4-BE49-F238E27FC236}">
                <a16:creationId xmlns:a16="http://schemas.microsoft.com/office/drawing/2014/main" id="{AFC4227F-EA07-CB48-AA43-AF981926CEC3}"/>
              </a:ext>
            </a:extLst>
          </p:cNvPr>
          <p:cNvGrpSpPr>
            <a:grpSpLocks/>
          </p:cNvGrpSpPr>
          <p:nvPr/>
        </p:nvGrpSpPr>
        <p:grpSpPr bwMode="auto">
          <a:xfrm>
            <a:off x="371942" y="4783000"/>
            <a:ext cx="543605" cy="853532"/>
            <a:chOff x="806491" y="3474145"/>
            <a:chExt cx="725952" cy="1003177"/>
          </a:xfrm>
        </p:grpSpPr>
        <p:grpSp>
          <p:nvGrpSpPr>
            <p:cNvPr id="231" name="组合 74">
              <a:extLst>
                <a:ext uri="{FF2B5EF4-FFF2-40B4-BE49-F238E27FC236}">
                  <a16:creationId xmlns:a16="http://schemas.microsoft.com/office/drawing/2014/main" id="{EDFAD263-561A-364E-8D35-D526B170D4F1}"/>
                </a:ext>
              </a:extLst>
            </p:cNvPr>
            <p:cNvGrpSpPr>
              <a:grpSpLocks/>
            </p:cNvGrpSpPr>
            <p:nvPr/>
          </p:nvGrpSpPr>
          <p:grpSpPr bwMode="auto">
            <a:xfrm>
              <a:off x="850273" y="3474145"/>
              <a:ext cx="588145" cy="245599"/>
              <a:chOff x="850273" y="3474145"/>
              <a:chExt cx="588145" cy="245599"/>
            </a:xfrm>
          </p:grpSpPr>
          <p:sp>
            <p:nvSpPr>
              <p:cNvPr id="240" name="圆角矩形 95">
                <a:extLst>
                  <a:ext uri="{FF2B5EF4-FFF2-40B4-BE49-F238E27FC236}">
                    <a16:creationId xmlns:a16="http://schemas.microsoft.com/office/drawing/2014/main" id="{62755DD7-C16C-9C4C-8611-22AC7A1EEB98}"/>
                  </a:ext>
                </a:extLst>
              </p:cNvPr>
              <p:cNvSpPr>
                <a:spLocks noChangeArrowheads="1"/>
              </p:cNvSpPr>
              <p:nvPr/>
            </p:nvSpPr>
            <p:spPr bwMode="auto">
              <a:xfrm>
                <a:off x="914400" y="3488924"/>
                <a:ext cx="452761" cy="230820"/>
              </a:xfrm>
              <a:prstGeom prst="roundRect">
                <a:avLst>
                  <a:gd name="adj" fmla="val 16667"/>
                </a:avLst>
              </a:prstGeom>
              <a:solidFill>
                <a:srgbClr val="EAF4DB"/>
              </a:solidFill>
              <a:ln w="9525" algn="ctr">
                <a:solidFill>
                  <a:srgbClr val="CCE9AD"/>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41" name="TextBox 96">
                <a:extLst>
                  <a:ext uri="{FF2B5EF4-FFF2-40B4-BE49-F238E27FC236}">
                    <a16:creationId xmlns:a16="http://schemas.microsoft.com/office/drawing/2014/main" id="{08B78ADB-5D20-AE48-8214-DC1815A5978F}"/>
                  </a:ext>
                </a:extLst>
              </p:cNvPr>
              <p:cNvSpPr txBox="1">
                <a:spLocks noChangeArrowheads="1"/>
              </p:cNvSpPr>
              <p:nvPr/>
            </p:nvSpPr>
            <p:spPr bwMode="auto">
              <a:xfrm>
                <a:off x="850273" y="3474145"/>
                <a:ext cx="588145" cy="21161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buClr>
                    <a:srgbClr val="CC9900"/>
                  </a:buClr>
                  <a:buFont typeface="Wingdings" pitchFamily="2" charset="2"/>
                  <a:buNone/>
                </a:pPr>
                <a:r>
                  <a:rPr lang="en-US" altLang="zh-CN" sz="500" dirty="0">
                    <a:ea typeface="微软雅黑" pitchFamily="34" charset="-122"/>
                  </a:rPr>
                  <a:t>Source</a:t>
                </a:r>
                <a:endParaRPr lang="zh-CN" altLang="en-US" sz="500" dirty="0">
                  <a:ea typeface="微软雅黑" pitchFamily="34" charset="-122"/>
                </a:endParaRPr>
              </a:p>
            </p:txBody>
          </p:sp>
        </p:grpSp>
        <p:grpSp>
          <p:nvGrpSpPr>
            <p:cNvPr id="232" name="组合 75">
              <a:extLst>
                <a:ext uri="{FF2B5EF4-FFF2-40B4-BE49-F238E27FC236}">
                  <a16:creationId xmlns:a16="http://schemas.microsoft.com/office/drawing/2014/main" id="{1550B2F3-6795-E644-9CFE-65C355FC4CC0}"/>
                </a:ext>
              </a:extLst>
            </p:cNvPr>
            <p:cNvGrpSpPr>
              <a:grpSpLocks/>
            </p:cNvGrpSpPr>
            <p:nvPr/>
          </p:nvGrpSpPr>
          <p:grpSpPr bwMode="auto">
            <a:xfrm>
              <a:off x="860625" y="3857373"/>
              <a:ext cx="588144" cy="245599"/>
              <a:chOff x="850273" y="3474145"/>
              <a:chExt cx="588144" cy="245599"/>
            </a:xfrm>
          </p:grpSpPr>
          <p:sp>
            <p:nvSpPr>
              <p:cNvPr id="238" name="圆角矩形 93">
                <a:extLst>
                  <a:ext uri="{FF2B5EF4-FFF2-40B4-BE49-F238E27FC236}">
                    <a16:creationId xmlns:a16="http://schemas.microsoft.com/office/drawing/2014/main" id="{670ADC45-E16C-9642-9FD9-A4C3EE319615}"/>
                  </a:ext>
                </a:extLst>
              </p:cNvPr>
              <p:cNvSpPr>
                <a:spLocks noChangeArrowheads="1"/>
              </p:cNvSpPr>
              <p:nvPr/>
            </p:nvSpPr>
            <p:spPr bwMode="auto">
              <a:xfrm>
                <a:off x="914400" y="3488924"/>
                <a:ext cx="452761" cy="230820"/>
              </a:xfrm>
              <a:prstGeom prst="roundRect">
                <a:avLst>
                  <a:gd name="adj" fmla="val 16667"/>
                </a:avLst>
              </a:prstGeom>
              <a:solidFill>
                <a:srgbClr val="EAF4DB"/>
              </a:solidFill>
              <a:ln w="9525" algn="ctr">
                <a:solidFill>
                  <a:srgbClr val="CCE9AD"/>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39" name="TextBox 94">
                <a:extLst>
                  <a:ext uri="{FF2B5EF4-FFF2-40B4-BE49-F238E27FC236}">
                    <a16:creationId xmlns:a16="http://schemas.microsoft.com/office/drawing/2014/main" id="{70DF42D3-BE20-9743-AE38-A509E886CE25}"/>
                  </a:ext>
                </a:extLst>
              </p:cNvPr>
              <p:cNvSpPr txBox="1">
                <a:spLocks noChangeArrowheads="1"/>
              </p:cNvSpPr>
              <p:nvPr/>
            </p:nvSpPr>
            <p:spPr bwMode="auto">
              <a:xfrm>
                <a:off x="850273" y="3474145"/>
                <a:ext cx="588144" cy="21161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buClr>
                    <a:srgbClr val="CC9900"/>
                  </a:buClr>
                  <a:buFont typeface="Wingdings" pitchFamily="2" charset="2"/>
                  <a:buNone/>
                </a:pPr>
                <a:r>
                  <a:rPr lang="en-US" altLang="zh-CN" sz="500" dirty="0">
                    <a:ea typeface="微软雅黑" pitchFamily="34" charset="-122"/>
                  </a:rPr>
                  <a:t>Network</a:t>
                </a:r>
                <a:endParaRPr lang="zh-CN" altLang="en-US" sz="500" dirty="0">
                  <a:ea typeface="微软雅黑" pitchFamily="34" charset="-122"/>
                </a:endParaRPr>
              </a:p>
            </p:txBody>
          </p:sp>
        </p:grpSp>
        <p:grpSp>
          <p:nvGrpSpPr>
            <p:cNvPr id="233" name="组合 78">
              <a:extLst>
                <a:ext uri="{FF2B5EF4-FFF2-40B4-BE49-F238E27FC236}">
                  <a16:creationId xmlns:a16="http://schemas.microsoft.com/office/drawing/2014/main" id="{8E7298FB-C223-4E43-9347-FC0D369AA0CB}"/>
                </a:ext>
              </a:extLst>
            </p:cNvPr>
            <p:cNvGrpSpPr>
              <a:grpSpLocks/>
            </p:cNvGrpSpPr>
            <p:nvPr/>
          </p:nvGrpSpPr>
          <p:grpSpPr bwMode="auto">
            <a:xfrm>
              <a:off x="806491" y="4230814"/>
              <a:ext cx="725952" cy="246508"/>
              <a:chOff x="794665" y="3473236"/>
              <a:chExt cx="725952" cy="246508"/>
            </a:xfrm>
          </p:grpSpPr>
          <p:sp>
            <p:nvSpPr>
              <p:cNvPr id="236" name="圆角矩形 79">
                <a:extLst>
                  <a:ext uri="{FF2B5EF4-FFF2-40B4-BE49-F238E27FC236}">
                    <a16:creationId xmlns:a16="http://schemas.microsoft.com/office/drawing/2014/main" id="{37F285AA-2811-5945-8A0D-3D05C9220E34}"/>
                  </a:ext>
                </a:extLst>
              </p:cNvPr>
              <p:cNvSpPr>
                <a:spLocks noChangeArrowheads="1"/>
              </p:cNvSpPr>
              <p:nvPr/>
            </p:nvSpPr>
            <p:spPr bwMode="auto">
              <a:xfrm>
                <a:off x="914400" y="3488924"/>
                <a:ext cx="452761" cy="230820"/>
              </a:xfrm>
              <a:prstGeom prst="roundRect">
                <a:avLst>
                  <a:gd name="adj" fmla="val 16667"/>
                </a:avLst>
              </a:prstGeom>
              <a:solidFill>
                <a:srgbClr val="EAF4DB"/>
              </a:solidFill>
              <a:ln w="9525" algn="ctr">
                <a:solidFill>
                  <a:srgbClr val="CCE9AD"/>
                </a:solidFill>
                <a:round/>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37" name="TextBox 80">
                <a:extLst>
                  <a:ext uri="{FF2B5EF4-FFF2-40B4-BE49-F238E27FC236}">
                    <a16:creationId xmlns:a16="http://schemas.microsoft.com/office/drawing/2014/main" id="{53F6C492-6783-C34E-8C29-0B8F30324B65}"/>
                  </a:ext>
                </a:extLst>
              </p:cNvPr>
              <p:cNvSpPr txBox="1">
                <a:spLocks noChangeArrowheads="1"/>
              </p:cNvSpPr>
              <p:nvPr/>
            </p:nvSpPr>
            <p:spPr bwMode="auto">
              <a:xfrm>
                <a:off x="794665" y="3473236"/>
                <a:ext cx="725952" cy="21161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1" hangingPunct="1">
                  <a:buClr>
                    <a:srgbClr val="CC9900"/>
                  </a:buClr>
                  <a:buFont typeface="Wingdings" pitchFamily="2" charset="2"/>
                  <a:buNone/>
                </a:pPr>
                <a:r>
                  <a:rPr lang="en-US" altLang="zh-CN" sz="500" dirty="0">
                    <a:ea typeface="微软雅黑" pitchFamily="34" charset="-122"/>
                  </a:rPr>
                  <a:t>Destination</a:t>
                </a:r>
                <a:endParaRPr lang="zh-CN" altLang="en-US" sz="500" dirty="0">
                  <a:ea typeface="微软雅黑" pitchFamily="34" charset="-122"/>
                </a:endParaRPr>
              </a:p>
            </p:txBody>
          </p:sp>
        </p:grpSp>
        <p:sp>
          <p:nvSpPr>
            <p:cNvPr id="234" name="爆炸形 1 77">
              <a:extLst>
                <a:ext uri="{FF2B5EF4-FFF2-40B4-BE49-F238E27FC236}">
                  <a16:creationId xmlns:a16="http://schemas.microsoft.com/office/drawing/2014/main" id="{655B68E1-6CC8-D545-84AA-E5375903C4CB}"/>
                </a:ext>
              </a:extLst>
            </p:cNvPr>
            <p:cNvSpPr>
              <a:spLocks noChangeArrowheads="1"/>
            </p:cNvSpPr>
            <p:nvPr/>
          </p:nvSpPr>
          <p:spPr bwMode="auto">
            <a:xfrm>
              <a:off x="1045790" y="3695802"/>
              <a:ext cx="232594" cy="192617"/>
            </a:xfrm>
            <a:prstGeom prst="irregularSeal1">
              <a:avLst/>
            </a:prstGeom>
            <a:solidFill>
              <a:srgbClr val="FFC000"/>
            </a:solidFill>
            <a:ln w="9525">
              <a:solidFill>
                <a:srgbClr val="C00000"/>
              </a:solidFill>
              <a:miter lim="800000"/>
              <a:headEnd/>
              <a:tailEnd/>
            </a:ln>
          </p:spPr>
          <p:txBody>
            <a:bodyPr lIns="91416" tIns="45708" rIns="91416" bIns="45708"/>
            <a:lstStyle/>
            <a:p>
              <a:pPr eaLnBrk="1" hangingPunct="1">
                <a:buClr>
                  <a:srgbClr val="CC9900"/>
                </a:buClr>
                <a:buFont typeface="Wingdings" pitchFamily="2" charset="2"/>
                <a:buChar char="n"/>
              </a:pPr>
              <a:endParaRPr lang="zh-CN" altLang="en-US" sz="300">
                <a:ea typeface="微软雅黑" pitchFamily="34" charset="-122"/>
              </a:endParaRPr>
            </a:p>
          </p:txBody>
        </p:sp>
        <p:sp>
          <p:nvSpPr>
            <p:cNvPr id="235" name="爆炸形 1 78">
              <a:extLst>
                <a:ext uri="{FF2B5EF4-FFF2-40B4-BE49-F238E27FC236}">
                  <a16:creationId xmlns:a16="http://schemas.microsoft.com/office/drawing/2014/main" id="{D56EAAFB-6531-D949-9979-55E0A973B442}"/>
                </a:ext>
              </a:extLst>
            </p:cNvPr>
            <p:cNvSpPr>
              <a:spLocks noChangeArrowheads="1"/>
            </p:cNvSpPr>
            <p:nvPr/>
          </p:nvSpPr>
          <p:spPr bwMode="auto">
            <a:xfrm>
              <a:off x="1038386" y="4079030"/>
              <a:ext cx="232594" cy="192617"/>
            </a:xfrm>
            <a:prstGeom prst="irregularSeal1">
              <a:avLst/>
            </a:prstGeom>
            <a:solidFill>
              <a:srgbClr val="FFC000"/>
            </a:solidFill>
            <a:ln w="9525">
              <a:solidFill>
                <a:srgbClr val="C00000"/>
              </a:solidFill>
              <a:miter lim="800000"/>
              <a:headEnd/>
              <a:tailEnd/>
            </a:ln>
          </p:spPr>
          <p:txBody>
            <a:bodyPr lIns="91416" tIns="45708" rIns="91416" bIns="45708"/>
            <a:lstStyle/>
            <a:p>
              <a:pPr eaLnBrk="1" hangingPunct="1">
                <a:buClr>
                  <a:srgbClr val="CC9900"/>
                </a:buClr>
                <a:buFont typeface="Wingdings" pitchFamily="2" charset="2"/>
                <a:buChar char="n"/>
              </a:pPr>
              <a:endParaRPr lang="zh-CN" altLang="en-US" sz="300">
                <a:ea typeface="微软雅黑" pitchFamily="34" charset="-122"/>
              </a:endParaRPr>
            </a:p>
          </p:txBody>
        </p:sp>
      </p:grpSp>
      <p:sp>
        <p:nvSpPr>
          <p:cNvPr id="242" name="Rectangle 12">
            <a:extLst>
              <a:ext uri="{FF2B5EF4-FFF2-40B4-BE49-F238E27FC236}">
                <a16:creationId xmlns:a16="http://schemas.microsoft.com/office/drawing/2014/main" id="{C8504445-A8F8-EA46-A582-EC418D1912C1}"/>
              </a:ext>
            </a:extLst>
          </p:cNvPr>
          <p:cNvSpPr>
            <a:spLocks noChangeArrowheads="1"/>
          </p:cNvSpPr>
          <p:nvPr/>
        </p:nvSpPr>
        <p:spPr bwMode="auto">
          <a:xfrm>
            <a:off x="4384445" y="4743218"/>
            <a:ext cx="1742902" cy="857754"/>
          </a:xfrm>
          <a:prstGeom prst="rect">
            <a:avLst/>
          </a:prstGeom>
          <a:noFill/>
          <a:ln w="9525" algn="ctr">
            <a:noFill/>
            <a:miter lim="800000"/>
            <a:headEnd/>
            <a:tailEnd/>
          </a:ln>
        </p:spPr>
        <p:txBody>
          <a:bodyPr lIns="45720" tIns="0" rIns="45720" bIns="0" anchor="ctr" anchorCtr="0"/>
          <a:lstStyle/>
          <a:p>
            <a:pPr defTabSz="876300">
              <a:defRPr/>
            </a:pPr>
            <a:r>
              <a:rPr lang="en-US" sz="1050" dirty="0"/>
              <a:t>Schedule using i</a:t>
            </a:r>
            <a:r>
              <a:rPr lang="en-US" altLang="zh-CN" sz="1050" dirty="0">
                <a:ea typeface="微软雅黑" pitchFamily="34" charset="-122"/>
              </a:rPr>
              <a:t>ntegrated information from source, network, and destination.</a:t>
            </a:r>
          </a:p>
        </p:txBody>
      </p:sp>
      <p:grpSp>
        <p:nvGrpSpPr>
          <p:cNvPr id="243" name="组合 97">
            <a:extLst>
              <a:ext uri="{FF2B5EF4-FFF2-40B4-BE49-F238E27FC236}">
                <a16:creationId xmlns:a16="http://schemas.microsoft.com/office/drawing/2014/main" id="{03B9EDA7-6DD1-534E-93DE-2375F2211547}"/>
              </a:ext>
            </a:extLst>
          </p:cNvPr>
          <p:cNvGrpSpPr>
            <a:grpSpLocks/>
          </p:cNvGrpSpPr>
          <p:nvPr/>
        </p:nvGrpSpPr>
        <p:grpSpPr bwMode="auto">
          <a:xfrm>
            <a:off x="3781755" y="4714277"/>
            <a:ext cx="587159" cy="876515"/>
            <a:chOff x="2051054" y="3493379"/>
            <a:chExt cx="783651" cy="998721"/>
          </a:xfrm>
          <a:scene3d>
            <a:camera prst="orthographicFront">
              <a:rot lat="0" lon="0" rev="0"/>
            </a:camera>
            <a:lightRig rig="balanced" dir="t">
              <a:rot lat="0" lon="0" rev="8700000"/>
            </a:lightRig>
          </a:scene3d>
        </p:grpSpPr>
        <p:grpSp>
          <p:nvGrpSpPr>
            <p:cNvPr id="244" name="组合 83">
              <a:extLst>
                <a:ext uri="{FF2B5EF4-FFF2-40B4-BE49-F238E27FC236}">
                  <a16:creationId xmlns:a16="http://schemas.microsoft.com/office/drawing/2014/main" id="{91EBE172-2E4B-5F48-AD21-AE30E1A1B6C3}"/>
                </a:ext>
              </a:extLst>
            </p:cNvPr>
            <p:cNvGrpSpPr>
              <a:grpSpLocks/>
            </p:cNvGrpSpPr>
            <p:nvPr/>
          </p:nvGrpSpPr>
          <p:grpSpPr bwMode="auto">
            <a:xfrm>
              <a:off x="2094709" y="3493379"/>
              <a:ext cx="681683" cy="998721"/>
              <a:chOff x="767508" y="3488923"/>
              <a:chExt cx="681683" cy="998721"/>
            </a:xfrm>
          </p:grpSpPr>
          <p:sp>
            <p:nvSpPr>
              <p:cNvPr id="249" name="圆角矩形 126">
                <a:extLst>
                  <a:ext uri="{FF2B5EF4-FFF2-40B4-BE49-F238E27FC236}">
                    <a16:creationId xmlns:a16="http://schemas.microsoft.com/office/drawing/2014/main" id="{F98C5265-D775-544A-8EC9-FEE2093EBDA1}"/>
                  </a:ext>
                </a:extLst>
              </p:cNvPr>
              <p:cNvSpPr>
                <a:spLocks noChangeArrowheads="1"/>
              </p:cNvSpPr>
              <p:nvPr/>
            </p:nvSpPr>
            <p:spPr bwMode="auto">
              <a:xfrm>
                <a:off x="804830" y="3488923"/>
                <a:ext cx="612158" cy="998721"/>
              </a:xfrm>
              <a:prstGeom prst="roundRect">
                <a:avLst>
                  <a:gd name="adj" fmla="val 16667"/>
                </a:avLst>
              </a:prstGeom>
              <a:solidFill>
                <a:srgbClr val="EAF4DB"/>
              </a:solidFill>
              <a:ln w="9525" algn="ctr">
                <a:noFill/>
                <a:round/>
                <a:headEnd/>
                <a:tailEnd/>
              </a:ln>
              <a:effectLst>
                <a:outerShdw blurRad="44450" dist="27940" dir="5400000" algn="ctr">
                  <a:srgbClr val="000000">
                    <a:alpha val="32000"/>
                  </a:srgbClr>
                </a:outerShdw>
              </a:effectLst>
              <a:sp3d>
                <a:bevelT w="190500" h="38100"/>
              </a:sp3d>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50" name="TextBox 127">
                <a:extLst>
                  <a:ext uri="{FF2B5EF4-FFF2-40B4-BE49-F238E27FC236}">
                    <a16:creationId xmlns:a16="http://schemas.microsoft.com/office/drawing/2014/main" id="{41E71610-CED8-E84D-9C29-D48C26487F88}"/>
                  </a:ext>
                </a:extLst>
              </p:cNvPr>
              <p:cNvSpPr txBox="1">
                <a:spLocks noChangeArrowheads="1"/>
              </p:cNvSpPr>
              <p:nvPr/>
            </p:nvSpPr>
            <p:spPr bwMode="auto">
              <a:xfrm>
                <a:off x="767508" y="3521344"/>
                <a:ext cx="681683" cy="22379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eaLnBrk="1" hangingPunct="1">
                  <a:buClr>
                    <a:srgbClr val="CC9900"/>
                  </a:buClr>
                  <a:buFont typeface="Wingdings" pitchFamily="2" charset="2"/>
                  <a:buNone/>
                </a:pPr>
                <a:r>
                  <a:rPr lang="en-US" altLang="zh-CN" sz="600" dirty="0">
                    <a:ea typeface="微软雅黑" pitchFamily="34" charset="-122"/>
                  </a:rPr>
                  <a:t>Source</a:t>
                </a:r>
                <a:endParaRPr lang="zh-CN" altLang="en-US" sz="600" dirty="0">
                  <a:ea typeface="微软雅黑" pitchFamily="34" charset="-122"/>
                </a:endParaRPr>
              </a:p>
            </p:txBody>
          </p:sp>
        </p:grpSp>
        <p:sp>
          <p:nvSpPr>
            <p:cNvPr id="245" name="TextBox 108">
              <a:extLst>
                <a:ext uri="{FF2B5EF4-FFF2-40B4-BE49-F238E27FC236}">
                  <a16:creationId xmlns:a16="http://schemas.microsoft.com/office/drawing/2014/main" id="{D46EE5C3-7805-E445-AB15-AC22F25B78D6}"/>
                </a:ext>
              </a:extLst>
            </p:cNvPr>
            <p:cNvSpPr txBox="1">
              <a:spLocks noChangeArrowheads="1"/>
            </p:cNvSpPr>
            <p:nvPr/>
          </p:nvSpPr>
          <p:spPr bwMode="auto">
            <a:xfrm>
              <a:off x="2100948" y="3835139"/>
              <a:ext cx="681683" cy="22379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eaLnBrk="1" hangingPunct="1">
                <a:buClr>
                  <a:srgbClr val="CC9900"/>
                </a:buClr>
                <a:buFont typeface="Wingdings" pitchFamily="2" charset="2"/>
                <a:buNone/>
              </a:pPr>
              <a:r>
                <a:rPr lang="en-US" altLang="zh-CN" sz="600" dirty="0">
                  <a:ea typeface="微软雅黑" pitchFamily="34" charset="-122"/>
                </a:rPr>
                <a:t>Network</a:t>
              </a:r>
              <a:endParaRPr lang="zh-CN" altLang="en-US" sz="600" dirty="0">
                <a:ea typeface="微软雅黑" pitchFamily="34" charset="-122"/>
              </a:endParaRPr>
            </a:p>
          </p:txBody>
        </p:sp>
        <p:sp>
          <p:nvSpPr>
            <p:cNvPr id="246" name="TextBox 109">
              <a:extLst>
                <a:ext uri="{FF2B5EF4-FFF2-40B4-BE49-F238E27FC236}">
                  <a16:creationId xmlns:a16="http://schemas.microsoft.com/office/drawing/2014/main" id="{8599E0BA-9AED-C746-BE43-DDA2A0198D99}"/>
                </a:ext>
              </a:extLst>
            </p:cNvPr>
            <p:cNvSpPr txBox="1">
              <a:spLocks noChangeArrowheads="1"/>
            </p:cNvSpPr>
            <p:nvPr/>
          </p:nvSpPr>
          <p:spPr bwMode="auto">
            <a:xfrm>
              <a:off x="2051054" y="4175683"/>
              <a:ext cx="783651" cy="22379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eaLnBrk="1" hangingPunct="1">
                <a:buClr>
                  <a:srgbClr val="CC9900"/>
                </a:buClr>
                <a:buFont typeface="Wingdings" pitchFamily="2" charset="2"/>
                <a:buNone/>
              </a:pPr>
              <a:r>
                <a:rPr lang="en-US" altLang="zh-CN" sz="600" dirty="0">
                  <a:ea typeface="微软雅黑" pitchFamily="34" charset="-122"/>
                </a:rPr>
                <a:t>Destination</a:t>
              </a:r>
              <a:endParaRPr lang="zh-CN" altLang="en-US" sz="600" dirty="0">
                <a:ea typeface="微软雅黑" pitchFamily="34" charset="-122"/>
              </a:endParaRPr>
            </a:p>
          </p:txBody>
        </p:sp>
        <p:sp>
          <p:nvSpPr>
            <p:cNvPr id="247" name="加号 124">
              <a:extLst>
                <a:ext uri="{FF2B5EF4-FFF2-40B4-BE49-F238E27FC236}">
                  <a16:creationId xmlns:a16="http://schemas.microsoft.com/office/drawing/2014/main" id="{CA163CE8-010C-4D40-847B-288F21A78AFD}"/>
                </a:ext>
              </a:extLst>
            </p:cNvPr>
            <p:cNvSpPr/>
            <p:nvPr/>
          </p:nvSpPr>
          <p:spPr>
            <a:xfrm>
              <a:off x="2372593" y="3773339"/>
              <a:ext cx="144541" cy="142958"/>
            </a:xfrm>
            <a:prstGeom prst="mathPlus">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p3d>
              <a:bevelT w="190500" h="38100"/>
            </a:sp3d>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sp>
          <p:nvSpPr>
            <p:cNvPr id="248" name="加号 125">
              <a:extLst>
                <a:ext uri="{FF2B5EF4-FFF2-40B4-BE49-F238E27FC236}">
                  <a16:creationId xmlns:a16="http://schemas.microsoft.com/office/drawing/2014/main" id="{228A73BB-FB09-2043-9E05-B89DA37FE6D1}"/>
                </a:ext>
              </a:extLst>
            </p:cNvPr>
            <p:cNvSpPr/>
            <p:nvPr/>
          </p:nvSpPr>
          <p:spPr>
            <a:xfrm>
              <a:off x="2381331" y="4067197"/>
              <a:ext cx="144540" cy="144943"/>
            </a:xfrm>
            <a:prstGeom prst="mathPlus">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p3d>
              <a:bevelT w="190500" h="38100"/>
            </a:sp3d>
          </p:spPr>
          <p:txBody>
            <a:bodyPr lIns="76089" tIns="38039" rIns="38039" bIns="76089" anchor="ctr" anchorCtr="1"/>
            <a:lstStyle/>
            <a:p>
              <a:pPr algn="ctr" defTabSz="877625">
                <a:lnSpc>
                  <a:spcPts val="1500"/>
                </a:lnSpc>
                <a:buFont typeface="Wingdings" pitchFamily="2" charset="2"/>
                <a:buChar char="n"/>
                <a:defRPr/>
              </a:pPr>
              <a:endParaRPr lang="zh-CN" altLang="en-US" sz="1050" dirty="0">
                <a:ea typeface="微软雅黑" panose="020B0503020204020204" pitchFamily="34" charset="-122"/>
              </a:endParaRPr>
            </a:p>
          </p:txBody>
        </p:sp>
      </p:grpSp>
      <p:sp>
        <p:nvSpPr>
          <p:cNvPr id="251" name="Rectangle 12">
            <a:extLst>
              <a:ext uri="{FF2B5EF4-FFF2-40B4-BE49-F238E27FC236}">
                <a16:creationId xmlns:a16="http://schemas.microsoft.com/office/drawing/2014/main" id="{63769C30-B620-A849-923D-BCD6432B22A7}"/>
              </a:ext>
            </a:extLst>
          </p:cNvPr>
          <p:cNvSpPr/>
          <p:nvPr/>
        </p:nvSpPr>
        <p:spPr>
          <a:xfrm>
            <a:off x="6197415" y="3595521"/>
            <a:ext cx="2482246" cy="857477"/>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03" tIns="45701" rIns="91403" bIns="45701" anchor="ctr"/>
          <a:lstStyle/>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Load-aware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Packet </a:t>
            </a:r>
          </a:p>
          <a:p>
            <a:pPr algn="ctr" defTabSz="877625" fontAlgn="auto">
              <a:lnSpc>
                <a:spcPts val="2099"/>
              </a:lnSpc>
              <a:spcBef>
                <a:spcPts val="0"/>
              </a:spcBef>
              <a:spcAft>
                <a:spcPts val="0"/>
              </a:spcAft>
              <a:buClr>
                <a:srgbClr val="CC9900"/>
              </a:buClr>
              <a:buFont typeface="Arial" panose="020B0604020202020204" pitchFamily="34" charset="0"/>
              <a:buNone/>
              <a:defRPr/>
            </a:pPr>
            <a:r>
              <a:rPr kumimoji="1" lang="en-US" altLang="zh-CN" sz="1200" b="1" kern="0" dirty="0">
                <a:ea typeface="微软雅黑" panose="020B0503020204020204" pitchFamily="34" charset="-122"/>
                <a:cs typeface="Arial" pitchFamily="34" charset="0"/>
              </a:rPr>
              <a:t>Spraying</a:t>
            </a:r>
          </a:p>
        </p:txBody>
      </p:sp>
      <p:sp>
        <p:nvSpPr>
          <p:cNvPr id="254" name="Rectangle 12">
            <a:extLst>
              <a:ext uri="{FF2B5EF4-FFF2-40B4-BE49-F238E27FC236}">
                <a16:creationId xmlns:a16="http://schemas.microsoft.com/office/drawing/2014/main" id="{2B282CC0-55B5-ED41-B8C4-398B6C60E4C5}"/>
              </a:ext>
            </a:extLst>
          </p:cNvPr>
          <p:cNvSpPr>
            <a:spLocks noChangeArrowheads="1"/>
          </p:cNvSpPr>
          <p:nvPr/>
        </p:nvSpPr>
        <p:spPr bwMode="auto">
          <a:xfrm>
            <a:off x="1009330" y="3544458"/>
            <a:ext cx="1688660" cy="857754"/>
          </a:xfrm>
          <a:prstGeom prst="rect">
            <a:avLst/>
          </a:prstGeom>
          <a:noFill/>
          <a:ln w="9525" algn="ctr">
            <a:noFill/>
            <a:miter lim="800000"/>
            <a:headEnd/>
            <a:tailEnd/>
          </a:ln>
        </p:spPr>
        <p:txBody>
          <a:bodyPr lIns="45720" tIns="0" rIns="45720" bIns="0" anchor="ctr" anchorCtr="0"/>
          <a:lstStyle/>
          <a:p>
            <a:pPr defTabSz="876300"/>
            <a:r>
              <a:rPr lang="en-US" altLang="zh-CN" sz="1050" dirty="0">
                <a:ea typeface="微软雅黑" pitchFamily="34" charset="-122"/>
              </a:rPr>
              <a:t>Unbalanced load sharing.  Multiple elephant flows congest and block mice flows..</a:t>
            </a:r>
          </a:p>
        </p:txBody>
      </p:sp>
      <p:grpSp>
        <p:nvGrpSpPr>
          <p:cNvPr id="255" name="组合 128">
            <a:extLst>
              <a:ext uri="{FF2B5EF4-FFF2-40B4-BE49-F238E27FC236}">
                <a16:creationId xmlns:a16="http://schemas.microsoft.com/office/drawing/2014/main" id="{EDF59514-453A-9F44-8755-B507BED019D5}"/>
              </a:ext>
            </a:extLst>
          </p:cNvPr>
          <p:cNvGrpSpPr>
            <a:grpSpLocks/>
          </p:cNvGrpSpPr>
          <p:nvPr/>
        </p:nvGrpSpPr>
        <p:grpSpPr bwMode="auto">
          <a:xfrm>
            <a:off x="251520" y="3693608"/>
            <a:ext cx="678187" cy="648380"/>
            <a:chOff x="5122416" y="3808520"/>
            <a:chExt cx="985421" cy="471997"/>
          </a:xfrm>
        </p:grpSpPr>
        <p:grpSp>
          <p:nvGrpSpPr>
            <p:cNvPr id="256" name="组合 92">
              <a:extLst>
                <a:ext uri="{FF2B5EF4-FFF2-40B4-BE49-F238E27FC236}">
                  <a16:creationId xmlns:a16="http://schemas.microsoft.com/office/drawing/2014/main" id="{EA53B36D-5DDD-5B43-9896-48EBF44B7902}"/>
                </a:ext>
              </a:extLst>
            </p:cNvPr>
            <p:cNvGrpSpPr>
              <a:grpSpLocks/>
            </p:cNvGrpSpPr>
            <p:nvPr/>
          </p:nvGrpSpPr>
          <p:grpSpPr bwMode="auto">
            <a:xfrm>
              <a:off x="5352658" y="3808520"/>
              <a:ext cx="657526" cy="470518"/>
              <a:chOff x="2286000" y="2819400"/>
              <a:chExt cx="962025" cy="523875"/>
            </a:xfrm>
          </p:grpSpPr>
          <p:sp>
            <p:nvSpPr>
              <p:cNvPr id="259" name="矩形 132">
                <a:extLst>
                  <a:ext uri="{FF2B5EF4-FFF2-40B4-BE49-F238E27FC236}">
                    <a16:creationId xmlns:a16="http://schemas.microsoft.com/office/drawing/2014/main" id="{5D97A6BD-D783-2B42-B42C-2B1E132EFA99}"/>
                  </a:ext>
                </a:extLst>
              </p:cNvPr>
              <p:cNvSpPr/>
              <p:nvPr/>
            </p:nvSpPr>
            <p:spPr bwMode="auto">
              <a:xfrm>
                <a:off x="2286321" y="2819400"/>
                <a:ext cx="962728" cy="523305"/>
              </a:xfrm>
              <a:prstGeom prst="rect">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grpSp>
            <p:nvGrpSpPr>
              <p:cNvPr id="260" name="组合 26">
                <a:extLst>
                  <a:ext uri="{FF2B5EF4-FFF2-40B4-BE49-F238E27FC236}">
                    <a16:creationId xmlns:a16="http://schemas.microsoft.com/office/drawing/2014/main" id="{FB69257F-9600-8144-A444-046656F269AC}"/>
                  </a:ext>
                </a:extLst>
              </p:cNvPr>
              <p:cNvGrpSpPr>
                <a:grpSpLocks/>
              </p:cNvGrpSpPr>
              <p:nvPr/>
            </p:nvGrpSpPr>
            <p:grpSpPr bwMode="auto">
              <a:xfrm>
                <a:off x="2400300" y="2886075"/>
                <a:ext cx="704850" cy="396000"/>
                <a:chOff x="4143375" y="4562475"/>
                <a:chExt cx="704850" cy="295275"/>
              </a:xfrm>
            </p:grpSpPr>
            <p:cxnSp>
              <p:nvCxnSpPr>
                <p:cNvPr id="261" name="直接连接符 134">
                  <a:extLst>
                    <a:ext uri="{FF2B5EF4-FFF2-40B4-BE49-F238E27FC236}">
                      <a16:creationId xmlns:a16="http://schemas.microsoft.com/office/drawing/2014/main" id="{C4EAC5D2-3BD4-E247-B0D4-F417F7F9DE5A}"/>
                    </a:ext>
                  </a:extLst>
                </p:cNvPr>
                <p:cNvCxnSpPr>
                  <a:cxnSpLocks noChangeShapeType="1"/>
                </p:cNvCxnSpPr>
                <p:nvPr/>
              </p:nvCxnSpPr>
              <p:spPr bwMode="auto">
                <a:xfrm>
                  <a:off x="4143375" y="4562475"/>
                  <a:ext cx="171450" cy="0"/>
                </a:xfrm>
                <a:prstGeom prst="line">
                  <a:avLst/>
                </a:prstGeom>
                <a:noFill/>
                <a:ln w="12700" algn="ctr">
                  <a:solidFill>
                    <a:srgbClr val="FFFF00"/>
                  </a:solidFill>
                  <a:round/>
                  <a:headEnd/>
                  <a:tailEnd/>
                </a:ln>
              </p:spPr>
            </p:cxnSp>
            <p:cxnSp>
              <p:nvCxnSpPr>
                <p:cNvPr id="262" name="直接连接符 135">
                  <a:extLst>
                    <a:ext uri="{FF2B5EF4-FFF2-40B4-BE49-F238E27FC236}">
                      <a16:creationId xmlns:a16="http://schemas.microsoft.com/office/drawing/2014/main" id="{20C44135-B82D-6C4E-B4D5-1CFB5A3EED0F}"/>
                    </a:ext>
                  </a:extLst>
                </p:cNvPr>
                <p:cNvCxnSpPr>
                  <a:cxnSpLocks noChangeShapeType="1"/>
                </p:cNvCxnSpPr>
                <p:nvPr/>
              </p:nvCxnSpPr>
              <p:spPr bwMode="auto">
                <a:xfrm>
                  <a:off x="4152900" y="4857750"/>
                  <a:ext cx="171450" cy="0"/>
                </a:xfrm>
                <a:prstGeom prst="line">
                  <a:avLst/>
                </a:prstGeom>
                <a:noFill/>
                <a:ln w="12700" algn="ctr">
                  <a:solidFill>
                    <a:srgbClr val="FFFF00"/>
                  </a:solidFill>
                  <a:round/>
                  <a:headEnd/>
                  <a:tailEnd/>
                </a:ln>
              </p:spPr>
            </p:cxnSp>
            <p:cxnSp>
              <p:nvCxnSpPr>
                <p:cNvPr id="263" name="直接连接符 136">
                  <a:extLst>
                    <a:ext uri="{FF2B5EF4-FFF2-40B4-BE49-F238E27FC236}">
                      <a16:creationId xmlns:a16="http://schemas.microsoft.com/office/drawing/2014/main" id="{CB55DE37-D206-2146-8017-1B28CDAD1DFD}"/>
                    </a:ext>
                  </a:extLst>
                </p:cNvPr>
                <p:cNvCxnSpPr>
                  <a:cxnSpLocks noChangeShapeType="1"/>
                </p:cNvCxnSpPr>
                <p:nvPr/>
              </p:nvCxnSpPr>
              <p:spPr bwMode="auto">
                <a:xfrm>
                  <a:off x="4657725" y="4562475"/>
                  <a:ext cx="171450" cy="0"/>
                </a:xfrm>
                <a:prstGeom prst="line">
                  <a:avLst/>
                </a:prstGeom>
                <a:noFill/>
                <a:ln w="12700" algn="ctr">
                  <a:solidFill>
                    <a:srgbClr val="FFFF00"/>
                  </a:solidFill>
                  <a:round/>
                  <a:headEnd/>
                  <a:tailEnd/>
                </a:ln>
              </p:spPr>
            </p:cxnSp>
            <p:cxnSp>
              <p:nvCxnSpPr>
                <p:cNvPr id="264" name="直接连接符 137">
                  <a:extLst>
                    <a:ext uri="{FF2B5EF4-FFF2-40B4-BE49-F238E27FC236}">
                      <a16:creationId xmlns:a16="http://schemas.microsoft.com/office/drawing/2014/main" id="{0E43A1AF-7C7D-DD45-BEAE-6CCCAC358C7B}"/>
                    </a:ext>
                  </a:extLst>
                </p:cNvPr>
                <p:cNvCxnSpPr>
                  <a:cxnSpLocks noChangeShapeType="1"/>
                </p:cNvCxnSpPr>
                <p:nvPr/>
              </p:nvCxnSpPr>
              <p:spPr bwMode="auto">
                <a:xfrm>
                  <a:off x="4676775" y="4857750"/>
                  <a:ext cx="171450" cy="0"/>
                </a:xfrm>
                <a:prstGeom prst="line">
                  <a:avLst/>
                </a:prstGeom>
                <a:noFill/>
                <a:ln w="12700" algn="ctr">
                  <a:solidFill>
                    <a:srgbClr val="FFFF00"/>
                  </a:solidFill>
                  <a:round/>
                  <a:headEnd/>
                  <a:tailEnd/>
                </a:ln>
              </p:spPr>
            </p:cxnSp>
            <p:cxnSp>
              <p:nvCxnSpPr>
                <p:cNvPr id="265" name="直接连接符 138">
                  <a:extLst>
                    <a:ext uri="{FF2B5EF4-FFF2-40B4-BE49-F238E27FC236}">
                      <a16:creationId xmlns:a16="http://schemas.microsoft.com/office/drawing/2014/main" id="{CB602B05-4DCE-DA45-945C-5DFD3BCB004D}"/>
                    </a:ext>
                  </a:extLst>
                </p:cNvPr>
                <p:cNvCxnSpPr>
                  <a:cxnSpLocks noChangeShapeType="1"/>
                </p:cNvCxnSpPr>
                <p:nvPr/>
              </p:nvCxnSpPr>
              <p:spPr bwMode="auto">
                <a:xfrm>
                  <a:off x="4314825" y="4562475"/>
                  <a:ext cx="360000" cy="288000"/>
                </a:xfrm>
                <a:prstGeom prst="line">
                  <a:avLst/>
                </a:prstGeom>
                <a:noFill/>
                <a:ln w="12700" algn="ctr">
                  <a:solidFill>
                    <a:srgbClr val="FFFF00"/>
                  </a:solidFill>
                  <a:round/>
                  <a:headEnd/>
                  <a:tailEnd/>
                </a:ln>
              </p:spPr>
            </p:cxnSp>
            <p:cxnSp>
              <p:nvCxnSpPr>
                <p:cNvPr id="266" name="直接连接符 139">
                  <a:extLst>
                    <a:ext uri="{FF2B5EF4-FFF2-40B4-BE49-F238E27FC236}">
                      <a16:creationId xmlns:a16="http://schemas.microsoft.com/office/drawing/2014/main" id="{E8AA4935-A1F1-5749-906E-5C4D4A9E472E}"/>
                    </a:ext>
                  </a:extLst>
                </p:cNvPr>
                <p:cNvCxnSpPr>
                  <a:cxnSpLocks noChangeShapeType="1"/>
                </p:cNvCxnSpPr>
                <p:nvPr/>
              </p:nvCxnSpPr>
              <p:spPr bwMode="auto">
                <a:xfrm flipV="1">
                  <a:off x="4324350" y="4562475"/>
                  <a:ext cx="333375" cy="295275"/>
                </a:xfrm>
                <a:prstGeom prst="line">
                  <a:avLst/>
                </a:prstGeom>
                <a:noFill/>
                <a:ln w="12700" algn="ctr">
                  <a:solidFill>
                    <a:srgbClr val="FFFF00"/>
                  </a:solidFill>
                  <a:round/>
                  <a:headEnd/>
                  <a:tailEnd/>
                </a:ln>
              </p:spPr>
            </p:cxnSp>
          </p:grpSp>
        </p:grpSp>
        <p:sp>
          <p:nvSpPr>
            <p:cNvPr id="257" name="任意多边形 130">
              <a:extLst>
                <a:ext uri="{FF2B5EF4-FFF2-40B4-BE49-F238E27FC236}">
                  <a16:creationId xmlns:a16="http://schemas.microsoft.com/office/drawing/2014/main" id="{DB929257-44F6-5A4E-A6C0-FE22E81EC6C5}"/>
                </a:ext>
              </a:extLst>
            </p:cNvPr>
            <p:cNvSpPr/>
            <p:nvPr/>
          </p:nvSpPr>
          <p:spPr bwMode="auto">
            <a:xfrm>
              <a:off x="5122416" y="3874241"/>
              <a:ext cx="985421" cy="384370"/>
            </a:xfrm>
            <a:custGeom>
              <a:avLst/>
              <a:gdLst>
                <a:gd name="connsiteX0" fmla="*/ 0 w 985421"/>
                <a:gd name="connsiteY0" fmla="*/ 32551 h 384699"/>
                <a:gd name="connsiteX1" fmla="*/ 435005 w 985421"/>
                <a:gd name="connsiteY1" fmla="*/ 50307 h 384699"/>
                <a:gd name="connsiteX2" fmla="*/ 665825 w 985421"/>
                <a:gd name="connsiteY2" fmla="*/ 334392 h 384699"/>
                <a:gd name="connsiteX3" fmla="*/ 941033 w 985421"/>
                <a:gd name="connsiteY3" fmla="*/ 352148 h 384699"/>
                <a:gd name="connsiteX4" fmla="*/ 932155 w 985421"/>
                <a:gd name="connsiteY4" fmla="*/ 352148 h 38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421" h="384699">
                  <a:moveTo>
                    <a:pt x="0" y="32551"/>
                  </a:moveTo>
                  <a:cubicBezTo>
                    <a:pt x="162017" y="16275"/>
                    <a:pt x="324034" y="0"/>
                    <a:pt x="435005" y="50307"/>
                  </a:cubicBezTo>
                  <a:cubicBezTo>
                    <a:pt x="545976" y="100614"/>
                    <a:pt x="581487" y="284085"/>
                    <a:pt x="665825" y="334392"/>
                  </a:cubicBezTo>
                  <a:cubicBezTo>
                    <a:pt x="750163" y="384699"/>
                    <a:pt x="896645" y="349189"/>
                    <a:pt x="941033" y="352148"/>
                  </a:cubicBezTo>
                  <a:cubicBezTo>
                    <a:pt x="985421" y="355107"/>
                    <a:pt x="958788" y="353627"/>
                    <a:pt x="932155" y="352148"/>
                  </a:cubicBezTo>
                </a:path>
              </a:pathLst>
            </a:custGeom>
            <a:noFill/>
            <a:ln w="38100" cap="flat" cmpd="sng" algn="ctr">
              <a:solidFill>
                <a:schemeClr val="bg1">
                  <a:lumMod val="65000"/>
                </a:schemeClr>
              </a:solidFill>
              <a:prstDash val="solid"/>
              <a:round/>
              <a:headEnd type="none" w="med" len="med"/>
              <a:tailEnd type="none" w="med" len="med"/>
            </a:ln>
            <a:effectLst/>
          </p:spPr>
          <p:txBody>
            <a:bodyPr anchor="ctr"/>
            <a:lstStyle/>
            <a:p>
              <a:pPr algn="ctr" eaLnBrk="1" hangingPunct="1">
                <a:buClr>
                  <a:srgbClr val="CC9900"/>
                </a:buClr>
                <a:buFont typeface="Wingdings" pitchFamily="2" charset="2"/>
                <a:buChar char="n"/>
                <a:defRPr/>
              </a:pPr>
              <a:endParaRPr lang="zh-CN" altLang="en-US" sz="1200" b="1"/>
            </a:p>
          </p:txBody>
        </p:sp>
        <p:sp>
          <p:nvSpPr>
            <p:cNvPr id="258" name="任意多边形 131">
              <a:extLst>
                <a:ext uri="{FF2B5EF4-FFF2-40B4-BE49-F238E27FC236}">
                  <a16:creationId xmlns:a16="http://schemas.microsoft.com/office/drawing/2014/main" id="{AB995FCC-4605-6649-B07C-CAEE49C69C63}"/>
                </a:ext>
              </a:extLst>
            </p:cNvPr>
            <p:cNvSpPr>
              <a:spLocks/>
            </p:cNvSpPr>
            <p:nvPr/>
          </p:nvSpPr>
          <p:spPr bwMode="auto">
            <a:xfrm>
              <a:off x="5157926" y="3841072"/>
              <a:ext cx="932156" cy="439445"/>
            </a:xfrm>
            <a:custGeom>
              <a:avLst/>
              <a:gdLst>
                <a:gd name="T0" fmla="*/ 0 w 932156"/>
                <a:gd name="T1" fmla="*/ 384699 h 439445"/>
                <a:gd name="T2" fmla="*/ 399495 w 932156"/>
                <a:gd name="T3" fmla="*/ 384699 h 439445"/>
                <a:gd name="T4" fmla="*/ 648070 w 932156"/>
                <a:gd name="T5" fmla="*/ 56225 h 439445"/>
                <a:gd name="T6" fmla="*/ 932156 w 932156"/>
                <a:gd name="T7" fmla="*/ 47347 h 439445"/>
                <a:gd name="T8" fmla="*/ 932156 w 932156"/>
                <a:gd name="T9" fmla="*/ 47347 h 439445"/>
                <a:gd name="T10" fmla="*/ 0 60000 65536"/>
                <a:gd name="T11" fmla="*/ 0 60000 65536"/>
                <a:gd name="T12" fmla="*/ 0 60000 65536"/>
                <a:gd name="T13" fmla="*/ 0 60000 65536"/>
                <a:gd name="T14" fmla="*/ 0 60000 65536"/>
                <a:gd name="T15" fmla="*/ 0 w 932156"/>
                <a:gd name="T16" fmla="*/ 0 h 439445"/>
                <a:gd name="T17" fmla="*/ 932156 w 932156"/>
                <a:gd name="T18" fmla="*/ 439445 h 439445"/>
              </a:gdLst>
              <a:ahLst/>
              <a:cxnLst>
                <a:cxn ang="T10">
                  <a:pos x="T0" y="T1"/>
                </a:cxn>
                <a:cxn ang="T11">
                  <a:pos x="T2" y="T3"/>
                </a:cxn>
                <a:cxn ang="T12">
                  <a:pos x="T4" y="T5"/>
                </a:cxn>
                <a:cxn ang="T13">
                  <a:pos x="T6" y="T7"/>
                </a:cxn>
                <a:cxn ang="T14">
                  <a:pos x="T8" y="T9"/>
                </a:cxn>
              </a:cxnLst>
              <a:rect l="T15" t="T16" r="T17" b="T18"/>
              <a:pathLst>
                <a:path w="932156" h="439445">
                  <a:moveTo>
                    <a:pt x="0" y="384699"/>
                  </a:moveTo>
                  <a:cubicBezTo>
                    <a:pt x="145741" y="412072"/>
                    <a:pt x="291483" y="439445"/>
                    <a:pt x="399495" y="384699"/>
                  </a:cubicBezTo>
                  <a:cubicBezTo>
                    <a:pt x="507507" y="329953"/>
                    <a:pt x="559293" y="112450"/>
                    <a:pt x="648070" y="56225"/>
                  </a:cubicBezTo>
                  <a:cubicBezTo>
                    <a:pt x="736847" y="0"/>
                    <a:pt x="932156" y="47347"/>
                    <a:pt x="932156" y="47347"/>
                  </a:cubicBezTo>
                </a:path>
              </a:pathLst>
            </a:custGeom>
            <a:noFill/>
            <a:ln w="12700" cap="flat" cmpd="sng" algn="ctr">
              <a:solidFill>
                <a:schemeClr val="bg1"/>
              </a:solidFill>
              <a:prstDash val="solid"/>
              <a:round/>
              <a:headEnd type="none" w="med" len="med"/>
              <a:tailEnd type="none" w="med" len="med"/>
            </a:ln>
          </p:spPr>
          <p:txBody>
            <a:bodyPr anchor="ctr"/>
            <a:lstStyle/>
            <a:p>
              <a:endParaRPr lang="en-US" sz="1200"/>
            </a:p>
          </p:txBody>
        </p:sp>
      </p:grpSp>
      <p:sp>
        <p:nvSpPr>
          <p:cNvPr id="267" name="爆炸形 1 140">
            <a:extLst>
              <a:ext uri="{FF2B5EF4-FFF2-40B4-BE49-F238E27FC236}">
                <a16:creationId xmlns:a16="http://schemas.microsoft.com/office/drawing/2014/main" id="{D5F7FA80-F656-1745-BB6D-C42278A8525B}"/>
              </a:ext>
            </a:extLst>
          </p:cNvPr>
          <p:cNvSpPr>
            <a:spLocks noChangeArrowheads="1"/>
          </p:cNvSpPr>
          <p:nvPr/>
        </p:nvSpPr>
        <p:spPr bwMode="auto">
          <a:xfrm>
            <a:off x="590697" y="3922681"/>
            <a:ext cx="174944" cy="163783"/>
          </a:xfrm>
          <a:prstGeom prst="irregularSeal1">
            <a:avLst/>
          </a:prstGeom>
          <a:solidFill>
            <a:srgbClr val="FFC000"/>
          </a:solidFill>
          <a:ln w="9525">
            <a:solidFill>
              <a:schemeClr val="tx1"/>
            </a:solidFill>
            <a:miter lim="800000"/>
            <a:headEnd/>
            <a:tailEnd/>
          </a:ln>
        </p:spPr>
        <p:txBody>
          <a:bodyPr lIns="91416" tIns="45708" rIns="91416" bIns="45708"/>
          <a:lstStyle/>
          <a:p>
            <a:pPr eaLnBrk="1" hangingPunct="1">
              <a:buClr>
                <a:srgbClr val="CC9900"/>
              </a:buClr>
              <a:buFont typeface="Wingdings" pitchFamily="2" charset="2"/>
              <a:buChar char="n"/>
            </a:pPr>
            <a:endParaRPr lang="zh-CN" altLang="en-US" sz="300">
              <a:ea typeface="微软雅黑" pitchFamily="34" charset="-122"/>
            </a:endParaRPr>
          </a:p>
        </p:txBody>
      </p:sp>
      <p:sp>
        <p:nvSpPr>
          <p:cNvPr id="268" name="Rectangle 12">
            <a:extLst>
              <a:ext uri="{FF2B5EF4-FFF2-40B4-BE49-F238E27FC236}">
                <a16:creationId xmlns:a16="http://schemas.microsoft.com/office/drawing/2014/main" id="{4A1818C5-3E8C-5D45-B007-6E345CBE91B0}"/>
              </a:ext>
            </a:extLst>
          </p:cNvPr>
          <p:cNvSpPr>
            <a:spLocks noChangeArrowheads="1"/>
          </p:cNvSpPr>
          <p:nvPr/>
        </p:nvSpPr>
        <p:spPr bwMode="auto">
          <a:xfrm>
            <a:off x="4418289" y="3574747"/>
            <a:ext cx="1688314" cy="857754"/>
          </a:xfrm>
          <a:prstGeom prst="rect">
            <a:avLst/>
          </a:prstGeom>
          <a:noFill/>
          <a:ln w="9525" algn="ctr">
            <a:noFill/>
            <a:miter lim="800000"/>
            <a:headEnd/>
            <a:tailEnd/>
          </a:ln>
        </p:spPr>
        <p:txBody>
          <a:bodyPr lIns="45720" tIns="0" rIns="45720" bIns="0" anchor="ctr" anchorCtr="0"/>
          <a:lstStyle/>
          <a:p>
            <a:pPr defTabSz="876300"/>
            <a:r>
              <a:rPr lang="en-US" altLang="zh-CN" sz="1050" dirty="0">
                <a:ea typeface="微软雅黑" pitchFamily="34" charset="-122"/>
                <a:cs typeface="Arial" pitchFamily="34" charset="0"/>
              </a:rPr>
              <a:t>Load-balance flows at higher granularity.  Use congestion awareness to avoid collisions</a:t>
            </a:r>
          </a:p>
        </p:txBody>
      </p:sp>
      <p:sp>
        <p:nvSpPr>
          <p:cNvPr id="269" name="矩形 273">
            <a:extLst>
              <a:ext uri="{FF2B5EF4-FFF2-40B4-BE49-F238E27FC236}">
                <a16:creationId xmlns:a16="http://schemas.microsoft.com/office/drawing/2014/main" id="{DC2E209B-1D9F-524A-A11A-B08BB57B227C}"/>
              </a:ext>
            </a:extLst>
          </p:cNvPr>
          <p:cNvSpPr>
            <a:spLocks noChangeArrowheads="1"/>
          </p:cNvSpPr>
          <p:nvPr/>
        </p:nvSpPr>
        <p:spPr bwMode="auto">
          <a:xfrm>
            <a:off x="4367058" y="4083446"/>
            <a:ext cx="34266" cy="97257"/>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grpSp>
        <p:nvGrpSpPr>
          <p:cNvPr id="270" name="Group 269">
            <a:extLst>
              <a:ext uri="{FF2B5EF4-FFF2-40B4-BE49-F238E27FC236}">
                <a16:creationId xmlns:a16="http://schemas.microsoft.com/office/drawing/2014/main" id="{9A82406F-87D9-5B4C-92FA-CD3E89159F00}"/>
              </a:ext>
            </a:extLst>
          </p:cNvPr>
          <p:cNvGrpSpPr/>
          <p:nvPr/>
        </p:nvGrpSpPr>
        <p:grpSpPr>
          <a:xfrm>
            <a:off x="3727470" y="3674743"/>
            <a:ext cx="614672" cy="643315"/>
            <a:chOff x="5016214" y="4033838"/>
            <a:chExt cx="840511" cy="604837"/>
          </a:xfrm>
        </p:grpSpPr>
        <p:grpSp>
          <p:nvGrpSpPr>
            <p:cNvPr id="271" name="组合 105">
              <a:extLst>
                <a:ext uri="{FF2B5EF4-FFF2-40B4-BE49-F238E27FC236}">
                  <a16:creationId xmlns:a16="http://schemas.microsoft.com/office/drawing/2014/main" id="{8662FFAE-10AE-A041-BFEB-74C7BFE0BBEC}"/>
                </a:ext>
              </a:extLst>
            </p:cNvPr>
            <p:cNvGrpSpPr>
              <a:grpSpLocks/>
            </p:cNvGrpSpPr>
            <p:nvPr/>
          </p:nvGrpSpPr>
          <p:grpSpPr bwMode="auto">
            <a:xfrm>
              <a:off x="5167953" y="4033838"/>
              <a:ext cx="581427" cy="604837"/>
              <a:chOff x="2286000" y="2819400"/>
              <a:chExt cx="962025" cy="523875"/>
            </a:xfrm>
          </p:grpSpPr>
          <p:sp>
            <p:nvSpPr>
              <p:cNvPr id="293" name="矩形 281">
                <a:extLst>
                  <a:ext uri="{FF2B5EF4-FFF2-40B4-BE49-F238E27FC236}">
                    <a16:creationId xmlns:a16="http://schemas.microsoft.com/office/drawing/2014/main" id="{AA0303A8-7F22-9240-9791-9C8410521BC8}"/>
                  </a:ext>
                </a:extLst>
              </p:cNvPr>
              <p:cNvSpPr/>
              <p:nvPr/>
            </p:nvSpPr>
            <p:spPr bwMode="auto">
              <a:xfrm>
                <a:off x="2286751" y="2819400"/>
                <a:ext cx="961801" cy="523875"/>
              </a:xfrm>
              <a:prstGeom prst="rect">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grpSp>
            <p:nvGrpSpPr>
              <p:cNvPr id="294" name="组合 26">
                <a:extLst>
                  <a:ext uri="{FF2B5EF4-FFF2-40B4-BE49-F238E27FC236}">
                    <a16:creationId xmlns:a16="http://schemas.microsoft.com/office/drawing/2014/main" id="{38C75C5C-1113-6C46-A976-F57AAA2D21EB}"/>
                  </a:ext>
                </a:extLst>
              </p:cNvPr>
              <p:cNvGrpSpPr>
                <a:grpSpLocks/>
              </p:cNvGrpSpPr>
              <p:nvPr/>
            </p:nvGrpSpPr>
            <p:grpSpPr bwMode="auto">
              <a:xfrm>
                <a:off x="2400300" y="2886075"/>
                <a:ext cx="704850" cy="396000"/>
                <a:chOff x="4143375" y="4562475"/>
                <a:chExt cx="704850" cy="295275"/>
              </a:xfrm>
            </p:grpSpPr>
            <p:cxnSp>
              <p:nvCxnSpPr>
                <p:cNvPr id="295" name="直接连接符 283">
                  <a:extLst>
                    <a:ext uri="{FF2B5EF4-FFF2-40B4-BE49-F238E27FC236}">
                      <a16:creationId xmlns:a16="http://schemas.microsoft.com/office/drawing/2014/main" id="{B1E544E5-A1E7-3C4A-9ED1-A1391FEB8599}"/>
                    </a:ext>
                  </a:extLst>
                </p:cNvPr>
                <p:cNvCxnSpPr>
                  <a:cxnSpLocks noChangeShapeType="1"/>
                </p:cNvCxnSpPr>
                <p:nvPr/>
              </p:nvCxnSpPr>
              <p:spPr bwMode="auto">
                <a:xfrm>
                  <a:off x="4143375" y="4562475"/>
                  <a:ext cx="171450" cy="0"/>
                </a:xfrm>
                <a:prstGeom prst="line">
                  <a:avLst/>
                </a:prstGeom>
                <a:noFill/>
                <a:ln w="12700" algn="ctr">
                  <a:solidFill>
                    <a:srgbClr val="FFFF00"/>
                  </a:solidFill>
                  <a:round/>
                  <a:headEnd/>
                  <a:tailEnd/>
                </a:ln>
              </p:spPr>
            </p:cxnSp>
            <p:cxnSp>
              <p:nvCxnSpPr>
                <p:cNvPr id="296" name="直接连接符 284">
                  <a:extLst>
                    <a:ext uri="{FF2B5EF4-FFF2-40B4-BE49-F238E27FC236}">
                      <a16:creationId xmlns:a16="http://schemas.microsoft.com/office/drawing/2014/main" id="{8106FA8C-165F-F249-9610-D115A9475872}"/>
                    </a:ext>
                  </a:extLst>
                </p:cNvPr>
                <p:cNvCxnSpPr>
                  <a:cxnSpLocks noChangeShapeType="1"/>
                </p:cNvCxnSpPr>
                <p:nvPr/>
              </p:nvCxnSpPr>
              <p:spPr bwMode="auto">
                <a:xfrm>
                  <a:off x="4152900" y="4857750"/>
                  <a:ext cx="171450" cy="0"/>
                </a:xfrm>
                <a:prstGeom prst="line">
                  <a:avLst/>
                </a:prstGeom>
                <a:noFill/>
                <a:ln w="12700" algn="ctr">
                  <a:solidFill>
                    <a:srgbClr val="FFFF00"/>
                  </a:solidFill>
                  <a:round/>
                  <a:headEnd/>
                  <a:tailEnd/>
                </a:ln>
              </p:spPr>
            </p:cxnSp>
            <p:cxnSp>
              <p:nvCxnSpPr>
                <p:cNvPr id="297" name="直接连接符 285">
                  <a:extLst>
                    <a:ext uri="{FF2B5EF4-FFF2-40B4-BE49-F238E27FC236}">
                      <a16:creationId xmlns:a16="http://schemas.microsoft.com/office/drawing/2014/main" id="{B2962299-9C72-CE42-A996-DE8FA216FFD0}"/>
                    </a:ext>
                  </a:extLst>
                </p:cNvPr>
                <p:cNvCxnSpPr>
                  <a:cxnSpLocks noChangeShapeType="1"/>
                </p:cNvCxnSpPr>
                <p:nvPr/>
              </p:nvCxnSpPr>
              <p:spPr bwMode="auto">
                <a:xfrm>
                  <a:off x="4657725" y="4562475"/>
                  <a:ext cx="171450" cy="0"/>
                </a:xfrm>
                <a:prstGeom prst="line">
                  <a:avLst/>
                </a:prstGeom>
                <a:noFill/>
                <a:ln w="12700" algn="ctr">
                  <a:solidFill>
                    <a:srgbClr val="FFFF00"/>
                  </a:solidFill>
                  <a:round/>
                  <a:headEnd/>
                  <a:tailEnd/>
                </a:ln>
              </p:spPr>
            </p:cxnSp>
            <p:cxnSp>
              <p:nvCxnSpPr>
                <p:cNvPr id="298" name="直接连接符 286">
                  <a:extLst>
                    <a:ext uri="{FF2B5EF4-FFF2-40B4-BE49-F238E27FC236}">
                      <a16:creationId xmlns:a16="http://schemas.microsoft.com/office/drawing/2014/main" id="{89EDB684-5746-EE4C-830D-2CD975A9DE60}"/>
                    </a:ext>
                  </a:extLst>
                </p:cNvPr>
                <p:cNvCxnSpPr>
                  <a:cxnSpLocks noChangeShapeType="1"/>
                </p:cNvCxnSpPr>
                <p:nvPr/>
              </p:nvCxnSpPr>
              <p:spPr bwMode="auto">
                <a:xfrm>
                  <a:off x="4676775" y="4857750"/>
                  <a:ext cx="171450" cy="0"/>
                </a:xfrm>
                <a:prstGeom prst="line">
                  <a:avLst/>
                </a:prstGeom>
                <a:noFill/>
                <a:ln w="12700" algn="ctr">
                  <a:solidFill>
                    <a:srgbClr val="FFFF00"/>
                  </a:solidFill>
                  <a:round/>
                  <a:headEnd/>
                  <a:tailEnd/>
                </a:ln>
              </p:spPr>
            </p:cxnSp>
            <p:cxnSp>
              <p:nvCxnSpPr>
                <p:cNvPr id="299" name="直接连接符 287">
                  <a:extLst>
                    <a:ext uri="{FF2B5EF4-FFF2-40B4-BE49-F238E27FC236}">
                      <a16:creationId xmlns:a16="http://schemas.microsoft.com/office/drawing/2014/main" id="{AF84A725-B10B-8441-9DD8-CB4035F8E34E}"/>
                    </a:ext>
                  </a:extLst>
                </p:cNvPr>
                <p:cNvCxnSpPr>
                  <a:cxnSpLocks noChangeShapeType="1"/>
                </p:cNvCxnSpPr>
                <p:nvPr/>
              </p:nvCxnSpPr>
              <p:spPr bwMode="auto">
                <a:xfrm>
                  <a:off x="4314825" y="4562475"/>
                  <a:ext cx="360000" cy="288000"/>
                </a:xfrm>
                <a:prstGeom prst="line">
                  <a:avLst/>
                </a:prstGeom>
                <a:noFill/>
                <a:ln w="12700" algn="ctr">
                  <a:solidFill>
                    <a:srgbClr val="FFFF00"/>
                  </a:solidFill>
                  <a:round/>
                  <a:headEnd/>
                  <a:tailEnd/>
                </a:ln>
              </p:spPr>
            </p:cxnSp>
            <p:cxnSp>
              <p:nvCxnSpPr>
                <p:cNvPr id="300" name="直接连接符 288">
                  <a:extLst>
                    <a:ext uri="{FF2B5EF4-FFF2-40B4-BE49-F238E27FC236}">
                      <a16:creationId xmlns:a16="http://schemas.microsoft.com/office/drawing/2014/main" id="{68450191-3DB2-AB46-88A8-F5176F416D1B}"/>
                    </a:ext>
                  </a:extLst>
                </p:cNvPr>
                <p:cNvCxnSpPr>
                  <a:cxnSpLocks noChangeShapeType="1"/>
                </p:cNvCxnSpPr>
                <p:nvPr/>
              </p:nvCxnSpPr>
              <p:spPr bwMode="auto">
                <a:xfrm flipV="1">
                  <a:off x="4324350" y="4562475"/>
                  <a:ext cx="333375" cy="295275"/>
                </a:xfrm>
                <a:prstGeom prst="line">
                  <a:avLst/>
                </a:prstGeom>
                <a:noFill/>
                <a:ln w="12700" algn="ctr">
                  <a:solidFill>
                    <a:srgbClr val="FFFF00"/>
                  </a:solidFill>
                  <a:round/>
                  <a:headEnd/>
                  <a:tailEnd/>
                </a:ln>
              </p:spPr>
            </p:cxnSp>
          </p:grpSp>
        </p:grpSp>
        <p:sp>
          <p:nvSpPr>
            <p:cNvPr id="272" name="矩形 277">
              <a:extLst>
                <a:ext uri="{FF2B5EF4-FFF2-40B4-BE49-F238E27FC236}">
                  <a16:creationId xmlns:a16="http://schemas.microsoft.com/office/drawing/2014/main" id="{5C63247E-4145-D347-A17B-E906FB286134}"/>
                </a:ext>
              </a:extLst>
            </p:cNvPr>
            <p:cNvSpPr>
              <a:spLocks noChangeArrowheads="1"/>
            </p:cNvSpPr>
            <p:nvPr/>
          </p:nvSpPr>
          <p:spPr bwMode="auto">
            <a:xfrm>
              <a:off x="5016214"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3" name="矩形 278">
              <a:extLst>
                <a:ext uri="{FF2B5EF4-FFF2-40B4-BE49-F238E27FC236}">
                  <a16:creationId xmlns:a16="http://schemas.microsoft.com/office/drawing/2014/main" id="{96E0D140-F16F-8940-A363-C101A9F3E201}"/>
                </a:ext>
              </a:extLst>
            </p:cNvPr>
            <p:cNvSpPr>
              <a:spLocks noChangeArrowheads="1"/>
            </p:cNvSpPr>
            <p:nvPr/>
          </p:nvSpPr>
          <p:spPr bwMode="auto">
            <a:xfrm>
              <a:off x="5093134"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4" name="矩形 279">
              <a:extLst>
                <a:ext uri="{FF2B5EF4-FFF2-40B4-BE49-F238E27FC236}">
                  <a16:creationId xmlns:a16="http://schemas.microsoft.com/office/drawing/2014/main" id="{72C572EA-68D9-F846-910E-BCEB06B17631}"/>
                </a:ext>
              </a:extLst>
            </p:cNvPr>
            <p:cNvSpPr>
              <a:spLocks noChangeArrowheads="1"/>
            </p:cNvSpPr>
            <p:nvPr/>
          </p:nvSpPr>
          <p:spPr bwMode="auto">
            <a:xfrm>
              <a:off x="5171726"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5" name="矩形 280">
              <a:extLst>
                <a:ext uri="{FF2B5EF4-FFF2-40B4-BE49-F238E27FC236}">
                  <a16:creationId xmlns:a16="http://schemas.microsoft.com/office/drawing/2014/main" id="{F02E9B93-E232-AB47-9572-7B17095AB086}"/>
                </a:ext>
              </a:extLst>
            </p:cNvPr>
            <p:cNvSpPr>
              <a:spLocks noChangeArrowheads="1"/>
            </p:cNvSpPr>
            <p:nvPr/>
          </p:nvSpPr>
          <p:spPr bwMode="auto">
            <a:xfrm>
              <a:off x="5251026" y="415182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6" name="矩形 274">
              <a:extLst>
                <a:ext uri="{FF2B5EF4-FFF2-40B4-BE49-F238E27FC236}">
                  <a16:creationId xmlns:a16="http://schemas.microsoft.com/office/drawing/2014/main" id="{63583FF4-B585-3D48-A624-5D2A3E682C9D}"/>
                </a:ext>
              </a:extLst>
            </p:cNvPr>
            <p:cNvSpPr>
              <a:spLocks noChangeArrowheads="1"/>
            </p:cNvSpPr>
            <p:nvPr/>
          </p:nvSpPr>
          <p:spPr bwMode="auto">
            <a:xfrm rot="3528963">
              <a:off x="5298728" y="4185255"/>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7" name="矩形 275">
              <a:extLst>
                <a:ext uri="{FF2B5EF4-FFF2-40B4-BE49-F238E27FC236}">
                  <a16:creationId xmlns:a16="http://schemas.microsoft.com/office/drawing/2014/main" id="{D691CF3C-75C5-1342-BB25-C409587AFC1D}"/>
                </a:ext>
              </a:extLst>
            </p:cNvPr>
            <p:cNvSpPr>
              <a:spLocks noChangeArrowheads="1"/>
            </p:cNvSpPr>
            <p:nvPr/>
          </p:nvSpPr>
          <p:spPr bwMode="auto">
            <a:xfrm rot="3528963">
              <a:off x="5358418" y="4288641"/>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8" name="矩形 276">
              <a:extLst>
                <a:ext uri="{FF2B5EF4-FFF2-40B4-BE49-F238E27FC236}">
                  <a16:creationId xmlns:a16="http://schemas.microsoft.com/office/drawing/2014/main" id="{C87B51CB-9714-E948-A9DE-445175984B50}"/>
                </a:ext>
              </a:extLst>
            </p:cNvPr>
            <p:cNvSpPr>
              <a:spLocks noChangeArrowheads="1"/>
            </p:cNvSpPr>
            <p:nvPr/>
          </p:nvSpPr>
          <p:spPr bwMode="auto">
            <a:xfrm rot="3528963">
              <a:off x="5412199" y="4387024"/>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79" name="矩形 270">
              <a:extLst>
                <a:ext uri="{FF2B5EF4-FFF2-40B4-BE49-F238E27FC236}">
                  <a16:creationId xmlns:a16="http://schemas.microsoft.com/office/drawing/2014/main" id="{0599AEFA-E0F6-7142-8B19-035D0B2E65ED}"/>
                </a:ext>
              </a:extLst>
            </p:cNvPr>
            <p:cNvSpPr>
              <a:spLocks noChangeArrowheads="1"/>
            </p:cNvSpPr>
            <p:nvPr/>
          </p:nvSpPr>
          <p:spPr bwMode="auto">
            <a:xfrm>
              <a:off x="5563967" y="441809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80" name="矩形 271">
              <a:extLst>
                <a:ext uri="{FF2B5EF4-FFF2-40B4-BE49-F238E27FC236}">
                  <a16:creationId xmlns:a16="http://schemas.microsoft.com/office/drawing/2014/main" id="{B16C345B-D1D7-5E43-8614-E7789DE117B6}"/>
                </a:ext>
              </a:extLst>
            </p:cNvPr>
            <p:cNvSpPr>
              <a:spLocks noChangeArrowheads="1"/>
            </p:cNvSpPr>
            <p:nvPr/>
          </p:nvSpPr>
          <p:spPr bwMode="auto">
            <a:xfrm>
              <a:off x="5643267" y="441809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81" name="矩形 272">
              <a:extLst>
                <a:ext uri="{FF2B5EF4-FFF2-40B4-BE49-F238E27FC236}">
                  <a16:creationId xmlns:a16="http://schemas.microsoft.com/office/drawing/2014/main" id="{38DE0A46-F133-9E4F-8BAF-75D49526B110}"/>
                </a:ext>
              </a:extLst>
            </p:cNvPr>
            <p:cNvSpPr>
              <a:spLocks noChangeArrowheads="1"/>
            </p:cNvSpPr>
            <p:nvPr/>
          </p:nvSpPr>
          <p:spPr bwMode="auto">
            <a:xfrm>
              <a:off x="5722567" y="4418096"/>
              <a:ext cx="45720" cy="91440"/>
            </a:xfrm>
            <a:prstGeom prst="rect">
              <a:avLst/>
            </a:prstGeom>
            <a:solidFill>
              <a:srgbClr val="00B0F0"/>
            </a:solidFill>
            <a:ln w="9525" algn="ctr">
              <a:noFill/>
              <a:round/>
              <a:headEnd/>
              <a:tailEnd/>
            </a:ln>
          </p:spPr>
          <p:txBody>
            <a:bodyPr lIns="91401" tIns="45700" rIns="91401" bIns="45700"/>
            <a:lstStyle/>
            <a:p>
              <a:pPr defTabSz="876300"/>
              <a:endParaRPr lang="zh-CN" altLang="en-US" sz="1100">
                <a:ea typeface="MS PGothic" pitchFamily="34" charset="-128"/>
              </a:endParaRPr>
            </a:p>
          </p:txBody>
        </p:sp>
        <p:sp>
          <p:nvSpPr>
            <p:cNvPr id="282" name="矩形 266">
              <a:extLst>
                <a:ext uri="{FF2B5EF4-FFF2-40B4-BE49-F238E27FC236}">
                  <a16:creationId xmlns:a16="http://schemas.microsoft.com/office/drawing/2014/main" id="{7B1B015A-23BE-9441-90DD-BB746BF85475}"/>
                </a:ext>
              </a:extLst>
            </p:cNvPr>
            <p:cNvSpPr/>
            <p:nvPr/>
          </p:nvSpPr>
          <p:spPr bwMode="auto">
            <a:xfrm>
              <a:off x="50301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3" name="矩形 267">
              <a:extLst>
                <a:ext uri="{FF2B5EF4-FFF2-40B4-BE49-F238E27FC236}">
                  <a16:creationId xmlns:a16="http://schemas.microsoft.com/office/drawing/2014/main" id="{3919FACA-3441-E943-890D-BF47780D3CFF}"/>
                </a:ext>
              </a:extLst>
            </p:cNvPr>
            <p:cNvSpPr/>
            <p:nvPr/>
          </p:nvSpPr>
          <p:spPr bwMode="auto">
            <a:xfrm>
              <a:off x="51094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4" name="矩形 268">
              <a:extLst>
                <a:ext uri="{FF2B5EF4-FFF2-40B4-BE49-F238E27FC236}">
                  <a16:creationId xmlns:a16="http://schemas.microsoft.com/office/drawing/2014/main" id="{241398D1-FE7A-AC42-B4F2-2E30977BA3A3}"/>
                </a:ext>
              </a:extLst>
            </p:cNvPr>
            <p:cNvSpPr/>
            <p:nvPr/>
          </p:nvSpPr>
          <p:spPr bwMode="auto">
            <a:xfrm>
              <a:off x="51887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5" name="矩形 269">
              <a:extLst>
                <a:ext uri="{FF2B5EF4-FFF2-40B4-BE49-F238E27FC236}">
                  <a16:creationId xmlns:a16="http://schemas.microsoft.com/office/drawing/2014/main" id="{40AC8E22-8FD0-3C4B-B074-5F64B2C6B9AE}"/>
                </a:ext>
              </a:extLst>
            </p:cNvPr>
            <p:cNvSpPr/>
            <p:nvPr/>
          </p:nvSpPr>
          <p:spPr bwMode="auto">
            <a:xfrm>
              <a:off x="5268032" y="44390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6" name="矩形 262">
              <a:extLst>
                <a:ext uri="{FF2B5EF4-FFF2-40B4-BE49-F238E27FC236}">
                  <a16:creationId xmlns:a16="http://schemas.microsoft.com/office/drawing/2014/main" id="{DBC89667-0076-9443-94C0-1D47FA6FC866}"/>
                </a:ext>
              </a:extLst>
            </p:cNvPr>
            <p:cNvSpPr/>
            <p:nvPr/>
          </p:nvSpPr>
          <p:spPr bwMode="auto">
            <a:xfrm>
              <a:off x="55731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7" name="矩形 263">
              <a:extLst>
                <a:ext uri="{FF2B5EF4-FFF2-40B4-BE49-F238E27FC236}">
                  <a16:creationId xmlns:a16="http://schemas.microsoft.com/office/drawing/2014/main" id="{68D70AD8-E896-104C-A53C-EE5205482D48}"/>
                </a:ext>
              </a:extLst>
            </p:cNvPr>
            <p:cNvSpPr/>
            <p:nvPr/>
          </p:nvSpPr>
          <p:spPr bwMode="auto">
            <a:xfrm>
              <a:off x="56524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8" name="矩形 264">
              <a:extLst>
                <a:ext uri="{FF2B5EF4-FFF2-40B4-BE49-F238E27FC236}">
                  <a16:creationId xmlns:a16="http://schemas.microsoft.com/office/drawing/2014/main" id="{8374E304-983A-E44D-B0B7-B3A9820D279A}"/>
                </a:ext>
              </a:extLst>
            </p:cNvPr>
            <p:cNvSpPr/>
            <p:nvPr/>
          </p:nvSpPr>
          <p:spPr bwMode="auto">
            <a:xfrm>
              <a:off x="57317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89" name="矩形 265">
              <a:extLst>
                <a:ext uri="{FF2B5EF4-FFF2-40B4-BE49-F238E27FC236}">
                  <a16:creationId xmlns:a16="http://schemas.microsoft.com/office/drawing/2014/main" id="{E4904D4A-2B71-DF42-90C7-93AF78A2C65B}"/>
                </a:ext>
              </a:extLst>
            </p:cNvPr>
            <p:cNvSpPr/>
            <p:nvPr/>
          </p:nvSpPr>
          <p:spPr bwMode="auto">
            <a:xfrm>
              <a:off x="5811005" y="415752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90" name="矩形 259">
              <a:extLst>
                <a:ext uri="{FF2B5EF4-FFF2-40B4-BE49-F238E27FC236}">
                  <a16:creationId xmlns:a16="http://schemas.microsoft.com/office/drawing/2014/main" id="{7F0E4FAC-3684-1742-B680-2F78E8900F9B}"/>
                </a:ext>
              </a:extLst>
            </p:cNvPr>
            <p:cNvSpPr/>
            <p:nvPr/>
          </p:nvSpPr>
          <p:spPr bwMode="auto">
            <a:xfrm rot="18245576">
              <a:off x="5434149" y="4436045"/>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91" name="矩形 260">
              <a:extLst>
                <a:ext uri="{FF2B5EF4-FFF2-40B4-BE49-F238E27FC236}">
                  <a16:creationId xmlns:a16="http://schemas.microsoft.com/office/drawing/2014/main" id="{CB3F9E68-022F-1B44-BF24-5B9FAA9162CB}"/>
                </a:ext>
              </a:extLst>
            </p:cNvPr>
            <p:cNvSpPr/>
            <p:nvPr/>
          </p:nvSpPr>
          <p:spPr bwMode="auto">
            <a:xfrm rot="18245576">
              <a:off x="5494006" y="4338197"/>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sp>
          <p:nvSpPr>
            <p:cNvPr id="292" name="矩形 261">
              <a:extLst>
                <a:ext uri="{FF2B5EF4-FFF2-40B4-BE49-F238E27FC236}">
                  <a16:creationId xmlns:a16="http://schemas.microsoft.com/office/drawing/2014/main" id="{DC544D18-A870-0745-B1B3-A86B48932CF0}"/>
                </a:ext>
              </a:extLst>
            </p:cNvPr>
            <p:cNvSpPr/>
            <p:nvPr/>
          </p:nvSpPr>
          <p:spPr bwMode="auto">
            <a:xfrm rot="18245576">
              <a:off x="5558624" y="4242731"/>
              <a:ext cx="45720" cy="91440"/>
            </a:xfrm>
            <a:prstGeom prst="rect">
              <a:avLst/>
            </a:prstGeom>
            <a:solidFill>
              <a:srgbClr val="92D050"/>
            </a:solidFill>
            <a:ln w="9525" cap="flat" cmpd="sng" algn="ctr">
              <a:noFill/>
              <a:prstDash val="solid"/>
              <a:round/>
              <a:headEnd type="none" w="med" len="med"/>
              <a:tailEnd type="none" w="med" len="med"/>
            </a:ln>
            <a:effectLst/>
          </p:spPr>
          <p:txBody>
            <a:bodyPr lIns="91401" tIns="45700" rIns="91401" bIns="45700"/>
            <a:lstStyle/>
            <a:p>
              <a:pPr defTabSz="877625">
                <a:buFont typeface="Arial" panose="020B0604020202020204" pitchFamily="34" charset="0"/>
                <a:buNone/>
                <a:defRPr/>
              </a:pPr>
              <a:endParaRPr lang="zh-CN" altLang="en-US" sz="1100" dirty="0">
                <a:ea typeface="ＭＳ Ｐゴシック" pitchFamily="34" charset="-128"/>
              </a:endParaRPr>
            </a:p>
          </p:txBody>
        </p:sp>
      </p:grpSp>
      <p:grpSp>
        <p:nvGrpSpPr>
          <p:cNvPr id="5" name="Group 4">
            <a:extLst>
              <a:ext uri="{FF2B5EF4-FFF2-40B4-BE49-F238E27FC236}">
                <a16:creationId xmlns:a16="http://schemas.microsoft.com/office/drawing/2014/main" id="{4D3147CE-0E9C-8844-95DF-9EF22051608D}"/>
              </a:ext>
            </a:extLst>
          </p:cNvPr>
          <p:cNvGrpSpPr/>
          <p:nvPr/>
        </p:nvGrpSpPr>
        <p:grpSpPr>
          <a:xfrm>
            <a:off x="2706451" y="2493832"/>
            <a:ext cx="1020755" cy="3043161"/>
            <a:chOff x="2706451" y="3212360"/>
            <a:chExt cx="1020755" cy="3043161"/>
          </a:xfrm>
        </p:grpSpPr>
        <p:sp>
          <p:nvSpPr>
            <p:cNvPr id="183" name="右箭头 57">
              <a:extLst>
                <a:ext uri="{FF2B5EF4-FFF2-40B4-BE49-F238E27FC236}">
                  <a16:creationId xmlns:a16="http://schemas.microsoft.com/office/drawing/2014/main" id="{2BB5529B-A6E0-BA47-95E5-D1844BB7E073}"/>
                </a:ext>
              </a:extLst>
            </p:cNvPr>
            <p:cNvSpPr>
              <a:spLocks noChangeArrowheads="1"/>
            </p:cNvSpPr>
            <p:nvPr/>
          </p:nvSpPr>
          <p:spPr bwMode="auto">
            <a:xfrm>
              <a:off x="2950402" y="3605315"/>
              <a:ext cx="685494" cy="265094"/>
            </a:xfrm>
            <a:prstGeom prst="rightArrow">
              <a:avLst>
                <a:gd name="adj1" fmla="val 50000"/>
                <a:gd name="adj2" fmla="val 49868"/>
              </a:avLst>
            </a:prstGeom>
            <a:solidFill>
              <a:srgbClr val="00B0F0"/>
            </a:solidFill>
            <a:ln w="9525" algn="ctr">
              <a:noFill/>
              <a:miter lim="800000"/>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184" name="TextBox 73">
              <a:extLst>
                <a:ext uri="{FF2B5EF4-FFF2-40B4-BE49-F238E27FC236}">
                  <a16:creationId xmlns:a16="http://schemas.microsoft.com/office/drawing/2014/main" id="{9FBAE465-A6B9-B946-A8A5-EC33F7FEB5F9}"/>
                </a:ext>
              </a:extLst>
            </p:cNvPr>
            <p:cNvSpPr txBox="1">
              <a:spLocks noChangeArrowheads="1"/>
            </p:cNvSpPr>
            <p:nvPr/>
          </p:nvSpPr>
          <p:spPr bwMode="auto">
            <a:xfrm>
              <a:off x="2706452" y="3212360"/>
              <a:ext cx="951998" cy="400110"/>
            </a:xfrm>
            <a:prstGeom prst="rect">
              <a:avLst/>
            </a:prstGeom>
            <a:noFill/>
            <a:ln w="9525">
              <a:noFill/>
              <a:miter lim="800000"/>
              <a:headEnd/>
              <a:tailEnd/>
            </a:ln>
          </p:spPr>
          <p:txBody>
            <a:bodyPr wrap="square" anchor="ctr" anchorCtr="0">
              <a:spAutoFit/>
            </a:bodyPr>
            <a:lstStyle/>
            <a:p>
              <a:pPr algn="ctr" eaLnBrk="1" hangingPunct="1">
                <a:buClr>
                  <a:srgbClr val="CC9900"/>
                </a:buClr>
                <a:buFont typeface="Wingdings" pitchFamily="2" charset="2"/>
                <a:buNone/>
              </a:pPr>
              <a:r>
                <a:rPr lang="en-US" altLang="zh-CN" sz="1000" b="1" dirty="0">
                  <a:ea typeface="微软雅黑" pitchFamily="34" charset="-122"/>
                </a:rPr>
                <a:t>Isolate Congestion</a:t>
              </a:r>
              <a:endParaRPr lang="zh-CN" altLang="en-US" sz="1000" b="1" dirty="0">
                <a:ea typeface="微软雅黑" pitchFamily="34" charset="-122"/>
              </a:endParaRPr>
            </a:p>
          </p:txBody>
        </p:sp>
        <p:sp>
          <p:nvSpPr>
            <p:cNvPr id="227" name="右箭头 56">
              <a:extLst>
                <a:ext uri="{FF2B5EF4-FFF2-40B4-BE49-F238E27FC236}">
                  <a16:creationId xmlns:a16="http://schemas.microsoft.com/office/drawing/2014/main" id="{1119EF3E-B716-D94C-B8B9-408E31D1DE2F}"/>
                </a:ext>
              </a:extLst>
            </p:cNvPr>
            <p:cNvSpPr>
              <a:spLocks noChangeArrowheads="1"/>
            </p:cNvSpPr>
            <p:nvPr/>
          </p:nvSpPr>
          <p:spPr bwMode="auto">
            <a:xfrm>
              <a:off x="2936250" y="5990428"/>
              <a:ext cx="685494" cy="265093"/>
            </a:xfrm>
            <a:prstGeom prst="rightArrow">
              <a:avLst>
                <a:gd name="adj1" fmla="val 50000"/>
                <a:gd name="adj2" fmla="val 49868"/>
              </a:avLst>
            </a:prstGeom>
            <a:solidFill>
              <a:srgbClr val="00B0F0"/>
            </a:solidFill>
            <a:ln w="9525" algn="ctr">
              <a:noFill/>
              <a:miter lim="800000"/>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28" name="TextBox 71">
              <a:extLst>
                <a:ext uri="{FF2B5EF4-FFF2-40B4-BE49-F238E27FC236}">
                  <a16:creationId xmlns:a16="http://schemas.microsoft.com/office/drawing/2014/main" id="{18D8A31D-75A2-B74A-995A-7D362385DFC8}"/>
                </a:ext>
              </a:extLst>
            </p:cNvPr>
            <p:cNvSpPr txBox="1">
              <a:spLocks noChangeArrowheads="1"/>
            </p:cNvSpPr>
            <p:nvPr/>
          </p:nvSpPr>
          <p:spPr bwMode="auto">
            <a:xfrm>
              <a:off x="2706451" y="5577927"/>
              <a:ext cx="1020755" cy="400110"/>
            </a:xfrm>
            <a:prstGeom prst="rect">
              <a:avLst/>
            </a:prstGeom>
            <a:noFill/>
            <a:ln w="9525">
              <a:noFill/>
              <a:miter lim="800000"/>
              <a:headEnd/>
              <a:tailEnd/>
            </a:ln>
          </p:spPr>
          <p:txBody>
            <a:bodyPr wrap="square" anchor="ctr" anchorCtr="0">
              <a:spAutoFit/>
            </a:bodyPr>
            <a:lstStyle/>
            <a:p>
              <a:pPr algn="ctr" eaLnBrk="1" hangingPunct="1">
                <a:buClr>
                  <a:srgbClr val="CC9900"/>
                </a:buClr>
                <a:buFont typeface="Wingdings" pitchFamily="2" charset="2"/>
                <a:buNone/>
                <a:defRPr/>
              </a:pPr>
              <a:r>
                <a:rPr lang="en-US" altLang="zh-CN" sz="1000" b="1" dirty="0">
                  <a:ea typeface="微软雅黑" pitchFamily="34" charset="-122"/>
                </a:rPr>
                <a:t>Schedule Appropriately</a:t>
              </a:r>
              <a:endParaRPr lang="zh-CN" altLang="en-US" sz="1000" b="1" dirty="0">
                <a:ea typeface="微软雅黑" pitchFamily="34" charset="-122"/>
              </a:endParaRPr>
            </a:p>
          </p:txBody>
        </p:sp>
        <p:sp>
          <p:nvSpPr>
            <p:cNvPr id="252" name="右箭头 69">
              <a:extLst>
                <a:ext uri="{FF2B5EF4-FFF2-40B4-BE49-F238E27FC236}">
                  <a16:creationId xmlns:a16="http://schemas.microsoft.com/office/drawing/2014/main" id="{3E0FC294-D832-3A44-8B8E-53FAB0464C39}"/>
                </a:ext>
              </a:extLst>
            </p:cNvPr>
            <p:cNvSpPr>
              <a:spLocks noChangeArrowheads="1"/>
            </p:cNvSpPr>
            <p:nvPr/>
          </p:nvSpPr>
          <p:spPr bwMode="auto">
            <a:xfrm>
              <a:off x="2937310" y="4797976"/>
              <a:ext cx="685494" cy="263405"/>
            </a:xfrm>
            <a:prstGeom prst="rightArrow">
              <a:avLst>
                <a:gd name="adj1" fmla="val 50000"/>
                <a:gd name="adj2" fmla="val 50188"/>
              </a:avLst>
            </a:prstGeom>
            <a:solidFill>
              <a:srgbClr val="00B0F0"/>
            </a:solidFill>
            <a:ln w="9525" algn="ctr">
              <a:noFill/>
              <a:miter lim="800000"/>
              <a:headEnd/>
              <a:tailEnd/>
            </a:ln>
          </p:spPr>
          <p:txBody>
            <a:bodyPr lIns="76089" tIns="38039" rIns="38039" bIns="76089" anchor="ctr" anchorCtr="1"/>
            <a:lstStyle/>
            <a:p>
              <a:pPr algn="ctr" defTabSz="876300">
                <a:lnSpc>
                  <a:spcPts val="1500"/>
                </a:lnSpc>
                <a:buFont typeface="Wingdings" pitchFamily="2" charset="2"/>
                <a:buChar char="n"/>
              </a:pPr>
              <a:endParaRPr lang="zh-CN" altLang="en-US" sz="1050">
                <a:ea typeface="微软雅黑" pitchFamily="34" charset="-122"/>
              </a:endParaRPr>
            </a:p>
          </p:txBody>
        </p:sp>
        <p:sp>
          <p:nvSpPr>
            <p:cNvPr id="253" name="TextBox 76">
              <a:extLst>
                <a:ext uri="{FF2B5EF4-FFF2-40B4-BE49-F238E27FC236}">
                  <a16:creationId xmlns:a16="http://schemas.microsoft.com/office/drawing/2014/main" id="{73559B25-26BA-E642-A6AE-F3FB102E13C5}"/>
                </a:ext>
              </a:extLst>
            </p:cNvPr>
            <p:cNvSpPr txBox="1">
              <a:spLocks noChangeArrowheads="1"/>
            </p:cNvSpPr>
            <p:nvPr/>
          </p:nvSpPr>
          <p:spPr bwMode="auto">
            <a:xfrm>
              <a:off x="2706452" y="4427125"/>
              <a:ext cx="951998" cy="400110"/>
            </a:xfrm>
            <a:prstGeom prst="rect">
              <a:avLst/>
            </a:prstGeom>
            <a:noFill/>
            <a:ln w="9525">
              <a:noFill/>
              <a:miter lim="800000"/>
              <a:headEnd/>
              <a:tailEnd/>
            </a:ln>
          </p:spPr>
          <p:txBody>
            <a:bodyPr wrap="square" anchor="ctr" anchorCtr="0">
              <a:spAutoFit/>
            </a:bodyPr>
            <a:lstStyle/>
            <a:p>
              <a:pPr algn="ctr" eaLnBrk="1" hangingPunct="1">
                <a:buClr>
                  <a:srgbClr val="CC9900"/>
                </a:buClr>
                <a:buFont typeface="Wingdings" pitchFamily="2" charset="2"/>
                <a:buNone/>
              </a:pPr>
              <a:r>
                <a:rPr lang="en-US" altLang="zh-CN" sz="1000" b="1" dirty="0">
                  <a:ea typeface="微软雅黑" pitchFamily="34" charset="-122"/>
                  <a:cs typeface="Arial" pitchFamily="34" charset="0"/>
                </a:rPr>
                <a:t>Spread the Load</a:t>
              </a:r>
              <a:endParaRPr lang="zh-CN" altLang="en-US" sz="1000" b="1" dirty="0">
                <a:ea typeface="微软雅黑" pitchFamily="34" charset="-122"/>
                <a:cs typeface="Arial" pitchFamily="34" charset="0"/>
              </a:endParaRPr>
            </a:p>
          </p:txBody>
        </p:sp>
      </p:grpSp>
      <p:sp>
        <p:nvSpPr>
          <p:cNvPr id="338" name="矩形 192">
            <a:extLst>
              <a:ext uri="{FF2B5EF4-FFF2-40B4-BE49-F238E27FC236}">
                <a16:creationId xmlns:a16="http://schemas.microsoft.com/office/drawing/2014/main" id="{A1A1511B-7DC8-4D4E-AAAF-F4A075D40665}"/>
              </a:ext>
            </a:extLst>
          </p:cNvPr>
          <p:cNvSpPr>
            <a:spLocks noChangeArrowheads="1"/>
          </p:cNvSpPr>
          <p:nvPr/>
        </p:nvSpPr>
        <p:spPr bwMode="auto">
          <a:xfrm>
            <a:off x="268162" y="1936629"/>
            <a:ext cx="2483726" cy="338554"/>
          </a:xfrm>
          <a:prstGeom prst="rect">
            <a:avLst/>
          </a:prstGeom>
          <a:noFill/>
          <a:ln w="9525">
            <a:noFill/>
            <a:miter lim="800000"/>
            <a:headEnd/>
            <a:tailEnd/>
          </a:ln>
        </p:spPr>
        <p:txBody>
          <a:bodyPr>
            <a:spAutoFit/>
          </a:bodyPr>
          <a:lstStyle/>
          <a:p>
            <a:pPr algn="ctr" defTabSz="1219200" eaLnBrk="1" hangingPunct="1">
              <a:spcBef>
                <a:spcPts val="600"/>
              </a:spcBef>
            </a:pPr>
            <a:r>
              <a:rPr lang="en-US" sz="1600" dirty="0"/>
              <a:t>Congestion Cause</a:t>
            </a:r>
            <a:endParaRPr lang="en-US" altLang="zh-CN" sz="1600" b="1" dirty="0">
              <a:ea typeface="微软雅黑" pitchFamily="34" charset="-122"/>
            </a:endParaRPr>
          </a:p>
        </p:txBody>
      </p:sp>
      <p:sp>
        <p:nvSpPr>
          <p:cNvPr id="339" name="矩形 194">
            <a:extLst>
              <a:ext uri="{FF2B5EF4-FFF2-40B4-BE49-F238E27FC236}">
                <a16:creationId xmlns:a16="http://schemas.microsoft.com/office/drawing/2014/main" id="{E9C211C8-948B-8341-BE24-84494CB8BD4C}"/>
              </a:ext>
            </a:extLst>
          </p:cNvPr>
          <p:cNvSpPr>
            <a:spLocks noChangeArrowheads="1"/>
          </p:cNvSpPr>
          <p:nvPr/>
        </p:nvSpPr>
        <p:spPr bwMode="auto">
          <a:xfrm>
            <a:off x="3779427" y="1938318"/>
            <a:ext cx="2267130" cy="338554"/>
          </a:xfrm>
          <a:prstGeom prst="rect">
            <a:avLst/>
          </a:prstGeom>
          <a:noFill/>
          <a:ln w="9525">
            <a:noFill/>
            <a:miter lim="800000"/>
            <a:headEnd/>
            <a:tailEnd/>
          </a:ln>
        </p:spPr>
        <p:txBody>
          <a:bodyPr>
            <a:spAutoFit/>
          </a:bodyPr>
          <a:lstStyle/>
          <a:p>
            <a:pPr algn="ctr"/>
            <a:r>
              <a:rPr lang="en-US" sz="1600" dirty="0"/>
              <a:t>Mitigation</a:t>
            </a:r>
          </a:p>
        </p:txBody>
      </p:sp>
      <p:sp>
        <p:nvSpPr>
          <p:cNvPr id="340" name="矩形 194">
            <a:extLst>
              <a:ext uri="{FF2B5EF4-FFF2-40B4-BE49-F238E27FC236}">
                <a16:creationId xmlns:a16="http://schemas.microsoft.com/office/drawing/2014/main" id="{AE911667-90CC-A04E-A518-58D3667365CE}"/>
              </a:ext>
            </a:extLst>
          </p:cNvPr>
          <p:cNvSpPr>
            <a:spLocks noChangeArrowheads="1"/>
          </p:cNvSpPr>
          <p:nvPr/>
        </p:nvSpPr>
        <p:spPr bwMode="auto">
          <a:xfrm>
            <a:off x="6268322" y="1920306"/>
            <a:ext cx="2267130" cy="307777"/>
          </a:xfrm>
          <a:prstGeom prst="rect">
            <a:avLst/>
          </a:prstGeom>
          <a:noFill/>
          <a:ln w="9525">
            <a:noFill/>
            <a:miter lim="800000"/>
            <a:headEnd/>
            <a:tailEnd/>
          </a:ln>
        </p:spPr>
        <p:txBody>
          <a:bodyPr>
            <a:spAutoFit/>
          </a:bodyPr>
          <a:lstStyle/>
          <a:p>
            <a:pPr algn="ctr"/>
            <a:r>
              <a:rPr lang="en-US" sz="1400" dirty="0"/>
              <a:t>Innovation</a:t>
            </a:r>
          </a:p>
        </p:txBody>
      </p:sp>
      <p:sp>
        <p:nvSpPr>
          <p:cNvPr id="2" name="Slide Number Placeholder 1">
            <a:extLst>
              <a:ext uri="{FF2B5EF4-FFF2-40B4-BE49-F238E27FC236}">
                <a16:creationId xmlns:a16="http://schemas.microsoft.com/office/drawing/2014/main" id="{460A85D5-320A-7E48-B737-40ECBFFE6EB2}"/>
              </a:ext>
            </a:extLst>
          </p:cNvPr>
          <p:cNvSpPr>
            <a:spLocks noGrp="1"/>
          </p:cNvSpPr>
          <p:nvPr>
            <p:ph type="sldNum" sz="quarter" idx="12"/>
          </p:nvPr>
        </p:nvSpPr>
        <p:spPr/>
        <p:txBody>
          <a:bodyPr/>
          <a:lstStyle/>
          <a:p>
            <a:pPr>
              <a:defRPr/>
            </a:pPr>
            <a:fld id="{773CCF9D-5A26-E048-988B-EAFD589F4015}" type="slidenum">
              <a:rPr lang="en-US" altLang="en-US" smtClean="0"/>
              <a:pPr>
                <a:defRPr/>
              </a:pPr>
              <a:t>21</a:t>
            </a:fld>
            <a:endParaRPr lang="en-US" altLang="en-US"/>
          </a:p>
        </p:txBody>
      </p:sp>
    </p:spTree>
    <p:extLst>
      <p:ext uri="{BB962C8B-B14F-4D97-AF65-F5344CB8AC3E}">
        <p14:creationId xmlns:p14="http://schemas.microsoft.com/office/powerpoint/2010/main" val="777008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Bibliography</a:t>
            </a:r>
            <a:endParaRPr lang="en-US" altLang="en-US" i="1" dirty="0"/>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IEEE 802 “Network Enhancements for the Next Decade” Industry Connections Activity (Nendica)</a:t>
            </a:r>
          </a:p>
          <a:p>
            <a:pPr lvl="1">
              <a:defRPr/>
            </a:pPr>
            <a:r>
              <a:rPr lang="en-US" dirty="0"/>
              <a:t>https://1.ieee802.org/802-nendica/</a:t>
            </a:r>
          </a:p>
          <a:p>
            <a:pPr>
              <a:defRPr/>
            </a:pPr>
            <a:r>
              <a:rPr lang="en-US" dirty="0"/>
              <a:t>IEEE 802 Nendica Report: “The Lossless Network for Data Centers” (18 August 2018)</a:t>
            </a:r>
          </a:p>
          <a:p>
            <a:pPr lvl="1">
              <a:defRPr/>
            </a:pPr>
            <a:r>
              <a:rPr lang="en-US" sz="2400" dirty="0">
                <a:hlinkClick r:id="rId2"/>
              </a:rPr>
              <a:t>https://mentor.ieee.org/802.1/dcn/18/1-18-0042-00.pdf</a:t>
            </a:r>
            <a:endParaRPr lang="en-US" sz="2400" dirty="0"/>
          </a:p>
          <a:p>
            <a:pPr>
              <a:defRPr/>
            </a:pPr>
            <a:r>
              <a:rPr lang="en-US" sz="2600" dirty="0"/>
              <a:t>Paul Congdon, “The Lossless Network in the Data Center,” IEEE 802.1-17-0007-01, 7 November 2017</a:t>
            </a:r>
          </a:p>
          <a:p>
            <a:pPr lvl="1">
              <a:defRPr/>
            </a:pPr>
            <a:r>
              <a:rPr lang="en-US" sz="2400" dirty="0">
                <a:hlinkClick r:id="rId3"/>
              </a:rPr>
              <a:t>https://mentor.ieee.org/802.1/dcn/17/1-17-0007-01.pdf</a:t>
            </a:r>
            <a:endParaRPr lang="en-US" sz="2400" dirty="0"/>
          </a:p>
          <a:p>
            <a:pPr marL="411162" lvl="1" indent="0">
              <a:buNone/>
              <a:defRPr/>
            </a:pPr>
            <a:endParaRPr lang="en-US" sz="2400" dirty="0"/>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22</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212873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Going forward</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IEEE 802 Nendica Report: “The Lossless Network for Data Centers” (18 August 2018) is published but open to further comment.</a:t>
            </a:r>
          </a:p>
          <a:p>
            <a:pPr lvl="1">
              <a:defRPr/>
            </a:pPr>
            <a:r>
              <a:rPr lang="en-US" dirty="0"/>
              <a:t>Comments are welcome from all</a:t>
            </a:r>
          </a:p>
          <a:p>
            <a:pPr>
              <a:defRPr/>
            </a:pPr>
            <a:r>
              <a:rPr lang="en-US" dirty="0"/>
              <a:t>Could open an activity to revise the report, addressing new issues.</a:t>
            </a:r>
          </a:p>
          <a:p>
            <a:pPr>
              <a:defRPr/>
            </a:pPr>
            <a:r>
              <a:rPr lang="en-US" dirty="0"/>
              <a:t>Report could help identify issues in need of further research or unified action.</a:t>
            </a:r>
          </a:p>
          <a:p>
            <a:pPr>
              <a:defRPr/>
            </a:pPr>
            <a:r>
              <a:rPr lang="en-US" dirty="0"/>
              <a:t>Nendica could instigate standardization of key topics</a:t>
            </a:r>
          </a:p>
          <a:p>
            <a:pPr lvl="1">
              <a:defRPr/>
            </a:pPr>
            <a:r>
              <a:rPr lang="en-US" dirty="0"/>
              <a:t>Mainly in IEEE 802; perhaps also in e.g. IETF</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23</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3616996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Nendica/NANOG Cooperation?</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Nendica is open to all participants; no membership</a:t>
            </a:r>
          </a:p>
          <a:p>
            <a:pPr lvl="1">
              <a:defRPr/>
            </a:pPr>
            <a:r>
              <a:rPr lang="en-US" dirty="0"/>
              <a:t> e.g. teleconference participation; comment process</a:t>
            </a:r>
          </a:p>
          <a:p>
            <a:pPr>
              <a:defRPr/>
            </a:pPr>
            <a:r>
              <a:rPr lang="en-US" dirty="0"/>
              <a:t>IEEE 802 Nendica Report: “The Lossless Network for Data Centers”.</a:t>
            </a:r>
          </a:p>
          <a:p>
            <a:pPr lvl="1">
              <a:defRPr/>
            </a:pPr>
            <a:r>
              <a:rPr lang="en-US" dirty="0"/>
              <a:t>Comments are welcome from NANOG participants</a:t>
            </a:r>
          </a:p>
          <a:p>
            <a:pPr>
              <a:defRPr/>
            </a:pPr>
            <a:r>
              <a:rPr lang="en-US" dirty="0"/>
              <a:t>An activity to revise the report could address issues important to advance NANOG goals.</a:t>
            </a:r>
          </a:p>
          <a:p>
            <a:pPr>
              <a:defRPr/>
            </a:pPr>
            <a:r>
              <a:rPr lang="en-US" dirty="0"/>
              <a:t>Might be useful to convene Nendica meetings in conjunction with NANOG meetings:</a:t>
            </a:r>
          </a:p>
          <a:p>
            <a:pPr lvl="1">
              <a:defRPr/>
            </a:pPr>
            <a:r>
              <a:rPr lang="en-US" dirty="0"/>
              <a:t>NANOG 76 (Washington, 10-12 June 2019)</a:t>
            </a:r>
          </a:p>
          <a:p>
            <a:pPr lvl="1">
              <a:defRPr/>
            </a:pPr>
            <a:r>
              <a:rPr lang="en-US" dirty="0"/>
              <a:t>NANOG 77 (Austin, 28-30 Oct 2019)</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24</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1958306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 Participation</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Nendica is open to all participants: please join in!</a:t>
            </a:r>
          </a:p>
          <a:p>
            <a:pPr lvl="1">
              <a:defRPr/>
            </a:pPr>
            <a:r>
              <a:rPr lang="en-US" dirty="0"/>
              <a:t>no membership requirements</a:t>
            </a:r>
          </a:p>
          <a:p>
            <a:pPr lvl="1">
              <a:defRPr/>
            </a:pPr>
            <a:r>
              <a:rPr lang="en-US" dirty="0"/>
              <a:t>Comment by Internet or contribute documents</a:t>
            </a:r>
          </a:p>
          <a:p>
            <a:pPr lvl="1">
              <a:defRPr/>
            </a:pPr>
            <a:r>
              <a:rPr lang="en-US" dirty="0"/>
              <a:t>Call in to teleconferences</a:t>
            </a:r>
          </a:p>
          <a:p>
            <a:pPr lvl="1">
              <a:defRPr/>
            </a:pPr>
            <a:r>
              <a:rPr lang="en-US" dirty="0"/>
              <a:t>Attend meetings</a:t>
            </a:r>
          </a:p>
          <a:p>
            <a:pPr>
              <a:defRPr/>
            </a:pPr>
            <a:r>
              <a:rPr lang="en-US" dirty="0"/>
              <a:t>Nendica web site</a:t>
            </a:r>
          </a:p>
          <a:p>
            <a:pPr lvl="1">
              <a:defRPr/>
            </a:pPr>
            <a:r>
              <a:rPr lang="en-US" dirty="0">
                <a:hlinkClick r:id="rId2"/>
              </a:rPr>
              <a:t>https://1.ieee802.org/802-nendica/</a:t>
            </a:r>
            <a:endParaRPr lang="en-US" dirty="0"/>
          </a:p>
          <a:p>
            <a:pPr lvl="1">
              <a:defRPr/>
            </a:pPr>
            <a:r>
              <a:rPr lang="en-US" dirty="0"/>
              <a:t>Schedules: in-person and teleconference meetings</a:t>
            </a:r>
          </a:p>
          <a:p>
            <a:pPr>
              <a:defRPr/>
            </a:pPr>
            <a:r>
              <a:rPr lang="en-US" dirty="0"/>
              <a:t>Feel free to contact the Chair (see first slide)</a:t>
            </a:r>
          </a:p>
          <a:p>
            <a:pPr lvl="1">
              <a:defRPr/>
            </a:pPr>
            <a:r>
              <a:rPr lang="en-US" dirty="0"/>
              <a:t>or the Work Item Editors</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25</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392548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Possible next steps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US" dirty="0"/>
              <a:t>Teleconferences targeted at identifying issues regarding Data Center networks</a:t>
            </a:r>
          </a:p>
          <a:p>
            <a:pPr lvl="1">
              <a:defRPr/>
            </a:pPr>
            <a:r>
              <a:rPr lang="en-US" dirty="0"/>
              <a:t>NANOG participants welcome</a:t>
            </a:r>
          </a:p>
          <a:p>
            <a:pPr>
              <a:defRPr/>
            </a:pPr>
            <a:r>
              <a:rPr lang="en-US" dirty="0"/>
              <a:t>Opening of activity to revise “The Lossless Network for Data Centers” report</a:t>
            </a:r>
          </a:p>
          <a:p>
            <a:pPr>
              <a:defRPr/>
            </a:pPr>
            <a:r>
              <a:rPr lang="en-US" dirty="0"/>
              <a:t>Decision to convene Nendica meetings in conjunction with NANOG 76</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26</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1448286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548680"/>
            <a:ext cx="8229600" cy="1066800"/>
          </a:xfrm>
        </p:spPr>
        <p:txBody>
          <a:bodyPr/>
          <a:lstStyle/>
          <a:p>
            <a:r>
              <a:rPr lang="en-US" altLang="en-US" dirty="0"/>
              <a:t>Disclaimer</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457200" y="1916832"/>
            <a:ext cx="8229600" cy="3937000"/>
          </a:xfrm>
        </p:spPr>
        <p:txBody>
          <a:bodyPr/>
          <a:lstStyle/>
          <a:p>
            <a:r>
              <a:rPr lang="en-US" altLang="en-US" dirty="0"/>
              <a:t>All speakers presenting information on IEEE standards speak as individuals, and their views should be considered the personal views of that individual rather than the formal position, explanation, or interpretation of the IEEE.</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3</a:t>
            </a:fld>
            <a:endParaRPr lang="en-US" altLang="en-US">
              <a:solidFill>
                <a:srgbClr val="FFFFFF"/>
              </a:solidFill>
            </a:endParaRPr>
          </a:p>
        </p:txBody>
      </p:sp>
    </p:spTree>
    <p:extLst>
      <p:ext uri="{BB962C8B-B14F-4D97-AF65-F5344CB8AC3E}">
        <p14:creationId xmlns:p14="http://schemas.microsoft.com/office/powerpoint/2010/main" val="9849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548680"/>
            <a:ext cx="8229600" cy="1066800"/>
          </a:xfrm>
        </p:spPr>
        <p:txBody>
          <a:bodyPr/>
          <a:lstStyle/>
          <a:p>
            <a:r>
              <a:rPr lang="en-US" altLang="en-US" dirty="0"/>
              <a:t>Nendica</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457200" y="1916832"/>
            <a:ext cx="8229600" cy="4680520"/>
          </a:xfrm>
        </p:spPr>
        <p:txBody>
          <a:bodyPr/>
          <a:lstStyle/>
          <a:p>
            <a:r>
              <a:rPr lang="en-US" altLang="en-US" dirty="0"/>
              <a:t>Nendica: IEEE 802 “</a:t>
            </a:r>
            <a:r>
              <a:rPr lang="en-US" altLang="en-US" u="sng" dirty="0"/>
              <a:t>N</a:t>
            </a:r>
            <a:r>
              <a:rPr lang="en-US" altLang="en-US" dirty="0"/>
              <a:t>etwork </a:t>
            </a:r>
            <a:r>
              <a:rPr lang="en-US" altLang="en-US" u="sng" dirty="0"/>
              <a:t>E</a:t>
            </a:r>
            <a:r>
              <a:rPr lang="en-US" altLang="en-US" dirty="0"/>
              <a:t>nhancements for the </a:t>
            </a:r>
            <a:r>
              <a:rPr lang="en-US" altLang="en-US" u="sng" dirty="0"/>
              <a:t>N</a:t>
            </a:r>
            <a:r>
              <a:rPr lang="en-US" altLang="en-US" dirty="0"/>
              <a:t>ext </a:t>
            </a:r>
            <a:r>
              <a:rPr lang="en-US" altLang="en-US" u="sng" dirty="0"/>
              <a:t>D</a:t>
            </a:r>
            <a:r>
              <a:rPr lang="en-US" altLang="en-US" dirty="0"/>
              <a:t>ecade” </a:t>
            </a:r>
            <a:r>
              <a:rPr lang="en-US" altLang="en-US" u="sng" dirty="0"/>
              <a:t>I</a:t>
            </a:r>
            <a:r>
              <a:rPr lang="en-US" altLang="en-US" dirty="0"/>
              <a:t>ndustry </a:t>
            </a:r>
            <a:r>
              <a:rPr lang="en-US" altLang="en-US" u="sng" dirty="0"/>
              <a:t>C</a:t>
            </a:r>
            <a:r>
              <a:rPr lang="en-US" altLang="en-US" dirty="0"/>
              <a:t>onnections </a:t>
            </a:r>
            <a:r>
              <a:rPr lang="en-US" altLang="en-US" u="sng" dirty="0"/>
              <a:t>A</a:t>
            </a:r>
            <a:r>
              <a:rPr lang="en-US" altLang="en-US" dirty="0"/>
              <a:t>ctivity</a:t>
            </a:r>
          </a:p>
          <a:p>
            <a:pPr lvl="1"/>
            <a:r>
              <a:rPr lang="en-US" altLang="en-US" dirty="0"/>
              <a:t>An IEEE Industry Connections Activity</a:t>
            </a:r>
          </a:p>
          <a:p>
            <a:r>
              <a:rPr lang="en-US" altLang="en-US" dirty="0"/>
              <a:t>Organized under the IEEE 802.1 Working Group</a:t>
            </a:r>
          </a:p>
          <a:p>
            <a:r>
              <a:rPr lang="en-US" altLang="en-US" dirty="0"/>
              <a:t>Chartered March 2017 - March 2019</a:t>
            </a:r>
          </a:p>
          <a:p>
            <a:pPr lvl="1"/>
            <a:r>
              <a:rPr lang="en-US" altLang="en-US" dirty="0"/>
              <a:t>may be extended</a:t>
            </a:r>
          </a:p>
          <a:p>
            <a:r>
              <a:rPr lang="en-US" altLang="en-US" dirty="0"/>
              <a:t>Chair</a:t>
            </a:r>
            <a:r>
              <a:rPr lang="en-US" altLang="en-US" dirty="0">
                <a:sym typeface="Wingdings" pitchFamily="2" charset="2"/>
              </a:rPr>
              <a:t> (</a:t>
            </a:r>
            <a:r>
              <a:rPr lang="en-US" altLang="en-US" dirty="0"/>
              <a:t>until March 2018): Glenn Parsons</a:t>
            </a:r>
          </a:p>
          <a:p>
            <a:r>
              <a:rPr lang="en-US" altLang="en-US" dirty="0"/>
              <a:t>Chair (from March 2018): Roger Marks</a:t>
            </a:r>
          </a:p>
          <a:p>
            <a:r>
              <a:rPr lang="en-US" altLang="en-US" dirty="0"/>
              <a:t>Open to all participants; no membership</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4</a:t>
            </a:fld>
            <a:endParaRPr lang="en-US" altLang="en-US">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548680"/>
            <a:ext cx="8229600" cy="1066800"/>
          </a:xfrm>
        </p:spPr>
        <p:txBody>
          <a:bodyPr/>
          <a:lstStyle/>
          <a:p>
            <a:r>
              <a:rPr lang="en-US" altLang="en-US" dirty="0"/>
              <a:t>IEEE Industry Connections Activity</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457200" y="1700808"/>
            <a:ext cx="8229600" cy="4464496"/>
          </a:xfrm>
        </p:spPr>
        <p:txBody>
          <a:bodyPr/>
          <a:lstStyle/>
          <a:p>
            <a:r>
              <a:rPr lang="en-US" altLang="en-US" dirty="0"/>
              <a:t>Under IEEE-SA, but not standardization.</a:t>
            </a:r>
          </a:p>
          <a:p>
            <a:r>
              <a:rPr lang="en-US" altLang="en-US" dirty="0"/>
              <a:t>“Industry Connections activities provide an efficient environment for building consensus and developing many different types of shared results. Such activities may complement, supplement, or be precursors of IEEE Standards projects, but they do not themselves develop IEEE Standards.”</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5</a:t>
            </a:fld>
            <a:endParaRPr lang="en-US" altLang="en-US">
              <a:solidFill>
                <a:srgbClr val="FFFFFF"/>
              </a:solidFill>
            </a:endParaRPr>
          </a:p>
        </p:txBody>
      </p:sp>
    </p:spTree>
    <p:extLst>
      <p:ext uri="{BB962C8B-B14F-4D97-AF65-F5344CB8AC3E}">
        <p14:creationId xmlns:p14="http://schemas.microsoft.com/office/powerpoint/2010/main" val="48380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B97C708-9429-D848-8D0F-31B3C7040A30}"/>
              </a:ext>
            </a:extLst>
          </p:cNvPr>
          <p:cNvSpPr>
            <a:spLocks noGrp="1"/>
          </p:cNvSpPr>
          <p:nvPr>
            <p:ph type="title"/>
          </p:nvPr>
        </p:nvSpPr>
        <p:spPr>
          <a:xfrm>
            <a:off x="457200" y="260648"/>
            <a:ext cx="8229600" cy="1066800"/>
          </a:xfrm>
        </p:spPr>
        <p:txBody>
          <a:bodyPr/>
          <a:lstStyle/>
          <a:p>
            <a:r>
              <a:rPr lang="en-US" altLang="en-US" dirty="0"/>
              <a:t>Nendica Motivation and Goals</a:t>
            </a:r>
            <a:endParaRPr lang="en-US" altLang="en-US" i="1" dirty="0"/>
          </a:p>
        </p:txBody>
      </p:sp>
      <p:sp>
        <p:nvSpPr>
          <p:cNvPr id="32770" name="Content Placeholder 2">
            <a:extLst>
              <a:ext uri="{FF2B5EF4-FFF2-40B4-BE49-F238E27FC236}">
                <a16:creationId xmlns:a16="http://schemas.microsoft.com/office/drawing/2014/main" id="{4201D9E3-EE16-0742-BBFE-2426E770843D}"/>
              </a:ext>
            </a:extLst>
          </p:cNvPr>
          <p:cNvSpPr>
            <a:spLocks noGrp="1"/>
          </p:cNvSpPr>
          <p:nvPr>
            <p:ph idx="1"/>
          </p:nvPr>
        </p:nvSpPr>
        <p:spPr>
          <a:xfrm>
            <a:off x="323528" y="1268760"/>
            <a:ext cx="8363272" cy="5328592"/>
          </a:xfrm>
        </p:spPr>
        <p:txBody>
          <a:bodyPr/>
          <a:lstStyle/>
          <a:p>
            <a:r>
              <a:rPr lang="en-US" altLang="en-US" sz="2400" dirty="0"/>
              <a:t>“The goal of this activity is to assess… emerging requirements for IEEE 802 wireless and higher-layer communication infrastructures, identify commonalities, gaps, and trends not currently addressed by IEEE 802 standards and projects, and facilitate building industry consensus towards proposals to initiate new standards development efforts.</a:t>
            </a:r>
          </a:p>
          <a:p>
            <a:r>
              <a:rPr lang="en-US" altLang="en-US" sz="2400" dirty="0"/>
              <a:t>Encouraged topics include enhancements of IEEE 802 communication networks and vertical networks as well as enhanced cooperative functionality among existing IEEE standards in support of network integration. </a:t>
            </a:r>
          </a:p>
          <a:p>
            <a:r>
              <a:rPr lang="en-US" altLang="en-US" sz="2400" dirty="0"/>
              <a:t>Findings related to existing IEEE 802 standards and projects are forwarded to the responsible working groups for further considerations.”</a:t>
            </a:r>
          </a:p>
        </p:txBody>
      </p:sp>
      <p:sp>
        <p:nvSpPr>
          <p:cNvPr id="32773" name="Slide Number Placeholder 5">
            <a:extLst>
              <a:ext uri="{FF2B5EF4-FFF2-40B4-BE49-F238E27FC236}">
                <a16:creationId xmlns:a16="http://schemas.microsoft.com/office/drawing/2014/main" id="{95252CC2-D488-A34D-8457-21784286B1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6464-6F7B-8C47-97F8-638A69C95F16}" type="slidenum">
              <a:rPr lang="en-US" altLang="en-US" smtClean="0">
                <a:solidFill>
                  <a:srgbClr val="FFFFFF"/>
                </a:solidFill>
              </a:rPr>
              <a:pPr/>
              <a:t>6</a:t>
            </a:fld>
            <a:endParaRPr lang="en-US" altLang="en-US">
              <a:solidFill>
                <a:srgbClr val="FFFFFF"/>
              </a:solidFill>
            </a:endParaRPr>
          </a:p>
        </p:txBody>
      </p:sp>
    </p:spTree>
    <p:extLst>
      <p:ext uri="{BB962C8B-B14F-4D97-AF65-F5344CB8AC3E}">
        <p14:creationId xmlns:p14="http://schemas.microsoft.com/office/powerpoint/2010/main" val="407634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 Work Items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GB" dirty="0"/>
              <a:t>The Lossless Network for Data </a:t>
            </a:r>
            <a:r>
              <a:rPr lang="en-GB" dirty="0" err="1"/>
              <a:t>Centers</a:t>
            </a:r>
            <a:endParaRPr lang="en-US" dirty="0"/>
          </a:p>
          <a:p>
            <a:pPr lvl="1">
              <a:defRPr/>
            </a:pPr>
            <a:r>
              <a:rPr lang="en-US" sz="2400" dirty="0"/>
              <a:t>Paul Congdon, Editor</a:t>
            </a:r>
          </a:p>
          <a:p>
            <a:pPr lvl="1">
              <a:defRPr/>
            </a:pPr>
            <a:r>
              <a:rPr lang="en-US" sz="2400" dirty="0"/>
              <a:t>published Nendica Report, 2018-08-17</a:t>
            </a:r>
          </a:p>
          <a:p>
            <a:pPr lvl="2">
              <a:defRPr/>
            </a:pPr>
            <a:r>
              <a:rPr lang="en-US" sz="2000" dirty="0"/>
              <a:t>IEEE 802.1-18-0042-00</a:t>
            </a:r>
          </a:p>
          <a:p>
            <a:pPr lvl="1">
              <a:defRPr/>
            </a:pPr>
            <a:r>
              <a:rPr lang="en-US" sz="2400" dirty="0"/>
              <a:t>Published report invites further comments</a:t>
            </a:r>
          </a:p>
          <a:p>
            <a:pPr lvl="1">
              <a:defRPr/>
            </a:pPr>
            <a:r>
              <a:rPr lang="en-US" sz="2400" dirty="0"/>
              <a:t>Stimulated new standardization project IEEE P802.1Qcz (Congestion Isolation)</a:t>
            </a:r>
          </a:p>
          <a:p>
            <a:pPr>
              <a:defRPr/>
            </a:pPr>
            <a:r>
              <a:rPr lang="en-US" dirty="0"/>
              <a:t>Flexible Factory IOT</a:t>
            </a:r>
          </a:p>
          <a:p>
            <a:pPr lvl="1">
              <a:defRPr/>
            </a:pPr>
            <a:r>
              <a:rPr lang="en-US" sz="2400" dirty="0"/>
              <a:t>Nader </a:t>
            </a:r>
            <a:r>
              <a:rPr lang="en-US" sz="2400" dirty="0" err="1"/>
              <a:t>Zein</a:t>
            </a:r>
            <a:r>
              <a:rPr lang="en-US" sz="2400" dirty="0"/>
              <a:t>, Editor</a:t>
            </a:r>
          </a:p>
          <a:p>
            <a:pPr lvl="1">
              <a:defRPr/>
            </a:pPr>
            <a:r>
              <a:rPr lang="en-US" sz="2400" dirty="0"/>
              <a:t>Draft report 802.1-18-0025-06</a:t>
            </a:r>
          </a:p>
          <a:p>
            <a:pPr lvl="1">
              <a:defRPr/>
            </a:pPr>
            <a:r>
              <a:rPr lang="en-US" sz="2400" dirty="0"/>
              <a:t>Significant focus on wireless</a:t>
            </a:r>
          </a:p>
          <a:p>
            <a:pPr lvl="1">
              <a:defRPr/>
            </a:pPr>
            <a:r>
              <a:rPr lang="en-US" sz="2400" dirty="0"/>
              <a:t>Comment resolution underway</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7</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42003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Nendica Report: </a:t>
            </a:r>
            <a:r>
              <a:rPr lang="en-US" altLang="en-US" i="1" dirty="0"/>
              <a:t>The Lossless Network for Data Centers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GB" dirty="0"/>
              <a:t>Paul Congdon, Editor</a:t>
            </a:r>
          </a:p>
          <a:p>
            <a:pPr>
              <a:defRPr/>
            </a:pPr>
            <a:r>
              <a:rPr lang="en-GB" dirty="0"/>
              <a:t>Key messages regarding the data </a:t>
            </a:r>
            <a:r>
              <a:rPr lang="en-GB" dirty="0" err="1"/>
              <a:t>center</a:t>
            </a:r>
            <a:r>
              <a:rPr lang="en-GB" dirty="0"/>
              <a:t> :</a:t>
            </a:r>
          </a:p>
          <a:p>
            <a:pPr lvl="1">
              <a:defRPr/>
            </a:pPr>
            <a:r>
              <a:rPr lang="en-GB" dirty="0"/>
              <a:t>Packet loss leads to large delays.</a:t>
            </a:r>
          </a:p>
          <a:p>
            <a:pPr lvl="1">
              <a:defRPr/>
            </a:pPr>
            <a:r>
              <a:rPr lang="en-GB" dirty="0"/>
              <a:t>Congestion leads to packet loss.</a:t>
            </a:r>
          </a:p>
          <a:p>
            <a:pPr lvl="1">
              <a:defRPr/>
            </a:pPr>
            <a:r>
              <a:rPr lang="en-US" dirty="0"/>
              <a:t>Conventional methods are problematic.</a:t>
            </a:r>
          </a:p>
          <a:p>
            <a:pPr lvl="1">
              <a:defRPr/>
            </a:pPr>
            <a:r>
              <a:rPr lang="en-US" dirty="0"/>
              <a:t>Even in a Layer 3 network, we can take action at Layer 2 to reduce congestion and thereby loss.</a:t>
            </a:r>
          </a:p>
          <a:p>
            <a:pPr lvl="1">
              <a:defRPr/>
            </a:pPr>
            <a:r>
              <a:rPr lang="en-US" dirty="0"/>
              <a:t>The paper is not specifying a “lossless” network but describing a few prospective methods to progress towards a lossless data center network in the future.</a:t>
            </a:r>
          </a:p>
          <a:p>
            <a:pPr>
              <a:defRPr/>
            </a:pPr>
            <a:r>
              <a:rPr lang="en-US" dirty="0"/>
              <a:t>The report is open to comment and may be revised.</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8</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185987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71F9458-C94D-D042-81B6-BEF64FF1A09E}"/>
              </a:ext>
            </a:extLst>
          </p:cNvPr>
          <p:cNvSpPr>
            <a:spLocks noGrp="1"/>
          </p:cNvSpPr>
          <p:nvPr>
            <p:ph type="title"/>
          </p:nvPr>
        </p:nvSpPr>
        <p:spPr>
          <a:xfrm>
            <a:off x="457200" y="476672"/>
            <a:ext cx="8229600" cy="1066800"/>
          </a:xfrm>
        </p:spPr>
        <p:txBody>
          <a:bodyPr/>
          <a:lstStyle/>
          <a:p>
            <a:pPr eaLnBrk="1" hangingPunct="1"/>
            <a:r>
              <a:rPr lang="en-US" altLang="en-US" dirty="0"/>
              <a:t>Use Cases: </a:t>
            </a:r>
            <a:r>
              <a:rPr lang="en-US" altLang="en-US" i="1" dirty="0"/>
              <a:t>The Lossless Network for Data Centers</a:t>
            </a:r>
          </a:p>
        </p:txBody>
      </p:sp>
      <p:sp>
        <p:nvSpPr>
          <p:cNvPr id="22531" name="Content Placeholder 2">
            <a:extLst>
              <a:ext uri="{FF2B5EF4-FFF2-40B4-BE49-F238E27FC236}">
                <a16:creationId xmlns:a16="http://schemas.microsoft.com/office/drawing/2014/main" id="{79FD9B9E-9BDA-4BA0-9138-8453984D0E9D}"/>
              </a:ext>
            </a:extLst>
          </p:cNvPr>
          <p:cNvSpPr>
            <a:spLocks noGrp="1"/>
          </p:cNvSpPr>
          <p:nvPr>
            <p:ph idx="1"/>
          </p:nvPr>
        </p:nvSpPr>
        <p:spPr>
          <a:xfrm>
            <a:off x="251520" y="1651844"/>
            <a:ext cx="8684518" cy="4734669"/>
          </a:xfrm>
        </p:spPr>
        <p:txBody>
          <a:bodyPr/>
          <a:lstStyle/>
          <a:p>
            <a:pPr>
              <a:defRPr/>
            </a:pPr>
            <a:r>
              <a:rPr lang="en-GB" dirty="0"/>
              <a:t>Online Data Intensive (OLDI) Services</a:t>
            </a:r>
          </a:p>
          <a:p>
            <a:pPr>
              <a:defRPr/>
            </a:pPr>
            <a:r>
              <a:rPr lang="en-US" dirty="0"/>
              <a:t>Deep Learning and Model Training</a:t>
            </a:r>
          </a:p>
          <a:p>
            <a:pPr>
              <a:defRPr/>
            </a:pPr>
            <a:r>
              <a:rPr lang="en-US" dirty="0"/>
              <a:t>Non‐Volatile Memory Express (</a:t>
            </a:r>
            <a:r>
              <a:rPr lang="en-US" dirty="0" err="1"/>
              <a:t>NVMe</a:t>
            </a:r>
            <a:r>
              <a:rPr lang="en-US" dirty="0"/>
              <a:t>) over Fabrics</a:t>
            </a:r>
          </a:p>
          <a:p>
            <a:pPr>
              <a:defRPr/>
            </a:pPr>
            <a:r>
              <a:rPr lang="en-US" dirty="0"/>
              <a:t>Cloudification of the Central Office</a:t>
            </a:r>
          </a:p>
          <a:p>
            <a:pPr>
              <a:defRPr/>
            </a:pPr>
            <a:endParaRPr lang="en-US" dirty="0"/>
          </a:p>
          <a:p>
            <a:pPr>
              <a:defRPr/>
            </a:pPr>
            <a:r>
              <a:rPr lang="en-US" dirty="0"/>
              <a:t>An overall theme of these use cases is the dependence of parallel computation on the network.</a:t>
            </a:r>
          </a:p>
        </p:txBody>
      </p:sp>
      <p:sp>
        <p:nvSpPr>
          <p:cNvPr id="36869" name="Slide Number Placeholder 5">
            <a:extLst>
              <a:ext uri="{FF2B5EF4-FFF2-40B4-BE49-F238E27FC236}">
                <a16:creationId xmlns:a16="http://schemas.microsoft.com/office/drawing/2014/main" id="{2FC68D99-B78D-D84A-8552-FE39EF92A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itchFamily="2"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itchFamily="2"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59A14AF-63F8-C541-889F-FC14E0C4A0F2}" type="slidenum">
              <a:rPr lang="en-US" altLang="en-US" sz="1800" smtClean="0">
                <a:solidFill>
                  <a:srgbClr val="FFFFFF"/>
                </a:solidFill>
                <a:latin typeface="Arial" panose="020B0604020202020204" pitchFamily="34" charset="0"/>
              </a:rPr>
              <a:pPr>
                <a:spcBef>
                  <a:spcPct val="0"/>
                </a:spcBef>
                <a:buClrTx/>
                <a:buFontTx/>
                <a:buNone/>
              </a:pPr>
              <a:t>9</a:t>
            </a:fld>
            <a:endParaRPr lang="en-US" altLang="en-US" sz="1800">
              <a:solidFill>
                <a:srgbClr val="FFFFFF"/>
              </a:solidFill>
              <a:latin typeface="Arial" panose="020B0604020202020204" pitchFamily="34" charset="0"/>
            </a:endParaRPr>
          </a:p>
        </p:txBody>
      </p:sp>
    </p:spTree>
    <p:extLst>
      <p:ext uri="{BB962C8B-B14F-4D97-AF65-F5344CB8AC3E}">
        <p14:creationId xmlns:p14="http://schemas.microsoft.com/office/powerpoint/2010/main" val="3762730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18550</TotalTime>
  <Words>1282</Words>
  <Application>Microsoft Macintosh PowerPoint</Application>
  <PresentationFormat>On-screen Show (4:3)</PresentationFormat>
  <Paragraphs>195</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Georgia</vt:lpstr>
      <vt:lpstr>Helvetica</vt:lpstr>
      <vt:lpstr>Helvetica Neue</vt:lpstr>
      <vt:lpstr>Trebuchet MS</vt:lpstr>
      <vt:lpstr>Wingdings</vt:lpstr>
      <vt:lpstr>Wingdings 2</vt:lpstr>
      <vt:lpstr>Urban</vt:lpstr>
      <vt:lpstr>Proposed Nendica Presentation to NANOG 75</vt:lpstr>
      <vt:lpstr>Lossless Data Center Networks: Opportunities for NANOG Engagement with IEEE 802 Nendica</vt:lpstr>
      <vt:lpstr>Disclaimer</vt:lpstr>
      <vt:lpstr>Nendica</vt:lpstr>
      <vt:lpstr>IEEE Industry Connections Activity</vt:lpstr>
      <vt:lpstr>Nendica Motivation and Goals</vt:lpstr>
      <vt:lpstr>Nendica Work Items</vt:lpstr>
      <vt:lpstr>Nendica Report: The Lossless Network for Data Centers</vt:lpstr>
      <vt:lpstr>Use Cases: The Lossless Network for Data Centers</vt:lpstr>
      <vt:lpstr>Data Center Applications are distributed and latency-sensitive</vt:lpstr>
      <vt:lpstr>Folded-Clos Network: Many Paths from Server to Server</vt:lpstr>
      <vt:lpstr>Equal-Cost Multi-Path (ECMP): Path assigned per flow (~random)</vt:lpstr>
      <vt:lpstr>ECMP may still lead to congestion; e.g. large flows may collide</vt:lpstr>
      <vt:lpstr>Incast fills output queue (note: ECMP cannot help)</vt:lpstr>
      <vt:lpstr>Priority flow control (PFC)</vt:lpstr>
      <vt:lpstr>PFC pauses all flows of the class including “victim” flows</vt:lpstr>
      <vt:lpstr>Explicit Congestion Notification (ECN) pauses flows at source</vt:lpstr>
      <vt:lpstr>Dynamic Virtual Lanes (DVL)</vt:lpstr>
      <vt:lpstr>Load-Aware Packet Spraying (LPS)</vt:lpstr>
      <vt:lpstr>Push &amp; Pull Hybrid Scheduling(PPH)</vt:lpstr>
      <vt:lpstr>Key Issues: Nendica Report on Lossless Network for Data Centers</vt:lpstr>
      <vt:lpstr>Bibliography</vt:lpstr>
      <vt:lpstr>Going forward</vt:lpstr>
      <vt:lpstr>Nendica/NANOG Cooperation?</vt:lpstr>
      <vt:lpstr>Nendica Participation</vt:lpstr>
      <vt:lpstr>Possible next steps</vt:lpstr>
    </vt:vector>
  </TitlesOfParts>
  <Company>Ericsson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 SC</dc:title>
  <dc:creator>epargle</dc:creator>
  <cp:keywords>No Restrictions</cp:keywords>
  <cp:lastModifiedBy>OfficeUser4564</cp:lastModifiedBy>
  <cp:revision>356</cp:revision>
  <cp:lastPrinted>2018-11-10T04:58:59Z</cp:lastPrinted>
  <dcterms:created xsi:type="dcterms:W3CDTF">2013-11-15T16:17:16Z</dcterms:created>
  <dcterms:modified xsi:type="dcterms:W3CDTF">2019-01-07T22:29:40Z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72156b37-93b3-4536-949a-f3c82521375d</vt:lpwstr>
  </property>
  <property fmtid="{D5CDD505-2E9C-101B-9397-08002B2CF9AE}" pid="3" name="DellClassification">
    <vt:lpwstr>No Restrictions</vt:lpwstr>
  </property>
  <property fmtid="{D5CDD505-2E9C-101B-9397-08002B2CF9AE}" pid="4" name="DellSubLabels">
    <vt:lpwstr/>
  </property>
  <property fmtid="{D5CDD505-2E9C-101B-9397-08002B2CF9AE}" pid="5" name="UpdateProcess">
    <vt:lpwstr>End</vt:lpwstr>
  </property>
</Properties>
</file>