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8" r:id="rId2"/>
    <p:sldId id="257" r:id="rId3"/>
    <p:sldId id="259" r:id="rId4"/>
    <p:sldId id="274" r:id="rId5"/>
    <p:sldId id="276" r:id="rId6"/>
    <p:sldId id="27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0000010812715" initials="0" lastIdx="1" clrIdx="0">
    <p:extLst>
      <p:ext uri="{19B8F6BF-5375-455C-9EA6-DF929625EA0E}">
        <p15:presenceInfo xmlns:p15="http://schemas.microsoft.com/office/powerpoint/2012/main" userId="S-1-5-21-540803650-2820391054-2149355898-488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82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5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C3237-9B63-461F-A1A0-94A447A3DFF9}" type="datetimeFigureOut">
              <a:rPr lang="en-GB" smtClean="0"/>
              <a:t>13/11/2018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69B2C6-2F71-4F3E-AA85-5C8F2B359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6012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>
            <a:extLst>
              <a:ext uri="{FF2B5EF4-FFF2-40B4-BE49-F238E27FC236}">
                <a16:creationId xmlns:a16="http://schemas.microsoft.com/office/drawing/2014/main" xmlns="" id="{5A58C1C5-46CF-B84D-B7E7-74E2E173B02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Notes Placeholder 2">
            <a:extLst>
              <a:ext uri="{FF2B5EF4-FFF2-40B4-BE49-F238E27FC236}">
                <a16:creationId xmlns:a16="http://schemas.microsoft.com/office/drawing/2014/main" xmlns="" id="{8947D1DF-DB04-424E-9AF6-0DB93EBD8CC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7411" name="Slide Number Placeholder 3">
            <a:extLst>
              <a:ext uri="{FF2B5EF4-FFF2-40B4-BE49-F238E27FC236}">
                <a16:creationId xmlns:a16="http://schemas.microsoft.com/office/drawing/2014/main" xmlns="" id="{DDECBD24-9FB8-E34D-9D66-0BE6654874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D37433-F468-F14D-9A9F-8C2783CB96FB}" type="slidenum">
              <a:rPr lang="en-CA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CA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429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13/11/2018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0499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13/11/2018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549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13/11/2018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629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13/11/2018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773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13/11/2018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230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13/11/2018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578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13/11/2018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59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13/11/2018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766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13/11/2018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223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13/11/2018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1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13/11/2018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8039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5408D-FECC-4C3B-BD6F-8F0CF103C267}" type="datetimeFigureOut">
              <a:rPr lang="en-GB" smtClean="0"/>
              <a:t>13/11/2018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949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lenn.parsons@ericsson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hyperlink" Target="mailto:Nader.zein@emea.nec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/dcn/18/1-18-0052-03-ICne-consolidated-ffiot-comments.xls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imeanddate.com/worldclock/fixedtime.html?msg=Nendica+Teleconference&amp;iso=20181107T09&amp;p1=179&amp;ah=2" TargetMode="External"/><Relationship Id="rId2" Type="http://schemas.openxmlformats.org/officeDocument/2006/relationships/hyperlink" Target="https://mentor.ieee.org/802.1/dcn/18/1-18-0057-00-ICn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/dcn/18/1-18-0059-00-ICne.docx" TargetMode="External"/><Relationship Id="rId5" Type="http://schemas.openxmlformats.org/officeDocument/2006/relationships/hyperlink" Target="https://mentor.ieee.org/802.1/dcn/18/1-18-0060-00-ICne.docx" TargetMode="External"/><Relationship Id="rId4" Type="http://schemas.openxmlformats.org/officeDocument/2006/relationships/hyperlink" Target="https://mentor.ieee.org/802.1/dcn/18/1-18-0052-03-ICne-consolidated-ffiot-comments.xls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/dcn/18/1-18-0076-00-ICne-table-2-14-updates-draft-flexible-factory-iot.docx" TargetMode="External"/><Relationship Id="rId2" Type="http://schemas.openxmlformats.org/officeDocument/2006/relationships/hyperlink" Target="https://mentor.ieee.org/802.1/dcn/18/1-18-0058-01-ICne-ffiot-radio-environment-within-factories-proposed-change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/dcn/18/1-18-0064-01-ICne-proposed-revision-of-ffiot-redundancy-section.doc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xmlns="" id="{C3018348-DEC6-D048-B92E-986952205E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67678"/>
            <a:ext cx="8458200" cy="1393237"/>
          </a:xfrm>
        </p:spPr>
        <p:txBody>
          <a:bodyPr anchor="t">
            <a:normAutofit/>
          </a:bodyPr>
          <a:lstStyle/>
          <a:p>
            <a:r>
              <a:rPr lang="en-US" altLang="en-US" sz="4400" dirty="0" err="1"/>
              <a:t>FFIoT</a:t>
            </a:r>
            <a:r>
              <a:rPr lang="en-US" altLang="en-US" sz="4400" dirty="0"/>
              <a:t> </a:t>
            </a:r>
            <a:r>
              <a:rPr lang="en-US" altLang="en-US" sz="4400" dirty="0" smtClean="0"/>
              <a:t>Status Report – IEEE </a:t>
            </a:r>
            <a:r>
              <a:rPr lang="en-US" altLang="en-US" sz="4400" dirty="0"/>
              <a:t>802 </a:t>
            </a:r>
            <a:r>
              <a:rPr lang="en-US" altLang="en-US" sz="4400" dirty="0" err="1" smtClean="0"/>
              <a:t>Nendica</a:t>
            </a:r>
            <a:endParaRPr lang="en-US" altLang="en-US" sz="4400" dirty="0"/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xmlns="" id="{8E509EC6-7CAC-2245-9515-16E556D92C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288" y="4628728"/>
            <a:ext cx="4953000" cy="1752600"/>
          </a:xfrm>
        </p:spPr>
        <p:txBody>
          <a:bodyPr>
            <a:normAutofit fontScale="92500"/>
          </a:bodyPr>
          <a:lstStyle/>
          <a:p>
            <a:pPr marL="63500" algn="l" eaLnBrk="1" hangingPunct="1">
              <a:lnSpc>
                <a:spcPct val="70000"/>
              </a:lnSpc>
            </a:pPr>
            <a:r>
              <a:rPr lang="en-US" altLang="en-US" dirty="0" smtClean="0"/>
              <a:t>Nader Zein (NEC </a:t>
            </a:r>
            <a:r>
              <a:rPr lang="en-US" altLang="en-US" dirty="0" smtClean="0"/>
              <a:t>Europe Ltd </a:t>
            </a:r>
            <a:r>
              <a:rPr lang="en-US" altLang="en-US" dirty="0" smtClean="0"/>
              <a:t>(</a:t>
            </a:r>
            <a:r>
              <a:rPr lang="en-US" altLang="en-US" dirty="0" smtClean="0"/>
              <a:t>NLE GmbH))</a:t>
            </a:r>
            <a:endParaRPr lang="en-US" altLang="en-US" sz="2000" dirty="0">
              <a:hlinkClick r:id="rId3"/>
            </a:endParaRPr>
          </a:p>
          <a:p>
            <a:pPr marL="63500" algn="l" eaLnBrk="1" hangingPunct="1">
              <a:lnSpc>
                <a:spcPct val="70000"/>
              </a:lnSpc>
            </a:pPr>
            <a:r>
              <a:rPr lang="en-US" altLang="en-US" sz="1800" dirty="0" smtClean="0">
                <a:hlinkClick r:id="rId4"/>
              </a:rPr>
              <a:t>Nader.zein@emea.nec.com</a:t>
            </a:r>
            <a:endParaRPr lang="en-US" altLang="en-US" sz="1800" dirty="0" smtClean="0"/>
          </a:p>
          <a:p>
            <a:pPr marL="63500" algn="l" eaLnBrk="1" hangingPunct="1">
              <a:lnSpc>
                <a:spcPct val="70000"/>
              </a:lnSpc>
            </a:pPr>
            <a:endParaRPr lang="en-US" altLang="en-US" dirty="0"/>
          </a:p>
          <a:p>
            <a:pPr marL="63500" algn="l" eaLnBrk="1" hangingPunct="1">
              <a:lnSpc>
                <a:spcPct val="70000"/>
              </a:lnSpc>
            </a:pPr>
            <a:r>
              <a:rPr lang="en-US" altLang="en-US" dirty="0" smtClean="0"/>
              <a:t>Bangkok - Thailand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pPr marL="63500" algn="l" eaLnBrk="1" hangingPunct="1">
              <a:lnSpc>
                <a:spcPct val="70000"/>
              </a:lnSpc>
            </a:pPr>
            <a:r>
              <a:rPr lang="en-US" altLang="en-US" dirty="0" smtClean="0"/>
              <a:t> </a:t>
            </a:r>
            <a:r>
              <a:rPr lang="en-US" altLang="en-US" dirty="0" smtClean="0"/>
              <a:t>November 13 </a:t>
            </a:r>
            <a:r>
              <a:rPr lang="en-US" altLang="en-US" dirty="0" smtClean="0"/>
              <a:t>, 2018</a:t>
            </a:r>
            <a:endParaRPr lang="en-US" altLang="en-US" dirty="0"/>
          </a:p>
        </p:txBody>
      </p:sp>
      <p:pic>
        <p:nvPicPr>
          <p:cNvPr id="16387" name="Picture 6" descr="https://encrypted-tbn3.gstatic.com/images?q=tbn:ANd9GcS2OeDDz4S3NME0m7I9GDAhNV1zLpK7XjFi-44fBUJ55qOqrhtz">
            <a:extLst>
              <a:ext uri="{FF2B5EF4-FFF2-40B4-BE49-F238E27FC236}">
                <a16:creationId xmlns:a16="http://schemas.microsoft.com/office/drawing/2014/main" xmlns="" id="{69B162CA-C49A-D34A-BC94-C4435F4CC7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15888"/>
            <a:ext cx="1439862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Slide Number Placeholder 3">
            <a:extLst>
              <a:ext uri="{FF2B5EF4-FFF2-40B4-BE49-F238E27FC236}">
                <a16:creationId xmlns:a16="http://schemas.microsoft.com/office/drawing/2014/main" xmlns="" id="{04631132-2EA0-F245-93F1-E075FB557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05EB3E7-8745-5341-AC2D-EBF38C76EDB7}" type="slidenum">
              <a:rPr lang="en-US" altLang="en-US" sz="1800" smtClean="0">
                <a:solidFill>
                  <a:schemeClr val="bg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xmlns="" id="{BCCF55ED-10BE-0448-B8AA-95FAF850F39F}"/>
              </a:ext>
            </a:extLst>
          </p:cNvPr>
          <p:cNvSpPr txBox="1">
            <a:spLocks/>
          </p:cNvSpPr>
          <p:nvPr/>
        </p:nvSpPr>
        <p:spPr>
          <a:xfrm>
            <a:off x="3563888" y="44624"/>
            <a:ext cx="5541031" cy="465161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r">
              <a:defRPr/>
            </a:pPr>
            <a:r>
              <a:rPr lang="en-US" sz="1400" dirty="0"/>
              <a:t>Mentor DCN </a:t>
            </a:r>
            <a:r>
              <a:rPr lang="en-GB" sz="1400" dirty="0"/>
              <a:t>1-18-0077-00-ICne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0909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FFIoT</a:t>
            </a:r>
            <a:r>
              <a:rPr lang="en-GB" dirty="0" smtClean="0"/>
              <a:t> whitepaper </a:t>
            </a:r>
            <a:r>
              <a:rPr lang="en-GB" dirty="0" smtClean="0"/>
              <a:t>Comments resolution Status</a:t>
            </a:r>
            <a:endParaRPr lang="en-GB" dirty="0" smtClean="0"/>
          </a:p>
          <a:p>
            <a:r>
              <a:rPr lang="en-GB" dirty="0" smtClean="0"/>
              <a:t>Section Revisions</a:t>
            </a:r>
            <a:endParaRPr lang="en-GB" dirty="0" smtClean="0"/>
          </a:p>
          <a:p>
            <a:r>
              <a:rPr lang="en-GB" dirty="0" smtClean="0"/>
              <a:t>Plan</a:t>
            </a:r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466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 err="1"/>
              <a:t>FFIoT</a:t>
            </a:r>
            <a:r>
              <a:rPr lang="en-GB" sz="3200" b="1" dirty="0"/>
              <a:t> whitepaper </a:t>
            </a:r>
            <a:r>
              <a:rPr lang="en-GB" sz="3200" b="1" dirty="0" smtClean="0"/>
              <a:t>comments resolution status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Call for comments closed September 2</a:t>
            </a:r>
            <a:r>
              <a:rPr lang="en-GB" baseline="30000" dirty="0" smtClean="0"/>
              <a:t>nd</a:t>
            </a:r>
            <a:r>
              <a:rPr lang="en-GB" dirty="0" smtClean="0"/>
              <a:t>.</a:t>
            </a:r>
          </a:p>
          <a:p>
            <a:r>
              <a:rPr lang="en-GB" dirty="0" smtClean="0"/>
              <a:t>Updated Total </a:t>
            </a:r>
            <a:r>
              <a:rPr lang="en-GB" dirty="0"/>
              <a:t>of </a:t>
            </a:r>
            <a:r>
              <a:rPr lang="en-GB" dirty="0" smtClean="0"/>
              <a:t>283 </a:t>
            </a:r>
            <a:r>
              <a:rPr lang="en-GB" dirty="0" smtClean="0"/>
              <a:t>comments from 8 reviewers have been </a:t>
            </a:r>
            <a:r>
              <a:rPr lang="en-GB" dirty="0" smtClean="0"/>
              <a:t>received (this includes late comments and 2 additional comments picked up during comments resolution calls).</a:t>
            </a:r>
          </a:p>
          <a:p>
            <a:r>
              <a:rPr lang="en-GB" sz="2600" b="1" dirty="0">
                <a:solidFill>
                  <a:srgbClr val="FF0000"/>
                </a:solidFill>
              </a:rPr>
              <a:t>Latest consolidated comments resolution in </a:t>
            </a:r>
            <a:r>
              <a:rPr lang="en-GB" sz="2600" b="1" dirty="0">
                <a:solidFill>
                  <a:srgbClr val="FF0000"/>
                </a:solidFill>
                <a:hlinkClick r:id="rId2"/>
              </a:rPr>
              <a:t>1-18-0052-03-Icne</a:t>
            </a:r>
            <a:endParaRPr lang="en-GB" sz="4600" dirty="0" smtClean="0"/>
          </a:p>
          <a:p>
            <a:r>
              <a:rPr lang="en-GB" dirty="0" smtClean="0"/>
              <a:t>Commenters:</a:t>
            </a:r>
          </a:p>
          <a:p>
            <a:pPr lvl="1"/>
            <a:r>
              <a:rPr lang="en-GB" dirty="0" smtClean="0"/>
              <a:t>Dave </a:t>
            </a:r>
            <a:r>
              <a:rPr lang="en-GB" dirty="0" err="1" smtClean="0"/>
              <a:t>Cavalcanti</a:t>
            </a:r>
            <a:endParaRPr lang="en-GB" dirty="0" smtClean="0"/>
          </a:p>
          <a:p>
            <a:pPr lvl="1"/>
            <a:r>
              <a:rPr lang="en-GB" dirty="0" smtClean="0"/>
              <a:t>Hajime Koto</a:t>
            </a:r>
          </a:p>
          <a:p>
            <a:pPr lvl="1"/>
            <a:r>
              <a:rPr lang="en-GB" dirty="0" smtClean="0"/>
              <a:t>Roger Marks</a:t>
            </a:r>
          </a:p>
          <a:p>
            <a:pPr lvl="1"/>
            <a:r>
              <a:rPr lang="en-GB" dirty="0" smtClean="0"/>
              <a:t>Kenichi Maruhashi</a:t>
            </a:r>
          </a:p>
          <a:p>
            <a:pPr lvl="1"/>
            <a:r>
              <a:rPr lang="en-GB" dirty="0" smtClean="0"/>
              <a:t>Tomoki Ohsawa</a:t>
            </a:r>
          </a:p>
          <a:p>
            <a:pPr lvl="1"/>
            <a:r>
              <a:rPr lang="en-GB" dirty="0" smtClean="0"/>
              <a:t>Hao Wang</a:t>
            </a:r>
          </a:p>
          <a:p>
            <a:pPr lvl="1"/>
            <a:r>
              <a:rPr lang="en-GB" dirty="0" smtClean="0"/>
              <a:t>Karl Weber</a:t>
            </a:r>
          </a:p>
          <a:p>
            <a:pPr lvl="1"/>
            <a:r>
              <a:rPr lang="en-GB" dirty="0" smtClean="0"/>
              <a:t>Li Xu</a:t>
            </a:r>
            <a:endParaRPr lang="en-GB" dirty="0"/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37254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r>
              <a:rPr lang="en-US" sz="3200" b="1" dirty="0" err="1"/>
              <a:t>FFIoT</a:t>
            </a:r>
            <a:r>
              <a:rPr lang="en-US" sz="3200" b="1" dirty="0"/>
              <a:t> whitepaper call for comments </a:t>
            </a:r>
            <a:r>
              <a:rPr lang="en-US" sz="3200" b="1" dirty="0" smtClean="0"/>
              <a:t>status (Cont’d)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744" y="1066672"/>
            <a:ext cx="8677656" cy="5324983"/>
          </a:xfrm>
        </p:spPr>
        <p:txBody>
          <a:bodyPr>
            <a:noAutofit/>
          </a:bodyPr>
          <a:lstStyle/>
          <a:p>
            <a:pPr>
              <a:buFont typeface="MS Reference Sans Serif" panose="020B0604030504040204" pitchFamily="34" charset="0"/>
              <a:buChar char="▮"/>
            </a:pPr>
            <a:r>
              <a:rPr lang="en-GB" sz="1800" dirty="0" smtClean="0"/>
              <a:t>Since start of comments resolution on </a:t>
            </a:r>
            <a:r>
              <a:rPr lang="en-GB" sz="1800" dirty="0" smtClean="0"/>
              <a:t>2018-09-11</a:t>
            </a:r>
            <a:r>
              <a:rPr lang="en-GB" sz="1800" dirty="0"/>
              <a:t>, Waikoloa/Oslo – </a:t>
            </a:r>
            <a:r>
              <a:rPr lang="en-GB" sz="1800" dirty="0" smtClean="0">
                <a:hlinkClick r:id="rId2"/>
              </a:rPr>
              <a:t>Minutes</a:t>
            </a:r>
            <a:r>
              <a:rPr lang="en-GB" sz="1800" dirty="0" smtClean="0"/>
              <a:t>, We </a:t>
            </a:r>
            <a:r>
              <a:rPr lang="en-GB" sz="1800" dirty="0" smtClean="0"/>
              <a:t>had 4 Conference calls for </a:t>
            </a:r>
            <a:r>
              <a:rPr lang="en-GB" sz="1800" dirty="0" err="1" smtClean="0"/>
              <a:t>Nendica</a:t>
            </a:r>
            <a:r>
              <a:rPr lang="en-GB" sz="1800" dirty="0" smtClean="0"/>
              <a:t> focused on </a:t>
            </a:r>
            <a:r>
              <a:rPr lang="en-GB" sz="1800" dirty="0" err="1" smtClean="0"/>
              <a:t>FFIoT</a:t>
            </a:r>
            <a:r>
              <a:rPr lang="en-GB" sz="1800" dirty="0" smtClean="0"/>
              <a:t> comments resolutions.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600" dirty="0">
                <a:hlinkClick r:id="rId3"/>
              </a:rPr>
              <a:t>2018-11-07 09:00-11:00 ET</a:t>
            </a:r>
            <a:r>
              <a:rPr lang="en-GB" sz="1600" dirty="0"/>
              <a:t> </a:t>
            </a:r>
            <a:r>
              <a:rPr lang="en-GB" sz="1600" dirty="0" smtClean="0"/>
              <a:t>(minutes to be approved during the F2F meeting in Bangkok)</a:t>
            </a:r>
            <a:br>
              <a:rPr lang="en-GB" sz="1600" dirty="0" smtClean="0"/>
            </a:br>
            <a:r>
              <a:rPr lang="en-GB" sz="1600" b="1" dirty="0" smtClean="0">
                <a:solidFill>
                  <a:srgbClr val="FF0000"/>
                </a:solidFill>
              </a:rPr>
              <a:t>Latest consolidated comments resolution in </a:t>
            </a:r>
            <a:r>
              <a:rPr lang="en-GB" sz="1600" b="1" dirty="0" smtClean="0">
                <a:solidFill>
                  <a:srgbClr val="FF0000"/>
                </a:solidFill>
                <a:hlinkClick r:id="rId4"/>
              </a:rPr>
              <a:t>1-18-0052-03-Icne</a:t>
            </a:r>
            <a:endParaRPr lang="en-GB" sz="1600" b="1" dirty="0" smtClean="0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600" dirty="0"/>
              <a:t>2018-10-25 09:00 ET – </a:t>
            </a:r>
            <a:r>
              <a:rPr lang="en-GB" sz="1600" dirty="0" smtClean="0">
                <a:hlinkClick r:id="rId5"/>
              </a:rPr>
              <a:t>Minutes</a:t>
            </a:r>
            <a:endParaRPr lang="en-GB" sz="16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600" dirty="0"/>
              <a:t>2018-10-11 09:00 ET – </a:t>
            </a:r>
            <a:r>
              <a:rPr lang="en-GB" sz="1600" dirty="0" smtClean="0">
                <a:hlinkClick r:id="rId5"/>
              </a:rPr>
              <a:t>Minutes</a:t>
            </a:r>
            <a:endParaRPr lang="en-GB" sz="16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600" dirty="0"/>
              <a:t>2018-09-27 09:00 ET – </a:t>
            </a:r>
            <a:r>
              <a:rPr lang="en-GB" sz="1600" dirty="0">
                <a:hlinkClick r:id="rId6"/>
              </a:rPr>
              <a:t>Minutes</a:t>
            </a:r>
            <a:endParaRPr lang="en-GB" sz="1600" dirty="0" smtClean="0"/>
          </a:p>
          <a:p>
            <a:pPr>
              <a:buFont typeface="MS Reference Sans Serif" panose="020B0604030504040204" pitchFamily="34" charset="0"/>
              <a:buChar char="▮"/>
            </a:pPr>
            <a:r>
              <a:rPr lang="en-GB" sz="1800" dirty="0" smtClean="0"/>
              <a:t>editorial </a:t>
            </a:r>
            <a:r>
              <a:rPr lang="en-GB" sz="1800" dirty="0"/>
              <a:t>comments : </a:t>
            </a:r>
            <a:r>
              <a:rPr lang="en-GB" sz="1800" dirty="0" smtClean="0"/>
              <a:t>157 (down from original 168)</a:t>
            </a:r>
            <a:endParaRPr lang="en-GB" sz="18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600" dirty="0" smtClean="0"/>
              <a:t>131 Accepted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600" dirty="0" smtClean="0"/>
              <a:t>17 revise</a:t>
            </a:r>
            <a:endParaRPr lang="en-GB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600" dirty="0" smtClean="0"/>
              <a:t>0 </a:t>
            </a:r>
            <a:r>
              <a:rPr lang="en-GB" sz="1600" dirty="0"/>
              <a:t>reject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600" dirty="0" smtClean="0"/>
              <a:t>9 differed/pending decision</a:t>
            </a:r>
            <a:endParaRPr lang="en-GB" sz="1600" dirty="0"/>
          </a:p>
          <a:p>
            <a:pPr>
              <a:buFont typeface="MS Reference Sans Serif" panose="020B0604030504040204" pitchFamily="34" charset="0"/>
              <a:buChar char="▮"/>
            </a:pPr>
            <a:r>
              <a:rPr lang="en-GB" sz="1800" dirty="0"/>
              <a:t>Technical comments : </a:t>
            </a:r>
            <a:r>
              <a:rPr lang="en-GB" sz="1800" dirty="0" smtClean="0"/>
              <a:t>106 (up from original 88)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600" dirty="0"/>
              <a:t>1 Accepted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600" dirty="0"/>
              <a:t>2 revised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600" dirty="0"/>
              <a:t>103 remaining</a:t>
            </a:r>
          </a:p>
          <a:p>
            <a:pPr marL="0" indent="0">
              <a:buNone/>
            </a:pPr>
            <a:r>
              <a:rPr lang="en-GB" sz="1800" dirty="0" smtClean="0"/>
              <a:t>Few of these will be overridden or revised with the revisions proposal of complete sections. </a:t>
            </a:r>
            <a:br>
              <a:rPr lang="en-GB" sz="1800" dirty="0" smtClean="0"/>
            </a:br>
            <a:r>
              <a:rPr lang="en-GB" sz="1800" dirty="0" smtClean="0"/>
              <a:t>See next slide for details.</a:t>
            </a:r>
            <a:endParaRPr lang="en-GB" sz="1800" dirty="0"/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090594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Section Revisions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>
                <a:hlinkClick r:id="rId2"/>
              </a:rPr>
              <a:t>1-18-0058-01-Icne</a:t>
            </a:r>
            <a:r>
              <a:rPr lang="en-GB" dirty="0" smtClean="0"/>
              <a:t>: proposed  revision  of </a:t>
            </a:r>
            <a:r>
              <a:rPr lang="en-US" dirty="0" smtClean="0"/>
              <a:t>Radio </a:t>
            </a:r>
            <a:r>
              <a:rPr lang="en-US" dirty="0"/>
              <a:t>Environment within </a:t>
            </a:r>
            <a:r>
              <a:rPr lang="en-US" dirty="0" smtClean="0"/>
              <a:t>Factories section.</a:t>
            </a:r>
            <a:r>
              <a:rPr lang="en-GB" dirty="0" smtClean="0"/>
              <a:t> This would override (many of which has been accepted and need to verify they have been captured in this revision) related </a:t>
            </a:r>
            <a:br>
              <a:rPr lang="en-GB" dirty="0" smtClean="0"/>
            </a:br>
            <a:r>
              <a:rPr lang="en-GB" dirty="0" smtClean="0"/>
              <a:t>comments #87 to #133.</a:t>
            </a:r>
            <a:endParaRPr lang="en-GB" dirty="0"/>
          </a:p>
          <a:p>
            <a:r>
              <a:rPr lang="en-GB" dirty="0" smtClean="0">
                <a:hlinkClick r:id="rId3"/>
              </a:rPr>
              <a:t>1-18-0076-00-Icne</a:t>
            </a:r>
            <a:r>
              <a:rPr lang="en-GB" dirty="0" smtClean="0"/>
              <a:t>: proposed  revision of Tables 2 to 14. This would override (some of which that are editorial only have been accepted) related </a:t>
            </a:r>
            <a:br>
              <a:rPr lang="en-GB" dirty="0" smtClean="0"/>
            </a:br>
            <a:r>
              <a:rPr lang="en-GB" dirty="0" smtClean="0"/>
              <a:t>comments # 200 to #227 </a:t>
            </a:r>
          </a:p>
          <a:p>
            <a:r>
              <a:rPr lang="en-GB" dirty="0" smtClean="0">
                <a:hlinkClick r:id="rId4"/>
              </a:rPr>
              <a:t>1-18-0064-00-Icne</a:t>
            </a:r>
            <a:r>
              <a:rPr lang="en-GB" dirty="0" smtClean="0"/>
              <a:t>: </a:t>
            </a:r>
            <a:r>
              <a:rPr lang="en-GB" dirty="0"/>
              <a:t>P</a:t>
            </a:r>
            <a:r>
              <a:rPr lang="en-GB" dirty="0" smtClean="0"/>
              <a:t>roposed </a:t>
            </a:r>
            <a:r>
              <a:rPr lang="en-US" dirty="0" smtClean="0"/>
              <a:t>Revision </a:t>
            </a:r>
            <a:r>
              <a:rPr lang="en-US" dirty="0"/>
              <a:t>of FFIOT Redundancy Section</a:t>
            </a:r>
            <a:r>
              <a:rPr lang="en-GB" dirty="0" smtClean="0"/>
              <a:t>, this would override (i.e. makes revised!) related comments (3 edit. and 2 tech.) #240 to 244</a:t>
            </a:r>
          </a:p>
          <a:p>
            <a:r>
              <a:rPr lang="en-GB" dirty="0" smtClean="0"/>
              <a:t>Under discussion : Figure 1 and corresponding text being discussed by correspondence (emails) with Karl.</a:t>
            </a:r>
          </a:p>
          <a:p>
            <a:r>
              <a:rPr lang="en-GB" dirty="0" smtClean="0"/>
              <a:t>Other sections or major parts revisions could be identified as we proceed with the Technical comments.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2923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Plan </a:t>
            </a:r>
            <a:br>
              <a:rPr lang="en-GB" b="1" dirty="0" smtClean="0"/>
            </a:br>
            <a:r>
              <a:rPr lang="en-GB" sz="2700" b="1" dirty="0" smtClean="0"/>
              <a:t>(to be updated after discussion on November 13</a:t>
            </a:r>
            <a:r>
              <a:rPr lang="en-GB" sz="2700" b="1" baseline="30000" dirty="0" smtClean="0"/>
              <a:t>th</a:t>
            </a:r>
            <a:r>
              <a:rPr lang="en-GB" sz="2700" b="1" dirty="0" smtClean="0"/>
              <a:t> meeting)</a:t>
            </a:r>
            <a:endParaRPr lang="en-GB" sz="27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Close down remaining 9 editorial comments</a:t>
            </a:r>
            <a:endParaRPr lang="en-GB" dirty="0" smtClean="0"/>
          </a:p>
          <a:p>
            <a:r>
              <a:rPr lang="en-GB" dirty="0" smtClean="0"/>
              <a:t>Target to Complete all comments resolutions before the Interim meeting in January 2019 (Challenging but should try)</a:t>
            </a:r>
          </a:p>
          <a:p>
            <a:pPr lvl="1"/>
            <a:r>
              <a:rPr lang="en-GB" dirty="0" smtClean="0"/>
              <a:t>Proposal to have biweekly conference calls (4</a:t>
            </a:r>
            <a:r>
              <a:rPr lang="en-GB" dirty="0" smtClean="0"/>
              <a:t> </a:t>
            </a:r>
            <a:r>
              <a:rPr lang="en-GB" dirty="0" smtClean="0"/>
              <a:t>conference </a:t>
            </a:r>
            <a:r>
              <a:rPr lang="en-GB" dirty="0" smtClean="0"/>
              <a:t>calls) in </a:t>
            </a:r>
            <a:r>
              <a:rPr lang="en-GB" dirty="0" smtClean="0"/>
              <a:t>the interim period (TBD) to continue comments resolutions </a:t>
            </a:r>
            <a:r>
              <a:rPr lang="en-GB" dirty="0" smtClean="0"/>
              <a:t>and review agree revised sections.</a:t>
            </a:r>
            <a:endParaRPr lang="en-GB" dirty="0" smtClean="0"/>
          </a:p>
          <a:p>
            <a:r>
              <a:rPr lang="en-GB" dirty="0" smtClean="0"/>
              <a:t>Discuss whether to have one confirmation circulation call for comments </a:t>
            </a:r>
            <a:r>
              <a:rPr lang="en-GB" dirty="0" err="1" smtClean="0"/>
              <a:t>tbd</a:t>
            </a:r>
            <a:r>
              <a:rPr lang="en-GB" dirty="0" smtClean="0"/>
              <a:t>.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3091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</TotalTime>
  <Words>224</Words>
  <Application>Microsoft Office PowerPoint</Application>
  <PresentationFormat>On-screen Show (4:3)</PresentationFormat>
  <Paragraphs>54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Helvetica Neue</vt:lpstr>
      <vt:lpstr>Arial</vt:lpstr>
      <vt:lpstr>Calibri</vt:lpstr>
      <vt:lpstr>Calibri Light</vt:lpstr>
      <vt:lpstr>MS Reference Sans Serif</vt:lpstr>
      <vt:lpstr>Wingdings</vt:lpstr>
      <vt:lpstr>Office Theme</vt:lpstr>
      <vt:lpstr>FFIoT Status Report – IEEE 802 Nendica</vt:lpstr>
      <vt:lpstr>Outline</vt:lpstr>
      <vt:lpstr>FFIoT whitepaper comments resolution status</vt:lpstr>
      <vt:lpstr>FFIoT whitepaper call for comments status (Cont’d)</vt:lpstr>
      <vt:lpstr>Section Revisions</vt:lpstr>
      <vt:lpstr>Plan  (to be updated after discussion on November 13th meeting)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Report FFIoT</dc:title>
  <dc:creator>Nader Zein (NEC)</dc:creator>
  <cp:lastModifiedBy>Nader Zein</cp:lastModifiedBy>
  <cp:revision>82</cp:revision>
  <dcterms:created xsi:type="dcterms:W3CDTF">2018-05-20T21:21:30Z</dcterms:created>
  <dcterms:modified xsi:type="dcterms:W3CDTF">2018-11-13T04:11:25Z</dcterms:modified>
</cp:coreProperties>
</file>