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58" r:id="rId2"/>
    <p:sldId id="257" r:id="rId3"/>
    <p:sldId id="259" r:id="rId4"/>
    <p:sldId id="274" r:id="rId5"/>
    <p:sldId id="275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0000010812715" initials="0" lastIdx="1" clrIdx="0">
    <p:extLst>
      <p:ext uri="{19B8F6BF-5375-455C-9EA6-DF929625EA0E}">
        <p15:presenceInfo xmlns:p15="http://schemas.microsoft.com/office/powerpoint/2012/main" userId="S-1-5-21-540803650-2820391054-2149355898-4887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88" d="100"/>
          <a:sy n="88" d="100"/>
        </p:scale>
        <p:origin x="141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BC3237-9B63-461F-A1A0-94A447A3DFF9}" type="datetimeFigureOut">
              <a:rPr lang="en-GB" smtClean="0"/>
              <a:t>11/09/2018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69B2C6-2F71-4F3E-AA85-5C8F2B3596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60123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>
            <a:extLst>
              <a:ext uri="{FF2B5EF4-FFF2-40B4-BE49-F238E27FC236}">
                <a16:creationId xmlns:a16="http://schemas.microsoft.com/office/drawing/2014/main" xmlns="" id="{5A58C1C5-46CF-B84D-B7E7-74E2E173B025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0" name="Notes Placeholder 2">
            <a:extLst>
              <a:ext uri="{FF2B5EF4-FFF2-40B4-BE49-F238E27FC236}">
                <a16:creationId xmlns:a16="http://schemas.microsoft.com/office/drawing/2014/main" xmlns="" id="{8947D1DF-DB04-424E-9AF6-0DB93EBD8CC3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CA" altLang="en-US"/>
          </a:p>
        </p:txBody>
      </p:sp>
      <p:sp>
        <p:nvSpPr>
          <p:cNvPr id="17411" name="Slide Number Placeholder 3">
            <a:extLst>
              <a:ext uri="{FF2B5EF4-FFF2-40B4-BE49-F238E27FC236}">
                <a16:creationId xmlns:a16="http://schemas.microsoft.com/office/drawing/2014/main" xmlns="" id="{DDECBD24-9FB8-E34D-9D66-0BE66548747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0D37433-F468-F14D-9A9F-8C2783CB96FB}" type="slidenum">
              <a:rPr lang="en-CA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</a:t>
            </a:fld>
            <a:endParaRPr lang="en-CA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74294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5408D-FECC-4C3B-BD6F-8F0CF103C267}" type="datetimeFigureOut">
              <a:rPr lang="en-GB" smtClean="0"/>
              <a:t>11/09/2018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FDACD-9A36-406C-B2BF-A203FAEAC2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04992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5408D-FECC-4C3B-BD6F-8F0CF103C267}" type="datetimeFigureOut">
              <a:rPr lang="en-GB" smtClean="0"/>
              <a:t>11/09/2018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FDACD-9A36-406C-B2BF-A203FAEAC2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85494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5408D-FECC-4C3B-BD6F-8F0CF103C267}" type="datetimeFigureOut">
              <a:rPr lang="en-GB" smtClean="0"/>
              <a:t>11/09/2018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FDACD-9A36-406C-B2BF-A203FAEAC2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56293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5408D-FECC-4C3B-BD6F-8F0CF103C267}" type="datetimeFigureOut">
              <a:rPr lang="en-GB" smtClean="0"/>
              <a:t>11/09/2018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FDACD-9A36-406C-B2BF-A203FAEAC2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47731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5408D-FECC-4C3B-BD6F-8F0CF103C267}" type="datetimeFigureOut">
              <a:rPr lang="en-GB" smtClean="0"/>
              <a:t>11/09/2018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FDACD-9A36-406C-B2BF-A203FAEAC2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52303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5408D-FECC-4C3B-BD6F-8F0CF103C267}" type="datetimeFigureOut">
              <a:rPr lang="en-GB" smtClean="0"/>
              <a:t>11/09/2018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FDACD-9A36-406C-B2BF-A203FAEAC2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15783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5408D-FECC-4C3B-BD6F-8F0CF103C267}" type="datetimeFigureOut">
              <a:rPr lang="en-GB" smtClean="0"/>
              <a:t>11/09/2018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FDACD-9A36-406C-B2BF-A203FAEAC2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2593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5408D-FECC-4C3B-BD6F-8F0CF103C267}" type="datetimeFigureOut">
              <a:rPr lang="en-GB" smtClean="0"/>
              <a:t>11/09/2018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FDACD-9A36-406C-B2BF-A203FAEAC2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07666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5408D-FECC-4C3B-BD6F-8F0CF103C267}" type="datetimeFigureOut">
              <a:rPr lang="en-GB" smtClean="0"/>
              <a:t>11/09/2018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FDACD-9A36-406C-B2BF-A203FAEAC2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42237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5408D-FECC-4C3B-BD6F-8F0CF103C267}" type="datetimeFigureOut">
              <a:rPr lang="en-GB" smtClean="0"/>
              <a:t>11/09/2018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FDACD-9A36-406C-B2BF-A203FAEAC2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719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5408D-FECC-4C3B-BD6F-8F0CF103C267}" type="datetimeFigureOut">
              <a:rPr lang="en-GB" smtClean="0"/>
              <a:t>11/09/2018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FDACD-9A36-406C-B2BF-A203FAEAC2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80393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C5408D-FECC-4C3B-BD6F-8F0CF103C267}" type="datetimeFigureOut">
              <a:rPr lang="en-GB" smtClean="0"/>
              <a:t>11/09/2018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2FDACD-9A36-406C-B2BF-A203FAEAC2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19492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glenn.parsons@ericsson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eg"/><Relationship Id="rId4" Type="http://schemas.openxmlformats.org/officeDocument/2006/relationships/hyperlink" Target="mailto:Nader.zein@emea.nec.com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>
            <a:extLst>
              <a:ext uri="{FF2B5EF4-FFF2-40B4-BE49-F238E27FC236}">
                <a16:creationId xmlns:a16="http://schemas.microsoft.com/office/drawing/2014/main" xmlns="" id="{C3018348-DEC6-D048-B92E-986952205EB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57200" y="1567678"/>
            <a:ext cx="8458200" cy="1393237"/>
          </a:xfrm>
        </p:spPr>
        <p:txBody>
          <a:bodyPr anchor="t">
            <a:normAutofit/>
          </a:bodyPr>
          <a:lstStyle/>
          <a:p>
            <a:r>
              <a:rPr lang="en-US" altLang="en-US" sz="4400" dirty="0" err="1"/>
              <a:t>FFIoT</a:t>
            </a:r>
            <a:r>
              <a:rPr lang="en-US" altLang="en-US" sz="4400" dirty="0"/>
              <a:t> </a:t>
            </a:r>
            <a:r>
              <a:rPr lang="en-US" altLang="en-US" sz="4400" dirty="0" smtClean="0"/>
              <a:t>Status Report – IEEE </a:t>
            </a:r>
            <a:r>
              <a:rPr lang="en-US" altLang="en-US" sz="4400" dirty="0"/>
              <a:t>802 </a:t>
            </a:r>
            <a:r>
              <a:rPr lang="en-US" altLang="en-US" sz="4400" dirty="0" err="1" smtClean="0"/>
              <a:t>Nendica</a:t>
            </a:r>
            <a:endParaRPr lang="en-US" altLang="en-US" sz="4400" dirty="0"/>
          </a:p>
        </p:txBody>
      </p:sp>
      <p:sp>
        <p:nvSpPr>
          <p:cNvPr id="16386" name="Rectangle 3">
            <a:extLst>
              <a:ext uri="{FF2B5EF4-FFF2-40B4-BE49-F238E27FC236}">
                <a16:creationId xmlns:a16="http://schemas.microsoft.com/office/drawing/2014/main" xmlns="" id="{8E509EC6-7CAC-2245-9515-16E556D92CD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5288" y="4628728"/>
            <a:ext cx="4953000" cy="1752600"/>
          </a:xfrm>
        </p:spPr>
        <p:txBody>
          <a:bodyPr>
            <a:normAutofit lnSpcReduction="10000"/>
          </a:bodyPr>
          <a:lstStyle/>
          <a:p>
            <a:pPr marL="63500" algn="l" eaLnBrk="1" hangingPunct="1">
              <a:lnSpc>
                <a:spcPct val="70000"/>
              </a:lnSpc>
            </a:pPr>
            <a:r>
              <a:rPr lang="en-US" altLang="en-US" dirty="0" smtClean="0"/>
              <a:t>Nader Zein (NEC Europe (NLE))</a:t>
            </a:r>
            <a:endParaRPr lang="en-US" altLang="en-US" sz="2000" dirty="0">
              <a:hlinkClick r:id="rId3"/>
            </a:endParaRPr>
          </a:p>
          <a:p>
            <a:pPr marL="63500" algn="l" eaLnBrk="1" hangingPunct="1">
              <a:lnSpc>
                <a:spcPct val="70000"/>
              </a:lnSpc>
            </a:pPr>
            <a:r>
              <a:rPr lang="en-US" altLang="en-US" sz="1800" dirty="0" smtClean="0">
                <a:hlinkClick r:id="rId4"/>
              </a:rPr>
              <a:t>Nader.zein@emea.nec.com</a:t>
            </a:r>
            <a:endParaRPr lang="en-US" altLang="en-US" sz="1800" dirty="0" smtClean="0"/>
          </a:p>
          <a:p>
            <a:pPr marL="63500" algn="l" eaLnBrk="1" hangingPunct="1">
              <a:lnSpc>
                <a:spcPct val="70000"/>
              </a:lnSpc>
            </a:pPr>
            <a:endParaRPr lang="en-US" altLang="en-US" dirty="0"/>
          </a:p>
          <a:p>
            <a:pPr marL="63500" algn="l" eaLnBrk="1" hangingPunct="1">
              <a:lnSpc>
                <a:spcPct val="70000"/>
              </a:lnSpc>
            </a:pPr>
            <a:r>
              <a:rPr lang="en-US" altLang="en-US" dirty="0" smtClean="0"/>
              <a:t>Waikoloa/Oslo (Virtual meeting) </a:t>
            </a:r>
            <a:endParaRPr lang="en-US" altLang="en-US" dirty="0" smtClean="0"/>
          </a:p>
          <a:p>
            <a:pPr marL="63500" algn="l" eaLnBrk="1" hangingPunct="1">
              <a:lnSpc>
                <a:spcPct val="70000"/>
              </a:lnSpc>
            </a:pPr>
            <a:r>
              <a:rPr lang="en-US" altLang="en-US" dirty="0" smtClean="0"/>
              <a:t> </a:t>
            </a:r>
            <a:r>
              <a:rPr lang="en-US" altLang="en-US" dirty="0" smtClean="0"/>
              <a:t>August 11/12 </a:t>
            </a:r>
            <a:r>
              <a:rPr lang="en-US" altLang="en-US" dirty="0" smtClean="0"/>
              <a:t>, 2018</a:t>
            </a:r>
            <a:endParaRPr lang="en-US" altLang="en-US" dirty="0"/>
          </a:p>
        </p:txBody>
      </p:sp>
      <p:pic>
        <p:nvPicPr>
          <p:cNvPr id="16387" name="Picture 6" descr="https://encrypted-tbn3.gstatic.com/images?q=tbn:ANd9GcS2OeDDz4S3NME0m7I9GDAhNV1zLpK7XjFi-44fBUJ55qOqrhtz">
            <a:extLst>
              <a:ext uri="{FF2B5EF4-FFF2-40B4-BE49-F238E27FC236}">
                <a16:creationId xmlns:a16="http://schemas.microsoft.com/office/drawing/2014/main" xmlns="" id="{69B162CA-C49A-D34A-BC94-C4435F4CC70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188" y="115888"/>
            <a:ext cx="1439862" cy="149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390" name="Slide Number Placeholder 3">
            <a:extLst>
              <a:ext uri="{FF2B5EF4-FFF2-40B4-BE49-F238E27FC236}">
                <a16:creationId xmlns:a16="http://schemas.microsoft.com/office/drawing/2014/main" xmlns="" id="{04631132-2EA0-F245-93F1-E075FB557F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•"/>
              <a:defRPr sz="28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spcBef>
                <a:spcPts val="300"/>
              </a:spcBef>
              <a:buClr>
                <a:schemeClr val="accent2"/>
              </a:buClr>
              <a:buFont typeface="Georgia" panose="02040502050405020303" pitchFamily="18" charset="0"/>
              <a:buChar char="▫"/>
              <a:defRPr sz="2600">
                <a:solidFill>
                  <a:schemeClr val="accent2"/>
                </a:solidFill>
                <a:latin typeface="Georgia" panose="02040502050405020303" pitchFamily="18" charset="0"/>
              </a:defRPr>
            </a:lvl2pPr>
            <a:lvl3pPr marL="1143000" indent="-228600">
              <a:spcBef>
                <a:spcPts val="300"/>
              </a:spcBef>
              <a:buClr>
                <a:schemeClr val="accent1"/>
              </a:buClr>
              <a:buFont typeface="Wingdings 2" pitchFamily="2" charset="2"/>
              <a:buChar char=""/>
              <a:defRPr sz="2400">
                <a:solidFill>
                  <a:schemeClr val="accent1"/>
                </a:solidFill>
                <a:latin typeface="Georgia" panose="02040502050405020303" pitchFamily="18" charset="0"/>
              </a:defRPr>
            </a:lvl3pPr>
            <a:lvl4pPr marL="1600200" indent="-228600">
              <a:spcBef>
                <a:spcPts val="300"/>
              </a:spcBef>
              <a:buClr>
                <a:schemeClr val="accent1"/>
              </a:buClr>
              <a:buFont typeface="Wingdings 2" pitchFamily="2" charset="2"/>
              <a:buChar char=""/>
              <a:defRPr sz="2200">
                <a:solidFill>
                  <a:schemeClr val="accent1"/>
                </a:solidFill>
                <a:latin typeface="Georgia" panose="02040502050405020303" pitchFamily="18" charset="0"/>
              </a:defRPr>
            </a:lvl4pPr>
            <a:lvl5pPr marL="2057400" indent="-228600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805EB3E7-8745-5341-AC2D-EBF38C76EDB7}" type="slidenum">
              <a:rPr lang="en-US" altLang="en-US" sz="1800" smtClean="0">
                <a:solidFill>
                  <a:schemeClr val="bg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1</a:t>
            </a:fld>
            <a:endParaRPr lang="en-US" altLang="en-US" sz="180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7" name="Footer Placeholder 1">
            <a:extLst>
              <a:ext uri="{FF2B5EF4-FFF2-40B4-BE49-F238E27FC236}">
                <a16:creationId xmlns:a16="http://schemas.microsoft.com/office/drawing/2014/main" xmlns="" id="{BCCF55ED-10BE-0448-B8AA-95FAF850F39F}"/>
              </a:ext>
            </a:extLst>
          </p:cNvPr>
          <p:cNvSpPr txBox="1">
            <a:spLocks/>
          </p:cNvSpPr>
          <p:nvPr/>
        </p:nvSpPr>
        <p:spPr>
          <a:xfrm>
            <a:off x="3563888" y="44624"/>
            <a:ext cx="5541031" cy="465161"/>
          </a:xfrm>
          <a:prstGeom prst="rect">
            <a:avLst/>
          </a:prstGeom>
        </p:spPr>
        <p:txBody>
          <a:bodyPr/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1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0" marR="0" indent="2286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1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0" marR="0" indent="4572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1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0" marR="0" indent="6858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1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0" marR="0" indent="9144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1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0" marR="0" indent="11430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1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0" marR="0" indent="13716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1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0" marR="0" indent="16002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1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0" marR="0" indent="18288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1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pPr algn="r">
              <a:defRPr/>
            </a:pPr>
            <a:r>
              <a:rPr lang="en-US" sz="1400" dirty="0"/>
              <a:t>Mentor DCN </a:t>
            </a:r>
            <a:r>
              <a:rPr lang="en-GB" sz="1400" dirty="0" smtClean="0"/>
              <a:t>1-18-0055-00-ICne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809099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Outline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err="1" smtClean="0"/>
              <a:t>FFIoT</a:t>
            </a:r>
            <a:r>
              <a:rPr lang="en-GB" dirty="0" smtClean="0"/>
              <a:t> whitepaper call for comments status</a:t>
            </a:r>
            <a:endParaRPr lang="en-GB" dirty="0" smtClean="0"/>
          </a:p>
          <a:p>
            <a:r>
              <a:rPr lang="en-GB" dirty="0" smtClean="0"/>
              <a:t>Comments resolutions</a:t>
            </a:r>
          </a:p>
          <a:p>
            <a:r>
              <a:rPr lang="en-GB" dirty="0" smtClean="0"/>
              <a:t>Plan</a:t>
            </a:r>
            <a:endParaRPr lang="en-GB" dirty="0" smtClean="0"/>
          </a:p>
          <a:p>
            <a:pPr lvl="1"/>
            <a:endParaRPr lang="en-GB" dirty="0" smtClean="0"/>
          </a:p>
          <a:p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74665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 b="1" dirty="0" err="1"/>
              <a:t>FFIoT</a:t>
            </a:r>
            <a:r>
              <a:rPr lang="en-GB" sz="3200" b="1" dirty="0"/>
              <a:t> whitepaper call </a:t>
            </a:r>
            <a:r>
              <a:rPr lang="en-GB" sz="3200" b="1" dirty="0" smtClean="0"/>
              <a:t>for comments status</a:t>
            </a:r>
            <a:endParaRPr lang="en-GB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GB" dirty="0" smtClean="0"/>
              <a:t>Call for comments closed September 2</a:t>
            </a:r>
            <a:r>
              <a:rPr lang="en-GB" baseline="30000" dirty="0" smtClean="0"/>
              <a:t>nd</a:t>
            </a:r>
            <a:r>
              <a:rPr lang="en-GB" dirty="0" smtClean="0"/>
              <a:t>.</a:t>
            </a:r>
          </a:p>
          <a:p>
            <a:r>
              <a:rPr lang="en-GB" dirty="0"/>
              <a:t>Total of </a:t>
            </a:r>
            <a:r>
              <a:rPr lang="en-GB" dirty="0" smtClean="0"/>
              <a:t>257 comments from 7 reviewers have been received </a:t>
            </a:r>
            <a:r>
              <a:rPr lang="en-GB" dirty="0"/>
              <a:t>(This </a:t>
            </a:r>
            <a:r>
              <a:rPr lang="en-GB" dirty="0" smtClean="0"/>
              <a:t>includes late comment with some 18 technical comments </a:t>
            </a:r>
            <a:r>
              <a:rPr lang="en-GB" dirty="0"/>
              <a:t>in a </a:t>
            </a:r>
            <a:r>
              <a:rPr lang="en-GB" dirty="0" smtClean="0"/>
              <a:t>pdf which is counted </a:t>
            </a:r>
            <a:r>
              <a:rPr lang="en-GB" dirty="0"/>
              <a:t>as </a:t>
            </a:r>
            <a:r>
              <a:rPr lang="en-GB" dirty="0" smtClean="0"/>
              <a:t>1 </a:t>
            </a:r>
            <a:r>
              <a:rPr lang="en-GB" dirty="0"/>
              <a:t>comment</a:t>
            </a:r>
            <a:r>
              <a:rPr lang="en-GB" dirty="0" smtClean="0"/>
              <a:t>).</a:t>
            </a:r>
          </a:p>
          <a:p>
            <a:r>
              <a:rPr lang="en-GB" dirty="0" smtClean="0"/>
              <a:t>Commenters:</a:t>
            </a:r>
          </a:p>
          <a:p>
            <a:pPr lvl="1"/>
            <a:r>
              <a:rPr lang="en-GB" dirty="0" smtClean="0"/>
              <a:t>Dave </a:t>
            </a:r>
            <a:r>
              <a:rPr lang="en-GB" dirty="0" err="1" smtClean="0"/>
              <a:t>Cavalcanti</a:t>
            </a:r>
            <a:endParaRPr lang="en-GB" dirty="0" smtClean="0"/>
          </a:p>
          <a:p>
            <a:pPr lvl="1"/>
            <a:r>
              <a:rPr lang="en-GB" dirty="0" smtClean="0"/>
              <a:t>Hajime Koto</a:t>
            </a:r>
          </a:p>
          <a:p>
            <a:pPr lvl="1"/>
            <a:r>
              <a:rPr lang="en-GB" dirty="0" smtClean="0"/>
              <a:t>Roger Marks</a:t>
            </a:r>
          </a:p>
          <a:p>
            <a:pPr lvl="1"/>
            <a:r>
              <a:rPr lang="en-GB" dirty="0" smtClean="0"/>
              <a:t>Kenichi Maruhashi</a:t>
            </a:r>
          </a:p>
          <a:p>
            <a:pPr lvl="1"/>
            <a:r>
              <a:rPr lang="en-GB" dirty="0" smtClean="0"/>
              <a:t>Tomoki Ohsawa</a:t>
            </a:r>
          </a:p>
          <a:p>
            <a:pPr lvl="1"/>
            <a:r>
              <a:rPr lang="en-GB" dirty="0" smtClean="0"/>
              <a:t>Hao Wang</a:t>
            </a:r>
          </a:p>
          <a:p>
            <a:pPr lvl="1"/>
            <a:r>
              <a:rPr lang="en-GB" dirty="0" smtClean="0"/>
              <a:t>Karl Weber</a:t>
            </a:r>
          </a:p>
          <a:p>
            <a:pPr lvl="1"/>
            <a:r>
              <a:rPr lang="en-GB" dirty="0" smtClean="0"/>
              <a:t>Li Xu</a:t>
            </a:r>
            <a:endParaRPr lang="en-GB" dirty="0"/>
          </a:p>
          <a:p>
            <a:pPr lvl="1"/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1372544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 err="1"/>
              <a:t>FFIoT</a:t>
            </a:r>
            <a:r>
              <a:rPr lang="en-US" sz="3200" b="1" dirty="0"/>
              <a:t> whitepaper call for comments </a:t>
            </a:r>
            <a:r>
              <a:rPr lang="en-US" sz="3200" b="1" dirty="0" smtClean="0"/>
              <a:t>status (Cont’d)</a:t>
            </a:r>
            <a:endParaRPr lang="en-GB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MS Reference Sans Serif" panose="020B0604030504040204" pitchFamily="34" charset="0"/>
              <a:buChar char="▮"/>
            </a:pPr>
            <a:r>
              <a:rPr lang="en-GB" dirty="0"/>
              <a:t>editorial comments : 168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GB" dirty="0"/>
              <a:t>129 proposed to accept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GB" dirty="0"/>
              <a:t>21 revised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GB" dirty="0"/>
              <a:t>1 reject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GB" dirty="0"/>
              <a:t>17 to discuss</a:t>
            </a:r>
          </a:p>
          <a:p>
            <a:pPr>
              <a:buFont typeface="MS Reference Sans Serif" panose="020B0604030504040204" pitchFamily="34" charset="0"/>
              <a:buChar char="▮"/>
            </a:pPr>
            <a:r>
              <a:rPr lang="en-GB" dirty="0"/>
              <a:t>Technical comments : 88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905942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Plan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Agree Editorial comments </a:t>
            </a:r>
          </a:p>
          <a:p>
            <a:pPr lvl="1"/>
            <a:r>
              <a:rPr lang="en-GB" dirty="0" smtClean="0"/>
              <a:t>Some 17 editorial comments need discussion to be conducted during this meeting.</a:t>
            </a:r>
          </a:p>
          <a:p>
            <a:r>
              <a:rPr lang="en-GB" dirty="0" smtClean="0"/>
              <a:t>Planning to have 2 conference calls in in the interim period (TBD) to continue comments resolutions of editorial comments if any and go over the proposed resolution for the 88 technical comments.</a:t>
            </a:r>
          </a:p>
          <a:p>
            <a:r>
              <a:rPr lang="en-GB" dirty="0" smtClean="0"/>
              <a:t>If can resolve all comments, try have a 2</a:t>
            </a:r>
            <a:r>
              <a:rPr lang="en-GB" baseline="30000" dirty="0" smtClean="0"/>
              <a:t>nd</a:t>
            </a:r>
            <a:r>
              <a:rPr lang="en-GB" dirty="0" smtClean="0"/>
              <a:t> round of comments ahead of the November meeting (13</a:t>
            </a:r>
            <a:r>
              <a:rPr lang="en-GB" baseline="30000" dirty="0" smtClean="0"/>
              <a:t>th</a:t>
            </a:r>
            <a:r>
              <a:rPr lang="en-GB" dirty="0" smtClean="0"/>
              <a:t> November 2018)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830910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205</Words>
  <Application>Microsoft Office PowerPoint</Application>
  <PresentationFormat>On-screen Show (4:3)</PresentationFormat>
  <Paragraphs>38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Helvetica Neue</vt:lpstr>
      <vt:lpstr>Arial</vt:lpstr>
      <vt:lpstr>Calibri</vt:lpstr>
      <vt:lpstr>Calibri Light</vt:lpstr>
      <vt:lpstr>MS Reference Sans Serif</vt:lpstr>
      <vt:lpstr>Wingdings</vt:lpstr>
      <vt:lpstr>Office Theme</vt:lpstr>
      <vt:lpstr>FFIoT Status Report – IEEE 802 Nendica</vt:lpstr>
      <vt:lpstr>Outline</vt:lpstr>
      <vt:lpstr>FFIoT whitepaper call for comments status</vt:lpstr>
      <vt:lpstr>FFIoT whitepaper call for comments status (Cont’d)</vt:lpstr>
      <vt:lpstr>Plan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Update Report FFIoT</dc:title>
  <dc:creator>Nader Zein (NEC)</dc:creator>
  <cp:lastModifiedBy>Nader Zein (NEC) </cp:lastModifiedBy>
  <cp:revision>55</cp:revision>
  <dcterms:created xsi:type="dcterms:W3CDTF">2018-05-20T21:21:30Z</dcterms:created>
  <dcterms:modified xsi:type="dcterms:W3CDTF">2018-09-12T05:30:53Z</dcterms:modified>
</cp:coreProperties>
</file>