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1"/>
  </p:notesMasterIdLst>
  <p:handoutMasterIdLst>
    <p:handoutMasterId r:id="rId12"/>
  </p:handoutMasterIdLst>
  <p:sldIdLst>
    <p:sldId id="256" r:id="rId2"/>
    <p:sldId id="340" r:id="rId3"/>
    <p:sldId id="346" r:id="rId4"/>
    <p:sldId id="347" r:id="rId5"/>
    <p:sldId id="348" r:id="rId6"/>
    <p:sldId id="318" r:id="rId7"/>
    <p:sldId id="345" r:id="rId8"/>
    <p:sldId id="260" r:id="rId9"/>
    <p:sldId id="328"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62" autoAdjust="0"/>
    <p:restoredTop sz="94622" autoAdjust="0"/>
  </p:normalViewPr>
  <p:slideViewPr>
    <p:cSldViewPr showGuides="1">
      <p:cViewPr varScale="1">
        <p:scale>
          <a:sx n="100" d="100"/>
          <a:sy n="100" d="100"/>
        </p:scale>
        <p:origin x="168" y="3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630"/>
    </p:cViewPr>
  </p:sorterViewPr>
  <p:notesViewPr>
    <p:cSldViewPr showGuides="1">
      <p:cViewPr varScale="1">
        <p:scale>
          <a:sx n="55" d="100"/>
          <a:sy n="55" d="100"/>
        </p:scale>
        <p:origin x="-178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62FEA9-86A5-40EB-94A7-F69C6D903AB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BEEC0AAC-15FC-4C51-A8D2-66E5D2FDF25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D3CF3C66-92F6-3748-B3EE-CEF450A9FCB4}" type="datetimeFigureOut">
              <a:rPr lang="en-US"/>
              <a:pPr>
                <a:defRPr/>
              </a:pPr>
              <a:t>5/23/18</a:t>
            </a:fld>
            <a:endParaRPr lang="en-US"/>
          </a:p>
        </p:txBody>
      </p:sp>
      <p:sp>
        <p:nvSpPr>
          <p:cNvPr id="4" name="Footer Placeholder 3">
            <a:extLst>
              <a:ext uri="{FF2B5EF4-FFF2-40B4-BE49-F238E27FC236}">
                <a16:creationId xmlns:a16="http://schemas.microsoft.com/office/drawing/2014/main" id="{0F34871D-98A1-445F-B9BD-47CFC49813B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a:extLst>
              <a:ext uri="{FF2B5EF4-FFF2-40B4-BE49-F238E27FC236}">
                <a16:creationId xmlns:a16="http://schemas.microsoft.com/office/drawing/2014/main" id="{399993B7-6EFA-4093-9C67-A6FA8983221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FEA41B-F167-1F4B-AB85-0DC2DEEBC6F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481AC9-F412-46DA-88A0-C3359C304DEF}"/>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CA"/>
          </a:p>
        </p:txBody>
      </p:sp>
      <p:sp>
        <p:nvSpPr>
          <p:cNvPr id="3" name="Date Placeholder 2">
            <a:extLst>
              <a:ext uri="{FF2B5EF4-FFF2-40B4-BE49-F238E27FC236}">
                <a16:creationId xmlns:a16="http://schemas.microsoft.com/office/drawing/2014/main" id="{3598E4D1-E1A3-43A3-81F8-332F557F5577}"/>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CF88D448-FE46-F340-B487-6A295D8DD282}" type="datetimeFigureOut">
              <a:rPr lang="en-CA"/>
              <a:pPr>
                <a:defRPr/>
              </a:pPr>
              <a:t>2018-05-23</a:t>
            </a:fld>
            <a:endParaRPr lang="en-CA"/>
          </a:p>
        </p:txBody>
      </p:sp>
      <p:sp>
        <p:nvSpPr>
          <p:cNvPr id="4" name="Slide Image Placeholder 3">
            <a:extLst>
              <a:ext uri="{FF2B5EF4-FFF2-40B4-BE49-F238E27FC236}">
                <a16:creationId xmlns:a16="http://schemas.microsoft.com/office/drawing/2014/main" id="{40805EEC-3BBB-4901-BD77-7345F6B676A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a:extLst>
              <a:ext uri="{FF2B5EF4-FFF2-40B4-BE49-F238E27FC236}">
                <a16:creationId xmlns:a16="http://schemas.microsoft.com/office/drawing/2014/main" id="{7A5DFE66-A871-4A68-ABDF-6ADB3D820397}"/>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061A6E97-ABCA-49BE-B425-EB92ADAB41EE}"/>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CA"/>
          </a:p>
        </p:txBody>
      </p:sp>
      <p:sp>
        <p:nvSpPr>
          <p:cNvPr id="7" name="Slide Number Placeholder 6">
            <a:extLst>
              <a:ext uri="{FF2B5EF4-FFF2-40B4-BE49-F238E27FC236}">
                <a16:creationId xmlns:a16="http://schemas.microsoft.com/office/drawing/2014/main" id="{5EC55815-E782-4ECC-9FBF-DF87DD3E0E3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82AA54B-32AB-F34D-8D9A-3635F3DC8065}"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5A58C1C5-46CF-B84D-B7E7-74E2E173B0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8947D1DF-DB04-424E-9AF6-0DB93EBD8C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CA" altLang="en-US"/>
          </a:p>
        </p:txBody>
      </p:sp>
      <p:sp>
        <p:nvSpPr>
          <p:cNvPr id="17411" name="Slide Number Placeholder 3">
            <a:extLst>
              <a:ext uri="{FF2B5EF4-FFF2-40B4-BE49-F238E27FC236}">
                <a16:creationId xmlns:a16="http://schemas.microsoft.com/office/drawing/2014/main" id="{DDECBD24-9FB8-E34D-9D66-0BE6654874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D37433-F468-F14D-9A9F-8C2783CB96FB}" type="slidenum">
              <a:rPr lang="en-CA" altLang="en-US" smtClean="0">
                <a:latin typeface="Arial" panose="020B0604020202020204" pitchFamily="34" charset="0"/>
              </a:rPr>
              <a:pPr>
                <a:spcBef>
                  <a:spcPct val="0"/>
                </a:spcBef>
              </a:pPr>
              <a:t>1</a:t>
            </a:fld>
            <a:endParaRPr lang="en-CA"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a:extLst>
              <a:ext uri="{FF2B5EF4-FFF2-40B4-BE49-F238E27FC236}">
                <a16:creationId xmlns:a16="http://schemas.microsoft.com/office/drawing/2014/main" id="{CAB5B4FE-D21D-7247-B69A-45E5C6F60C75}"/>
              </a:ext>
            </a:extLst>
          </p:cNvPr>
          <p:cNvSpPr>
            <a:spLocks noGrp="1" noChangeArrowheads="1"/>
          </p:cNvSpPr>
          <p:nvPr>
            <p:ph type="sldNum"/>
          </p:nvPr>
        </p:nvSpPr>
        <p:spPr>
          <a:ln/>
        </p:spPr>
        <p:txBody>
          <a:bodyPr/>
          <a:lstStyle/>
          <a:p>
            <a:fld id="{670B6578-2957-5D4D-952A-34F3B1F7A220}" type="slidenum">
              <a:rPr lang="en-US" altLang="en-US"/>
              <a:pPr/>
              <a:t>4</a:t>
            </a:fld>
            <a:endParaRPr lang="en-US" altLang="en-US"/>
          </a:p>
        </p:txBody>
      </p:sp>
      <p:sp>
        <p:nvSpPr>
          <p:cNvPr id="5121" name="Text Box 1">
            <a:extLst>
              <a:ext uri="{FF2B5EF4-FFF2-40B4-BE49-F238E27FC236}">
                <a16:creationId xmlns:a16="http://schemas.microsoft.com/office/drawing/2014/main" id="{1778DB8E-3709-5F48-AFAB-77DAE61E5FCA}"/>
              </a:ext>
            </a:extLst>
          </p:cNvPr>
          <p:cNvSpPr txBox="1">
            <a:spLocks noChangeArrowheads="1"/>
          </p:cNvSpPr>
          <p:nvPr/>
        </p:nvSpPr>
        <p:spPr bwMode="auto">
          <a:xfrm>
            <a:off x="4398963" y="9555163"/>
            <a:ext cx="3368675" cy="498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D3368D2-096D-1146-B46F-568680239C74}" type="slidenum">
              <a:rPr lang="en-US" altLang="en-US" sz="1400">
                <a:solidFill>
                  <a:srgbClr val="000000"/>
                </a:solidFill>
                <a:ea typeface="DejaVu Sans"/>
                <a:cs typeface="DejaVu Sans"/>
              </a:rPr>
              <a:pPr algn="r">
                <a:lnSpc>
                  <a:spcPct val="93000"/>
                </a:lnSpc>
                <a:buClrTx/>
                <a:buFontTx/>
                <a:buNone/>
              </a:pPr>
              <a:t>4</a:t>
            </a:fld>
            <a:endParaRPr lang="en-US" altLang="en-US" sz="1400">
              <a:solidFill>
                <a:srgbClr val="000000"/>
              </a:solidFill>
              <a:ea typeface="DejaVu Sans"/>
              <a:cs typeface="DejaVu Sans"/>
            </a:endParaRPr>
          </a:p>
        </p:txBody>
      </p:sp>
      <p:sp>
        <p:nvSpPr>
          <p:cNvPr id="5122" name="Text Box 2">
            <a:extLst>
              <a:ext uri="{FF2B5EF4-FFF2-40B4-BE49-F238E27FC236}">
                <a16:creationId xmlns:a16="http://schemas.microsoft.com/office/drawing/2014/main" id="{E5D2C606-64F1-7049-9B0C-C2FE223C3C2E}"/>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a:extLst>
              <a:ext uri="{FF2B5EF4-FFF2-40B4-BE49-F238E27FC236}">
                <a16:creationId xmlns:a16="http://schemas.microsoft.com/office/drawing/2014/main" id="{3A01B8CD-2F08-0F46-AD6B-4487CD78250F}"/>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a:extLst>
              <a:ext uri="{FF2B5EF4-FFF2-40B4-BE49-F238E27FC236}">
                <a16:creationId xmlns:a16="http://schemas.microsoft.com/office/drawing/2014/main" id="{383ABF5B-4283-B644-A216-0BE37EDFCD0E}"/>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a:extLst>
              <a:ext uri="{FF2B5EF4-FFF2-40B4-BE49-F238E27FC236}">
                <a16:creationId xmlns:a16="http://schemas.microsoft.com/office/drawing/2014/main" id="{6A3D2D60-6C81-474C-851F-3FEDE005D2D4}"/>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88406529-6427-B142-A7DB-4F5A4600537F}" type="slidenum">
              <a:rPr lang="en-US" altLang="en-US">
                <a:solidFill>
                  <a:srgbClr val="000000"/>
                </a:solidFill>
                <a:ea typeface="MS Gothic" panose="020B0609070205080204" pitchFamily="49" charset="-128"/>
              </a:rPr>
              <a:pPr algn="r">
                <a:buClrTx/>
                <a:buFontTx/>
                <a:buNone/>
              </a:pPr>
              <a:t>4</a:t>
            </a:fld>
            <a:endParaRPr lang="en-US" altLang="en-US">
              <a:solidFill>
                <a:srgbClr val="000000"/>
              </a:solidFill>
              <a:ea typeface="MS Gothic" panose="020B0609070205080204" pitchFamily="49" charset="-128"/>
            </a:endParaRPr>
          </a:p>
        </p:txBody>
      </p:sp>
      <p:sp>
        <p:nvSpPr>
          <p:cNvPr id="5126" name="Text Box 6">
            <a:extLst>
              <a:ext uri="{FF2B5EF4-FFF2-40B4-BE49-F238E27FC236}">
                <a16:creationId xmlns:a16="http://schemas.microsoft.com/office/drawing/2014/main" id="{C190BF8B-D4C0-7547-BAF9-7411D2F66F4B}"/>
              </a:ext>
            </a:extLst>
          </p:cNvPr>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a:extLst>
              <a:ext uri="{FF2B5EF4-FFF2-40B4-BE49-F238E27FC236}">
                <a16:creationId xmlns:a16="http://schemas.microsoft.com/office/drawing/2014/main" id="{99C8E03F-7D0B-234A-B979-BC085DB8308A}"/>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a:extLst>
              <a:ext uri="{FF2B5EF4-FFF2-40B4-BE49-F238E27FC236}">
                <a16:creationId xmlns:a16="http://schemas.microsoft.com/office/drawing/2014/main" id="{CAB5B4FE-D21D-7247-B69A-45E5C6F60C75}"/>
              </a:ext>
            </a:extLst>
          </p:cNvPr>
          <p:cNvSpPr>
            <a:spLocks noGrp="1" noChangeArrowheads="1"/>
          </p:cNvSpPr>
          <p:nvPr>
            <p:ph type="sldNum"/>
          </p:nvPr>
        </p:nvSpPr>
        <p:spPr>
          <a:ln/>
        </p:spPr>
        <p:txBody>
          <a:bodyPr/>
          <a:lstStyle/>
          <a:p>
            <a:fld id="{670B6578-2957-5D4D-952A-34F3B1F7A220}" type="slidenum">
              <a:rPr lang="en-US" altLang="en-US"/>
              <a:pPr/>
              <a:t>5</a:t>
            </a:fld>
            <a:endParaRPr lang="en-US" altLang="en-US"/>
          </a:p>
        </p:txBody>
      </p:sp>
      <p:sp>
        <p:nvSpPr>
          <p:cNvPr id="5121" name="Text Box 1">
            <a:extLst>
              <a:ext uri="{FF2B5EF4-FFF2-40B4-BE49-F238E27FC236}">
                <a16:creationId xmlns:a16="http://schemas.microsoft.com/office/drawing/2014/main" id="{1778DB8E-3709-5F48-AFAB-77DAE61E5FCA}"/>
              </a:ext>
            </a:extLst>
          </p:cNvPr>
          <p:cNvSpPr txBox="1">
            <a:spLocks noChangeArrowheads="1"/>
          </p:cNvSpPr>
          <p:nvPr/>
        </p:nvSpPr>
        <p:spPr bwMode="auto">
          <a:xfrm>
            <a:off x="4398963" y="9555163"/>
            <a:ext cx="3368675" cy="498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D3368D2-096D-1146-B46F-568680239C74}" type="slidenum">
              <a:rPr lang="en-US" altLang="en-US" sz="1400">
                <a:solidFill>
                  <a:srgbClr val="000000"/>
                </a:solidFill>
                <a:ea typeface="DejaVu Sans"/>
                <a:cs typeface="DejaVu Sans"/>
              </a:rPr>
              <a:pPr algn="r">
                <a:lnSpc>
                  <a:spcPct val="93000"/>
                </a:lnSpc>
                <a:buClrTx/>
                <a:buFontTx/>
                <a:buNone/>
              </a:pPr>
              <a:t>5</a:t>
            </a:fld>
            <a:endParaRPr lang="en-US" altLang="en-US" sz="1400">
              <a:solidFill>
                <a:srgbClr val="000000"/>
              </a:solidFill>
              <a:ea typeface="DejaVu Sans"/>
              <a:cs typeface="DejaVu Sans"/>
            </a:endParaRPr>
          </a:p>
        </p:txBody>
      </p:sp>
      <p:sp>
        <p:nvSpPr>
          <p:cNvPr id="5122" name="Text Box 2">
            <a:extLst>
              <a:ext uri="{FF2B5EF4-FFF2-40B4-BE49-F238E27FC236}">
                <a16:creationId xmlns:a16="http://schemas.microsoft.com/office/drawing/2014/main" id="{E5D2C606-64F1-7049-9B0C-C2FE223C3C2E}"/>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a:extLst>
              <a:ext uri="{FF2B5EF4-FFF2-40B4-BE49-F238E27FC236}">
                <a16:creationId xmlns:a16="http://schemas.microsoft.com/office/drawing/2014/main" id="{3A01B8CD-2F08-0F46-AD6B-4487CD78250F}"/>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a:extLst>
              <a:ext uri="{FF2B5EF4-FFF2-40B4-BE49-F238E27FC236}">
                <a16:creationId xmlns:a16="http://schemas.microsoft.com/office/drawing/2014/main" id="{383ABF5B-4283-B644-A216-0BE37EDFCD0E}"/>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a:extLst>
              <a:ext uri="{FF2B5EF4-FFF2-40B4-BE49-F238E27FC236}">
                <a16:creationId xmlns:a16="http://schemas.microsoft.com/office/drawing/2014/main" id="{6A3D2D60-6C81-474C-851F-3FEDE005D2D4}"/>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88406529-6427-B142-A7DB-4F5A4600537F}" type="slidenum">
              <a:rPr lang="en-US" altLang="en-US">
                <a:solidFill>
                  <a:srgbClr val="000000"/>
                </a:solidFill>
                <a:ea typeface="MS Gothic" panose="020B0609070205080204" pitchFamily="49" charset="-128"/>
              </a:rPr>
              <a:pPr algn="r">
                <a:buClrTx/>
                <a:buFontTx/>
                <a:buNone/>
              </a:pPr>
              <a:t>5</a:t>
            </a:fld>
            <a:endParaRPr lang="en-US" altLang="en-US">
              <a:solidFill>
                <a:srgbClr val="000000"/>
              </a:solidFill>
              <a:ea typeface="MS Gothic" panose="020B0609070205080204" pitchFamily="49" charset="-128"/>
            </a:endParaRPr>
          </a:p>
        </p:txBody>
      </p:sp>
      <p:sp>
        <p:nvSpPr>
          <p:cNvPr id="5126" name="Text Box 6">
            <a:extLst>
              <a:ext uri="{FF2B5EF4-FFF2-40B4-BE49-F238E27FC236}">
                <a16:creationId xmlns:a16="http://schemas.microsoft.com/office/drawing/2014/main" id="{C190BF8B-D4C0-7547-BAF9-7411D2F66F4B}"/>
              </a:ext>
            </a:extLst>
          </p:cNvPr>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a:extLst>
              <a:ext uri="{FF2B5EF4-FFF2-40B4-BE49-F238E27FC236}">
                <a16:creationId xmlns:a16="http://schemas.microsoft.com/office/drawing/2014/main" id="{99C8E03F-7D0B-234A-B979-BC085DB8308A}"/>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2021691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1" name="Rounded Rectangle 10">
            <a:extLst>
              <a:ext uri="{FF2B5EF4-FFF2-40B4-BE49-F238E27FC236}">
                <a16:creationId xmlns:a16="http://schemas.microsoft.com/office/drawing/2014/main" id="{9EBFFEE7-E9EB-E341-BC6A-6823242CF451}"/>
              </a:ext>
            </a:extLst>
          </p:cNvPr>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tx1"/>
                </a:solidFill>
              </a:defRPr>
            </a:lvl1pPr>
          </a:lstStyle>
          <a:p>
            <a:r>
              <a:rPr lang="en-US" dirty="0"/>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9" name="Slide Number Placeholder 28">
            <a:extLst>
              <a:ext uri="{FF2B5EF4-FFF2-40B4-BE49-F238E27FC236}">
                <a16:creationId xmlns:a16="http://schemas.microsoft.com/office/drawing/2014/main" id="{A4AB12F9-1C94-9544-84CF-1EE3C6E86190}"/>
              </a:ext>
            </a:extLst>
          </p:cNvPr>
          <p:cNvSpPr>
            <a:spLocks noGrp="1"/>
          </p:cNvSpPr>
          <p:nvPr>
            <p:ph type="sldNum" sz="quarter" idx="12"/>
          </p:nvPr>
        </p:nvSpPr>
        <p:spPr>
          <a:xfrm>
            <a:off x="8320088" y="1588"/>
            <a:ext cx="747712" cy="365125"/>
          </a:xfrm>
        </p:spPr>
        <p:txBody>
          <a:bodyPr/>
          <a:lstStyle>
            <a:lvl1pPr>
              <a:defRPr>
                <a:solidFill>
                  <a:schemeClr val="bg1"/>
                </a:solidFill>
              </a:defRPr>
            </a:lvl1pPr>
          </a:lstStyle>
          <a:p>
            <a:pPr>
              <a:defRPr/>
            </a:pPr>
            <a:fld id="{9B4F4CF7-140E-224A-825F-20B642353E81}" type="slidenum">
              <a:rPr lang="en-US" altLang="en-US"/>
              <a:pPr>
                <a:defRPr/>
              </a:pPr>
              <a:t>‹#›</a:t>
            </a:fld>
            <a:endParaRPr lang="en-US" altLang="en-US"/>
          </a:p>
        </p:txBody>
      </p:sp>
      <p:sp>
        <p:nvSpPr>
          <p:cNvPr id="18" name="Footer Placeholder 16">
            <a:extLst>
              <a:ext uri="{FF2B5EF4-FFF2-40B4-BE49-F238E27FC236}">
                <a16:creationId xmlns:a16="http://schemas.microsoft.com/office/drawing/2014/main" id="{75D2A165-DA8F-3246-839C-D784FBCD307F}"/>
              </a:ext>
            </a:extLst>
          </p:cNvPr>
          <p:cNvSpPr>
            <a:spLocks noGrp="1"/>
          </p:cNvSpPr>
          <p:nvPr>
            <p:ph type="ftr" sz="quarter" idx="11"/>
          </p:nvPr>
        </p:nvSpPr>
        <p:spPr>
          <a:xfrm>
            <a:off x="5410200" y="44624"/>
            <a:ext cx="1965325" cy="457200"/>
          </a:xfrm>
        </p:spPr>
        <p:txBody>
          <a:bodyPr/>
          <a:lstStyle>
            <a:lvl1pPr>
              <a:defRPr/>
            </a:lvl1pPr>
          </a:lstStyle>
          <a:p>
            <a:pPr>
              <a:defRPr/>
            </a:pPr>
            <a:r>
              <a:rPr lang="en-US" dirty="0"/>
              <a:t>Mentor DCN 802.1-18-0015-00-ICne</a:t>
            </a:r>
          </a:p>
        </p:txBody>
      </p:sp>
    </p:spTree>
    <p:extLst>
      <p:ext uri="{BB962C8B-B14F-4D97-AF65-F5344CB8AC3E}">
        <p14:creationId xmlns:p14="http://schemas.microsoft.com/office/powerpoint/2010/main" val="42330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E870D996-65C0-F84F-B207-6EB4B23454CC}"/>
              </a:ext>
            </a:extLst>
          </p:cNvPr>
          <p:cNvSpPr>
            <a:spLocks noGrp="1"/>
          </p:cNvSpPr>
          <p:nvPr>
            <p:ph type="dt" sz="half" idx="10"/>
          </p:nvPr>
        </p:nvSpPr>
        <p:spPr/>
        <p:txBody>
          <a:bodyPr/>
          <a:lstStyle>
            <a:lvl1pPr>
              <a:defRPr/>
            </a:lvl1pPr>
          </a:lstStyle>
          <a:p>
            <a:pPr>
              <a:defRPr/>
            </a:pPr>
            <a:fld id="{7DA07659-B7AB-3A4B-A451-A500864C2EB9}" type="datetime1">
              <a:rPr lang="en-US" smtClean="0"/>
              <a:t>5/23/18</a:t>
            </a:fld>
            <a:endParaRPr lang="en-US"/>
          </a:p>
        </p:txBody>
      </p:sp>
      <p:sp>
        <p:nvSpPr>
          <p:cNvPr id="5" name="Footer Placeholder 2">
            <a:extLst>
              <a:ext uri="{FF2B5EF4-FFF2-40B4-BE49-F238E27FC236}">
                <a16:creationId xmlns:a16="http://schemas.microsoft.com/office/drawing/2014/main" id="{8BE69082-3041-BA41-AF2D-697B2021A0CA}"/>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6" name="Slide Number Placeholder 22">
            <a:extLst>
              <a:ext uri="{FF2B5EF4-FFF2-40B4-BE49-F238E27FC236}">
                <a16:creationId xmlns:a16="http://schemas.microsoft.com/office/drawing/2014/main" id="{CFDCA546-A19C-0E48-B450-D2BF55F62AB7}"/>
              </a:ext>
            </a:extLst>
          </p:cNvPr>
          <p:cNvSpPr>
            <a:spLocks noGrp="1"/>
          </p:cNvSpPr>
          <p:nvPr>
            <p:ph type="sldNum" sz="quarter" idx="12"/>
          </p:nvPr>
        </p:nvSpPr>
        <p:spPr/>
        <p:txBody>
          <a:bodyPr/>
          <a:lstStyle>
            <a:lvl1pPr>
              <a:defRPr/>
            </a:lvl1pPr>
          </a:lstStyle>
          <a:p>
            <a:pPr>
              <a:defRPr/>
            </a:pPr>
            <a:fld id="{51FF9E7C-B485-5D47-BBED-62EB87726C76}" type="slidenum">
              <a:rPr lang="en-US" altLang="en-US"/>
              <a:pPr>
                <a:defRPr/>
              </a:pPr>
              <a:t>‹#›</a:t>
            </a:fld>
            <a:endParaRPr lang="en-US" altLang="en-US"/>
          </a:p>
        </p:txBody>
      </p:sp>
    </p:spTree>
    <p:extLst>
      <p:ext uri="{BB962C8B-B14F-4D97-AF65-F5344CB8AC3E}">
        <p14:creationId xmlns:p14="http://schemas.microsoft.com/office/powerpoint/2010/main" val="2439259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17C0C8F2-9E14-F546-AAD2-AE05665F1F0B}"/>
              </a:ext>
            </a:extLst>
          </p:cNvPr>
          <p:cNvSpPr>
            <a:spLocks noGrp="1"/>
          </p:cNvSpPr>
          <p:nvPr>
            <p:ph type="dt" sz="half" idx="10"/>
          </p:nvPr>
        </p:nvSpPr>
        <p:spPr/>
        <p:txBody>
          <a:bodyPr/>
          <a:lstStyle>
            <a:lvl1pPr>
              <a:defRPr/>
            </a:lvl1pPr>
          </a:lstStyle>
          <a:p>
            <a:pPr>
              <a:defRPr/>
            </a:pPr>
            <a:fld id="{CF5E3950-2B79-DA4D-BEF2-DA6DE712F748}" type="datetime1">
              <a:rPr lang="en-US" smtClean="0"/>
              <a:t>5/23/18</a:t>
            </a:fld>
            <a:endParaRPr lang="en-US"/>
          </a:p>
        </p:txBody>
      </p:sp>
      <p:sp>
        <p:nvSpPr>
          <p:cNvPr id="5" name="Footer Placeholder 2">
            <a:extLst>
              <a:ext uri="{FF2B5EF4-FFF2-40B4-BE49-F238E27FC236}">
                <a16:creationId xmlns:a16="http://schemas.microsoft.com/office/drawing/2014/main" id="{C1AB0BEB-5A41-C74E-8251-11C4DF4B0187}"/>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6" name="Slide Number Placeholder 22">
            <a:extLst>
              <a:ext uri="{FF2B5EF4-FFF2-40B4-BE49-F238E27FC236}">
                <a16:creationId xmlns:a16="http://schemas.microsoft.com/office/drawing/2014/main" id="{E422516F-4EF0-414D-ABDB-9EA55A147010}"/>
              </a:ext>
            </a:extLst>
          </p:cNvPr>
          <p:cNvSpPr>
            <a:spLocks noGrp="1"/>
          </p:cNvSpPr>
          <p:nvPr>
            <p:ph type="sldNum" sz="quarter" idx="12"/>
          </p:nvPr>
        </p:nvSpPr>
        <p:spPr/>
        <p:txBody>
          <a:bodyPr/>
          <a:lstStyle>
            <a:lvl1pPr>
              <a:defRPr/>
            </a:lvl1pPr>
          </a:lstStyle>
          <a:p>
            <a:pPr>
              <a:defRPr/>
            </a:pPr>
            <a:fld id="{FF0717F1-495D-954A-A99C-3D0C4A836628}" type="slidenum">
              <a:rPr lang="en-US" altLang="en-US"/>
              <a:pPr>
                <a:defRPr/>
              </a:pPr>
              <a:t>‹#›</a:t>
            </a:fld>
            <a:endParaRPr lang="en-US" altLang="en-US"/>
          </a:p>
        </p:txBody>
      </p:sp>
    </p:spTree>
    <p:extLst>
      <p:ext uri="{BB962C8B-B14F-4D97-AF65-F5344CB8AC3E}">
        <p14:creationId xmlns:p14="http://schemas.microsoft.com/office/powerpoint/2010/main" val="2161433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0">
            <a:extLst>
              <a:ext uri="{FF2B5EF4-FFF2-40B4-BE49-F238E27FC236}">
                <a16:creationId xmlns:a16="http://schemas.microsoft.com/office/drawing/2014/main" id="{E32E9946-099B-0D4C-A71D-D8EE9988797D}"/>
              </a:ext>
            </a:extLst>
          </p:cNvPr>
          <p:cNvSpPr>
            <a:spLocks noGrp="1"/>
          </p:cNvSpPr>
          <p:nvPr>
            <p:ph type="sldNum" sz="quarter" idx="10"/>
          </p:nvPr>
        </p:nvSpPr>
        <p:spPr>
          <a:xfrm>
            <a:off x="8331200" y="6134100"/>
            <a:ext cx="685800" cy="365125"/>
          </a:xfrm>
        </p:spPr>
        <p:txBody>
          <a:bodyPr/>
          <a:lstStyle>
            <a:lvl1pPr>
              <a:defRPr/>
            </a:lvl1pPr>
          </a:lstStyle>
          <a:p>
            <a:pPr>
              <a:defRPr/>
            </a:pPr>
            <a:fld id="{A1ECD1EF-83E4-7D4A-AB65-EF9CD9707B64}" type="slidenum">
              <a:rPr lang="en-US" altLang="en-US"/>
              <a:pPr>
                <a:defRPr/>
              </a:pPr>
              <a:t>‹#›</a:t>
            </a:fld>
            <a:endParaRPr lang="en-US" altLang="en-US"/>
          </a:p>
        </p:txBody>
      </p:sp>
    </p:spTree>
    <p:extLst>
      <p:ext uri="{BB962C8B-B14F-4D97-AF65-F5344CB8AC3E}">
        <p14:creationId xmlns:p14="http://schemas.microsoft.com/office/powerpoint/2010/main" val="284518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845B92-7B78-9044-8EB1-7727BA8A5A79}"/>
              </a:ext>
            </a:extLst>
          </p:cNvPr>
          <p:cNvSpPr>
            <a:spLocks noGrp="1"/>
          </p:cNvSpPr>
          <p:nvPr>
            <p:ph type="dt" sz="half" idx="10"/>
          </p:nvPr>
        </p:nvSpPr>
        <p:spPr>
          <a:xfrm>
            <a:off x="7164388" y="44624"/>
            <a:ext cx="957262" cy="457200"/>
          </a:xfrm>
        </p:spPr>
        <p:txBody>
          <a:bodyPr/>
          <a:lstStyle>
            <a:lvl1pPr>
              <a:defRPr/>
            </a:lvl1pPr>
          </a:lstStyle>
          <a:p>
            <a:pPr>
              <a:defRPr/>
            </a:pPr>
            <a:fld id="{63D89E0A-DD13-0749-B65A-688F76016395}" type="datetime1">
              <a:rPr lang="en-US" smtClean="0"/>
              <a:t>5/23/18</a:t>
            </a:fld>
            <a:endParaRPr lang="en-US"/>
          </a:p>
        </p:txBody>
      </p:sp>
      <p:sp>
        <p:nvSpPr>
          <p:cNvPr id="5" name="Footer Placeholder 4">
            <a:extLst>
              <a:ext uri="{FF2B5EF4-FFF2-40B4-BE49-F238E27FC236}">
                <a16:creationId xmlns:a16="http://schemas.microsoft.com/office/drawing/2014/main" id="{4FB9B023-782A-EC41-9309-99465301D0A3}"/>
              </a:ext>
            </a:extLst>
          </p:cNvPr>
          <p:cNvSpPr>
            <a:spLocks noGrp="1"/>
          </p:cNvSpPr>
          <p:nvPr>
            <p:ph type="ftr" sz="quarter" idx="11"/>
          </p:nvPr>
        </p:nvSpPr>
        <p:spPr>
          <a:xfrm>
            <a:off x="5257800" y="44624"/>
            <a:ext cx="1906588" cy="457200"/>
          </a:xfrm>
        </p:spPr>
        <p:txBody>
          <a:bodyPr/>
          <a:lstStyle>
            <a:lvl1pPr>
              <a:defRPr/>
            </a:lvl1pPr>
          </a:lstStyle>
          <a:p>
            <a:pPr>
              <a:defRPr/>
            </a:pPr>
            <a:r>
              <a:rPr lang="en-US"/>
              <a:t>Mentor DCN:  802.1-18-000x-00-ICne</a:t>
            </a:r>
            <a:endParaRPr lang="en-US" dirty="0"/>
          </a:p>
        </p:txBody>
      </p:sp>
      <p:sp>
        <p:nvSpPr>
          <p:cNvPr id="6" name="Slide Number Placeholder 5">
            <a:extLst>
              <a:ext uri="{FF2B5EF4-FFF2-40B4-BE49-F238E27FC236}">
                <a16:creationId xmlns:a16="http://schemas.microsoft.com/office/drawing/2014/main" id="{19955A3B-AA3D-0448-9759-64423E4D2EB5}"/>
              </a:ext>
            </a:extLst>
          </p:cNvPr>
          <p:cNvSpPr>
            <a:spLocks noGrp="1"/>
          </p:cNvSpPr>
          <p:nvPr>
            <p:ph type="sldNum" sz="quarter" idx="12"/>
          </p:nvPr>
        </p:nvSpPr>
        <p:spPr/>
        <p:txBody>
          <a:bodyPr/>
          <a:lstStyle>
            <a:lvl1pPr>
              <a:defRPr/>
            </a:lvl1pPr>
          </a:lstStyle>
          <a:p>
            <a:pPr>
              <a:defRPr/>
            </a:pPr>
            <a:fld id="{773CCF9D-5A26-E048-988B-EAFD589F4015}" type="slidenum">
              <a:rPr lang="en-US" altLang="en-US"/>
              <a:pPr>
                <a:defRPr/>
              </a:pPr>
              <a:t>‹#›</a:t>
            </a:fld>
            <a:endParaRPr lang="en-US" altLang="en-US"/>
          </a:p>
        </p:txBody>
      </p:sp>
    </p:spTree>
    <p:extLst>
      <p:ext uri="{BB962C8B-B14F-4D97-AF65-F5344CB8AC3E}">
        <p14:creationId xmlns:p14="http://schemas.microsoft.com/office/powerpoint/2010/main" val="2851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3395DABE-FE85-3B42-A5EF-EBA40ED70B3E}"/>
              </a:ext>
            </a:extLst>
          </p:cNvPr>
          <p:cNvSpPr>
            <a:spLocks noGrp="1"/>
          </p:cNvSpPr>
          <p:nvPr>
            <p:ph type="dt" sz="half" idx="10"/>
          </p:nvPr>
        </p:nvSpPr>
        <p:spPr>
          <a:xfrm>
            <a:off x="7359650" y="44624"/>
            <a:ext cx="957263" cy="457200"/>
          </a:xfrm>
        </p:spPr>
        <p:txBody>
          <a:bodyPr/>
          <a:lstStyle>
            <a:lvl1pPr>
              <a:defRPr/>
            </a:lvl1pPr>
          </a:lstStyle>
          <a:p>
            <a:pPr>
              <a:defRPr/>
            </a:pPr>
            <a:fld id="{F48BFD27-A618-BE42-9ABF-C9134FAB5ABA}" type="datetime1">
              <a:rPr lang="en-US" smtClean="0"/>
              <a:t>5/23/18</a:t>
            </a:fld>
            <a:endParaRPr lang="en-US"/>
          </a:p>
        </p:txBody>
      </p:sp>
      <p:sp>
        <p:nvSpPr>
          <p:cNvPr id="5" name="Footer Placeholder 4">
            <a:extLst>
              <a:ext uri="{FF2B5EF4-FFF2-40B4-BE49-F238E27FC236}">
                <a16:creationId xmlns:a16="http://schemas.microsoft.com/office/drawing/2014/main" id="{AF6D3B6B-0343-5948-A6B1-3F025EE58FEF}"/>
              </a:ext>
            </a:extLst>
          </p:cNvPr>
          <p:cNvSpPr>
            <a:spLocks noGrp="1"/>
          </p:cNvSpPr>
          <p:nvPr>
            <p:ph type="ftr" sz="quarter" idx="11"/>
          </p:nvPr>
        </p:nvSpPr>
        <p:spPr>
          <a:xfrm>
            <a:off x="5257800" y="44624"/>
            <a:ext cx="1978025" cy="457200"/>
          </a:xfrm>
        </p:spPr>
        <p:txBody>
          <a:bodyPr/>
          <a:lstStyle>
            <a:lvl1pPr>
              <a:defRPr/>
            </a:lvl1pPr>
          </a:lstStyle>
          <a:p>
            <a:pPr>
              <a:defRPr/>
            </a:pPr>
            <a:r>
              <a:rPr lang="en-US"/>
              <a:t>Mentor DCN:  802.1-18-000x-00-ICne</a:t>
            </a:r>
          </a:p>
        </p:txBody>
      </p:sp>
      <p:sp>
        <p:nvSpPr>
          <p:cNvPr id="6" name="Slide Number Placeholder 5">
            <a:extLst>
              <a:ext uri="{FF2B5EF4-FFF2-40B4-BE49-F238E27FC236}">
                <a16:creationId xmlns:a16="http://schemas.microsoft.com/office/drawing/2014/main" id="{C113ECE5-0E4B-8E4C-BD94-1FF34E58507E}"/>
              </a:ext>
            </a:extLst>
          </p:cNvPr>
          <p:cNvSpPr>
            <a:spLocks noGrp="1"/>
          </p:cNvSpPr>
          <p:nvPr>
            <p:ph type="sldNum" sz="quarter" idx="12"/>
          </p:nvPr>
        </p:nvSpPr>
        <p:spPr/>
        <p:txBody>
          <a:bodyPr/>
          <a:lstStyle>
            <a:lvl1pPr>
              <a:defRPr/>
            </a:lvl1pPr>
          </a:lstStyle>
          <a:p>
            <a:pPr>
              <a:defRPr/>
            </a:pPr>
            <a:fld id="{75D7A773-FEA6-614A-ABA3-357C4D0EE341}" type="slidenum">
              <a:rPr lang="en-US" altLang="en-US"/>
              <a:pPr>
                <a:defRPr/>
              </a:pPr>
              <a:t>‹#›</a:t>
            </a:fld>
            <a:endParaRPr lang="en-US" altLang="en-US"/>
          </a:p>
        </p:txBody>
      </p:sp>
    </p:spTree>
    <p:extLst>
      <p:ext uri="{BB962C8B-B14F-4D97-AF65-F5344CB8AC3E}">
        <p14:creationId xmlns:p14="http://schemas.microsoft.com/office/powerpoint/2010/main" val="5425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641709B0-CC85-0E4D-BCC2-E8BC6D5EDB8A}"/>
              </a:ext>
            </a:extLst>
          </p:cNvPr>
          <p:cNvSpPr>
            <a:spLocks noGrp="1"/>
          </p:cNvSpPr>
          <p:nvPr>
            <p:ph type="dt" sz="half" idx="10"/>
          </p:nvPr>
        </p:nvSpPr>
        <p:spPr/>
        <p:txBody>
          <a:bodyPr/>
          <a:lstStyle>
            <a:lvl1pPr>
              <a:defRPr/>
            </a:lvl1pPr>
          </a:lstStyle>
          <a:p>
            <a:pPr>
              <a:defRPr/>
            </a:pPr>
            <a:fld id="{3FF98BAE-5004-7F46-AFD4-6E440FD98749}" type="datetime1">
              <a:rPr lang="en-US" smtClean="0"/>
              <a:t>5/23/18</a:t>
            </a:fld>
            <a:endParaRPr lang="en-US"/>
          </a:p>
        </p:txBody>
      </p:sp>
      <p:sp>
        <p:nvSpPr>
          <p:cNvPr id="6" name="Footer Placeholder 2">
            <a:extLst>
              <a:ext uri="{FF2B5EF4-FFF2-40B4-BE49-F238E27FC236}">
                <a16:creationId xmlns:a16="http://schemas.microsoft.com/office/drawing/2014/main" id="{82305844-A25C-5846-9336-1B7E6845A3DC}"/>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7" name="Slide Number Placeholder 22">
            <a:extLst>
              <a:ext uri="{FF2B5EF4-FFF2-40B4-BE49-F238E27FC236}">
                <a16:creationId xmlns:a16="http://schemas.microsoft.com/office/drawing/2014/main" id="{534D69CC-BC42-CB40-B851-24220EF2365C}"/>
              </a:ext>
            </a:extLst>
          </p:cNvPr>
          <p:cNvSpPr>
            <a:spLocks noGrp="1"/>
          </p:cNvSpPr>
          <p:nvPr>
            <p:ph type="sldNum" sz="quarter" idx="12"/>
          </p:nvPr>
        </p:nvSpPr>
        <p:spPr/>
        <p:txBody>
          <a:bodyPr/>
          <a:lstStyle>
            <a:lvl1pPr>
              <a:defRPr/>
            </a:lvl1pPr>
          </a:lstStyle>
          <a:p>
            <a:pPr>
              <a:defRPr/>
            </a:pPr>
            <a:fld id="{C0E85267-0732-1A46-80F6-8BB0A15A8A5B}" type="slidenum">
              <a:rPr lang="en-US" altLang="en-US"/>
              <a:pPr>
                <a:defRPr/>
              </a:pPr>
              <a:t>‹#›</a:t>
            </a:fld>
            <a:endParaRPr lang="en-US" altLang="en-US"/>
          </a:p>
        </p:txBody>
      </p:sp>
    </p:spTree>
    <p:extLst>
      <p:ext uri="{BB962C8B-B14F-4D97-AF65-F5344CB8AC3E}">
        <p14:creationId xmlns:p14="http://schemas.microsoft.com/office/powerpoint/2010/main" val="82426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53171709-8C36-5340-96E4-15BFD4E007EE}"/>
              </a:ext>
            </a:extLst>
          </p:cNvPr>
          <p:cNvSpPr>
            <a:spLocks noGrp="1"/>
          </p:cNvSpPr>
          <p:nvPr>
            <p:ph type="dt" sz="half" idx="10"/>
          </p:nvPr>
        </p:nvSpPr>
        <p:spPr/>
        <p:txBody>
          <a:bodyPr/>
          <a:lstStyle>
            <a:lvl1pPr>
              <a:defRPr/>
            </a:lvl1pPr>
          </a:lstStyle>
          <a:p>
            <a:pPr>
              <a:defRPr/>
            </a:pPr>
            <a:fld id="{4AD7FE8C-28A9-5F42-B466-82A5AAB389D6}" type="datetime1">
              <a:rPr lang="en-US" smtClean="0"/>
              <a:t>5/23/18</a:t>
            </a:fld>
            <a:endParaRPr lang="en-US"/>
          </a:p>
        </p:txBody>
      </p:sp>
      <p:sp>
        <p:nvSpPr>
          <p:cNvPr id="8" name="Slide Number Placeholder 26">
            <a:extLst>
              <a:ext uri="{FF2B5EF4-FFF2-40B4-BE49-F238E27FC236}">
                <a16:creationId xmlns:a16="http://schemas.microsoft.com/office/drawing/2014/main" id="{F11C1170-E892-434D-A516-BF30ACCDB6D3}"/>
              </a:ext>
            </a:extLst>
          </p:cNvPr>
          <p:cNvSpPr>
            <a:spLocks noGrp="1"/>
          </p:cNvSpPr>
          <p:nvPr>
            <p:ph type="sldNum" sz="quarter" idx="11"/>
          </p:nvPr>
        </p:nvSpPr>
        <p:spPr/>
        <p:txBody>
          <a:bodyPr/>
          <a:lstStyle>
            <a:lvl1pPr>
              <a:defRPr/>
            </a:lvl1pPr>
          </a:lstStyle>
          <a:p>
            <a:pPr>
              <a:defRPr/>
            </a:pPr>
            <a:fld id="{FA3C0543-2E09-6642-8708-544A506219C1}" type="slidenum">
              <a:rPr lang="en-US" altLang="en-US"/>
              <a:pPr>
                <a:defRPr/>
              </a:pPr>
              <a:t>‹#›</a:t>
            </a:fld>
            <a:endParaRPr lang="en-US" altLang="en-US"/>
          </a:p>
        </p:txBody>
      </p:sp>
      <p:sp>
        <p:nvSpPr>
          <p:cNvPr id="9" name="Footer Placeholder 27">
            <a:extLst>
              <a:ext uri="{FF2B5EF4-FFF2-40B4-BE49-F238E27FC236}">
                <a16:creationId xmlns:a16="http://schemas.microsoft.com/office/drawing/2014/main" id="{C52D1CD9-20F5-0743-86F9-29F1FA46C99E}"/>
              </a:ext>
            </a:extLst>
          </p:cNvPr>
          <p:cNvSpPr>
            <a:spLocks noGrp="1"/>
          </p:cNvSpPr>
          <p:nvPr>
            <p:ph type="ftr" sz="quarter" idx="12"/>
          </p:nvPr>
        </p:nvSpPr>
        <p:spPr/>
        <p:txBody>
          <a:bodyPr rtlCol="0"/>
          <a:lstStyle>
            <a:lvl1pPr>
              <a:defRPr/>
            </a:lvl1pPr>
          </a:lstStyle>
          <a:p>
            <a:pPr>
              <a:defRPr/>
            </a:pPr>
            <a:r>
              <a:rPr lang="en-US"/>
              <a:t>Mentor DCN:  802.1-18-000x-00-ICne</a:t>
            </a:r>
          </a:p>
        </p:txBody>
      </p:sp>
    </p:spTree>
    <p:extLst>
      <p:ext uri="{BB962C8B-B14F-4D97-AF65-F5344CB8AC3E}">
        <p14:creationId xmlns:p14="http://schemas.microsoft.com/office/powerpoint/2010/main" val="197323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7AF97AC5-CD55-F746-8358-C0A719D8235F}"/>
              </a:ext>
            </a:extLst>
          </p:cNvPr>
          <p:cNvSpPr>
            <a:spLocks noGrp="1"/>
          </p:cNvSpPr>
          <p:nvPr>
            <p:ph type="dt" sz="half" idx="10"/>
          </p:nvPr>
        </p:nvSpPr>
        <p:spPr>
          <a:xfrm>
            <a:off x="7359650" y="612775"/>
            <a:ext cx="957263" cy="457200"/>
          </a:xfrm>
        </p:spPr>
        <p:txBody>
          <a:bodyPr/>
          <a:lstStyle>
            <a:lvl1pPr>
              <a:defRPr/>
            </a:lvl1pPr>
          </a:lstStyle>
          <a:p>
            <a:pPr>
              <a:defRPr/>
            </a:pPr>
            <a:fld id="{D815F7A2-5CDF-AA48-9A73-AEA75FC140E4}" type="datetime1">
              <a:rPr lang="en-US" smtClean="0"/>
              <a:t>5/23/18</a:t>
            </a:fld>
            <a:endParaRPr lang="en-US"/>
          </a:p>
        </p:txBody>
      </p:sp>
      <p:sp>
        <p:nvSpPr>
          <p:cNvPr id="4" name="Footer Placeholder 3">
            <a:extLst>
              <a:ext uri="{FF2B5EF4-FFF2-40B4-BE49-F238E27FC236}">
                <a16:creationId xmlns:a16="http://schemas.microsoft.com/office/drawing/2014/main" id="{C45F5EF4-EA6C-3C4B-90E3-F2A6C893FED0}"/>
              </a:ext>
            </a:extLst>
          </p:cNvPr>
          <p:cNvSpPr>
            <a:spLocks noGrp="1"/>
          </p:cNvSpPr>
          <p:nvPr>
            <p:ph type="ftr" sz="quarter" idx="11"/>
          </p:nvPr>
        </p:nvSpPr>
        <p:spPr>
          <a:xfrm>
            <a:off x="5257800" y="612775"/>
            <a:ext cx="2051050" cy="457200"/>
          </a:xfrm>
        </p:spPr>
        <p:txBody>
          <a:bodyPr/>
          <a:lstStyle>
            <a:lvl1pPr>
              <a:defRPr/>
            </a:lvl1pPr>
          </a:lstStyle>
          <a:p>
            <a:pPr>
              <a:defRPr/>
            </a:pPr>
            <a:r>
              <a:rPr lang="en-US"/>
              <a:t>Mentor DCN:  802.1-18-000x-00-ICne</a:t>
            </a:r>
          </a:p>
        </p:txBody>
      </p:sp>
      <p:sp>
        <p:nvSpPr>
          <p:cNvPr id="5" name="Slide Number Placeholder 4">
            <a:extLst>
              <a:ext uri="{FF2B5EF4-FFF2-40B4-BE49-F238E27FC236}">
                <a16:creationId xmlns:a16="http://schemas.microsoft.com/office/drawing/2014/main" id="{AEFCF326-A0C5-284C-9490-06D67F9F3796}"/>
              </a:ext>
            </a:extLst>
          </p:cNvPr>
          <p:cNvSpPr>
            <a:spLocks noGrp="1"/>
          </p:cNvSpPr>
          <p:nvPr>
            <p:ph type="sldNum" sz="quarter" idx="12"/>
          </p:nvPr>
        </p:nvSpPr>
        <p:spPr/>
        <p:txBody>
          <a:bodyPr/>
          <a:lstStyle>
            <a:lvl1pPr>
              <a:defRPr/>
            </a:lvl1pPr>
          </a:lstStyle>
          <a:p>
            <a:pPr>
              <a:defRPr/>
            </a:pPr>
            <a:fld id="{B0E35E72-5F8F-B043-8A2D-58E0336DAC1B}" type="slidenum">
              <a:rPr lang="en-US" altLang="en-US"/>
              <a:pPr>
                <a:defRPr/>
              </a:pPr>
              <a:t>‹#›</a:t>
            </a:fld>
            <a:endParaRPr lang="en-US" altLang="en-US"/>
          </a:p>
        </p:txBody>
      </p:sp>
    </p:spTree>
    <p:extLst>
      <p:ext uri="{BB962C8B-B14F-4D97-AF65-F5344CB8AC3E}">
        <p14:creationId xmlns:p14="http://schemas.microsoft.com/office/powerpoint/2010/main" val="19605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87469726-CE42-9149-80CF-563D095BF414}"/>
              </a:ext>
            </a:extLst>
          </p:cNvPr>
          <p:cNvSpPr>
            <a:spLocks noGrp="1"/>
          </p:cNvSpPr>
          <p:nvPr>
            <p:ph type="dt" sz="half" idx="10"/>
          </p:nvPr>
        </p:nvSpPr>
        <p:spPr/>
        <p:txBody>
          <a:bodyPr/>
          <a:lstStyle>
            <a:lvl1pPr>
              <a:defRPr/>
            </a:lvl1pPr>
          </a:lstStyle>
          <a:p>
            <a:pPr>
              <a:defRPr/>
            </a:pPr>
            <a:fld id="{14AED648-0FAA-2541-AE38-430538425C12}" type="datetime1">
              <a:rPr lang="en-US" smtClean="0"/>
              <a:t>5/23/18</a:t>
            </a:fld>
            <a:endParaRPr lang="en-US"/>
          </a:p>
        </p:txBody>
      </p:sp>
      <p:sp>
        <p:nvSpPr>
          <p:cNvPr id="3" name="Footer Placeholder 2">
            <a:extLst>
              <a:ext uri="{FF2B5EF4-FFF2-40B4-BE49-F238E27FC236}">
                <a16:creationId xmlns:a16="http://schemas.microsoft.com/office/drawing/2014/main" id="{B5FF6129-CD18-CB4D-8485-AA9343A6462B}"/>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4" name="Slide Number Placeholder 22">
            <a:extLst>
              <a:ext uri="{FF2B5EF4-FFF2-40B4-BE49-F238E27FC236}">
                <a16:creationId xmlns:a16="http://schemas.microsoft.com/office/drawing/2014/main" id="{E1DE654B-E62C-3A40-9279-28FE6ACCA9EB}"/>
              </a:ext>
            </a:extLst>
          </p:cNvPr>
          <p:cNvSpPr>
            <a:spLocks noGrp="1"/>
          </p:cNvSpPr>
          <p:nvPr>
            <p:ph type="sldNum" sz="quarter" idx="12"/>
          </p:nvPr>
        </p:nvSpPr>
        <p:spPr/>
        <p:txBody>
          <a:bodyPr/>
          <a:lstStyle>
            <a:lvl1pPr>
              <a:defRPr/>
            </a:lvl1pPr>
          </a:lstStyle>
          <a:p>
            <a:pPr>
              <a:defRPr/>
            </a:pPr>
            <a:fld id="{14B4F317-62D1-A246-ABB8-6897286045DB}" type="slidenum">
              <a:rPr lang="en-US" altLang="en-US"/>
              <a:pPr>
                <a:defRPr/>
              </a:pPr>
              <a:t>‹#›</a:t>
            </a:fld>
            <a:endParaRPr lang="en-US" altLang="en-US"/>
          </a:p>
        </p:txBody>
      </p:sp>
    </p:spTree>
    <p:extLst>
      <p:ext uri="{BB962C8B-B14F-4D97-AF65-F5344CB8AC3E}">
        <p14:creationId xmlns:p14="http://schemas.microsoft.com/office/powerpoint/2010/main" val="1135129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B56273D2-221A-234C-B5A9-87FE042318A2}"/>
              </a:ext>
            </a:extLst>
          </p:cNvPr>
          <p:cNvSpPr>
            <a:spLocks noGrp="1"/>
          </p:cNvSpPr>
          <p:nvPr>
            <p:ph type="dt" sz="half" idx="10"/>
          </p:nvPr>
        </p:nvSpPr>
        <p:spPr/>
        <p:txBody>
          <a:bodyPr/>
          <a:lstStyle>
            <a:lvl1pPr>
              <a:defRPr/>
            </a:lvl1pPr>
          </a:lstStyle>
          <a:p>
            <a:pPr>
              <a:defRPr/>
            </a:pPr>
            <a:fld id="{10931C27-534F-CD4C-9D8E-4A0DA1D9F379}" type="datetime1">
              <a:rPr lang="en-US" smtClean="0"/>
              <a:t>5/23/18</a:t>
            </a:fld>
            <a:endParaRPr lang="en-US"/>
          </a:p>
        </p:txBody>
      </p:sp>
      <p:sp>
        <p:nvSpPr>
          <p:cNvPr id="6" name="Footer Placeholder 2">
            <a:extLst>
              <a:ext uri="{FF2B5EF4-FFF2-40B4-BE49-F238E27FC236}">
                <a16:creationId xmlns:a16="http://schemas.microsoft.com/office/drawing/2014/main" id="{919A4C78-2222-A94B-8B44-6A18B2AB7F70}"/>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7" name="Slide Number Placeholder 22">
            <a:extLst>
              <a:ext uri="{FF2B5EF4-FFF2-40B4-BE49-F238E27FC236}">
                <a16:creationId xmlns:a16="http://schemas.microsoft.com/office/drawing/2014/main" id="{641BB032-4DF1-B14F-8146-8EAA69E357E0}"/>
              </a:ext>
            </a:extLst>
          </p:cNvPr>
          <p:cNvSpPr>
            <a:spLocks noGrp="1"/>
          </p:cNvSpPr>
          <p:nvPr>
            <p:ph type="sldNum" sz="quarter" idx="12"/>
          </p:nvPr>
        </p:nvSpPr>
        <p:spPr/>
        <p:txBody>
          <a:bodyPr/>
          <a:lstStyle>
            <a:lvl1pPr>
              <a:defRPr/>
            </a:lvl1pPr>
          </a:lstStyle>
          <a:p>
            <a:pPr>
              <a:defRPr/>
            </a:pPr>
            <a:fld id="{AE9A8D4B-A000-0442-9396-C48C62B5957A}" type="slidenum">
              <a:rPr lang="en-US" altLang="en-US"/>
              <a:pPr>
                <a:defRPr/>
              </a:pPr>
              <a:t>‹#›</a:t>
            </a:fld>
            <a:endParaRPr lang="en-US" altLang="en-US"/>
          </a:p>
        </p:txBody>
      </p:sp>
    </p:spTree>
    <p:extLst>
      <p:ext uri="{BB962C8B-B14F-4D97-AF65-F5344CB8AC3E}">
        <p14:creationId xmlns:p14="http://schemas.microsoft.com/office/powerpoint/2010/main" val="417049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D30802FE-7508-9242-9EB9-E4076CFF2E8F}"/>
              </a:ext>
            </a:extLst>
          </p:cNvPr>
          <p:cNvSpPr>
            <a:spLocks noGrp="1"/>
          </p:cNvSpPr>
          <p:nvPr>
            <p:ph type="dt" sz="half" idx="10"/>
          </p:nvPr>
        </p:nvSpPr>
        <p:spPr/>
        <p:txBody>
          <a:bodyPr/>
          <a:lstStyle>
            <a:lvl1pPr>
              <a:defRPr/>
            </a:lvl1pPr>
          </a:lstStyle>
          <a:p>
            <a:pPr>
              <a:defRPr/>
            </a:pPr>
            <a:fld id="{7973E8EC-6735-CE4C-9D64-C17314480ED5}" type="datetime1">
              <a:rPr lang="en-US" smtClean="0"/>
              <a:t>5/23/18</a:t>
            </a:fld>
            <a:endParaRPr lang="en-US"/>
          </a:p>
        </p:txBody>
      </p:sp>
      <p:sp>
        <p:nvSpPr>
          <p:cNvPr id="6" name="Footer Placeholder 2">
            <a:extLst>
              <a:ext uri="{FF2B5EF4-FFF2-40B4-BE49-F238E27FC236}">
                <a16:creationId xmlns:a16="http://schemas.microsoft.com/office/drawing/2014/main" id="{845691EA-8DB0-3D45-BA97-9212D2D49DE3}"/>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7" name="Slide Number Placeholder 22">
            <a:extLst>
              <a:ext uri="{FF2B5EF4-FFF2-40B4-BE49-F238E27FC236}">
                <a16:creationId xmlns:a16="http://schemas.microsoft.com/office/drawing/2014/main" id="{104BF063-9EF6-D648-ADCA-8959EFD6B25B}"/>
              </a:ext>
            </a:extLst>
          </p:cNvPr>
          <p:cNvSpPr>
            <a:spLocks noGrp="1"/>
          </p:cNvSpPr>
          <p:nvPr>
            <p:ph type="sldNum" sz="quarter" idx="12"/>
          </p:nvPr>
        </p:nvSpPr>
        <p:spPr/>
        <p:txBody>
          <a:bodyPr/>
          <a:lstStyle>
            <a:lvl1pPr>
              <a:defRPr/>
            </a:lvl1pPr>
          </a:lstStyle>
          <a:p>
            <a:pPr>
              <a:defRPr/>
            </a:pPr>
            <a:fld id="{1407AD2D-1A12-D346-9B0A-52E14484E9AB}" type="slidenum">
              <a:rPr lang="en-US" altLang="en-US"/>
              <a:pPr>
                <a:defRPr/>
              </a:pPr>
              <a:t>‹#›</a:t>
            </a:fld>
            <a:endParaRPr lang="en-US" altLang="en-US"/>
          </a:p>
        </p:txBody>
      </p:sp>
    </p:spTree>
    <p:extLst>
      <p:ext uri="{BB962C8B-B14F-4D97-AF65-F5344CB8AC3E}">
        <p14:creationId xmlns:p14="http://schemas.microsoft.com/office/powerpoint/2010/main" val="147562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ounded Rectangle 32">
            <a:extLst>
              <a:ext uri="{FF2B5EF4-FFF2-40B4-BE49-F238E27FC236}">
                <a16:creationId xmlns:a16="http://schemas.microsoft.com/office/drawing/2014/main" id="{DDF6E961-4871-4998-9CF8-4F2DF1A40049}"/>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useBgFill="1">
        <p:nvSpPr>
          <p:cNvPr id="34" name="Rounded Rectangle 33">
            <a:extLst>
              <a:ext uri="{FF2B5EF4-FFF2-40B4-BE49-F238E27FC236}">
                <a16:creationId xmlns:a16="http://schemas.microsoft.com/office/drawing/2014/main" id="{8D1D5F66-1F34-495E-AA27-47F3FD6DACB1}"/>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5" name="Rectangle 34">
            <a:extLst>
              <a:ext uri="{FF2B5EF4-FFF2-40B4-BE49-F238E27FC236}">
                <a16:creationId xmlns:a16="http://schemas.microsoft.com/office/drawing/2014/main" id="{97E5C306-66A6-474D-BB7A-4CF879740D3E}"/>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6" name="Rectangle 35">
            <a:extLst>
              <a:ext uri="{FF2B5EF4-FFF2-40B4-BE49-F238E27FC236}">
                <a16:creationId xmlns:a16="http://schemas.microsoft.com/office/drawing/2014/main" id="{BD1DAB8B-8150-4C19-B269-0314D897C70C}"/>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7" name="Rectangle 36">
            <a:extLst>
              <a:ext uri="{FF2B5EF4-FFF2-40B4-BE49-F238E27FC236}">
                <a16:creationId xmlns:a16="http://schemas.microsoft.com/office/drawing/2014/main" id="{EA8355C1-2975-4AEB-BD33-0F8C41963C0E}"/>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8" name="Rectangle 37">
            <a:extLst>
              <a:ext uri="{FF2B5EF4-FFF2-40B4-BE49-F238E27FC236}">
                <a16:creationId xmlns:a16="http://schemas.microsoft.com/office/drawing/2014/main" id="{084A2132-BE4C-4CF7-A027-DD1BCB968E14}"/>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9" name="Rectangle 38">
            <a:extLst>
              <a:ext uri="{FF2B5EF4-FFF2-40B4-BE49-F238E27FC236}">
                <a16:creationId xmlns:a16="http://schemas.microsoft.com/office/drawing/2014/main" id="{5257930B-E886-4665-B22E-D9AD6B1CACA4}"/>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40" name="Rectangle 39">
            <a:extLst>
              <a:ext uri="{FF2B5EF4-FFF2-40B4-BE49-F238E27FC236}">
                <a16:creationId xmlns:a16="http://schemas.microsoft.com/office/drawing/2014/main" id="{A40E02D1-A63B-48B0-BC5D-130247A56DAF}"/>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1039" name="Title Placeholder 21">
            <a:extLst>
              <a:ext uri="{FF2B5EF4-FFF2-40B4-BE49-F238E27FC236}">
                <a16:creationId xmlns:a16="http://schemas.microsoft.com/office/drawing/2014/main" id="{970F9C20-5EA0-EB4A-8286-910A3D2CC541}"/>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0" name="Text Placeholder 12">
            <a:extLst>
              <a:ext uri="{FF2B5EF4-FFF2-40B4-BE49-F238E27FC236}">
                <a16:creationId xmlns:a16="http://schemas.microsoft.com/office/drawing/2014/main" id="{8D37A393-DEE3-AC4D-AA55-3BAE18CF4CC4}"/>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id="{5E8F05FC-350D-41D4-AEBE-D76A6DB65652}"/>
              </a:ext>
            </a:extLst>
          </p:cNvPr>
          <p:cNvSpPr>
            <a:spLocks noGrp="1"/>
          </p:cNvSpPr>
          <p:nvPr>
            <p:ph type="dt" sz="half" idx="2"/>
          </p:nvPr>
        </p:nvSpPr>
        <p:spPr>
          <a:xfrm>
            <a:off x="7143750" y="-27384"/>
            <a:ext cx="957263"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800">
                <a:solidFill>
                  <a:schemeClr val="accent2"/>
                </a:solidFill>
              </a:defRPr>
            </a:lvl1pPr>
          </a:lstStyle>
          <a:p>
            <a:pPr>
              <a:defRPr/>
            </a:pPr>
            <a:fld id="{514DB4C4-98D3-FD41-BAB0-93111E2D54BF}" type="datetime1">
              <a:rPr lang="en-US" smtClean="0"/>
              <a:t>5/23/18</a:t>
            </a:fld>
            <a:endParaRPr lang="en-US"/>
          </a:p>
        </p:txBody>
      </p:sp>
      <p:sp>
        <p:nvSpPr>
          <p:cNvPr id="3" name="Footer Placeholder 2">
            <a:extLst>
              <a:ext uri="{FF2B5EF4-FFF2-40B4-BE49-F238E27FC236}">
                <a16:creationId xmlns:a16="http://schemas.microsoft.com/office/drawing/2014/main" id="{DA3A7AB1-930F-4A16-986B-D6C01F5CA576}"/>
              </a:ext>
            </a:extLst>
          </p:cNvPr>
          <p:cNvSpPr>
            <a:spLocks noGrp="1"/>
          </p:cNvSpPr>
          <p:nvPr>
            <p:ph type="ftr" sz="quarter" idx="3"/>
          </p:nvPr>
        </p:nvSpPr>
        <p:spPr>
          <a:xfrm>
            <a:off x="5257800" y="-27384"/>
            <a:ext cx="1835150" cy="457200"/>
          </a:xfrm>
          <a:prstGeom prst="rect">
            <a:avLst/>
          </a:prstGeom>
        </p:spPr>
        <p:txBody>
          <a:bodyPr vert="horz"/>
          <a:lstStyle>
            <a:lvl1pPr algn="r" eaLnBrk="1" latinLnBrk="0" hangingPunct="1">
              <a:defRPr kumimoji="0" sz="800">
                <a:solidFill>
                  <a:schemeClr val="accent2"/>
                </a:solidFill>
              </a:defRPr>
            </a:lvl1pPr>
          </a:lstStyle>
          <a:p>
            <a:pPr>
              <a:defRPr/>
            </a:pPr>
            <a:r>
              <a:rPr lang="en-US"/>
              <a:t>Mentor DCN:  802.1-18-000x-00-ICne</a:t>
            </a:r>
            <a:endParaRPr lang="en-US" dirty="0"/>
          </a:p>
        </p:txBody>
      </p:sp>
      <p:sp>
        <p:nvSpPr>
          <p:cNvPr id="23" name="Slide Number Placeholder 22">
            <a:extLst>
              <a:ext uri="{FF2B5EF4-FFF2-40B4-BE49-F238E27FC236}">
                <a16:creationId xmlns:a16="http://schemas.microsoft.com/office/drawing/2014/main" id="{2C697688-0EE7-4874-8A37-B00F546E467C}"/>
              </a:ext>
            </a:extLst>
          </p:cNvPr>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eaLnBrk="1" hangingPunct="1">
              <a:defRPr>
                <a:solidFill>
                  <a:srgbClr val="FFFFFF"/>
                </a:solidFill>
              </a:defRPr>
            </a:lvl1pPr>
          </a:lstStyle>
          <a:p>
            <a:pPr>
              <a:defRPr/>
            </a:pPr>
            <a:fld id="{E7638AC8-2A4C-B440-A490-67648C0A0D2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0" r:id="rId4"/>
    <p:sldLayoutId id="2147484379" r:id="rId5"/>
    <p:sldLayoutId id="2147484380" r:id="rId6"/>
    <p:sldLayoutId id="2147484371" r:id="rId7"/>
    <p:sldLayoutId id="2147484372" r:id="rId8"/>
    <p:sldLayoutId id="2147484373" r:id="rId9"/>
    <p:sldLayoutId id="2147484374" r:id="rId10"/>
    <p:sldLayoutId id="2147484375" r:id="rId11"/>
    <p:sldLayoutId id="2147484381" r:id="rId12"/>
  </p:sldLayoutIdLst>
  <p:hf hd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lenn.parsons@ericsso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documents?is_group=ICne" TargetMode="External"/><Relationship Id="rId2" Type="http://schemas.openxmlformats.org/officeDocument/2006/relationships/hyperlink" Target="http://1.ieee802.org/802-nend/" TargetMode="External"/><Relationship Id="rId1" Type="http://schemas.openxmlformats.org/officeDocument/2006/relationships/slideLayout" Target="../slideLayouts/slideLayout2.xml"/><Relationship Id="rId5" Type="http://schemas.openxmlformats.org/officeDocument/2006/relationships/hyperlink" Target="http://listserv.ieee.org/cgi-bin/wa?SUBED1=STDS-802-NEND&amp;A=1" TargetMode="External"/><Relationship Id="rId4" Type="http://schemas.openxmlformats.org/officeDocument/2006/relationships/hyperlink" Target="https://listserv.ieee.org/cgi-bin/wa?A0=STDS-802-NEND"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emailaccount.cmail19.com/t/t-l-kjqjlk-kduyhyiih-u/" TargetMode="External"/><Relationship Id="rId2" Type="http://schemas.openxmlformats.org/officeDocument/2006/relationships/hyperlink" Target="http://emailaccount.cmail19.com/t/t-l-kjqjlk-kduyhyiih-k/"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inyurl.com/yb7eusw9" TargetMode="External"/><Relationship Id="rId2" Type="http://schemas.openxmlformats.org/officeDocument/2006/relationships/hyperlink" Target="https://1.ieee802.org/802-nendica"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a:extLst>
              <a:ext uri="{FF2B5EF4-FFF2-40B4-BE49-F238E27FC236}">
                <a16:creationId xmlns:a16="http://schemas.microsoft.com/office/drawing/2014/main" id="{C3018348-DEC6-D048-B92E-986952205EB6}"/>
              </a:ext>
            </a:extLst>
          </p:cNvPr>
          <p:cNvSpPr>
            <a:spLocks noGrp="1"/>
          </p:cNvSpPr>
          <p:nvPr>
            <p:ph type="ctrTitle"/>
          </p:nvPr>
        </p:nvSpPr>
        <p:spPr>
          <a:xfrm>
            <a:off x="457200" y="1556792"/>
            <a:ext cx="8458200" cy="2880320"/>
          </a:xfrm>
        </p:spPr>
        <p:txBody>
          <a:bodyPr anchor="t"/>
          <a:lstStyle/>
          <a:p>
            <a:pPr eaLnBrk="1" hangingPunct="1"/>
            <a:r>
              <a:rPr lang="en-US" altLang="en-US" dirty="0"/>
              <a:t>IEEE 802 Network Enhancements for the Next Decade </a:t>
            </a:r>
            <a:br>
              <a:rPr lang="en-US" altLang="en-US" dirty="0"/>
            </a:br>
            <a:r>
              <a:rPr lang="en-US" altLang="en-US" dirty="0"/>
              <a:t>Industry Connections Activity</a:t>
            </a:r>
            <a:br>
              <a:rPr lang="en-US" altLang="en-US" dirty="0"/>
            </a:br>
            <a:r>
              <a:rPr lang="en-US" altLang="en-US" dirty="0"/>
              <a:t>(Nendica)</a:t>
            </a:r>
          </a:p>
        </p:txBody>
      </p:sp>
      <p:sp>
        <p:nvSpPr>
          <p:cNvPr id="16386" name="Rectangle 3">
            <a:extLst>
              <a:ext uri="{FF2B5EF4-FFF2-40B4-BE49-F238E27FC236}">
                <a16:creationId xmlns:a16="http://schemas.microsoft.com/office/drawing/2014/main" id="{8E509EC6-7CAC-2245-9515-16E556D92CD7}"/>
              </a:ext>
            </a:extLst>
          </p:cNvPr>
          <p:cNvSpPr>
            <a:spLocks noGrp="1"/>
          </p:cNvSpPr>
          <p:nvPr>
            <p:ph type="subTitle" idx="1"/>
          </p:nvPr>
        </p:nvSpPr>
        <p:spPr>
          <a:xfrm>
            <a:off x="395288" y="4628728"/>
            <a:ext cx="4953000" cy="1752600"/>
          </a:xfrm>
        </p:spPr>
        <p:txBody>
          <a:bodyPr/>
          <a:lstStyle/>
          <a:p>
            <a:pPr marL="63500" eaLnBrk="1" hangingPunct="1">
              <a:lnSpc>
                <a:spcPct val="70000"/>
              </a:lnSpc>
            </a:pPr>
            <a:r>
              <a:rPr lang="en-US" altLang="en-US" dirty="0"/>
              <a:t>Roger Marks (Huawei)</a:t>
            </a:r>
          </a:p>
          <a:p>
            <a:pPr lvl="1" algn="l" eaLnBrk="1" hangingPunct="1">
              <a:lnSpc>
                <a:spcPct val="70000"/>
              </a:lnSpc>
            </a:pPr>
            <a:endParaRPr lang="en-US" altLang="en-US" sz="2000" dirty="0">
              <a:hlinkClick r:id="rId3"/>
            </a:endParaRPr>
          </a:p>
          <a:p>
            <a:pPr marL="63500" eaLnBrk="1" hangingPunct="1">
              <a:lnSpc>
                <a:spcPct val="70000"/>
              </a:lnSpc>
            </a:pPr>
            <a:r>
              <a:rPr lang="en-US" altLang="en-US" sz="1800" dirty="0" err="1"/>
              <a:t>roger@ethair.net</a:t>
            </a:r>
            <a:br>
              <a:rPr lang="en-US" altLang="en-US" sz="1800" dirty="0"/>
            </a:br>
            <a:r>
              <a:rPr lang="en-US" altLang="en-US" sz="1600" dirty="0"/>
              <a:t>+1 802 227 2253</a:t>
            </a:r>
          </a:p>
          <a:p>
            <a:pPr marL="63500" eaLnBrk="1" hangingPunct="1">
              <a:lnSpc>
                <a:spcPct val="70000"/>
              </a:lnSpc>
            </a:pPr>
            <a:endParaRPr lang="en-US" altLang="en-US" dirty="0"/>
          </a:p>
          <a:p>
            <a:pPr marL="63500" eaLnBrk="1" hangingPunct="1">
              <a:lnSpc>
                <a:spcPct val="70000"/>
              </a:lnSpc>
            </a:pPr>
            <a:r>
              <a:rPr lang="en-US" altLang="en-US" dirty="0"/>
              <a:t>23 May 2018</a:t>
            </a:r>
          </a:p>
        </p:txBody>
      </p:sp>
      <p:pic>
        <p:nvPicPr>
          <p:cNvPr id="16387" name="Picture 6" descr="https://encrypted-tbn3.gstatic.com/images?q=tbn:ANd9GcS2OeDDz4S3NME0m7I9GDAhNV1zLpK7XjFi-44fBUJ55qOqrhtz">
            <a:extLst>
              <a:ext uri="{FF2B5EF4-FFF2-40B4-BE49-F238E27FC236}">
                <a16:creationId xmlns:a16="http://schemas.microsoft.com/office/drawing/2014/main" id="{69B162CA-C49A-D34A-BC94-C4435F4CC70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8" y="115888"/>
            <a:ext cx="1439862" cy="149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0" name="Slide Number Placeholder 3">
            <a:extLst>
              <a:ext uri="{FF2B5EF4-FFF2-40B4-BE49-F238E27FC236}">
                <a16:creationId xmlns:a16="http://schemas.microsoft.com/office/drawing/2014/main" id="{04631132-2EA0-F245-93F1-E075FB557FB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05EB3E7-8745-5341-AC2D-EBF38C76EDB7}" type="slidenum">
              <a:rPr lang="en-US" altLang="en-US" sz="1800" smtClean="0">
                <a:solidFill>
                  <a:schemeClr val="bg1"/>
                </a:solidFill>
                <a:latin typeface="Arial" panose="020B0604020202020204" pitchFamily="34" charset="0"/>
              </a:rPr>
              <a:pPr>
                <a:spcBef>
                  <a:spcPct val="0"/>
                </a:spcBef>
                <a:buClrTx/>
                <a:buFontTx/>
                <a:buNone/>
              </a:pPr>
              <a:t>1</a:t>
            </a:fld>
            <a:endParaRPr lang="en-US" altLang="en-US" sz="1800">
              <a:solidFill>
                <a:schemeClr val="bg1"/>
              </a:solidFill>
              <a:latin typeface="Arial" panose="020B0604020202020204" pitchFamily="34" charset="0"/>
            </a:endParaRPr>
          </a:p>
        </p:txBody>
      </p:sp>
      <p:sp>
        <p:nvSpPr>
          <p:cNvPr id="7" name="Footer Placeholder 1">
            <a:extLst>
              <a:ext uri="{FF2B5EF4-FFF2-40B4-BE49-F238E27FC236}">
                <a16:creationId xmlns:a16="http://schemas.microsoft.com/office/drawing/2014/main" id="{BCCF55ED-10BE-0448-B8AA-95FAF850F39F}"/>
              </a:ext>
            </a:extLst>
          </p:cNvPr>
          <p:cNvSpPr txBox="1">
            <a:spLocks/>
          </p:cNvSpPr>
          <p:nvPr/>
        </p:nvSpPr>
        <p:spPr>
          <a:xfrm>
            <a:off x="3563888" y="44624"/>
            <a:ext cx="5541031" cy="465161"/>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r>
              <a:rPr lang="en-US" sz="1400" dirty="0"/>
              <a:t>Mentor DCN 802.1-18-0032-00-ICne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548680"/>
            <a:ext cx="8229600" cy="1066800"/>
          </a:xfrm>
        </p:spPr>
        <p:txBody>
          <a:bodyPr/>
          <a:lstStyle/>
          <a:p>
            <a:r>
              <a:rPr lang="en-US" altLang="en-US" dirty="0"/>
              <a:t>Nendica Introductions</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457200" y="1916832"/>
            <a:ext cx="8229600" cy="4608512"/>
          </a:xfrm>
        </p:spPr>
        <p:txBody>
          <a:bodyPr/>
          <a:lstStyle/>
          <a:p>
            <a:r>
              <a:rPr lang="en-US" altLang="en-US" dirty="0"/>
              <a:t>Nendica Chair</a:t>
            </a:r>
          </a:p>
          <a:p>
            <a:pPr lvl="1"/>
            <a:r>
              <a:rPr lang="en-US" altLang="en-US" dirty="0"/>
              <a:t>Roger Marks (since March, after Glenn Parsons)</a:t>
            </a:r>
          </a:p>
          <a:p>
            <a:r>
              <a:rPr lang="en-US" altLang="en-US" dirty="0"/>
              <a:t>Secretary for this meeting (thanks!)</a:t>
            </a:r>
          </a:p>
          <a:p>
            <a:pPr lvl="1"/>
            <a:r>
              <a:rPr lang="en-US" altLang="en-US" dirty="0"/>
              <a:t>James </a:t>
            </a:r>
            <a:r>
              <a:rPr lang="en-US" altLang="en-US" dirty="0" err="1"/>
              <a:t>Gilb</a:t>
            </a:r>
            <a:endParaRPr lang="en-US" altLang="en-US" dirty="0"/>
          </a:p>
          <a:p>
            <a:r>
              <a:rPr lang="en-US" altLang="en-US" dirty="0"/>
              <a:t>Report editors</a:t>
            </a:r>
          </a:p>
          <a:p>
            <a:pPr lvl="1"/>
            <a:r>
              <a:rPr lang="en-US" altLang="en-US" dirty="0"/>
              <a:t>Nader </a:t>
            </a:r>
            <a:r>
              <a:rPr lang="en-US" altLang="en-US" dirty="0" err="1"/>
              <a:t>Zein</a:t>
            </a:r>
            <a:r>
              <a:rPr lang="en-US" altLang="en-US" dirty="0"/>
              <a:t> &amp; Paul Congdon</a:t>
            </a:r>
          </a:p>
          <a:p>
            <a:r>
              <a:rPr lang="en-US" altLang="en-US" dirty="0"/>
              <a:t>IEEE 802.1 Chair</a:t>
            </a:r>
          </a:p>
          <a:p>
            <a:pPr lvl="1"/>
            <a:r>
              <a:rPr lang="en-US" altLang="en-US" dirty="0"/>
              <a:t>Glenn Parsons</a:t>
            </a:r>
          </a:p>
          <a:p>
            <a:r>
              <a:rPr lang="en-US" altLang="en-US" dirty="0"/>
              <a:t>IEEE 802.1 Acting Chair</a:t>
            </a:r>
          </a:p>
          <a:p>
            <a:pPr lvl="1"/>
            <a:r>
              <a:rPr lang="en-US" altLang="en-US" dirty="0"/>
              <a:t>John Messenger</a:t>
            </a:r>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2</a:t>
            </a:fld>
            <a:endParaRPr lang="en-US" altLang="en-US">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a:extLst>
              <a:ext uri="{FF2B5EF4-FFF2-40B4-BE49-F238E27FC236}">
                <a16:creationId xmlns:a16="http://schemas.microsoft.com/office/drawing/2014/main" id="{8B123137-D738-DE49-86F1-228794A04209}"/>
              </a:ext>
            </a:extLst>
          </p:cNvPr>
          <p:cNvSpPr>
            <a:spLocks noGrp="1" noChangeArrowheads="1"/>
          </p:cNvSpPr>
          <p:nvPr>
            <p:ph type="title"/>
          </p:nvPr>
        </p:nvSpPr>
        <p:spPr>
          <a:xfrm>
            <a:off x="228600" y="214412"/>
            <a:ext cx="8686800" cy="887412"/>
          </a:xfrm>
        </p:spPr>
        <p:txBody>
          <a:bodyPr/>
          <a:lstStyle/>
          <a:p>
            <a:r>
              <a:rPr lang="en-US" altLang="en-US" sz="3200" u="sng" dirty="0">
                <a:solidFill>
                  <a:schemeClr val="tx1"/>
                </a:solidFill>
                <a:latin typeface="Calibri" panose="020F0502020204030204" pitchFamily="34" charset="0"/>
                <a:cs typeface="Calibri" panose="020F0502020204030204" pitchFamily="34" charset="0"/>
              </a:rPr>
              <a:t>Guidelines for IEEE-SA Meetings</a:t>
            </a:r>
            <a:endParaRPr lang="en-US" altLang="en-US" sz="3200" dirty="0"/>
          </a:p>
        </p:txBody>
      </p:sp>
      <p:sp>
        <p:nvSpPr>
          <p:cNvPr id="10243" name="Rectangle 1027">
            <a:extLst>
              <a:ext uri="{FF2B5EF4-FFF2-40B4-BE49-F238E27FC236}">
                <a16:creationId xmlns:a16="http://schemas.microsoft.com/office/drawing/2014/main" id="{69701FE4-C3EF-EE44-8113-0F6EAD4789B6}"/>
              </a:ext>
            </a:extLst>
          </p:cNvPr>
          <p:cNvSpPr>
            <a:spLocks noGrp="1" noChangeArrowheads="1"/>
          </p:cNvSpPr>
          <p:nvPr>
            <p:ph type="body" idx="1"/>
          </p:nvPr>
        </p:nvSpPr>
        <p:spPr>
          <a:xfrm>
            <a:off x="381000" y="1025624"/>
            <a:ext cx="8458200" cy="5643736"/>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For more details, see </a:t>
            </a:r>
            <a:r>
              <a:rPr lang="en-US" altLang="en-US" sz="16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600" b="1" dirty="0">
                <a:solidFill>
                  <a:schemeClr val="tx1"/>
                </a:solidFill>
                <a:latin typeface="Calibri" panose="020F0502020204030204" pitchFamily="34" charset="0"/>
                <a:cs typeface="Calibri" panose="020F0502020204030204" pitchFamily="34" charset="0"/>
              </a:rPr>
              <a:t>, clause 5.3.10 and </a:t>
            </a:r>
            <a:br>
              <a:rPr lang="en-US" altLang="en-US" sz="1600" b="1" dirty="0">
                <a:solidFill>
                  <a:schemeClr val="tx1"/>
                </a:solidFill>
                <a:latin typeface="Calibri" panose="020F0502020204030204" pitchFamily="34" charset="0"/>
                <a:cs typeface="Calibri" panose="020F0502020204030204" pitchFamily="34" charset="0"/>
              </a:rPr>
            </a:br>
            <a:r>
              <a:rPr lang="en-US" altLang="en-US" sz="16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600" b="1" dirty="0">
                <a:solidFill>
                  <a:schemeClr val="tx1"/>
                </a:solidFill>
                <a:latin typeface="Calibri" panose="020F0502020204030204" pitchFamily="34" charset="0"/>
                <a:cs typeface="Calibri" panose="020F0502020204030204" pitchFamily="34" charset="0"/>
              </a:rPr>
              <a:t>at http://</a:t>
            </a:r>
            <a:r>
              <a:rPr lang="en-US" altLang="en-US" sz="1600" b="1" dirty="0" err="1">
                <a:solidFill>
                  <a:schemeClr val="tx1"/>
                </a:solidFill>
                <a:latin typeface="Calibri" panose="020F0502020204030204" pitchFamily="34" charset="0"/>
                <a:cs typeface="Calibri" panose="020F0502020204030204" pitchFamily="34" charset="0"/>
              </a:rPr>
              <a:t>standards.ieee.org</a:t>
            </a:r>
            <a:r>
              <a:rPr lang="en-US" altLang="en-US" sz="1600" b="1" dirty="0">
                <a:solidFill>
                  <a:schemeClr val="tx1"/>
                </a:solidFill>
                <a:latin typeface="Calibri" panose="020F0502020204030204" pitchFamily="34" charset="0"/>
                <a:cs typeface="Calibri" panose="020F0502020204030204" pitchFamily="34" charset="0"/>
              </a:rPr>
              <a:t>/develop/policies/</a:t>
            </a:r>
            <a:r>
              <a:rPr lang="en-US" altLang="en-US" sz="1600" b="1" dirty="0" err="1">
                <a:solidFill>
                  <a:schemeClr val="tx1"/>
                </a:solidFill>
                <a:latin typeface="Calibri" panose="020F0502020204030204" pitchFamily="34" charset="0"/>
                <a:cs typeface="Calibri" panose="020F0502020204030204" pitchFamily="34" charset="0"/>
              </a:rPr>
              <a:t>antitrust.pdf</a:t>
            </a:r>
            <a:endParaRPr lang="en-US" altLang="en-US" sz="16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endParaRPr lang="en-US" altLang="en-US" sz="16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a:t>
            </a:r>
            <a:r>
              <a:rPr lang="en-US" altLang="en-US" sz="1600" b="1" dirty="0">
                <a:solidFill>
                  <a:schemeClr val="tx1"/>
                </a:solidFill>
                <a:latin typeface="Calibri" panose="020F0502020204030204" pitchFamily="34" charset="0"/>
                <a:cs typeface="Calibri" panose="020F0502020204030204" pitchFamily="34" charset="0"/>
                <a:hlinkClick r:id="rId2"/>
              </a:rPr>
              <a:t>patcom@ieee.org</a:t>
            </a:r>
            <a:endParaRPr lang="en-US" altLang="en-US" sz="16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endParaRPr lang="en-US" altLang="en-US" sz="1600" b="1"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2 January 2018</a:t>
            </a: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endParaRPr lang="en-US" altLang="en-US" sz="1400" b="1" dirty="0">
              <a:solidFill>
                <a:schemeClr val="tx1"/>
              </a:solidFill>
              <a:latin typeface="Calibri" panose="020F0502020204030204" pitchFamily="34" charset="0"/>
              <a:cs typeface="Calibri" panose="020F0502020204030204" pitchFamily="34" charset="0"/>
            </a:endParaRPr>
          </a:p>
        </p:txBody>
      </p:sp>
      <p:sp>
        <p:nvSpPr>
          <p:cNvPr id="2" name="Slide Number Placeholder 1">
            <a:extLst>
              <a:ext uri="{FF2B5EF4-FFF2-40B4-BE49-F238E27FC236}">
                <a16:creationId xmlns:a16="http://schemas.microsoft.com/office/drawing/2014/main" id="{149EAB31-380A-A24C-B2B2-682D99A240E8}"/>
              </a:ext>
            </a:extLst>
          </p:cNvPr>
          <p:cNvSpPr>
            <a:spLocks noGrp="1"/>
          </p:cNvSpPr>
          <p:nvPr>
            <p:ph type="sldNum" sz="quarter" idx="12"/>
          </p:nvPr>
        </p:nvSpPr>
        <p:spPr/>
        <p:txBody>
          <a:bodyPr/>
          <a:lstStyle/>
          <a:p>
            <a:pPr>
              <a:defRPr/>
            </a:pPr>
            <a:fld id="{773CCF9D-5A26-E048-988B-EAFD589F4015}" type="slidenum">
              <a:rPr lang="en-US" altLang="en-US" smtClean="0"/>
              <a:pPr>
                <a:defRPr/>
              </a:pPr>
              <a:t>3</a:t>
            </a:fld>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Text Box 1">
            <a:extLst>
              <a:ext uri="{FF2B5EF4-FFF2-40B4-BE49-F238E27FC236}">
                <a16:creationId xmlns:a16="http://schemas.microsoft.com/office/drawing/2014/main" id="{E3B78004-7E8D-8D4C-A53F-D2FBF755033B}"/>
              </a:ext>
            </a:extLst>
          </p:cNvPr>
          <p:cNvSpPr txBox="1">
            <a:spLocks noChangeArrowheads="1"/>
          </p:cNvSpPr>
          <p:nvPr/>
        </p:nvSpPr>
        <p:spPr bwMode="auto">
          <a:xfrm>
            <a:off x="685800" y="603920"/>
            <a:ext cx="18764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800" b="1" dirty="0">
                <a:solidFill>
                  <a:srgbClr val="000000"/>
                </a:solidFill>
                <a:ea typeface="MS Gothic" panose="020B0609070205080204" pitchFamily="49" charset="-128"/>
              </a:rPr>
              <a:t>March 2017</a:t>
            </a:r>
          </a:p>
        </p:txBody>
      </p:sp>
      <p:sp>
        <p:nvSpPr>
          <p:cNvPr id="4100" name="Text Box 4">
            <a:extLst>
              <a:ext uri="{FF2B5EF4-FFF2-40B4-BE49-F238E27FC236}">
                <a16:creationId xmlns:a16="http://schemas.microsoft.com/office/drawing/2014/main" id="{BE645D5D-1FFE-4648-B058-930AC38EC4AF}"/>
              </a:ext>
            </a:extLst>
          </p:cNvPr>
          <p:cNvSpPr txBox="1">
            <a:spLocks noChangeArrowheads="1"/>
          </p:cNvSpPr>
          <p:nvPr/>
        </p:nvSpPr>
        <p:spPr bwMode="auto">
          <a:xfrm>
            <a:off x="685800" y="6096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dirty="0">
                <a:solidFill>
                  <a:srgbClr val="000000"/>
                </a:solidFill>
                <a:ea typeface="MS Gothic" panose="020B0609070205080204" pitchFamily="49" charset="-128"/>
              </a:rPr>
              <a:t>Participation in IEEE 802 Meetings</a:t>
            </a:r>
          </a:p>
        </p:txBody>
      </p:sp>
      <p:sp>
        <p:nvSpPr>
          <p:cNvPr id="4101" name="Text Box 5">
            <a:extLst>
              <a:ext uri="{FF2B5EF4-FFF2-40B4-BE49-F238E27FC236}">
                <a16:creationId xmlns:a16="http://schemas.microsoft.com/office/drawing/2014/main" id="{9A57D71A-8DA0-2C4A-9519-2456EA5737C9}"/>
              </a:ext>
            </a:extLst>
          </p:cNvPr>
          <p:cNvSpPr txBox="1">
            <a:spLocks noChangeArrowheads="1"/>
          </p:cNvSpPr>
          <p:nvPr/>
        </p:nvSpPr>
        <p:spPr bwMode="auto">
          <a:xfrm>
            <a:off x="685800" y="1639143"/>
            <a:ext cx="7848600" cy="5102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(https://</a:t>
            </a:r>
            <a:r>
              <a:rPr lang="en-GB" altLang="en-US" sz="1400" b="1" dirty="0" err="1">
                <a:solidFill>
                  <a:srgbClr val="000000"/>
                </a:solidFill>
                <a:ea typeface="MS Gothic" panose="020B0609070205080204" pitchFamily="49" charset="-128"/>
              </a:rPr>
              <a:t>standards.ieee.org</a:t>
            </a:r>
            <a:r>
              <a:rPr lang="en-GB" altLang="en-US" sz="1400" b="1" dirty="0">
                <a:solidFill>
                  <a:srgbClr val="000000"/>
                </a:solidFill>
                <a:ea typeface="MS Gothic" panose="020B0609070205080204" pitchFamily="49" charset="-128"/>
              </a:rPr>
              <a:t>/develop/policies/bylaws/</a:t>
            </a:r>
            <a:r>
              <a:rPr lang="en-GB" altLang="en-US" sz="1400" b="1" dirty="0" err="1">
                <a:solidFill>
                  <a:srgbClr val="000000"/>
                </a:solidFill>
                <a:ea typeface="MS Gothic" panose="020B0609070205080204" pitchFamily="49" charset="-128"/>
              </a:rPr>
              <a:t>sb_bylaws.pdf</a:t>
            </a:r>
            <a:r>
              <a:rPr lang="en-GB" altLang="en-US" sz="1400" b="1" dirty="0">
                <a:solidFill>
                  <a:srgbClr val="000000"/>
                </a:solidFill>
                <a:ea typeface="MS Gothic" panose="020B0609070205080204" pitchFamily="49" charset="-128"/>
              </a:rPr>
              <a:t>  section 5.2.1)</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rPr>
              <a:t>https://</a:t>
            </a:r>
            <a:r>
              <a:rPr lang="en-GB" altLang="en-US" sz="1400" b="1" u="sng" dirty="0" err="1">
                <a:solidFill>
                  <a:srgbClr val="000000"/>
                </a:solidFill>
                <a:ea typeface="MS Gothic" panose="020B0609070205080204" pitchFamily="49" charset="-128"/>
              </a:rPr>
              <a:t>standards.ieee.org</a:t>
            </a:r>
            <a:r>
              <a:rPr lang="en-GB" altLang="en-US" sz="1400" b="1" u="sng" dirty="0">
                <a:solidFill>
                  <a:srgbClr val="000000"/>
                </a:solidFill>
                <a:ea typeface="MS Gothic" panose="020B0609070205080204" pitchFamily="49" charset="-128"/>
              </a:rPr>
              <a:t>/develop/policies/bylaws/</a:t>
            </a:r>
            <a:r>
              <a:rPr lang="en-GB" altLang="en-US" sz="1400" b="1" u="sng" dirty="0" err="1">
                <a:solidFill>
                  <a:srgbClr val="000000"/>
                </a:solidFill>
                <a:ea typeface="MS Gothic" panose="020B0609070205080204" pitchFamily="49" charset="-128"/>
              </a:rPr>
              <a:t>sb_bylaws.pdf</a:t>
            </a:r>
            <a:r>
              <a:rPr lang="en-GB" altLang="en-US" sz="1400" b="1" u="sng" dirty="0">
                <a:solidFill>
                  <a:srgbClr val="000000"/>
                </a:solidFill>
                <a:ea typeface="MS Gothic" panose="020B0609070205080204" pitchFamily="49" charset="-128"/>
              </a:rPr>
              <a:t> </a:t>
            </a:r>
            <a:r>
              <a:rPr lang="en-GB" altLang="en-US" sz="1400" b="1" dirty="0">
                <a:solidFill>
                  <a:srgbClr val="000000"/>
                </a:solidFill>
                <a:ea typeface="MS Gothic" panose="020B0609070205080204" pitchFamily="49" charset="-128"/>
              </a:rPr>
              <a:t> section 5.2.1.3 and the IEEE 802 LMSC Working Group Policies and Procedures, subclause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http://www.ieee802.org/</a:t>
            </a:r>
            <a:r>
              <a:rPr lang="en-GB" altLang="en-US" dirty="0" err="1">
                <a:solidFill>
                  <a:srgbClr val="000000"/>
                </a:solidFill>
                <a:ea typeface="MS Gothic" panose="020B0609070205080204" pitchFamily="49" charset="-128"/>
              </a:rPr>
              <a:t>devdocs.shtml</a:t>
            </a:r>
            <a:r>
              <a:rPr lang="en-GB" altLang="en-US" dirty="0">
                <a:solidFill>
                  <a:srgbClr val="000000"/>
                </a:solidFill>
                <a:ea typeface="MS Gothic" panose="020B0609070205080204" pitchFamily="49" charset="-128"/>
              </a:rPr>
              <a:t>)</a:t>
            </a:r>
          </a:p>
        </p:txBody>
      </p:sp>
      <p:sp>
        <p:nvSpPr>
          <p:cNvPr id="4102" name="Text Box 6">
            <a:extLst>
              <a:ext uri="{FF2B5EF4-FFF2-40B4-BE49-F238E27FC236}">
                <a16:creationId xmlns:a16="http://schemas.microsoft.com/office/drawing/2014/main" id="{A650DA1F-F9BF-FA40-BD67-5F822C124D99}"/>
              </a:ext>
            </a:extLst>
          </p:cNvPr>
          <p:cNvSpPr txBox="1">
            <a:spLocks noChangeArrowheads="1"/>
          </p:cNvSpPr>
          <p:nvPr/>
        </p:nvSpPr>
        <p:spPr bwMode="auto">
          <a:xfrm>
            <a:off x="4267200" y="603920"/>
            <a:ext cx="41910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800" b="1" dirty="0">
                <a:solidFill>
                  <a:srgbClr val="000000"/>
                </a:solidFill>
                <a:ea typeface="MS Gothic" panose="020B0609070205080204" pitchFamily="49" charset="-128"/>
              </a:rPr>
              <a:t>IEEE 802 Participation Slide, v05</a:t>
            </a:r>
          </a:p>
        </p:txBody>
      </p:sp>
      <p:sp>
        <p:nvSpPr>
          <p:cNvPr id="2" name="Slide Number Placeholder 1">
            <a:extLst>
              <a:ext uri="{FF2B5EF4-FFF2-40B4-BE49-F238E27FC236}">
                <a16:creationId xmlns:a16="http://schemas.microsoft.com/office/drawing/2014/main" id="{8F2BE4D5-84A9-B64A-B56D-7378CF634F52}"/>
              </a:ext>
            </a:extLst>
          </p:cNvPr>
          <p:cNvSpPr>
            <a:spLocks noGrp="1"/>
          </p:cNvSpPr>
          <p:nvPr>
            <p:ph type="sldNum" sz="quarter" idx="12"/>
          </p:nvPr>
        </p:nvSpPr>
        <p:spPr/>
        <p:txBody>
          <a:bodyPr/>
          <a:lstStyle/>
          <a:p>
            <a:pPr>
              <a:defRPr/>
            </a:pPr>
            <a:fld id="{14B4F317-62D1-A246-ABB8-6897286045DB}" type="slidenum">
              <a:rPr lang="en-US" altLang="en-US" smtClean="0"/>
              <a:pPr>
                <a:defRPr/>
              </a:pPr>
              <a:t>4</a:t>
            </a:fld>
            <a:endParaRPr lang="en-US" alt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Text Box 1">
            <a:extLst>
              <a:ext uri="{FF2B5EF4-FFF2-40B4-BE49-F238E27FC236}">
                <a16:creationId xmlns:a16="http://schemas.microsoft.com/office/drawing/2014/main" id="{E3B78004-7E8D-8D4C-A53F-D2FBF755033B}"/>
              </a:ext>
            </a:extLst>
          </p:cNvPr>
          <p:cNvSpPr txBox="1">
            <a:spLocks noChangeArrowheads="1"/>
          </p:cNvSpPr>
          <p:nvPr/>
        </p:nvSpPr>
        <p:spPr bwMode="auto">
          <a:xfrm>
            <a:off x="685800" y="603920"/>
            <a:ext cx="18764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endParaRPr lang="en-US" altLang="en-US" sz="1800" b="1" dirty="0">
              <a:solidFill>
                <a:srgbClr val="000000"/>
              </a:solidFill>
              <a:ea typeface="MS Gothic" panose="020B0609070205080204" pitchFamily="49" charset="-128"/>
            </a:endParaRPr>
          </a:p>
        </p:txBody>
      </p:sp>
      <p:sp>
        <p:nvSpPr>
          <p:cNvPr id="4100" name="Text Box 4">
            <a:extLst>
              <a:ext uri="{FF2B5EF4-FFF2-40B4-BE49-F238E27FC236}">
                <a16:creationId xmlns:a16="http://schemas.microsoft.com/office/drawing/2014/main" id="{BE645D5D-1FFE-4648-B058-930AC38EC4AF}"/>
              </a:ext>
            </a:extLst>
          </p:cNvPr>
          <p:cNvSpPr txBox="1">
            <a:spLocks noChangeArrowheads="1"/>
          </p:cNvSpPr>
          <p:nvPr/>
        </p:nvSpPr>
        <p:spPr bwMode="auto">
          <a:xfrm>
            <a:off x="685800" y="332656"/>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dirty="0">
                <a:solidFill>
                  <a:srgbClr val="000000"/>
                </a:solidFill>
                <a:ea typeface="MS Gothic" panose="020B0609070205080204" pitchFamily="49" charset="-128"/>
              </a:rPr>
              <a:t>IEEE ICCOM requirements</a:t>
            </a:r>
          </a:p>
        </p:txBody>
      </p:sp>
      <p:sp>
        <p:nvSpPr>
          <p:cNvPr id="4101" name="Text Box 5">
            <a:extLst>
              <a:ext uri="{FF2B5EF4-FFF2-40B4-BE49-F238E27FC236}">
                <a16:creationId xmlns:a16="http://schemas.microsoft.com/office/drawing/2014/main" id="{9A57D71A-8DA0-2C4A-9519-2456EA5737C9}"/>
              </a:ext>
            </a:extLst>
          </p:cNvPr>
          <p:cNvSpPr txBox="1">
            <a:spLocks noChangeArrowheads="1"/>
          </p:cNvSpPr>
          <p:nvPr/>
        </p:nvSpPr>
        <p:spPr bwMode="auto">
          <a:xfrm>
            <a:off x="685800" y="1639143"/>
            <a:ext cx="7848600" cy="5102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(https://</a:t>
            </a:r>
            <a:r>
              <a:rPr lang="en-GB" altLang="en-US" sz="1400" b="1" dirty="0" err="1">
                <a:solidFill>
                  <a:srgbClr val="000000"/>
                </a:solidFill>
                <a:ea typeface="MS Gothic" panose="020B0609070205080204" pitchFamily="49" charset="-128"/>
              </a:rPr>
              <a:t>standards.ieee.org</a:t>
            </a:r>
            <a:r>
              <a:rPr lang="en-GB" altLang="en-US" sz="1400" b="1" dirty="0">
                <a:solidFill>
                  <a:srgbClr val="000000"/>
                </a:solidFill>
                <a:ea typeface="MS Gothic" panose="020B0609070205080204" pitchFamily="49" charset="-128"/>
              </a:rPr>
              <a:t>/develop/policies/bylaws/</a:t>
            </a:r>
            <a:r>
              <a:rPr lang="en-GB" altLang="en-US" sz="1400" b="1" dirty="0" err="1">
                <a:solidFill>
                  <a:srgbClr val="000000"/>
                </a:solidFill>
                <a:ea typeface="MS Gothic" panose="020B0609070205080204" pitchFamily="49" charset="-128"/>
              </a:rPr>
              <a:t>sb_bylaws.pdf</a:t>
            </a:r>
            <a:r>
              <a:rPr lang="en-GB" altLang="en-US" sz="1400" b="1" dirty="0">
                <a:solidFill>
                  <a:srgbClr val="000000"/>
                </a:solidFill>
                <a:ea typeface="MS Gothic" panose="020B0609070205080204" pitchFamily="49" charset="-128"/>
              </a:rPr>
              <a:t>  section 5.2.1)</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rPr>
              <a:t>https://</a:t>
            </a:r>
            <a:r>
              <a:rPr lang="en-GB" altLang="en-US" sz="1400" b="1" u="sng" dirty="0" err="1">
                <a:solidFill>
                  <a:srgbClr val="000000"/>
                </a:solidFill>
                <a:ea typeface="MS Gothic" panose="020B0609070205080204" pitchFamily="49" charset="-128"/>
              </a:rPr>
              <a:t>standards.ieee.org</a:t>
            </a:r>
            <a:r>
              <a:rPr lang="en-GB" altLang="en-US" sz="1400" b="1" u="sng" dirty="0">
                <a:solidFill>
                  <a:srgbClr val="000000"/>
                </a:solidFill>
                <a:ea typeface="MS Gothic" panose="020B0609070205080204" pitchFamily="49" charset="-128"/>
              </a:rPr>
              <a:t>/develop/policies/bylaws/</a:t>
            </a:r>
            <a:r>
              <a:rPr lang="en-GB" altLang="en-US" sz="1400" b="1" u="sng" dirty="0" err="1">
                <a:solidFill>
                  <a:srgbClr val="000000"/>
                </a:solidFill>
                <a:ea typeface="MS Gothic" panose="020B0609070205080204" pitchFamily="49" charset="-128"/>
              </a:rPr>
              <a:t>sb_bylaws.pdf</a:t>
            </a:r>
            <a:r>
              <a:rPr lang="en-GB" altLang="en-US" sz="1400" b="1" u="sng" dirty="0">
                <a:solidFill>
                  <a:srgbClr val="000000"/>
                </a:solidFill>
                <a:ea typeface="MS Gothic" panose="020B0609070205080204" pitchFamily="49" charset="-128"/>
              </a:rPr>
              <a:t> </a:t>
            </a:r>
            <a:r>
              <a:rPr lang="en-GB" altLang="en-US" sz="1400" b="1" dirty="0">
                <a:solidFill>
                  <a:srgbClr val="000000"/>
                </a:solidFill>
                <a:ea typeface="MS Gothic" panose="020B0609070205080204" pitchFamily="49" charset="-128"/>
              </a:rPr>
              <a:t> section 5.2.1.3 and the IEEE 802 LMSC Working Group Policies and Procedures, subclause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http://www.ieee802.org/</a:t>
            </a:r>
            <a:r>
              <a:rPr lang="en-GB" altLang="en-US" dirty="0" err="1">
                <a:solidFill>
                  <a:srgbClr val="000000"/>
                </a:solidFill>
                <a:ea typeface="MS Gothic" panose="020B0609070205080204" pitchFamily="49" charset="-128"/>
              </a:rPr>
              <a:t>devdocs.shtml</a:t>
            </a:r>
            <a:r>
              <a:rPr lang="en-GB" altLang="en-US" dirty="0">
                <a:solidFill>
                  <a:srgbClr val="000000"/>
                </a:solidFill>
                <a:ea typeface="MS Gothic" panose="020B0609070205080204" pitchFamily="49" charset="-128"/>
              </a:rPr>
              <a:t>)</a:t>
            </a:r>
          </a:p>
        </p:txBody>
      </p:sp>
      <p:sp>
        <p:nvSpPr>
          <p:cNvPr id="4102" name="Text Box 6">
            <a:extLst>
              <a:ext uri="{FF2B5EF4-FFF2-40B4-BE49-F238E27FC236}">
                <a16:creationId xmlns:a16="http://schemas.microsoft.com/office/drawing/2014/main" id="{A650DA1F-F9BF-FA40-BD67-5F822C124D99}"/>
              </a:ext>
            </a:extLst>
          </p:cNvPr>
          <p:cNvSpPr txBox="1">
            <a:spLocks noChangeArrowheads="1"/>
          </p:cNvSpPr>
          <p:nvPr/>
        </p:nvSpPr>
        <p:spPr bwMode="auto">
          <a:xfrm>
            <a:off x="4267200" y="603920"/>
            <a:ext cx="41910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endParaRPr lang="en-US" altLang="en-US" sz="1800" b="1" dirty="0">
              <a:solidFill>
                <a:srgbClr val="000000"/>
              </a:solidFill>
              <a:ea typeface="MS Gothic" panose="020B0609070205080204" pitchFamily="49" charset="-128"/>
            </a:endParaRPr>
          </a:p>
        </p:txBody>
      </p:sp>
      <p:sp>
        <p:nvSpPr>
          <p:cNvPr id="2" name="Slide Number Placeholder 1">
            <a:extLst>
              <a:ext uri="{FF2B5EF4-FFF2-40B4-BE49-F238E27FC236}">
                <a16:creationId xmlns:a16="http://schemas.microsoft.com/office/drawing/2014/main" id="{8F2BE4D5-84A9-B64A-B56D-7378CF634F52}"/>
              </a:ext>
            </a:extLst>
          </p:cNvPr>
          <p:cNvSpPr>
            <a:spLocks noGrp="1"/>
          </p:cNvSpPr>
          <p:nvPr>
            <p:ph type="sldNum" sz="quarter" idx="12"/>
          </p:nvPr>
        </p:nvSpPr>
        <p:spPr/>
        <p:txBody>
          <a:bodyPr/>
          <a:lstStyle/>
          <a:p>
            <a:pPr>
              <a:defRPr/>
            </a:pPr>
            <a:fld id="{14B4F317-62D1-A246-ABB8-6897286045DB}" type="slidenum">
              <a:rPr lang="en-US" altLang="en-US" smtClean="0"/>
              <a:pPr>
                <a:defRPr/>
              </a:pPr>
              <a:t>5</a:t>
            </a:fld>
            <a:endParaRPr lang="en-US" altLang="en-US"/>
          </a:p>
        </p:txBody>
      </p:sp>
    </p:spTree>
    <p:extLst>
      <p:ext uri="{BB962C8B-B14F-4D97-AF65-F5344CB8AC3E}">
        <p14:creationId xmlns:p14="http://schemas.microsoft.com/office/powerpoint/2010/main" val="49767524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457200" y="260648"/>
            <a:ext cx="8229600" cy="1066800"/>
          </a:xfrm>
        </p:spPr>
        <p:txBody>
          <a:bodyPr/>
          <a:lstStyle/>
          <a:p>
            <a:pPr eaLnBrk="1" hangingPunct="1"/>
            <a:r>
              <a:rPr lang="en-US" altLang="en-US" dirty="0"/>
              <a:t>Operating practice</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323528" y="1412776"/>
            <a:ext cx="8478838" cy="5112568"/>
          </a:xfrm>
        </p:spPr>
        <p:txBody>
          <a:bodyPr/>
          <a:lstStyle/>
          <a:p>
            <a:pPr eaLnBrk="1" hangingPunct="1"/>
            <a:r>
              <a:rPr lang="en-US" altLang="en-US" sz="2000" dirty="0"/>
              <a:t>Voting</a:t>
            </a:r>
          </a:p>
          <a:p>
            <a:pPr lvl="1" eaLnBrk="1" hangingPunct="1"/>
            <a:r>
              <a:rPr lang="en-US" altLang="en-US" sz="1800" dirty="0"/>
              <a:t>While operating as a subgroup under IEEE 802.1, any person attending a meeting may vote on all motions (including recommending approval of the deliverables). A vote is carried by 75% of those present and voting Approve or Disapprove.</a:t>
            </a:r>
          </a:p>
          <a:p>
            <a:pPr eaLnBrk="1" hangingPunct="1"/>
            <a:r>
              <a:rPr lang="en-US" altLang="en-US" sz="2400" dirty="0"/>
              <a:t>Reciprocal attendance rights for 802 WGs</a:t>
            </a:r>
          </a:p>
          <a:p>
            <a:pPr lvl="1" eaLnBrk="1" hangingPunct="1"/>
            <a:r>
              <a:rPr lang="en-US" altLang="en-US" sz="1800" dirty="0"/>
              <a:t>policy is per home WG</a:t>
            </a:r>
          </a:p>
          <a:p>
            <a:pPr eaLnBrk="1" hangingPunct="1"/>
            <a:r>
              <a:rPr lang="en-US" altLang="en-US" sz="2000" dirty="0"/>
              <a:t>Approval</a:t>
            </a:r>
          </a:p>
          <a:p>
            <a:pPr lvl="1" eaLnBrk="1" hangingPunct="1"/>
            <a:r>
              <a:rPr lang="en-US" altLang="en-US" sz="1800" dirty="0"/>
              <a:t>Until March 2019</a:t>
            </a:r>
          </a:p>
          <a:p>
            <a:pPr eaLnBrk="1" hangingPunct="1"/>
            <a:r>
              <a:rPr lang="en-US" altLang="en-US" sz="2000" dirty="0"/>
              <a:t>Document storage – 802.1 website &amp; mentor </a:t>
            </a:r>
          </a:p>
          <a:p>
            <a:pPr lvl="1" eaLnBrk="1" hangingPunct="1"/>
            <a:r>
              <a:rPr lang="en-US" altLang="en-US" sz="1800" dirty="0">
                <a:hlinkClick r:id="rId2"/>
              </a:rPr>
              <a:t>http://1.ieee802.org/802-nend/</a:t>
            </a:r>
            <a:r>
              <a:rPr lang="en-US" altLang="en-US" sz="1800" dirty="0"/>
              <a:t> </a:t>
            </a:r>
          </a:p>
          <a:p>
            <a:pPr lvl="1" eaLnBrk="1" hangingPunct="1"/>
            <a:r>
              <a:rPr lang="en-US" altLang="en-US" sz="1800" dirty="0">
                <a:hlinkClick r:id="rId3"/>
              </a:rPr>
              <a:t>https://mentor.ieee.org/802.1/documents?is_group=ICne</a:t>
            </a:r>
            <a:r>
              <a:rPr lang="en-US" altLang="en-US" sz="1800" dirty="0"/>
              <a:t> </a:t>
            </a:r>
          </a:p>
          <a:p>
            <a:pPr eaLnBrk="1" hangingPunct="1"/>
            <a:r>
              <a:rPr lang="en-US" altLang="en-US" sz="2000" dirty="0"/>
              <a:t>Mailing List</a:t>
            </a:r>
          </a:p>
          <a:p>
            <a:pPr lvl="1" eaLnBrk="1" hangingPunct="1"/>
            <a:r>
              <a:rPr lang="en-US" altLang="en-US" sz="1800" dirty="0"/>
              <a:t>STDS-802-NEND@LISTSERV.IEEE.ORG</a:t>
            </a:r>
          </a:p>
          <a:p>
            <a:pPr lvl="1" eaLnBrk="1" hangingPunct="1"/>
            <a:r>
              <a:rPr lang="en-US" altLang="en-US" sz="1800" dirty="0"/>
              <a:t>Archive: </a:t>
            </a:r>
            <a:r>
              <a:rPr lang="en-US" altLang="en-US" sz="1800" dirty="0">
                <a:hlinkClick r:id="rId4"/>
              </a:rPr>
              <a:t>https://listserv.ieee.org/cgi-bin/wa?A0=STDS-802-NEND</a:t>
            </a:r>
            <a:endParaRPr lang="en-US" altLang="en-US" sz="1800" dirty="0"/>
          </a:p>
          <a:p>
            <a:pPr lvl="1" eaLnBrk="1" hangingPunct="1"/>
            <a:r>
              <a:rPr lang="en-US" altLang="en-US" sz="1800" dirty="0"/>
              <a:t>Join: </a:t>
            </a:r>
            <a:r>
              <a:rPr lang="en-US" altLang="en-US" sz="1800" dirty="0">
                <a:hlinkClick r:id="rId5"/>
              </a:rPr>
              <a:t>http://listserv.ieee.org/cgi-bin/wa?SUBED1=STDS-802-NEND&amp;A=1</a:t>
            </a:r>
            <a:endParaRPr lang="en-US" altLang="en-US" sz="1800" dirty="0"/>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smtClean="0">
                <a:solidFill>
                  <a:srgbClr val="FFFFFF"/>
                </a:solidFill>
                <a:latin typeface="Arial" panose="020B0604020202020204" pitchFamily="34" charset="0"/>
              </a:rPr>
              <a:pPr>
                <a:spcBef>
                  <a:spcPct val="0"/>
                </a:spcBef>
                <a:buClrTx/>
                <a:buFontTx/>
                <a:buNone/>
              </a:pPr>
              <a:t>6</a:t>
            </a:fld>
            <a:endParaRPr lang="en-US" altLang="en-US" sz="1800">
              <a:solidFill>
                <a:srgbClr val="FFFFFF"/>
              </a:solidFill>
              <a:latin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6FA23-9673-EE47-9888-9DA334EF12D4}"/>
              </a:ext>
            </a:extLst>
          </p:cNvPr>
          <p:cNvSpPr>
            <a:spLocks noGrp="1"/>
          </p:cNvSpPr>
          <p:nvPr>
            <p:ph type="title"/>
          </p:nvPr>
        </p:nvSpPr>
        <p:spPr>
          <a:xfrm>
            <a:off x="457200" y="476672"/>
            <a:ext cx="8229600" cy="1066800"/>
          </a:xfrm>
        </p:spPr>
        <p:txBody>
          <a:bodyPr/>
          <a:lstStyle/>
          <a:p>
            <a:pPr lvl="1"/>
            <a:r>
              <a:rPr lang="en-US" altLang="en-US" dirty="0"/>
              <a:t>IEEE-SA </a:t>
            </a:r>
            <a:r>
              <a:rPr lang="en-US" altLang="en-US" dirty="0" err="1"/>
              <a:t>eBlast</a:t>
            </a:r>
            <a:r>
              <a:rPr lang="en-US" altLang="en-US" dirty="0"/>
              <a:t>: June 2017</a:t>
            </a:r>
            <a:endParaRPr lang="en-US" dirty="0"/>
          </a:p>
        </p:txBody>
      </p:sp>
      <p:sp>
        <p:nvSpPr>
          <p:cNvPr id="6" name="Slide Number Placeholder 5">
            <a:extLst>
              <a:ext uri="{FF2B5EF4-FFF2-40B4-BE49-F238E27FC236}">
                <a16:creationId xmlns:a16="http://schemas.microsoft.com/office/drawing/2014/main" id="{CB66E0AA-F98C-1145-A38A-A73BBB93ECEF}"/>
              </a:ext>
            </a:extLst>
          </p:cNvPr>
          <p:cNvSpPr>
            <a:spLocks noGrp="1"/>
          </p:cNvSpPr>
          <p:nvPr>
            <p:ph type="sldNum" sz="quarter" idx="12"/>
          </p:nvPr>
        </p:nvSpPr>
        <p:spPr/>
        <p:txBody>
          <a:bodyPr/>
          <a:lstStyle/>
          <a:p>
            <a:pPr>
              <a:defRPr/>
            </a:pPr>
            <a:fld id="{773CCF9D-5A26-E048-988B-EAFD589F4015}" type="slidenum">
              <a:rPr lang="en-US" altLang="en-US" smtClean="0"/>
              <a:pPr>
                <a:defRPr/>
              </a:pPr>
              <a:t>7</a:t>
            </a:fld>
            <a:endParaRPr lang="en-US" altLang="en-US"/>
          </a:p>
        </p:txBody>
      </p:sp>
      <p:graphicFrame>
        <p:nvGraphicFramePr>
          <p:cNvPr id="11" name="Table 10">
            <a:extLst>
              <a:ext uri="{FF2B5EF4-FFF2-40B4-BE49-F238E27FC236}">
                <a16:creationId xmlns:a16="http://schemas.microsoft.com/office/drawing/2014/main" id="{2A612C82-1EFF-A74B-9ACC-7D32093A2B71}"/>
              </a:ext>
            </a:extLst>
          </p:cNvPr>
          <p:cNvGraphicFramePr>
            <a:graphicFrameLocks noGrp="1"/>
          </p:cNvGraphicFramePr>
          <p:nvPr>
            <p:extLst>
              <p:ext uri="{D42A27DB-BD31-4B8C-83A1-F6EECF244321}">
                <p14:modId xmlns:p14="http://schemas.microsoft.com/office/powerpoint/2010/main" val="980029246"/>
              </p:ext>
            </p:extLst>
          </p:nvPr>
        </p:nvGraphicFramePr>
        <p:xfrm>
          <a:off x="179513" y="1377297"/>
          <a:ext cx="8756526" cy="6588981"/>
        </p:xfrm>
        <a:graphic>
          <a:graphicData uri="http://schemas.openxmlformats.org/drawingml/2006/table">
            <a:tbl>
              <a:tblPr/>
              <a:tblGrid>
                <a:gridCol w="8756526">
                  <a:extLst>
                    <a:ext uri="{9D8B030D-6E8A-4147-A177-3AD203B41FA5}">
                      <a16:colId xmlns:a16="http://schemas.microsoft.com/office/drawing/2014/main" val="1858020096"/>
                    </a:ext>
                  </a:extLst>
                </a:gridCol>
              </a:tblGrid>
              <a:tr h="134765">
                <a:tc>
                  <a:txBody>
                    <a:bodyPr/>
                    <a:lstStyle/>
                    <a:p>
                      <a:endParaRPr lang="en-US" sz="1400" dirty="0"/>
                    </a:p>
                  </a:txBody>
                  <a:tcPr marL="0" marR="0" marT="0" marB="0" anchor="ctr">
                    <a:lnL>
                      <a:noFill/>
                    </a:lnL>
                    <a:lnR>
                      <a:noFill/>
                    </a:lnR>
                    <a:lnT>
                      <a:noFill/>
                    </a:lnT>
                    <a:lnB>
                      <a:noFill/>
                    </a:lnB>
                  </a:tcPr>
                </a:tc>
                <a:extLst>
                  <a:ext uri="{0D108BD9-81ED-4DB2-BD59-A6C34878D82A}">
                    <a16:rowId xmlns:a16="http://schemas.microsoft.com/office/drawing/2014/main" val="904384780"/>
                  </a:ext>
                </a:extLst>
              </a:tr>
              <a:tr h="322876">
                <a:tc>
                  <a:txBody>
                    <a:bodyPr/>
                    <a:lstStyle/>
                    <a:p>
                      <a:pPr>
                        <a:lnSpc>
                          <a:spcPts val="2400"/>
                        </a:lnSpc>
                      </a:pPr>
                      <a:r>
                        <a:rPr lang="en-US" sz="1400" b="1" dirty="0">
                          <a:solidFill>
                            <a:srgbClr val="00BCF2"/>
                          </a:solidFill>
                          <a:effectLst/>
                          <a:latin typeface="Arial" panose="020B0604020202020204" pitchFamily="34" charset="0"/>
                          <a:hlinkClick r:id="rId2"/>
                        </a:rPr>
                        <a:t>About IEEE 802 Network Enhancements for the Next Decade Industry Connections (IC) Program</a:t>
                      </a:r>
                      <a:endParaRPr lang="en-US" sz="1400" dirty="0">
                        <a:effectLst/>
                      </a:endParaRPr>
                    </a:p>
                  </a:txBody>
                  <a:tcPr marL="0" marR="0" marT="0" marB="23397" anchor="ctr">
                    <a:lnL>
                      <a:noFill/>
                    </a:lnL>
                    <a:lnR>
                      <a:noFill/>
                    </a:lnR>
                    <a:lnT>
                      <a:noFill/>
                    </a:lnT>
                    <a:lnB>
                      <a:noFill/>
                    </a:lnB>
                  </a:tcPr>
                </a:tc>
                <a:extLst>
                  <a:ext uri="{0D108BD9-81ED-4DB2-BD59-A6C34878D82A}">
                    <a16:rowId xmlns:a16="http://schemas.microsoft.com/office/drawing/2014/main" val="3051752977"/>
                  </a:ext>
                </a:extLst>
              </a:tr>
              <a:tr h="2213336">
                <a:tc>
                  <a:txBody>
                    <a:bodyPr/>
                    <a:lstStyle/>
                    <a:p>
                      <a:pPr>
                        <a:lnSpc>
                          <a:spcPts val="1350"/>
                        </a:lnSpc>
                      </a:pPr>
                      <a:r>
                        <a:rPr lang="en-US" sz="1400" dirty="0">
                          <a:solidFill>
                            <a:srgbClr val="000000"/>
                          </a:solidFill>
                          <a:effectLst/>
                          <a:latin typeface="Arial" panose="020B0604020202020204" pitchFamily="34" charset="0"/>
                        </a:rPr>
                        <a:t>The mobile industry is currently pursuing the development of the next generation mobile communication networks fulfilling the requirements for extreme mobile broadband, massive machine-type communication, and ultra-reliable and low latency communications as specified in ITU-R M.2083 for IMT-2020.</a:t>
                      </a:r>
                    </a:p>
                    <a:p>
                      <a:pPr>
                        <a:lnSpc>
                          <a:spcPts val="1350"/>
                        </a:lnSpc>
                      </a:pPr>
                      <a:endParaRPr lang="en-US" sz="1400" dirty="0">
                        <a:effectLst/>
                      </a:endParaRPr>
                    </a:p>
                    <a:p>
                      <a:pPr>
                        <a:lnSpc>
                          <a:spcPts val="1350"/>
                        </a:lnSpc>
                      </a:pPr>
                      <a:r>
                        <a:rPr lang="en-US" sz="1400" dirty="0">
                          <a:solidFill>
                            <a:srgbClr val="000000"/>
                          </a:solidFill>
                          <a:effectLst/>
                          <a:latin typeface="Arial" panose="020B0604020202020204" pitchFamily="34" charset="0"/>
                        </a:rPr>
                        <a:t>IEEE 802 technologies are mainly deployed in communication infrastructures outside of the IMT domain. Therefore, to address emerging network requirements, the IEEE 802 LAN/MAN Standards Committee is launching a new initiative under the </a:t>
                      </a:r>
                      <a:r>
                        <a:rPr lang="en-US" sz="1400" b="1" dirty="0">
                          <a:solidFill>
                            <a:srgbClr val="000000"/>
                          </a:solidFill>
                          <a:effectLst/>
                          <a:latin typeface="Arial" panose="020B0604020202020204" pitchFamily="34" charset="0"/>
                          <a:hlinkClick r:id="rId3"/>
                        </a:rPr>
                        <a:t>IEEE Standards Association (IEEE-SA) Industry Connections Program.</a:t>
                      </a:r>
                      <a:r>
                        <a:rPr lang="en-US" sz="1400" dirty="0">
                          <a:solidFill>
                            <a:srgbClr val="000000"/>
                          </a:solidFill>
                          <a:effectLst/>
                          <a:latin typeface="Arial" panose="020B0604020202020204" pitchFamily="34" charset="0"/>
                        </a:rPr>
                        <a:t> This activity will assess emerging requirements for IEEE 802 based communication infrastructures, identify commonalities, gaps, and trends not currently addressed by IEEE 802 standards and projects, and facilitate building industry consensus towards proposals to initiate new standards development efforts.</a:t>
                      </a:r>
                    </a:p>
                    <a:p>
                      <a:pPr>
                        <a:lnSpc>
                          <a:spcPts val="1350"/>
                        </a:lnSpc>
                      </a:pPr>
                      <a:endParaRPr lang="en-US" sz="1400" b="1" dirty="0">
                        <a:solidFill>
                          <a:srgbClr val="2F4F4F"/>
                        </a:solidFill>
                        <a:effectLst/>
                        <a:latin typeface="Arial" panose="020B0604020202020204" pitchFamily="34" charset="0"/>
                      </a:endParaRPr>
                    </a:p>
                    <a:p>
                      <a:pPr>
                        <a:lnSpc>
                          <a:spcPts val="1350"/>
                        </a:lnSpc>
                      </a:pPr>
                      <a:r>
                        <a:rPr lang="en-US" sz="1400" b="1" dirty="0">
                          <a:solidFill>
                            <a:srgbClr val="2F4F4F"/>
                          </a:solidFill>
                          <a:effectLst/>
                          <a:latin typeface="Arial" panose="020B0604020202020204" pitchFamily="34" charset="0"/>
                        </a:rPr>
                        <a:t>Project activities and deliverables</a:t>
                      </a:r>
                      <a:endParaRPr lang="en-US" sz="1400" dirty="0">
                        <a:effectLst/>
                      </a:endParaRPr>
                    </a:p>
                    <a:p>
                      <a:pPr>
                        <a:lnSpc>
                          <a:spcPts val="1350"/>
                        </a:lnSpc>
                      </a:pPr>
                      <a:r>
                        <a:rPr lang="en-US" sz="1400" dirty="0">
                          <a:solidFill>
                            <a:srgbClr val="000000"/>
                          </a:solidFill>
                          <a:effectLst/>
                          <a:latin typeface="Arial" panose="020B0604020202020204" pitchFamily="34" charset="0"/>
                        </a:rPr>
                        <a:t>Participants in this activity may work on the following outputs:</a:t>
                      </a:r>
                      <a:endParaRPr lang="en-US" sz="1400" dirty="0">
                        <a:effectLst/>
                      </a:endParaRPr>
                    </a:p>
                    <a:p>
                      <a:pPr marL="0">
                        <a:lnSpc>
                          <a:spcPts val="1350"/>
                        </a:lnSpc>
                        <a:buFont typeface="Arial" panose="020B0604020202020204" pitchFamily="34" charset="0"/>
                        <a:buChar char="•"/>
                      </a:pPr>
                      <a:r>
                        <a:rPr lang="en-US" sz="1400" dirty="0">
                          <a:solidFill>
                            <a:srgbClr val="000000"/>
                          </a:solidFill>
                          <a:effectLst/>
                          <a:latin typeface="Arial" panose="020B0604020202020204" pitchFamily="34" charset="0"/>
                        </a:rPr>
                        <a:t>A report documenting the findings of the IC activity, with recommendations regarding new standardization topics, documentation of use cases and user needs for those topics, and proposed organizational approaches to ensure effective participation from user communities. It is expected that the first draft of the report documenting the findings of this IC activity will be available in March 2018.</a:t>
                      </a:r>
                      <a:endParaRPr lang="en-US" sz="1400" dirty="0">
                        <a:solidFill>
                          <a:srgbClr val="000000"/>
                        </a:solidFill>
                        <a:effectLst/>
                      </a:endParaRPr>
                    </a:p>
                    <a:p>
                      <a:pPr>
                        <a:lnSpc>
                          <a:spcPts val="1350"/>
                        </a:lnSpc>
                      </a:pPr>
                      <a:endParaRPr lang="en-US" sz="1400" b="1" dirty="0">
                        <a:solidFill>
                          <a:srgbClr val="2F4F4F"/>
                        </a:solidFill>
                        <a:effectLst/>
                        <a:latin typeface="Arial" panose="020B0604020202020204" pitchFamily="34" charset="0"/>
                      </a:endParaRPr>
                    </a:p>
                    <a:p>
                      <a:pPr>
                        <a:lnSpc>
                          <a:spcPts val="1350"/>
                        </a:lnSpc>
                      </a:pPr>
                      <a:r>
                        <a:rPr lang="en-US" sz="1400" b="1" dirty="0">
                          <a:solidFill>
                            <a:srgbClr val="2F4F4F"/>
                          </a:solidFill>
                          <a:effectLst/>
                          <a:latin typeface="Arial" panose="020B0604020202020204" pitchFamily="34" charset="0"/>
                        </a:rPr>
                        <a:t>Stakeholders - Who should join</a:t>
                      </a:r>
                      <a:endParaRPr lang="en-US" sz="1400" dirty="0">
                        <a:effectLst/>
                      </a:endParaRPr>
                    </a:p>
                    <a:p>
                      <a:pPr>
                        <a:lnSpc>
                          <a:spcPts val="1350"/>
                        </a:lnSpc>
                      </a:pPr>
                      <a:r>
                        <a:rPr lang="en-US" sz="1400" dirty="0">
                          <a:solidFill>
                            <a:srgbClr val="000000"/>
                          </a:solidFill>
                          <a:effectLst/>
                          <a:latin typeface="Arial" panose="020B0604020202020204" pitchFamily="34" charset="0"/>
                        </a:rPr>
                        <a:t>Stakeholders may include but are not limited to:</a:t>
                      </a:r>
                      <a:endParaRPr lang="en-US" sz="1400" dirty="0">
                        <a:effectLst/>
                      </a:endParaRPr>
                    </a:p>
                    <a:p>
                      <a:pPr marL="0">
                        <a:lnSpc>
                          <a:spcPts val="1350"/>
                        </a:lnSpc>
                        <a:buFont typeface="Arial" panose="020B0604020202020204" pitchFamily="34" charset="0"/>
                        <a:buChar char="•"/>
                      </a:pPr>
                      <a:r>
                        <a:rPr lang="en-US" sz="1400" dirty="0">
                          <a:solidFill>
                            <a:srgbClr val="000000"/>
                          </a:solidFill>
                          <a:effectLst/>
                          <a:latin typeface="Arial" panose="020B0604020202020204" pitchFamily="34" charset="0"/>
                        </a:rPr>
                        <a:t>Users and producers of systems and components for networking systems, high performance computing, cloud computing, telecommunications carriers, automotive, intelligent transport systems, eHealth, smart cities, </a:t>
                      </a:r>
                      <a:r>
                        <a:rPr lang="en-US" sz="1400" dirty="0" err="1">
                          <a:solidFill>
                            <a:srgbClr val="000000"/>
                          </a:solidFill>
                          <a:effectLst/>
                          <a:latin typeface="Arial" panose="020B0604020202020204" pitchFamily="34" charset="0"/>
                        </a:rPr>
                        <a:t>IoT</a:t>
                      </a:r>
                      <a:r>
                        <a:rPr lang="en-US" sz="1400" dirty="0">
                          <a:solidFill>
                            <a:srgbClr val="000000"/>
                          </a:solidFill>
                          <a:effectLst/>
                          <a:latin typeface="Arial" panose="020B0604020202020204" pitchFamily="34" charset="0"/>
                        </a:rPr>
                        <a:t>, and industrial applications</a:t>
                      </a:r>
                      <a:endParaRPr lang="en-US" sz="1400" dirty="0">
                        <a:solidFill>
                          <a:srgbClr val="000000"/>
                        </a:solidFill>
                        <a:effectLst/>
                      </a:endParaRPr>
                    </a:p>
                  </a:txBody>
                  <a:tcPr marL="0" marR="0" marT="0" marB="116984" anchor="ctr">
                    <a:lnL>
                      <a:noFill/>
                    </a:lnL>
                    <a:lnR>
                      <a:noFill/>
                    </a:lnR>
                    <a:lnT>
                      <a:noFill/>
                    </a:lnT>
                    <a:lnB>
                      <a:noFill/>
                    </a:lnB>
                  </a:tcPr>
                </a:tc>
                <a:extLst>
                  <a:ext uri="{0D108BD9-81ED-4DB2-BD59-A6C34878D82A}">
                    <a16:rowId xmlns:a16="http://schemas.microsoft.com/office/drawing/2014/main" val="3527830277"/>
                  </a:ext>
                </a:extLst>
              </a:tr>
              <a:tr h="140381">
                <a:tc>
                  <a:txBody>
                    <a:bodyPr/>
                    <a:lstStyle/>
                    <a:p>
                      <a:pPr algn="ctr"/>
                      <a:endParaRPr lang="en-US" sz="1400" dirty="0">
                        <a:effectLst/>
                      </a:endParaRPr>
                    </a:p>
                  </a:txBody>
                  <a:tcPr marL="0" marR="0" marT="0" marB="0">
                    <a:lnL>
                      <a:noFill/>
                    </a:lnL>
                    <a:lnR>
                      <a:noFill/>
                    </a:lnR>
                    <a:lnT>
                      <a:noFill/>
                    </a:lnT>
                    <a:lnB>
                      <a:noFill/>
                    </a:lnB>
                    <a:solidFill>
                      <a:srgbClr val="FFFFFF"/>
                    </a:solidFill>
                  </a:tcPr>
                </a:tc>
                <a:extLst>
                  <a:ext uri="{0D108BD9-81ED-4DB2-BD59-A6C34878D82A}">
                    <a16:rowId xmlns:a16="http://schemas.microsoft.com/office/drawing/2014/main" val="2543727768"/>
                  </a:ext>
                </a:extLst>
              </a:tr>
              <a:tr h="173136">
                <a:tc>
                  <a:txBody>
                    <a:bodyPr/>
                    <a:lstStyle/>
                    <a:p>
                      <a:pPr>
                        <a:lnSpc>
                          <a:spcPts val="2400"/>
                        </a:lnSpc>
                      </a:pPr>
                      <a:endParaRPr lang="en-US" sz="1400" dirty="0">
                        <a:effectLst/>
                      </a:endParaRPr>
                    </a:p>
                  </a:txBody>
                  <a:tcPr marL="0" marR="0" marT="0" marB="23397" anchor="ctr">
                    <a:lnL>
                      <a:noFill/>
                    </a:lnL>
                    <a:lnR>
                      <a:noFill/>
                    </a:lnR>
                    <a:lnT>
                      <a:noFill/>
                    </a:lnT>
                    <a:lnB>
                      <a:noFill/>
                    </a:lnB>
                  </a:tcPr>
                </a:tc>
                <a:extLst>
                  <a:ext uri="{0D108BD9-81ED-4DB2-BD59-A6C34878D82A}">
                    <a16:rowId xmlns:a16="http://schemas.microsoft.com/office/drawing/2014/main" val="1619273294"/>
                  </a:ext>
                </a:extLst>
              </a:tr>
              <a:tr h="1339856">
                <a:tc>
                  <a:txBody>
                    <a:bodyPr/>
                    <a:lstStyle/>
                    <a:p>
                      <a:pPr>
                        <a:lnSpc>
                          <a:spcPts val="1350"/>
                        </a:lnSpc>
                      </a:pPr>
                      <a:endParaRPr lang="en-US" sz="1400" dirty="0">
                        <a:solidFill>
                          <a:srgbClr val="000000"/>
                        </a:solidFill>
                        <a:effectLst/>
                      </a:endParaRPr>
                    </a:p>
                  </a:txBody>
                  <a:tcPr marL="0" marR="0" marT="0" marB="116984" anchor="ctr">
                    <a:lnL>
                      <a:noFill/>
                    </a:lnL>
                    <a:lnR>
                      <a:noFill/>
                    </a:lnR>
                    <a:lnT>
                      <a:noFill/>
                    </a:lnT>
                    <a:lnB>
                      <a:noFill/>
                    </a:lnB>
                  </a:tcPr>
                </a:tc>
                <a:extLst>
                  <a:ext uri="{0D108BD9-81ED-4DB2-BD59-A6C34878D82A}">
                    <a16:rowId xmlns:a16="http://schemas.microsoft.com/office/drawing/2014/main" val="526411104"/>
                  </a:ext>
                </a:extLst>
              </a:tr>
            </a:tbl>
          </a:graphicData>
        </a:graphic>
      </p:graphicFrame>
      <p:sp>
        <p:nvSpPr>
          <p:cNvPr id="12" name="AutoShape 3">
            <a:extLst>
              <a:ext uri="{FF2B5EF4-FFF2-40B4-BE49-F238E27FC236}">
                <a16:creationId xmlns:a16="http://schemas.microsoft.com/office/drawing/2014/main" id="{34102718-765F-294F-89DC-A57CDA9B0E7C}"/>
              </a:ext>
            </a:extLst>
          </p:cNvPr>
          <p:cNvSpPr>
            <a:spLocks noChangeAspect="1" noChangeArrowheads="1"/>
          </p:cNvSpPr>
          <p:nvPr/>
        </p:nvSpPr>
        <p:spPr bwMode="auto">
          <a:xfrm>
            <a:off x="-5107870" y="1377048"/>
            <a:ext cx="23765628" cy="127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233716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457200" y="44624"/>
            <a:ext cx="8229600" cy="936104"/>
          </a:xfrm>
        </p:spPr>
        <p:txBody>
          <a:bodyPr/>
          <a:lstStyle/>
          <a:p>
            <a:pPr eaLnBrk="1" hangingPunct="1"/>
            <a:r>
              <a:rPr lang="en-CA" altLang="en-US" dirty="0"/>
              <a:t>Meeting Plan, 23-24 May 2018</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a:t>Opening	</a:t>
            </a:r>
          </a:p>
          <a:p>
            <a:pPr lvl="1">
              <a:tabLst>
                <a:tab pos="7772400" algn="l"/>
              </a:tabLst>
            </a:pPr>
            <a:r>
              <a:rPr lang="en-US" altLang="en-US" sz="2000" dirty="0"/>
              <a:t>Attendance:</a:t>
            </a:r>
          </a:p>
          <a:p>
            <a:pPr lvl="2">
              <a:tabLst>
                <a:tab pos="7772400" algn="l"/>
              </a:tabLst>
            </a:pPr>
            <a:r>
              <a:rPr lang="en-US" altLang="en-US" sz="1800" dirty="0"/>
              <a:t>IMAT, under 802.1</a:t>
            </a:r>
          </a:p>
          <a:p>
            <a:pPr lvl="1">
              <a:tabLst>
                <a:tab pos="7772400" algn="l"/>
              </a:tabLst>
            </a:pPr>
            <a:r>
              <a:rPr lang="en-US" altLang="en-US" sz="2000" dirty="0"/>
              <a:t>Web site: </a:t>
            </a:r>
            <a:r>
              <a:rPr lang="en-US" altLang="en-US" sz="2000" dirty="0">
                <a:hlinkClick r:id="rId2"/>
              </a:rPr>
              <a:t>https://1.ieee802.org/802-nendica</a:t>
            </a:r>
            <a:endParaRPr lang="en-US" altLang="en-US" sz="2000" dirty="0"/>
          </a:p>
          <a:p>
            <a:pPr lvl="1">
              <a:tabLst>
                <a:tab pos="7772400" algn="l"/>
              </a:tabLst>
            </a:pPr>
            <a:r>
              <a:rPr lang="en-US" altLang="en-US" sz="2000" dirty="0"/>
              <a:t>Docs under 802.1 Mentor</a:t>
            </a:r>
          </a:p>
          <a:p>
            <a:pPr lvl="1">
              <a:tabLst>
                <a:tab pos="7772400" algn="l"/>
              </a:tabLst>
            </a:pPr>
            <a:r>
              <a:rPr lang="en-US" altLang="en-US" sz="2000" dirty="0"/>
              <a:t>Draft agenda: </a:t>
            </a:r>
            <a:r>
              <a:rPr lang="en-US" altLang="en-US" sz="2000" dirty="0">
                <a:hlinkClick r:id="rId3"/>
              </a:rPr>
              <a:t>https://tinyurl.com/yb7eusw9</a:t>
            </a:r>
            <a:endParaRPr lang="en-US" altLang="en-US" sz="2000" dirty="0"/>
          </a:p>
          <a:p>
            <a:pPr>
              <a:tabLst>
                <a:tab pos="7772400" algn="l"/>
              </a:tabLst>
            </a:pPr>
            <a:r>
              <a:rPr lang="en-US" altLang="en-US" sz="2400" dirty="0"/>
              <a:t>Ongoing Work Items toward deliverables	</a:t>
            </a:r>
          </a:p>
          <a:p>
            <a:pPr marL="630238" lvl="2" indent="-255588">
              <a:tabLst>
                <a:tab pos="7772400" algn="l"/>
              </a:tabLst>
            </a:pPr>
            <a:r>
              <a:rPr lang="en-GB" altLang="en-US" dirty="0"/>
              <a:t>Lossless Network for Data </a:t>
            </a:r>
            <a:r>
              <a:rPr lang="en-GB" altLang="en-US" dirty="0" err="1"/>
              <a:t>Centers</a:t>
            </a:r>
            <a:endParaRPr lang="en-GB" altLang="en-US" dirty="0"/>
          </a:p>
          <a:p>
            <a:pPr marL="630238" lvl="2" indent="-255588">
              <a:tabLst>
                <a:tab pos="7772400" algn="l"/>
              </a:tabLst>
            </a:pPr>
            <a:r>
              <a:rPr lang="en-US" altLang="en-US" dirty="0"/>
              <a:t>Flexible Factory IoT</a:t>
            </a:r>
            <a:endParaRPr lang="en-CA" altLang="en-US" dirty="0"/>
          </a:p>
          <a:p>
            <a:pPr eaLnBrk="1" hangingPunct="1">
              <a:tabLst>
                <a:tab pos="7772400" algn="l"/>
              </a:tabLst>
            </a:pPr>
            <a:r>
              <a:rPr lang="en-US" altLang="en-US" sz="2400" dirty="0"/>
              <a:t>Other possible Work Items</a:t>
            </a:r>
          </a:p>
          <a:p>
            <a:pPr lvl="1" eaLnBrk="1" hangingPunct="1">
              <a:tabLst>
                <a:tab pos="7772400" algn="l"/>
              </a:tabLst>
            </a:pPr>
            <a:r>
              <a:rPr lang="en-GB" altLang="en-US" sz="2400" dirty="0"/>
              <a:t>For discussion</a:t>
            </a:r>
            <a:endParaRPr lang="en-CA" altLang="en-US" sz="2400" dirty="0"/>
          </a:p>
          <a:p>
            <a:pPr marL="365125" lvl="1" indent="-255588" eaLnBrk="1" hangingPunct="1">
              <a:buFont typeface="Georgia" panose="02040502050405020303" pitchFamily="18" charset="0"/>
              <a:buNone/>
              <a:tabLst>
                <a:tab pos="7772400" algn="l"/>
              </a:tabLst>
            </a:pPr>
            <a:endParaRPr lang="en-CA" altLang="en-US" sz="24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8</a:t>
            </a:fld>
            <a:endParaRPr lang="en-US" altLang="en-US" sz="1800">
              <a:solidFill>
                <a:srgbClr val="FFFFFF"/>
              </a:solidFill>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a:extLst>
              <a:ext uri="{FF2B5EF4-FFF2-40B4-BE49-F238E27FC236}">
                <a16:creationId xmlns:a16="http://schemas.microsoft.com/office/drawing/2014/main" id="{671F9458-C94D-D042-81B6-BEF64FF1A09E}"/>
              </a:ext>
            </a:extLst>
          </p:cNvPr>
          <p:cNvSpPr>
            <a:spLocks noGrp="1"/>
          </p:cNvSpPr>
          <p:nvPr>
            <p:ph type="title"/>
          </p:nvPr>
        </p:nvSpPr>
        <p:spPr>
          <a:xfrm>
            <a:off x="457200" y="836712"/>
            <a:ext cx="8229600" cy="1066800"/>
          </a:xfrm>
        </p:spPr>
        <p:txBody>
          <a:bodyPr/>
          <a:lstStyle/>
          <a:p>
            <a:pPr eaLnBrk="1" hangingPunct="1"/>
            <a:r>
              <a:rPr lang="en-US" altLang="en-US" dirty="0"/>
              <a:t>Possible Work Item Topics: (suggestions made informally)</a:t>
            </a:r>
          </a:p>
        </p:txBody>
      </p:sp>
      <p:sp>
        <p:nvSpPr>
          <p:cNvPr id="22531" name="Content Placeholder 2">
            <a:extLst>
              <a:ext uri="{FF2B5EF4-FFF2-40B4-BE49-F238E27FC236}">
                <a16:creationId xmlns:a16="http://schemas.microsoft.com/office/drawing/2014/main" id="{79FD9B9E-9BDA-4BA0-9138-8453984D0E9D}"/>
              </a:ext>
            </a:extLst>
          </p:cNvPr>
          <p:cNvSpPr>
            <a:spLocks noGrp="1"/>
          </p:cNvSpPr>
          <p:nvPr>
            <p:ph idx="1"/>
          </p:nvPr>
        </p:nvSpPr>
        <p:spPr>
          <a:xfrm>
            <a:off x="457200" y="2060575"/>
            <a:ext cx="8229600" cy="4325938"/>
          </a:xfrm>
        </p:spPr>
        <p:txBody>
          <a:bodyPr/>
          <a:lstStyle/>
          <a:p>
            <a:pPr>
              <a:defRPr/>
            </a:pPr>
            <a:r>
              <a:rPr lang="en-GB" dirty="0"/>
              <a:t>Integrating 802.1 Time-Sensitive Networking with radio access networks</a:t>
            </a:r>
          </a:p>
          <a:p>
            <a:pPr>
              <a:defRPr/>
            </a:pPr>
            <a:r>
              <a:rPr lang="en-GB" dirty="0"/>
              <a:t>Distributed Radio Access Networks</a:t>
            </a:r>
          </a:p>
          <a:p>
            <a:pPr lvl="1">
              <a:defRPr/>
            </a:pPr>
            <a:r>
              <a:rPr lang="en-GB" dirty="0"/>
              <a:t>Connectivity provided by, e.g., P802.1CM – Time-Sensitive Networking for Fronthaul</a:t>
            </a:r>
          </a:p>
          <a:p>
            <a:pPr>
              <a:defRPr/>
            </a:pPr>
            <a:r>
              <a:rPr lang="en-GB" dirty="0"/>
              <a:t>What else?</a:t>
            </a:r>
            <a:endParaRPr lang="en-US" dirty="0"/>
          </a:p>
          <a:p>
            <a:pPr marL="109537" indent="0">
              <a:buFont typeface="Georgia" panose="02040502050405020303" pitchFamily="18" charset="0"/>
              <a:buNone/>
              <a:defRPr/>
            </a:pPr>
            <a:endParaRPr lang="en-US" sz="2000" dirty="0"/>
          </a:p>
        </p:txBody>
      </p:sp>
      <p:sp>
        <p:nvSpPr>
          <p:cNvPr id="36869" name="Slide Number Placeholder 5">
            <a:extLst>
              <a:ext uri="{FF2B5EF4-FFF2-40B4-BE49-F238E27FC236}">
                <a16:creationId xmlns:a16="http://schemas.microsoft.com/office/drawing/2014/main" id="{2FC68D99-B78D-D84A-8552-FE39EF92AE2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C59A14AF-63F8-C541-889F-FC14E0C4A0F2}" type="slidenum">
              <a:rPr lang="en-US" altLang="en-US" sz="1800" smtClean="0">
                <a:solidFill>
                  <a:srgbClr val="FFFFFF"/>
                </a:solidFill>
                <a:latin typeface="Arial" panose="020B0604020202020204" pitchFamily="34" charset="0"/>
              </a:rPr>
              <a:pPr>
                <a:spcBef>
                  <a:spcPct val="0"/>
                </a:spcBef>
                <a:buClrTx/>
                <a:buFontTx/>
                <a:buNone/>
              </a:pPr>
              <a:t>9</a:t>
            </a:fld>
            <a:endParaRPr lang="en-US" altLang="en-US" sz="1800">
              <a:solidFill>
                <a:srgbClr val="FFFFFF"/>
              </a:solidFill>
              <a:latin typeface="Arial" panose="020B0604020202020204"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16749</TotalTime>
  <Words>1075</Words>
  <Application>Microsoft Macintosh PowerPoint</Application>
  <PresentationFormat>On-screen Show (4:3)</PresentationFormat>
  <Paragraphs>117</Paragraphs>
  <Slides>9</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9</vt:i4>
      </vt:variant>
    </vt:vector>
  </HeadingPairs>
  <TitlesOfParts>
    <vt:vector size="20" baseType="lpstr">
      <vt:lpstr>MS Gothic</vt:lpstr>
      <vt:lpstr>Arial</vt:lpstr>
      <vt:lpstr>Calibri</vt:lpstr>
      <vt:lpstr>DejaVu Sans</vt:lpstr>
      <vt:lpstr>Georgia</vt:lpstr>
      <vt:lpstr>Helvetica Neue</vt:lpstr>
      <vt:lpstr>Monotype Sorts</vt:lpstr>
      <vt:lpstr>Times New Roman</vt:lpstr>
      <vt:lpstr>Trebuchet MS</vt:lpstr>
      <vt:lpstr>Wingdings 2</vt:lpstr>
      <vt:lpstr>Urban</vt:lpstr>
      <vt:lpstr>IEEE 802 Network Enhancements for the Next Decade  Industry Connections Activity (Nendica)</vt:lpstr>
      <vt:lpstr>Nendica Introductions</vt:lpstr>
      <vt:lpstr>Guidelines for IEEE-SA Meetings</vt:lpstr>
      <vt:lpstr>PowerPoint Presentation</vt:lpstr>
      <vt:lpstr>PowerPoint Presentation</vt:lpstr>
      <vt:lpstr>Operating practice</vt:lpstr>
      <vt:lpstr>IEEE-SA eBlast: June 2017</vt:lpstr>
      <vt:lpstr>Meeting Plan, 23-24 May 2018</vt:lpstr>
      <vt:lpstr>Possible Work Item Topics: (suggestions made informally)</vt:lpstr>
    </vt:vector>
  </TitlesOfParts>
  <Company>Ericsson</Company>
  <LinksUpToDate>false</LinksUpToDate>
  <SharedDoc>false</SharedDoc>
  <HyperlinksChanged>false</HyperlinksChanged>
  <AppVersion>16.0013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SC</dc:title>
  <dc:creator>epargle</dc:creator>
  <cp:keywords>No Restrictions</cp:keywords>
  <cp:lastModifiedBy>OfficeUser4564</cp:lastModifiedBy>
  <cp:revision>289</cp:revision>
  <dcterms:created xsi:type="dcterms:W3CDTF">2013-11-15T16:17:16Z</dcterms:created>
  <dcterms:modified xsi:type="dcterms:W3CDTF">2018-05-23T22:50:50Z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72156b37-93b3-4536-949a-f3c82521375d</vt:lpwstr>
  </property>
  <property fmtid="{D5CDD505-2E9C-101B-9397-08002B2CF9AE}" pid="3" name="DellClassification">
    <vt:lpwstr>No Restrictions</vt:lpwstr>
  </property>
  <property fmtid="{D5CDD505-2E9C-101B-9397-08002B2CF9AE}" pid="4" name="DellSubLabels">
    <vt:lpwstr/>
  </property>
  <property fmtid="{D5CDD505-2E9C-101B-9397-08002B2CF9AE}" pid="5" name="UpdateProcess">
    <vt:lpwstr>End</vt:lpwstr>
  </property>
</Properties>
</file>