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64" r:id="rId3"/>
    <p:sldId id="258" r:id="rId4"/>
    <p:sldId id="260" r:id="rId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userDrawn="1">
          <p15:clr>
            <a:srgbClr val="A4A3A4"/>
          </p15:clr>
        </p15:guide>
        <p15:guide id="2" pos="4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851"/>
    <p:restoredTop sz="91458"/>
  </p:normalViewPr>
  <p:slideViewPr>
    <p:cSldViewPr snapToGrid="0" snapToObjects="1" showGuides="1">
      <p:cViewPr varScale="1">
        <p:scale>
          <a:sx n="96" d="100"/>
          <a:sy n="96" d="100"/>
        </p:scale>
        <p:origin x="680" y="168"/>
      </p:cViewPr>
      <p:guideLst>
        <p:guide orient="horz" pos="3072"/>
        <p:guide pos="4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roposed Nendica Report Development Process"/>
          <p:cNvSpPr txBox="1">
            <a:spLocks noGrp="1"/>
          </p:cNvSpPr>
          <p:nvPr>
            <p:ph type="ctrTitle"/>
          </p:nvPr>
        </p:nvSpPr>
        <p:spPr>
          <a:prstGeom prst="rect">
            <a:avLst/>
          </a:prstGeom>
        </p:spPr>
        <p:txBody>
          <a:bodyPr/>
          <a:lstStyle>
            <a:lvl1pPr defTabSz="502412">
              <a:defRPr sz="6880"/>
            </a:lvl1pPr>
          </a:lstStyle>
          <a:p>
            <a:r>
              <a:rPr lang="en-US" dirty="0"/>
              <a:t>Request for Nendica IEEE Advisor</a:t>
            </a:r>
            <a:endParaRPr dirty="0"/>
          </a:p>
        </p:txBody>
      </p:sp>
      <p:sp>
        <p:nvSpPr>
          <p:cNvPr id="120" name="Roger Marks (Huawei)…"/>
          <p:cNvSpPr txBox="1">
            <a:spLocks noGrp="1"/>
          </p:cNvSpPr>
          <p:nvPr>
            <p:ph type="subTitle" sz="quarter" idx="1"/>
          </p:nvPr>
        </p:nvSpPr>
        <p:spPr>
          <a:xfrm>
            <a:off x="1270000" y="6575918"/>
            <a:ext cx="10464800" cy="1130301"/>
          </a:xfrm>
          <a:prstGeom prst="rect">
            <a:avLst/>
          </a:prstGeom>
        </p:spPr>
        <p:txBody>
          <a:bodyPr>
            <a:normAutofit lnSpcReduction="10000"/>
          </a:bodyPr>
          <a:lstStyle/>
          <a:p>
            <a:pPr defTabSz="537463">
              <a:defRPr sz="3404"/>
            </a:pPr>
            <a:r>
              <a:rPr dirty="0"/>
              <a:t>Roger Marks (Huawei)</a:t>
            </a:r>
          </a:p>
          <a:p>
            <a:pPr defTabSz="537463">
              <a:defRPr sz="3404"/>
            </a:pPr>
            <a:r>
              <a:t>2018-03-0</a:t>
            </a:r>
            <a:r>
              <a:rPr lang="en-US"/>
              <a:t>6</a:t>
            </a:r>
            <a:endParaRPr dirty="0"/>
          </a:p>
        </p:txBody>
      </p:sp>
      <p:sp>
        <p:nvSpPr>
          <p:cNvPr id="4" name="Footer Placeholder 1">
            <a:extLst>
              <a:ext uri="{FF2B5EF4-FFF2-40B4-BE49-F238E27FC236}">
                <a16:creationId xmlns:a16="http://schemas.microsoft.com/office/drawing/2014/main" id="{F15417A1-5CBA-8344-A7AC-4B7E15BA3F02}"/>
              </a:ext>
            </a:extLst>
          </p:cNvPr>
          <p:cNvSpPr txBox="1">
            <a:spLocks/>
          </p:cNvSpPr>
          <p:nvPr/>
        </p:nvSpPr>
        <p:spPr>
          <a:xfrm>
            <a:off x="6876256" y="25168"/>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defRPr/>
            </a:pPr>
            <a:r>
              <a:rPr lang="en-US" dirty="0"/>
              <a:t>Mentor DCN 802.1-18-0017-00-ICne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Nendica Report Status"/>
          <p:cNvSpPr txBox="1">
            <a:spLocks noGrp="1"/>
          </p:cNvSpPr>
          <p:nvPr>
            <p:ph type="title"/>
          </p:nvPr>
        </p:nvSpPr>
        <p:spPr>
          <a:prstGeom prst="rect">
            <a:avLst/>
          </a:prstGeom>
        </p:spPr>
        <p:txBody>
          <a:bodyPr/>
          <a:lstStyle/>
          <a:p>
            <a:r>
              <a:rPr lang="en-US" dirty="0"/>
              <a:t>Nendica ICAID</a:t>
            </a:r>
            <a:endParaRPr dirty="0"/>
          </a:p>
        </p:txBody>
      </p:sp>
      <p:sp>
        <p:nvSpPr>
          <p:cNvPr id="126" name="Work Item…"/>
          <p:cNvSpPr txBox="1">
            <a:spLocks noGrp="1"/>
          </p:cNvSpPr>
          <p:nvPr>
            <p:ph type="body" idx="1"/>
          </p:nvPr>
        </p:nvSpPr>
        <p:spPr>
          <a:xfrm>
            <a:off x="952500" y="2597150"/>
            <a:ext cx="11099800" cy="7156450"/>
          </a:xfrm>
          <a:prstGeom prst="rect">
            <a:avLst/>
          </a:prstGeom>
        </p:spPr>
        <p:txBody>
          <a:bodyPr anchor="t">
            <a:normAutofit fontScale="77500" lnSpcReduction="20000"/>
          </a:bodyPr>
          <a:lstStyle/>
          <a:p>
            <a:r>
              <a:rPr lang="en-US" dirty="0"/>
              <a:t>IC17-001-01: IEEE 802 network enhancements for the next decade Industry Connections Activity Initiation Document (ICAID) </a:t>
            </a:r>
          </a:p>
          <a:p>
            <a:pPr lvl="1"/>
            <a:r>
              <a:rPr lang="en-US" dirty="0"/>
              <a:t>Approved by the IEEE-SASB 23 March 2017</a:t>
            </a:r>
          </a:p>
          <a:p>
            <a:pPr lvl="1"/>
            <a:r>
              <a:rPr lang="en-US" dirty="0"/>
              <a:t>http://</a:t>
            </a:r>
            <a:r>
              <a:rPr lang="en-US" dirty="0" err="1"/>
              <a:t>standards.ieee.org</a:t>
            </a:r>
            <a:r>
              <a:rPr lang="en-US" dirty="0"/>
              <a:t>/about/</a:t>
            </a:r>
            <a:r>
              <a:rPr lang="en-US" dirty="0" err="1"/>
              <a:t>sasb</a:t>
            </a:r>
            <a:r>
              <a:rPr lang="en-US" dirty="0"/>
              <a:t>/</a:t>
            </a:r>
            <a:r>
              <a:rPr lang="en-US" dirty="0" err="1"/>
              <a:t>iccom</a:t>
            </a:r>
            <a:r>
              <a:rPr lang="en-US" dirty="0"/>
              <a:t>/IC17-001-01_IE.pdf</a:t>
            </a:r>
          </a:p>
          <a:p>
            <a:r>
              <a:rPr lang="en-US" dirty="0"/>
              <a:t>Funding Requirements: Outline any contracted services or other expenses that are currently anticipated, beyond the basic support services provided to all IC activities. Indicate how those funds are expected to be obtained (e.g., through participant fees, sponsorships, government or other grants, etc.). Activities needing substantial funding may require additional reviews and approvals beyond </a:t>
            </a:r>
            <a:r>
              <a:rPr lang="en-US" dirty="0" err="1"/>
              <a:t>ICCom</a:t>
            </a:r>
            <a:r>
              <a:rPr lang="en-US" dirty="0"/>
              <a:t>.</a:t>
            </a:r>
          </a:p>
          <a:p>
            <a:r>
              <a:rPr lang="en-US" dirty="0"/>
              <a:t>Response: </a:t>
            </a:r>
            <a:r>
              <a:rPr lang="en-US" i="1" dirty="0"/>
              <a:t>This IC activity would benefit from support of IEEE staff toward the communication of activities among key organizations, including those already operating under IEEE and those representing user communities or potentially cooperative standardization bodies.</a:t>
            </a:r>
            <a:endParaRPr i="1" dirty="0"/>
          </a:p>
        </p:txBody>
      </p:sp>
    </p:spTree>
    <p:extLst>
      <p:ext uri="{BB962C8B-B14F-4D97-AF65-F5344CB8AC3E}">
        <p14:creationId xmlns:p14="http://schemas.microsoft.com/office/powerpoint/2010/main" val="365222463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Nendica Report Status"/>
          <p:cNvSpPr txBox="1">
            <a:spLocks noGrp="1"/>
          </p:cNvSpPr>
          <p:nvPr>
            <p:ph type="title"/>
          </p:nvPr>
        </p:nvSpPr>
        <p:spPr>
          <a:prstGeom prst="rect">
            <a:avLst/>
          </a:prstGeom>
        </p:spPr>
        <p:txBody>
          <a:bodyPr/>
          <a:lstStyle/>
          <a:p>
            <a:r>
              <a:rPr lang="en-US" dirty="0"/>
              <a:t>IC Advisor</a:t>
            </a:r>
            <a:endParaRPr dirty="0"/>
          </a:p>
        </p:txBody>
      </p:sp>
      <p:sp>
        <p:nvSpPr>
          <p:cNvPr id="126" name="Work Item…"/>
          <p:cNvSpPr txBox="1">
            <a:spLocks noGrp="1"/>
          </p:cNvSpPr>
          <p:nvPr>
            <p:ph type="body" idx="1"/>
          </p:nvPr>
        </p:nvSpPr>
        <p:spPr>
          <a:xfrm>
            <a:off x="952500" y="2597150"/>
            <a:ext cx="11099800" cy="6286500"/>
          </a:xfrm>
          <a:prstGeom prst="rect">
            <a:avLst/>
          </a:prstGeom>
        </p:spPr>
        <p:txBody>
          <a:bodyPr anchor="t"/>
          <a:lstStyle/>
          <a:p>
            <a:r>
              <a:rPr lang="en-US" dirty="0"/>
              <a:t>IEEE-SA Industry Connections Committee Operations Manual</a:t>
            </a:r>
          </a:p>
          <a:p>
            <a:pPr lvl="1"/>
            <a:r>
              <a:rPr lang="en-US" sz="2400" dirty="0"/>
              <a:t>https://</a:t>
            </a:r>
            <a:r>
              <a:rPr lang="en-US" sz="2400" dirty="0" err="1"/>
              <a:t>standards.ieee.org</a:t>
            </a:r>
            <a:r>
              <a:rPr lang="en-US" sz="2400" dirty="0"/>
              <a:t>/about/</a:t>
            </a:r>
            <a:r>
              <a:rPr lang="en-US" sz="2400" dirty="0" err="1"/>
              <a:t>sasb</a:t>
            </a:r>
            <a:r>
              <a:rPr lang="en-US" sz="2400" dirty="0"/>
              <a:t>/</a:t>
            </a:r>
            <a:r>
              <a:rPr lang="en-US" sz="2400" dirty="0" err="1"/>
              <a:t>iccom</a:t>
            </a:r>
            <a:r>
              <a:rPr lang="en-US" sz="2400" dirty="0"/>
              <a:t>/</a:t>
            </a:r>
            <a:r>
              <a:rPr lang="en-US" sz="2400" dirty="0" err="1"/>
              <a:t>iccom_opsman.pdf</a:t>
            </a:r>
            <a:endParaRPr lang="en-US" sz="2400" dirty="0"/>
          </a:p>
          <a:p>
            <a:r>
              <a:rPr lang="en-US" dirty="0"/>
              <a:t>“</a:t>
            </a:r>
            <a:r>
              <a:rPr lang="en-US" dirty="0" err="1"/>
              <a:t>ICCom</a:t>
            </a:r>
            <a:r>
              <a:rPr lang="en-US" dirty="0"/>
              <a:t> may assign an IEEE-SA advisor to guide the progress and processes of an approved activity, if the activity does not already have a sufficiently knowledgeable participant. The advisor may be an IEEE-SA staff member or a knowledgeable volunteer.”</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Nendica Draft Report"/>
          <p:cNvSpPr txBox="1">
            <a:spLocks noGrp="1"/>
          </p:cNvSpPr>
          <p:nvPr>
            <p:ph type="title"/>
          </p:nvPr>
        </p:nvSpPr>
        <p:spPr>
          <a:xfrm>
            <a:off x="814438" y="422742"/>
            <a:ext cx="11099801" cy="2159001"/>
          </a:xfrm>
          <a:prstGeom prst="rect">
            <a:avLst/>
          </a:prstGeom>
        </p:spPr>
        <p:txBody>
          <a:bodyPr/>
          <a:lstStyle/>
          <a:p>
            <a:r>
              <a:rPr lang="en-US" dirty="0"/>
              <a:t>Proposed Request</a:t>
            </a:r>
            <a:endParaRPr dirty="0"/>
          </a:p>
        </p:txBody>
      </p:sp>
      <p:sp>
        <p:nvSpPr>
          <p:cNvPr id="132" name="Work Item develops draft report…"/>
          <p:cNvSpPr txBox="1">
            <a:spLocks noGrp="1"/>
          </p:cNvSpPr>
          <p:nvPr>
            <p:ph type="body" idx="1"/>
          </p:nvPr>
        </p:nvSpPr>
        <p:spPr>
          <a:xfrm>
            <a:off x="952500" y="2728861"/>
            <a:ext cx="11099800" cy="6286501"/>
          </a:xfrm>
          <a:prstGeom prst="rect">
            <a:avLst/>
          </a:prstGeom>
        </p:spPr>
        <p:txBody>
          <a:bodyPr anchor="t">
            <a:normAutofit/>
          </a:bodyPr>
          <a:lstStyle/>
          <a:p>
            <a:pPr marL="355600" indent="-355600" defTabSz="467359">
              <a:spcBef>
                <a:spcPts val="3300"/>
              </a:spcBef>
              <a:defRPr sz="2560"/>
            </a:pPr>
            <a:r>
              <a:rPr lang="en-US" sz="4400" dirty="0"/>
              <a:t>To authorize the Nendica Chair to request cognizant IEEE staff </a:t>
            </a:r>
            <a:r>
              <a:rPr lang="en-US" sz="4400"/>
              <a:t>to appoint </a:t>
            </a:r>
            <a:r>
              <a:rPr lang="en-US" sz="4400" dirty="0"/>
              <a:t>Walter </a:t>
            </a:r>
            <a:r>
              <a:rPr lang="en-US" sz="4400" dirty="0" err="1"/>
              <a:t>Pienciak</a:t>
            </a:r>
            <a:r>
              <a:rPr lang="en-US" sz="4400" dirty="0"/>
              <a:t> as the Nendica IEEE-SA Advisor</a:t>
            </a:r>
            <a:endParaRPr sz="4400" dirty="0"/>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TotalTime>
  <Words>256</Words>
  <Application>Microsoft Macintosh PowerPoint</Application>
  <PresentationFormat>Custom</PresentationFormat>
  <Paragraphs>16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Helvetica Light</vt:lpstr>
      <vt:lpstr>Helvetica Neue</vt:lpstr>
      <vt:lpstr>Helvetica Neue Light</vt:lpstr>
      <vt:lpstr>Helvetica Neue Medium</vt:lpstr>
      <vt:lpstr>Helvetica Neue Thin</vt:lpstr>
      <vt:lpstr>White</vt:lpstr>
      <vt:lpstr>Request for Nendica IEEE Advisor</vt:lpstr>
      <vt:lpstr>Nendica ICAID</vt:lpstr>
      <vt:lpstr>IC Advisor</vt:lpstr>
      <vt:lpstr>Proposed Request</vt:lpstr>
    </vt:vector>
  </TitlesOfParts>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Nendica Report Development Process</dc:title>
  <cp:lastModifiedBy>OfficeUser4564</cp:lastModifiedBy>
  <cp:revision>8</cp:revision>
  <dcterms:modified xsi:type="dcterms:W3CDTF">2018-03-07T00:39:06Z</dcterms:modified>
</cp:coreProperties>
</file>