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5" r:id="rId6"/>
    <p:sldId id="260" r:id="rId7"/>
    <p:sldId id="261" r:id="rId8"/>
    <p:sldId id="262" r:id="rId9"/>
    <p:sldId id="263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/>
    <p:restoredTop sz="91458"/>
  </p:normalViewPr>
  <p:slideViewPr>
    <p:cSldViewPr snapToGrid="0" snapToObjects="1" showGuides="1">
      <p:cViewPr varScale="1">
        <p:scale>
          <a:sx n="96" d="100"/>
          <a:sy n="96" d="100"/>
        </p:scale>
        <p:origin x="680" y="16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anchor="t"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posed Nendica Report Development Proces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rPr dirty="0"/>
              <a:t>Proposed Nendica Report </a:t>
            </a:r>
            <a:r>
              <a:rPr lang="en-US" dirty="0"/>
              <a:t>Progression</a:t>
            </a:r>
            <a:r>
              <a:rPr dirty="0"/>
              <a:t> Process</a:t>
            </a:r>
          </a:p>
        </p:txBody>
      </p:sp>
      <p:sp>
        <p:nvSpPr>
          <p:cNvPr id="120" name="Roger Marks (Huawei)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6575918"/>
            <a:ext cx="10464800" cy="11303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537463">
              <a:defRPr sz="3404"/>
            </a:pPr>
            <a:r>
              <a:rPr dirty="0"/>
              <a:t>Roger Marks (Huawei)</a:t>
            </a:r>
          </a:p>
          <a:p>
            <a:pPr defTabSz="537463">
              <a:defRPr sz="3404"/>
            </a:pPr>
            <a:r>
              <a:t>2018-03-0</a:t>
            </a:r>
            <a:r>
              <a:rPr lang="en-US"/>
              <a:t>6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ED2F0F-C829-404C-B2FD-E2DBF3FE893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2E796F76-75A4-3F4F-AD00-A50DBC8E2FB7}"/>
              </a:ext>
            </a:extLst>
          </p:cNvPr>
          <p:cNvSpPr txBox="1">
            <a:spLocks/>
          </p:cNvSpPr>
          <p:nvPr/>
        </p:nvSpPr>
        <p:spPr>
          <a:xfrm>
            <a:off x="6876256" y="25168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>
              <a:defRPr/>
            </a:pPr>
            <a:r>
              <a:rPr lang="en-US" dirty="0"/>
              <a:t>Mentor </a:t>
            </a:r>
            <a:r>
              <a:rPr lang="en-US"/>
              <a:t>DCN 802.1-18-0016-00-ICne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bstrac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Abstract</a:t>
            </a:r>
          </a:p>
        </p:txBody>
      </p:sp>
      <p:sp>
        <p:nvSpPr>
          <p:cNvPr id="123" name="This contribution proposes to formalize the development of the NEND ICA report as a set of deliverables on specific industrial topics. It suggest that work be organized as a set of Work Items leading to Nendica Reports.…"/>
          <p:cNvSpPr txBox="1">
            <a:spLocks noGrp="1"/>
          </p:cNvSpPr>
          <p:nvPr>
            <p:ph type="body" idx="1"/>
          </p:nvPr>
        </p:nvSpPr>
        <p:spPr>
          <a:xfrm>
            <a:off x="845118" y="2597150"/>
            <a:ext cx="11099801" cy="6286500"/>
          </a:xfrm>
          <a:prstGeom prst="rect">
            <a:avLst/>
          </a:prstGeom>
        </p:spPr>
        <p:txBody>
          <a:bodyPr/>
          <a:lstStyle/>
          <a:p>
            <a:pPr marL="422275" indent="-422275" defTabSz="554990">
              <a:spcBef>
                <a:spcPts val="3900"/>
              </a:spcBef>
              <a:defRPr sz="3040"/>
            </a:pPr>
            <a:r>
              <a:rPr dirty="0"/>
              <a:t>This contribution proposes to formalize the development of the NEND ICA report as a set of deliverables on specific topics. It suggest that work be organized as a set of Work Items leading to Nendica Reports. 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rPr dirty="0"/>
              <a:t>Work Item</a:t>
            </a:r>
            <a:r>
              <a:rPr lang="en-US" dirty="0"/>
              <a:t>s</a:t>
            </a:r>
            <a:r>
              <a:rPr dirty="0"/>
              <a:t> will operate semi-autonomously.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rPr dirty="0"/>
              <a:t>Nendica will ensure that all Work Items are within Nendica scope and </a:t>
            </a:r>
            <a:r>
              <a:rPr lang="en-US" dirty="0"/>
              <a:t>that they </a:t>
            </a:r>
            <a:r>
              <a:rPr dirty="0"/>
              <a:t>make progress.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rPr dirty="0"/>
              <a:t>Nendica will ensure ongoing exposure and wide review by issuing Call for Comments on all drafts and completed reports.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A2639E-6A27-9746-8A13-F68050F2417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endica Report Statu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Nendica Report Status</a:t>
            </a:r>
          </a:p>
        </p:txBody>
      </p:sp>
      <p:sp>
        <p:nvSpPr>
          <p:cNvPr id="126" name="Work Item…"/>
          <p:cNvSpPr txBox="1">
            <a:spLocks noGrp="1"/>
          </p:cNvSpPr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Study Item (optional)</a:t>
            </a:r>
          </a:p>
          <a:p>
            <a:r>
              <a:rPr dirty="0"/>
              <a:t>Work Item</a:t>
            </a:r>
          </a:p>
          <a:p>
            <a:r>
              <a:rPr dirty="0"/>
              <a:t>Nendica Draft Report</a:t>
            </a:r>
          </a:p>
          <a:p>
            <a:r>
              <a:rPr dirty="0"/>
              <a:t>Nendica Report, Revision 0</a:t>
            </a:r>
          </a:p>
          <a:p>
            <a:r>
              <a:rPr dirty="0"/>
              <a:t>Nendica Report, further Revision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CEC67A-6411-F344-B091-6627AA4C124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Work Item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95194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Work Item</a:t>
            </a:r>
            <a:r>
              <a:rPr lang="en-US" dirty="0"/>
              <a:t> Initiation</a:t>
            </a:r>
            <a:endParaRPr dirty="0"/>
          </a:p>
        </p:txBody>
      </p:sp>
      <p:sp>
        <p:nvSpPr>
          <p:cNvPr id="129" name="Work Item proposal…"/>
          <p:cNvSpPr txBox="1">
            <a:spLocks noGrp="1"/>
          </p:cNvSpPr>
          <p:nvPr>
            <p:ph type="body" idx="1"/>
          </p:nvPr>
        </p:nvSpPr>
        <p:spPr>
          <a:xfrm>
            <a:off x="739825" y="1404730"/>
            <a:ext cx="11099801" cy="76597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200025" indent="-200025" defTabSz="262889">
              <a:defRPr sz="1440"/>
            </a:pPr>
            <a:r>
              <a:rPr lang="en-US" sz="2400" dirty="0"/>
              <a:t>Work could begin with a Study Item, for internal discussion, or be developed outside Nendica</a:t>
            </a:r>
          </a:p>
          <a:p>
            <a:pPr marL="200025" indent="-200025" defTabSz="262889">
              <a:defRPr sz="1440"/>
            </a:pPr>
            <a:r>
              <a:rPr lang="en-US" sz="2400" dirty="0"/>
              <a:t>Formal </a:t>
            </a:r>
            <a:r>
              <a:rPr sz="2400" dirty="0"/>
              <a:t>Work Item proposal</a:t>
            </a:r>
          </a:p>
          <a:p>
            <a:pPr marL="844550" lvl="2" indent="-200025" defTabSz="262889">
              <a:defRPr sz="1440"/>
            </a:pPr>
            <a:r>
              <a:rPr sz="2400" dirty="0"/>
              <a:t>Demonstrate </a:t>
            </a:r>
            <a:r>
              <a:rPr lang="en-US" sz="2400" dirty="0"/>
              <a:t>industry </a:t>
            </a:r>
            <a:r>
              <a:rPr sz="2400" dirty="0"/>
              <a:t>interest</a:t>
            </a:r>
          </a:p>
          <a:p>
            <a:pPr marL="844550" lvl="2" indent="-200025" defTabSz="262889">
              <a:defRPr sz="1440"/>
            </a:pPr>
            <a:r>
              <a:rPr sz="2400" dirty="0"/>
              <a:t>Demonstrate fit with scope</a:t>
            </a:r>
            <a:endParaRPr lang="en-US" sz="2400" dirty="0"/>
          </a:p>
          <a:p>
            <a:pPr marL="844550" lvl="2" indent="-200025" defTabSz="262889">
              <a:defRPr sz="1440"/>
            </a:pPr>
            <a:r>
              <a:rPr lang="en-US" sz="2400" dirty="0"/>
              <a:t>Identify Editor</a:t>
            </a:r>
          </a:p>
          <a:p>
            <a:pPr marL="0" indent="-244475" defTabSz="262889">
              <a:defRPr sz="1440"/>
            </a:pPr>
            <a:r>
              <a:rPr sz="2400" dirty="0"/>
              <a:t>Circulate for comment following Nendica agreement</a:t>
            </a:r>
          </a:p>
          <a:p>
            <a:pPr marL="844550" lvl="2" indent="-200025" defTabSz="262889">
              <a:defRPr sz="1440"/>
            </a:pPr>
            <a:r>
              <a:rPr sz="2400" dirty="0"/>
              <a:t>Circulated to 802 EC</a:t>
            </a:r>
          </a:p>
          <a:p>
            <a:pPr marL="844550" lvl="2" indent="-200025" defTabSz="262889">
              <a:defRPr sz="1440"/>
            </a:pPr>
            <a:r>
              <a:rPr sz="2400" dirty="0"/>
              <a:t>Circulated on Nendica web site</a:t>
            </a:r>
          </a:p>
          <a:p>
            <a:pPr marL="200025" indent="-200025" defTabSz="262889">
              <a:defRPr sz="1440"/>
            </a:pPr>
            <a:r>
              <a:rPr sz="2400" dirty="0"/>
              <a:t>Approval: Nendica vote</a:t>
            </a:r>
          </a:p>
          <a:p>
            <a:pPr marL="844550" lvl="2" indent="-200025" defTabSz="262889">
              <a:defRPr sz="1440"/>
            </a:pPr>
            <a:r>
              <a:rPr sz="2400" dirty="0"/>
              <a:t>Face-to-face</a:t>
            </a:r>
            <a:endParaRPr lang="en-US" sz="2400" dirty="0"/>
          </a:p>
          <a:p>
            <a:pPr marL="200025" indent="-200025" defTabSz="262889">
              <a:defRPr sz="1440"/>
            </a:pPr>
            <a:r>
              <a:rPr lang="en-US" sz="2400" dirty="0"/>
              <a:t>Grandfathering</a:t>
            </a:r>
          </a:p>
          <a:p>
            <a:pPr marL="844550" lvl="2" indent="-200025" defTabSz="262889">
              <a:defRPr sz="1440"/>
            </a:pPr>
            <a:r>
              <a:rPr lang="en-US" sz="2400" dirty="0"/>
              <a:t>Proposal: consider the following to be approved Work Items</a:t>
            </a:r>
          </a:p>
          <a:p>
            <a:pPr marL="1289050" lvl="3" indent="-200025" defTabSz="262889">
              <a:defRPr sz="1440"/>
            </a:pPr>
            <a:r>
              <a:rPr lang="en-US" sz="2400" dirty="0"/>
              <a:t>Flexible Factory </a:t>
            </a:r>
            <a:r>
              <a:rPr lang="en-US" sz="2400" dirty="0" err="1"/>
              <a:t>IoT</a:t>
            </a:r>
            <a:endParaRPr lang="en-US" sz="2400" dirty="0"/>
          </a:p>
          <a:p>
            <a:pPr marL="1289050" lvl="3" indent="-200025" defTabSz="262889">
              <a:defRPr sz="1440"/>
            </a:pPr>
            <a:r>
              <a:rPr lang="en-US" sz="2400" dirty="0"/>
              <a:t>Lossless Network for Data Centers</a:t>
            </a:r>
          </a:p>
          <a:p>
            <a:pPr marL="644525" lvl="2" indent="0" defTabSz="262889">
              <a:buNone/>
              <a:defRPr sz="1440"/>
            </a:pP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4E1FC1-1F0A-F94C-98E1-565C25159C4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66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Work Item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95194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Work Item</a:t>
            </a:r>
            <a:r>
              <a:rPr lang="en-US" dirty="0"/>
              <a:t> Progress</a:t>
            </a:r>
            <a:endParaRPr dirty="0"/>
          </a:p>
        </p:txBody>
      </p:sp>
      <p:sp>
        <p:nvSpPr>
          <p:cNvPr id="129" name="Work Item proposal…"/>
          <p:cNvSpPr txBox="1">
            <a:spLocks noGrp="1"/>
          </p:cNvSpPr>
          <p:nvPr>
            <p:ph type="body" idx="1"/>
          </p:nvPr>
        </p:nvSpPr>
        <p:spPr>
          <a:xfrm>
            <a:off x="739825" y="1404730"/>
            <a:ext cx="11099801" cy="76597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200025" indent="-200025" defTabSz="262889">
              <a:defRPr sz="1440"/>
            </a:pPr>
            <a:r>
              <a:rPr lang="en-US" sz="2800" dirty="0"/>
              <a:t>Approved </a:t>
            </a:r>
            <a:r>
              <a:rPr sz="2800" dirty="0"/>
              <a:t>Work Item</a:t>
            </a:r>
            <a:r>
              <a:rPr lang="en-US" sz="2800" dirty="0"/>
              <a:t>s publicized</a:t>
            </a:r>
            <a:endParaRPr sz="2800" dirty="0"/>
          </a:p>
          <a:p>
            <a:pPr marL="844550" lvl="2" indent="-200025" defTabSz="262889">
              <a:defRPr sz="1440"/>
            </a:pPr>
            <a:r>
              <a:rPr lang="en-US" sz="2800" dirty="0"/>
              <a:t>Web site area</a:t>
            </a:r>
            <a:endParaRPr sz="2800" dirty="0"/>
          </a:p>
          <a:p>
            <a:pPr marL="844550" lvl="2" indent="-200025" defTabSz="262889">
              <a:defRPr sz="1440"/>
            </a:pPr>
            <a:r>
              <a:rPr lang="en-US" sz="2800" dirty="0"/>
              <a:t>Promotion of custom email reflector tag</a:t>
            </a:r>
          </a:p>
          <a:p>
            <a:pPr marL="844550" lvl="2" indent="-200025" defTabSz="262889">
              <a:defRPr sz="1440"/>
            </a:pPr>
            <a:r>
              <a:rPr lang="en-US" sz="2800" dirty="0"/>
              <a:t>Notification to 802 EC reflector and Working Groups</a:t>
            </a:r>
          </a:p>
          <a:p>
            <a:pPr marL="844550" lvl="2" indent="-200025" defTabSz="262889">
              <a:defRPr sz="1440"/>
            </a:pPr>
            <a:r>
              <a:rPr lang="en-US" sz="2800" dirty="0"/>
              <a:t>Authorization for standalone meetings, including </a:t>
            </a:r>
            <a:r>
              <a:rPr lang="en-US" sz="2800" dirty="0" err="1"/>
              <a:t>telecons</a:t>
            </a:r>
            <a:endParaRPr lang="en-US" sz="2800" dirty="0"/>
          </a:p>
          <a:p>
            <a:pPr marL="644525" lvl="2" indent="0" defTabSz="262889">
              <a:buNone/>
              <a:defRPr sz="1440"/>
            </a:pPr>
            <a:endParaRPr 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4E1FC1-1F0A-F94C-98E1-565C25159C4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5096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endica Draft Report"/>
          <p:cNvSpPr txBox="1">
            <a:spLocks noGrp="1"/>
          </p:cNvSpPr>
          <p:nvPr>
            <p:ph type="title"/>
          </p:nvPr>
        </p:nvSpPr>
        <p:spPr>
          <a:xfrm>
            <a:off x="814438" y="422742"/>
            <a:ext cx="11099801" cy="2159001"/>
          </a:xfrm>
          <a:prstGeom prst="rect">
            <a:avLst/>
          </a:prstGeom>
        </p:spPr>
        <p:txBody>
          <a:bodyPr/>
          <a:lstStyle/>
          <a:p>
            <a:r>
              <a:t>Nendica Draft Report</a:t>
            </a:r>
          </a:p>
        </p:txBody>
      </p:sp>
      <p:sp>
        <p:nvSpPr>
          <p:cNvPr id="132" name="Work Item develops draft report…"/>
          <p:cNvSpPr txBox="1">
            <a:spLocks noGrp="1"/>
          </p:cNvSpPr>
          <p:nvPr>
            <p:ph type="body" idx="1"/>
          </p:nvPr>
        </p:nvSpPr>
        <p:spPr>
          <a:xfrm>
            <a:off x="952500" y="2728861"/>
            <a:ext cx="11099800" cy="62865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55600" indent="-355600" defTabSz="467359">
              <a:defRPr sz="2560"/>
            </a:pPr>
            <a:r>
              <a:rPr sz="2800" dirty="0"/>
              <a:t>Work Item </a:t>
            </a:r>
            <a:r>
              <a:rPr lang="en-US" sz="2800" dirty="0"/>
              <a:t>activity </a:t>
            </a:r>
            <a:r>
              <a:rPr sz="2800" dirty="0"/>
              <a:t>develops draft report</a:t>
            </a:r>
          </a:p>
          <a:p>
            <a:pPr marL="355600" indent="-355600" defTabSz="467359">
              <a:defRPr sz="2560"/>
            </a:pPr>
            <a:r>
              <a:rPr lang="en-US" sz="2800" dirty="0"/>
              <a:t>Motion to initiate ballot on</a:t>
            </a:r>
            <a:r>
              <a:rPr sz="2800" dirty="0"/>
              <a:t> draft</a:t>
            </a:r>
            <a:r>
              <a:rPr lang="en-US" sz="2800" dirty="0"/>
              <a:t> report placed on</a:t>
            </a:r>
            <a:r>
              <a:rPr sz="2800" dirty="0"/>
              <a:t> Nendica </a:t>
            </a:r>
            <a:r>
              <a:rPr lang="en-US" sz="2800" dirty="0"/>
              <a:t>agenda based on notice from Work Item Editor with at least 7 days notice prior to meeting</a:t>
            </a:r>
            <a:endParaRPr sz="2800" dirty="0"/>
          </a:p>
          <a:p>
            <a:pPr marL="355600" indent="-355600" defTabSz="467359">
              <a:defRPr sz="2560"/>
            </a:pPr>
            <a:r>
              <a:rPr lang="en-US" sz="2800" dirty="0"/>
              <a:t>Nendica votes to identify draft as “Nendica Draft Report” and open Call for Comments</a:t>
            </a:r>
          </a:p>
          <a:p>
            <a:pPr marL="800100" lvl="1" indent="-355600" defTabSz="467359">
              <a:defRPr sz="2560"/>
            </a:pPr>
            <a:r>
              <a:rPr lang="en-US" sz="2800" dirty="0"/>
              <a:t>Face to face, or </a:t>
            </a:r>
            <a:r>
              <a:rPr lang="en-US" sz="2800" dirty="0" err="1"/>
              <a:t>telecon</a:t>
            </a:r>
            <a:endParaRPr lang="en-US" sz="2800" dirty="0"/>
          </a:p>
          <a:p>
            <a:pPr marL="355600" indent="-355600" defTabSz="467359">
              <a:defRPr sz="2560"/>
            </a:pPr>
            <a:r>
              <a:rPr lang="en-US" sz="2800" dirty="0"/>
              <a:t>“Nendica Draft Report” posted</a:t>
            </a:r>
            <a:r>
              <a:rPr sz="2800" dirty="0"/>
              <a:t> on Mentor</a:t>
            </a:r>
          </a:p>
          <a:p>
            <a:pPr marL="711200" lvl="1" indent="-355600" defTabSz="467359">
              <a:defRPr sz="2560"/>
            </a:pPr>
            <a:r>
              <a:rPr sz="2800" dirty="0"/>
              <a:t>Need to check with IEEE regarding copyright</a:t>
            </a:r>
          </a:p>
          <a:p>
            <a:pPr marL="355600" indent="-355600" defTabSz="467359">
              <a:defRPr sz="2560"/>
            </a:pPr>
            <a:r>
              <a:rPr sz="2800" dirty="0"/>
              <a:t>Call for Comments issued</a:t>
            </a:r>
            <a:r>
              <a:rPr lang="en-US" sz="2800" dirty="0"/>
              <a:t>, nominally 30 days</a:t>
            </a:r>
            <a:endParaRPr sz="2800" dirty="0"/>
          </a:p>
          <a:p>
            <a:pPr marL="711200" lvl="1" indent="-355600" defTabSz="467359">
              <a:defRPr sz="2560"/>
            </a:pPr>
            <a:r>
              <a:rPr sz="2800" dirty="0"/>
              <a:t>Announced to 802 EC and Nendica list</a:t>
            </a:r>
          </a:p>
          <a:p>
            <a:pPr marL="711200" lvl="1" indent="-355600" defTabSz="467359">
              <a:defRPr sz="2560"/>
            </a:pPr>
            <a:r>
              <a:rPr sz="2800" dirty="0"/>
              <a:t>Conducted by IEEE Mentor </a:t>
            </a:r>
            <a:r>
              <a:rPr sz="2800" dirty="0" err="1"/>
              <a:t>ePoll</a:t>
            </a:r>
            <a:endParaRPr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A9FBC-5E61-4B4C-91F3-9D9A399C387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endica Report"/>
          <p:cNvSpPr txBox="1">
            <a:spLocks noGrp="1"/>
          </p:cNvSpPr>
          <p:nvPr>
            <p:ph type="title"/>
          </p:nvPr>
        </p:nvSpPr>
        <p:spPr>
          <a:xfrm>
            <a:off x="1075221" y="2540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Nendica Report</a:t>
            </a:r>
          </a:p>
        </p:txBody>
      </p:sp>
      <p:sp>
        <p:nvSpPr>
          <p:cNvPr id="135" name="Following comment resolution, candidate draft presented to Nendica for vot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2270" indent="-382270" defTabSz="502412">
              <a:defRPr sz="2752"/>
            </a:pPr>
            <a:r>
              <a:rPr dirty="0"/>
              <a:t>Following comment resolution, </a:t>
            </a:r>
            <a:r>
              <a:rPr lang="en-US" dirty="0"/>
              <a:t>and recirculation at the option of the Editor, </a:t>
            </a:r>
            <a:r>
              <a:rPr dirty="0"/>
              <a:t>candidate draft presented to Nendica for vote</a:t>
            </a:r>
          </a:p>
          <a:p>
            <a:pPr marL="382270" indent="-382270" defTabSz="502412">
              <a:defRPr sz="2752"/>
            </a:pPr>
            <a:r>
              <a:rPr dirty="0"/>
              <a:t>Approved document, marked a Nendica Report, posted on Mentor</a:t>
            </a:r>
          </a:p>
          <a:p>
            <a:pPr marL="382270" indent="-382270" defTabSz="502412">
              <a:defRPr sz="2752"/>
            </a:pPr>
            <a:r>
              <a:rPr dirty="0"/>
              <a:t>Announced, along with a process to collect comments</a:t>
            </a:r>
          </a:p>
          <a:p>
            <a:pPr marL="764540" lvl="1" indent="-382270" defTabSz="502412">
              <a:defRPr sz="2752"/>
            </a:pPr>
            <a:r>
              <a:rPr dirty="0"/>
              <a:t>Including proposals to enlarge or restrict scope, or divide work</a:t>
            </a:r>
          </a:p>
          <a:p>
            <a:pPr marL="382270" indent="-382270" defTabSz="502412">
              <a:defRPr sz="2752"/>
            </a:pPr>
            <a:r>
              <a:rPr dirty="0"/>
              <a:t>Work Item </a:t>
            </a:r>
            <a:r>
              <a:rPr lang="en-US" dirty="0"/>
              <a:t>Editor</a:t>
            </a:r>
            <a:r>
              <a:rPr dirty="0"/>
              <a:t> tasked to report to Nendica on the comments received, and recommend revision.</a:t>
            </a:r>
          </a:p>
          <a:p>
            <a:pPr marL="382270" indent="-382270" defTabSz="502412">
              <a:defRPr sz="2752"/>
            </a:pPr>
            <a:r>
              <a:rPr dirty="0"/>
              <a:t>Following Nendica approval, Revision Work Item begins, following normal Work Item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B1C94C-EFAB-4D48-9CE5-4D3E4DD5278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Issu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Issues</a:t>
            </a:r>
          </a:p>
        </p:txBody>
      </p:sp>
      <p:sp>
        <p:nvSpPr>
          <p:cNvPr id="138" name="Ensure that Nendica Draft Reports, despite required IEEE copyright, are easily accessible by all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Ensure that Nendica Draft Reports, despite required IEEE copyright, are easily accessible by all.</a:t>
            </a:r>
          </a:p>
          <a:p>
            <a:r>
              <a:t>Actively reach out to industry, including industry vertical organizations and IEEE activities, for exposure and engagement.</a:t>
            </a:r>
          </a:p>
          <a:p>
            <a:r>
              <a:t>Seek IEEE staff support for specific activities.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50FD6C-3E4F-8344-9F2C-4B9ED2802D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clu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Conclusion</a:t>
            </a:r>
          </a:p>
        </p:txBody>
      </p:sp>
      <p:sp>
        <p:nvSpPr>
          <p:cNvPr id="141" name="The methods described here would add some formal process to the development of Nendica output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The methods described here would add some formal process to the development of Nendica outputs.</a:t>
            </a:r>
          </a:p>
          <a:p>
            <a:r>
              <a:rPr lang="en-US" dirty="0"/>
              <a:t>The theme of the proposal is involves an open Call to </a:t>
            </a:r>
            <a:r>
              <a:rPr lang="en-US"/>
              <a:t>Comments process to </a:t>
            </a:r>
            <a:r>
              <a:rPr lang="en-US" dirty="0"/>
              <a:t>broadly engaged interested parties.</a:t>
            </a:r>
          </a:p>
          <a:p>
            <a:r>
              <a:rPr dirty="0"/>
              <a:t>The intention</a:t>
            </a:r>
            <a:r>
              <a:rPr lang="en-US" dirty="0"/>
              <a:t>s</a:t>
            </a:r>
            <a:r>
              <a:rPr dirty="0"/>
              <a:t> </a:t>
            </a:r>
            <a:r>
              <a:rPr lang="en-US" dirty="0"/>
              <a:t>are</a:t>
            </a:r>
            <a:r>
              <a:rPr dirty="0"/>
              <a:t> to steer the activity toward the production of high-quality documentation of significance</a:t>
            </a:r>
            <a:r>
              <a:rPr lang="en-US" dirty="0"/>
              <a:t>, and to stimulate the engagement of interested parties in both the Work Item and Nendica as a whole</a:t>
            </a:r>
            <a:r>
              <a:rPr dirty="0"/>
              <a:t>.</a:t>
            </a:r>
          </a:p>
          <a:p>
            <a:r>
              <a:rPr dirty="0"/>
              <a:t>Views on this proposal are welcome.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2FF3BF-4A4C-0B46-8BBC-4A2F7FF7D0E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535</Words>
  <Application>Microsoft Macintosh PowerPoint</Application>
  <PresentationFormat>Custom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Proposed Nendica Report Progression Process</vt:lpstr>
      <vt:lpstr>Abstract</vt:lpstr>
      <vt:lpstr>Nendica Report Status</vt:lpstr>
      <vt:lpstr>Work Item Initiation</vt:lpstr>
      <vt:lpstr>Work Item Progress</vt:lpstr>
      <vt:lpstr>Nendica Draft Report</vt:lpstr>
      <vt:lpstr>Nendica Report</vt:lpstr>
      <vt:lpstr>Issues</vt:lpstr>
      <vt:lpstr>Conclusion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Nendica Report Development Process</dc:title>
  <cp:lastModifiedBy>OfficeUser4564</cp:lastModifiedBy>
  <cp:revision>25</cp:revision>
  <dcterms:modified xsi:type="dcterms:W3CDTF">2018-03-07T00:38:25Z</dcterms:modified>
</cp:coreProperties>
</file>