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handoutMasterIdLst>
    <p:handoutMasterId r:id="rId13"/>
  </p:handoutMasterIdLst>
  <p:sldIdLst>
    <p:sldId id="256" r:id="rId2"/>
    <p:sldId id="346" r:id="rId3"/>
    <p:sldId id="347" r:id="rId4"/>
    <p:sldId id="260" r:id="rId5"/>
    <p:sldId id="340" r:id="rId6"/>
    <p:sldId id="345" r:id="rId7"/>
    <p:sldId id="318" r:id="rId8"/>
    <p:sldId id="348" r:id="rId9"/>
    <p:sldId id="328" r:id="rId10"/>
    <p:sldId id="349"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22" autoAdjust="0"/>
    <p:restoredTop sz="94622" autoAdjust="0"/>
  </p:normalViewPr>
  <p:slideViewPr>
    <p:cSldViewPr showGuides="1">
      <p:cViewPr varScale="1">
        <p:scale>
          <a:sx n="150" d="100"/>
          <a:sy n="150" d="100"/>
        </p:scale>
        <p:origin x="12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0"/>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3/6/18</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2018-03-06</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CAB5B4FE-D21D-7247-B69A-45E5C6F60C75}"/>
              </a:ext>
            </a:extLst>
          </p:cNvPr>
          <p:cNvSpPr>
            <a:spLocks noGrp="1" noChangeArrowheads="1"/>
          </p:cNvSpPr>
          <p:nvPr>
            <p:ph type="sldNum"/>
          </p:nvPr>
        </p:nvSpPr>
        <p:spPr>
          <a:ln/>
        </p:spPr>
        <p:txBody>
          <a:bodyPr/>
          <a:lstStyle/>
          <a:p>
            <a:fld id="{670B6578-2957-5D4D-952A-34F3B1F7A220}" type="slidenum">
              <a:rPr lang="en-US" altLang="en-US"/>
              <a:pPr/>
              <a:t>3</a:t>
            </a:fld>
            <a:endParaRPr lang="en-US" altLang="en-US"/>
          </a:p>
        </p:txBody>
      </p:sp>
      <p:sp>
        <p:nvSpPr>
          <p:cNvPr id="5121" name="Text Box 1">
            <a:extLst>
              <a:ext uri="{FF2B5EF4-FFF2-40B4-BE49-F238E27FC236}">
                <a16:creationId xmlns:a16="http://schemas.microsoft.com/office/drawing/2014/main" id="{1778DB8E-3709-5F48-AFAB-77DAE61E5FCA}"/>
              </a:ext>
            </a:extLst>
          </p:cNvPr>
          <p:cNvSpPr txBox="1">
            <a:spLocks noChangeArrowheads="1"/>
          </p:cNvSpPr>
          <p:nvPr/>
        </p:nvSpPr>
        <p:spPr bwMode="auto">
          <a:xfrm>
            <a:off x="4398963" y="9555163"/>
            <a:ext cx="3368675"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D3368D2-096D-1146-B46F-568680239C74}" type="slidenum">
              <a:rPr lang="en-US" altLang="en-US" sz="1400">
                <a:solidFill>
                  <a:srgbClr val="000000"/>
                </a:solidFill>
                <a:ea typeface="DejaVu Sans"/>
                <a:cs typeface="DejaVu Sans"/>
              </a:rPr>
              <a:pPr algn="r">
                <a:lnSpc>
                  <a:spcPct val="93000"/>
                </a:lnSpc>
                <a:buClrTx/>
                <a:buFontTx/>
                <a:buNone/>
              </a:pPr>
              <a:t>3</a:t>
            </a:fld>
            <a:endParaRPr lang="en-US" altLang="en-US" sz="1400">
              <a:solidFill>
                <a:srgbClr val="000000"/>
              </a:solidFill>
              <a:ea typeface="DejaVu Sans"/>
              <a:cs typeface="DejaVu Sans"/>
            </a:endParaRPr>
          </a:p>
        </p:txBody>
      </p:sp>
      <p:sp>
        <p:nvSpPr>
          <p:cNvPr id="5122" name="Text Box 2">
            <a:extLst>
              <a:ext uri="{FF2B5EF4-FFF2-40B4-BE49-F238E27FC236}">
                <a16:creationId xmlns:a16="http://schemas.microsoft.com/office/drawing/2014/main" id="{E5D2C606-64F1-7049-9B0C-C2FE223C3C2E}"/>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3A01B8CD-2F08-0F46-AD6B-4487CD78250F}"/>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383ABF5B-4283-B644-A216-0BE37EDFCD0E}"/>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6A3D2D60-6C81-474C-851F-3FEDE005D2D4}"/>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88406529-6427-B142-A7DB-4F5A4600537F}" type="slidenum">
              <a:rPr lang="en-US" altLang="en-US">
                <a:solidFill>
                  <a:srgbClr val="000000"/>
                </a:solidFill>
                <a:ea typeface="MS Gothic" panose="020B0609070205080204" pitchFamily="49" charset="-128"/>
              </a:rPr>
              <a:pPr algn="r">
                <a:buClrTx/>
                <a:buFontTx/>
                <a:buNone/>
              </a:pPr>
              <a:t>3</a:t>
            </a:fld>
            <a:endParaRPr lang="en-US" altLang="en-US">
              <a:solidFill>
                <a:srgbClr val="000000"/>
              </a:solidFill>
              <a:ea typeface="MS Gothic" panose="020B0609070205080204" pitchFamily="49" charset="-128"/>
            </a:endParaRPr>
          </a:p>
        </p:txBody>
      </p:sp>
      <p:sp>
        <p:nvSpPr>
          <p:cNvPr id="5126" name="Text Box 6">
            <a:extLst>
              <a:ext uri="{FF2B5EF4-FFF2-40B4-BE49-F238E27FC236}">
                <a16:creationId xmlns:a16="http://schemas.microsoft.com/office/drawing/2014/main" id="{C190BF8B-D4C0-7547-BAF9-7411D2F66F4B}"/>
              </a:ext>
            </a:extLst>
          </p:cNvPr>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99C8E03F-7D0B-234A-B979-BC085DB8308A}"/>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p:spPr>
        <p:txBody>
          <a:bodyPr/>
          <a:lstStyle>
            <a:lvl1pPr>
              <a:defRPr/>
            </a:lvl1pPr>
          </a:lstStyle>
          <a:p>
            <a:pPr>
              <a:defRPr/>
            </a:pPr>
            <a:r>
              <a:rPr lang="en-US" dirty="0"/>
              <a:t>Mentor DCN 802.1-18-0015-00-ICne</a:t>
            </a:r>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p:txBody>
          <a:bodyPr/>
          <a:lstStyle>
            <a:lvl1pPr>
              <a:defRPr/>
            </a:lvl1pPr>
          </a:lstStyle>
          <a:p>
            <a:pPr>
              <a:defRPr/>
            </a:pPr>
            <a:fld id="{7DA07659-B7AB-3A4B-A451-A500864C2EB9}" type="datetime1">
              <a:rPr lang="en-US" smtClean="0"/>
              <a:t>3/6/18</a:t>
            </a:fld>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p:txBody>
          <a:bodyPr/>
          <a:lstStyle>
            <a:lvl1pPr>
              <a:defRPr/>
            </a:lvl1pPr>
          </a:lstStyle>
          <a:p>
            <a:pPr>
              <a:defRPr/>
            </a:pPr>
            <a:fld id="{CF5E3950-2B79-DA4D-BEF2-DA6DE712F748}" type="datetime1">
              <a:rPr lang="en-US" smtClean="0"/>
              <a:t>3/6/18</a:t>
            </a:fld>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p:spPr>
        <p:txBody>
          <a:bodyPr/>
          <a:lstStyle>
            <a:lvl1pPr>
              <a:defRPr/>
            </a:lvl1pPr>
          </a:lstStyle>
          <a:p>
            <a:pPr>
              <a:defRPr/>
            </a:pPr>
            <a:fld id="{63D89E0A-DD13-0749-B65A-688F76016395}" type="datetime1">
              <a:rPr lang="en-US" smtClean="0"/>
              <a:t>3/6/18</a:t>
            </a:fld>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p:spPr>
        <p:txBody>
          <a:bodyPr/>
          <a:lstStyle>
            <a:lvl1pPr>
              <a:defRPr/>
            </a:lvl1pPr>
          </a:lstStyle>
          <a:p>
            <a:pPr>
              <a:defRPr/>
            </a:pPr>
            <a:r>
              <a:rPr lang="en-US"/>
              <a:t>Mentor DCN:  802.1-18-000x-00-ICne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p:txBody>
          <a:bodyPr/>
          <a:lstStyle>
            <a:lvl1pPr>
              <a:defRPr/>
            </a:lvl1pPr>
          </a:lstStyle>
          <a:p>
            <a:pPr>
              <a:defRPr/>
            </a:pPr>
            <a:fld id="{773CCF9D-5A26-E048-988B-EAFD589F4015}" type="slidenum">
              <a:rPr lang="en-US" altLang="en-US"/>
              <a:pPr>
                <a:defRPr/>
              </a:pPr>
              <a:t>‹#›</a:t>
            </a:fld>
            <a:endParaRPr lang="en-US" altLang="en-US"/>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p:spPr>
        <p:txBody>
          <a:bodyPr/>
          <a:lstStyle>
            <a:lvl1pPr>
              <a:defRPr/>
            </a:lvl1pPr>
          </a:lstStyle>
          <a:p>
            <a:pPr>
              <a:defRPr/>
            </a:pPr>
            <a:fld id="{F48BFD27-A618-BE42-9ABF-C9134FAB5ABA}" type="datetime1">
              <a:rPr lang="en-US" smtClean="0"/>
              <a:t>3/6/18</a:t>
            </a:fld>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p:spPr>
        <p:txBody>
          <a:bodyPr/>
          <a:lstStyle>
            <a:lvl1pPr>
              <a:defRPr/>
            </a:lvl1pPr>
          </a:lstStyle>
          <a:p>
            <a:pPr>
              <a:defRPr/>
            </a:pPr>
            <a:r>
              <a:rPr lang="en-US"/>
              <a:t>Mentor DCN:  802.1-18-000x-00-ICne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p:txBody>
          <a:bodyPr/>
          <a:lstStyle>
            <a:lvl1pPr>
              <a:defRPr/>
            </a:lvl1pPr>
          </a:lstStyle>
          <a:p>
            <a:pPr>
              <a:defRPr/>
            </a:pPr>
            <a:fld id="{3FF98BAE-5004-7F46-AFD4-6E440FD98749}" type="datetime1">
              <a:rPr lang="en-US" smtClean="0"/>
              <a:t>3/6/18</a:t>
            </a:fld>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p:txBody>
          <a:bodyPr/>
          <a:lstStyle>
            <a:lvl1pPr>
              <a:defRPr/>
            </a:lvl1pPr>
          </a:lstStyle>
          <a:p>
            <a:pPr>
              <a:defRPr/>
            </a:pPr>
            <a:fld id="{4AD7FE8C-28A9-5F42-B466-82A5AAB389D6}" type="datetime1">
              <a:rPr lang="en-US" smtClean="0"/>
              <a:t>3/6/18</a:t>
            </a:fld>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p:txBody>
          <a:bodyPr rtlCol="0"/>
          <a:lstStyle>
            <a:lvl1pPr>
              <a:defRPr/>
            </a:lvl1pPr>
          </a:lstStyle>
          <a:p>
            <a:pPr>
              <a:defRPr/>
            </a:pPr>
            <a:r>
              <a:rPr lang="en-US"/>
              <a:t>Mentor DCN:  802.1-18-000x-00-ICne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p:spPr>
        <p:txBody>
          <a:bodyPr/>
          <a:lstStyle>
            <a:lvl1pPr>
              <a:defRPr/>
            </a:lvl1pPr>
          </a:lstStyle>
          <a:p>
            <a:pPr>
              <a:defRPr/>
            </a:pPr>
            <a:fld id="{D815F7A2-5CDF-AA48-9A73-AEA75FC140E4}" type="datetime1">
              <a:rPr lang="en-US" smtClean="0"/>
              <a:t>3/6/18</a:t>
            </a:fld>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p:spPr>
        <p:txBody>
          <a:bodyPr/>
          <a:lstStyle>
            <a:lvl1pPr>
              <a:defRPr/>
            </a:lvl1pPr>
          </a:lstStyle>
          <a:p>
            <a:pPr>
              <a:defRPr/>
            </a:pPr>
            <a:r>
              <a:rPr lang="en-US"/>
              <a:t>Mentor DCN:  802.1-18-000x-00-ICne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p:txBody>
          <a:bodyPr/>
          <a:lstStyle>
            <a:lvl1pPr>
              <a:defRPr/>
            </a:lvl1pPr>
          </a:lstStyle>
          <a:p>
            <a:pPr>
              <a:defRPr/>
            </a:pPr>
            <a:fld id="{14AED648-0FAA-2541-AE38-430538425C12}" type="datetime1">
              <a:rPr lang="en-US" smtClean="0"/>
              <a:t>3/6/18</a:t>
            </a:fld>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p:txBody>
          <a:bodyPr/>
          <a:lstStyle>
            <a:lvl1pPr>
              <a:defRPr/>
            </a:lvl1pPr>
          </a:lstStyle>
          <a:p>
            <a:pPr>
              <a:defRPr/>
            </a:pPr>
            <a:fld id="{10931C27-534F-CD4C-9D8E-4A0DA1D9F379}" type="datetime1">
              <a:rPr lang="en-US" smtClean="0"/>
              <a:t>3/6/18</a:t>
            </a:fld>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p:txBody>
          <a:bodyPr/>
          <a:lstStyle>
            <a:lvl1pPr>
              <a:defRPr/>
            </a:lvl1pPr>
          </a:lstStyle>
          <a:p>
            <a:pPr>
              <a:defRPr/>
            </a:pPr>
            <a:fld id="{7973E8EC-6735-CE4C-9D64-C17314480ED5}" type="datetime1">
              <a:rPr lang="en-US" smtClean="0"/>
              <a:t>3/6/18</a:t>
            </a:fld>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E8F05FC-350D-41D4-AEBE-D76A6DB65652}"/>
              </a:ext>
            </a:extLst>
          </p:cNvPr>
          <p:cNvSpPr>
            <a:spLocks noGrp="1"/>
          </p:cNvSpPr>
          <p:nvPr>
            <p:ph type="dt" sz="half" idx="2"/>
          </p:nvPr>
        </p:nvSpPr>
        <p:spPr>
          <a:xfrm>
            <a:off x="7143750" y="-27384"/>
            <a:ext cx="957263"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defRPr>
            </a:lvl1pPr>
          </a:lstStyle>
          <a:p>
            <a:pPr>
              <a:defRPr/>
            </a:pPr>
            <a:fld id="{514DB4C4-98D3-FD41-BAB0-93111E2D54BF}" type="datetime1">
              <a:rPr lang="en-US" smtClean="0"/>
              <a:t>3/6/18</a:t>
            </a:fld>
            <a:endParaRPr lang="en-US"/>
          </a:p>
        </p:txBody>
      </p:sp>
      <p:sp>
        <p:nvSpPr>
          <p:cNvPr id="3" name="Footer Placeholder 2">
            <a:extLst>
              <a:ext uri="{FF2B5EF4-FFF2-40B4-BE49-F238E27FC236}">
                <a16:creationId xmlns:a16="http://schemas.microsoft.com/office/drawing/2014/main" id="{DA3A7AB1-930F-4A16-986B-D6C01F5CA576}"/>
              </a:ext>
            </a:extLst>
          </p:cNvPr>
          <p:cNvSpPr>
            <a:spLocks noGrp="1"/>
          </p:cNvSpPr>
          <p:nvPr>
            <p:ph type="ftr" sz="quarter" idx="3"/>
          </p:nvPr>
        </p:nvSpPr>
        <p:spPr>
          <a:xfrm>
            <a:off x="5257800" y="-27384"/>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a:t>Mentor DCN:  802.1-18-000x-00-ICne</a:t>
            </a:r>
            <a:endParaRPr lang="en-US" dirty="0"/>
          </a:p>
        </p:txBody>
      </p:sp>
      <p:sp>
        <p:nvSpPr>
          <p:cNvPr id="23" name="Slide Number Placeholder 22">
            <a:extLst>
              <a:ext uri="{FF2B5EF4-FFF2-40B4-BE49-F238E27FC236}">
                <a16:creationId xmlns:a16="http://schemas.microsoft.com/office/drawing/2014/main" id="{2C697688-0EE7-4874-8A37-B00F546E467C}"/>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E7638AC8-2A4C-B440-A490-67648C0A0D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mailaccount.cmail19.com/t/t-l-kjqjlk-kduyhyiih-u/" TargetMode="External"/><Relationship Id="rId2" Type="http://schemas.openxmlformats.org/officeDocument/2006/relationships/hyperlink" Target="http://emailaccount.cmail19.com/t/t-l-kjqjlk-kduyhyiih-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documents?is_group=ICne" TargetMode="External"/><Relationship Id="rId2" Type="http://schemas.openxmlformats.org/officeDocument/2006/relationships/hyperlink" Target="http://1.ieee802.org/802-nend/" TargetMode="External"/><Relationship Id="rId1" Type="http://schemas.openxmlformats.org/officeDocument/2006/relationships/slideLayout" Target="../slideLayouts/slideLayout2.xml"/><Relationship Id="rId4" Type="http://schemas.openxmlformats.org/officeDocument/2006/relationships/hyperlink" Target="http://listserv.ieee.org/cgi-bin/wa?SUBED1=STDS-802-NEND&amp;A=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dcn/18/1-18-0004-00-ICne-the-lossless-network-for-data-centers.pdf" TargetMode="External"/><Relationship Id="rId2" Type="http://schemas.openxmlformats.org/officeDocument/2006/relationships/hyperlink" Target="https://mentor.ieee.org/802.1/dcn/18/1-18-0002-02-ICne-draft-report-wired-wireless-flexible-factory-iot.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457200" y="1556792"/>
            <a:ext cx="8458200" cy="2880320"/>
          </a:xfrm>
        </p:spPr>
        <p:txBody>
          <a:bodyPr anchor="t"/>
          <a:lstStyle/>
          <a:p>
            <a:pPr eaLnBrk="1" hangingPunct="1"/>
            <a:r>
              <a:rPr lang="en-US" altLang="en-US" dirty="0"/>
              <a:t>IEEE 802 Network Enhancements for the Next Decade </a:t>
            </a:r>
            <a:br>
              <a:rPr lang="en-US" altLang="en-US" dirty="0"/>
            </a:br>
            <a:r>
              <a:rPr lang="en-US" altLang="en-US" dirty="0"/>
              <a:t>Industry Connections Activity</a:t>
            </a:r>
            <a:br>
              <a:rPr lang="en-US" altLang="en-US" dirty="0"/>
            </a:br>
            <a:r>
              <a:rPr lang="en-US" altLang="en-US" dirty="0"/>
              <a:t>(Nendica)</a:t>
            </a:r>
          </a:p>
        </p:txBody>
      </p:sp>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628728"/>
            <a:ext cx="4953000" cy="1752600"/>
          </a:xfrm>
        </p:spPr>
        <p:txBody>
          <a:bodyPr/>
          <a:lstStyle/>
          <a:p>
            <a:pPr marL="63500" eaLnBrk="1" hangingPunct="1">
              <a:lnSpc>
                <a:spcPct val="70000"/>
              </a:lnSpc>
            </a:pPr>
            <a:r>
              <a:rPr lang="en-US" altLang="en-US" dirty="0"/>
              <a:t>Roger Marks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err="1"/>
              <a:t>roger@ethair.net</a:t>
            </a:r>
            <a:br>
              <a:rPr lang="en-US" altLang="en-US" sz="1800" dirty="0"/>
            </a:br>
            <a:r>
              <a:rPr lang="en-US" altLang="en-US" sz="1600" dirty="0"/>
              <a:t>+1 802 227 2253</a:t>
            </a:r>
          </a:p>
          <a:p>
            <a:pPr marL="63500" eaLnBrk="1" hangingPunct="1">
              <a:lnSpc>
                <a:spcPct val="70000"/>
              </a:lnSpc>
            </a:pPr>
            <a:endParaRPr lang="en-US" altLang="en-US" dirty="0"/>
          </a:p>
          <a:p>
            <a:pPr marL="63500" eaLnBrk="1" hangingPunct="1">
              <a:lnSpc>
                <a:spcPct val="70000"/>
              </a:lnSpc>
            </a:pPr>
            <a:r>
              <a:rPr lang="en-US" altLang="en-US" dirty="0"/>
              <a:t>6 March 2018</a:t>
            </a:r>
          </a:p>
        </p:txBody>
      </p:sp>
      <p:pic>
        <p:nvPicPr>
          <p:cNvPr id="16387" name="Picture 6" descr="https://encrypted-tbn3.gstatic.com/images?q=tbn:ANd9GcS2OeDDz4S3NME0m7I9GDAhNV1zLpK7XjFi-44fBUJ55qOqrhtz">
            <a:extLst>
              <a:ext uri="{FF2B5EF4-FFF2-40B4-BE49-F238E27FC236}">
                <a16:creationId xmlns:a16="http://schemas.microsoft.com/office/drawing/2014/main" id="{69B162CA-C49A-D34A-BC94-C4435F4CC7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3">
            <a:extLst>
              <a:ext uri="{FF2B5EF4-FFF2-40B4-BE49-F238E27FC236}">
                <a16:creationId xmlns:a16="http://schemas.microsoft.com/office/drawing/2014/main" id="{04631132-2EA0-F245-93F1-E075FB557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05EB3E7-8745-5341-AC2D-EBF38C76EDB7}" type="slidenum">
              <a:rPr lang="en-US" altLang="en-US" sz="1800" smtClean="0">
                <a:solidFill>
                  <a:schemeClr val="bg1"/>
                </a:solidFill>
                <a:latin typeface="Arial" panose="020B0604020202020204" pitchFamily="34" charset="0"/>
              </a:rPr>
              <a:pPr>
                <a:spcBef>
                  <a:spcPct val="0"/>
                </a:spcBef>
                <a:buClrTx/>
                <a:buFontTx/>
                <a:buNone/>
              </a:pPr>
              <a:t>1</a:t>
            </a:fld>
            <a:endParaRPr lang="en-US" altLang="en-US" sz="1800">
              <a:solidFill>
                <a:schemeClr val="bg1"/>
              </a:solidFill>
              <a:latin typeface="Arial" panose="020B0604020202020204" pitchFamily="34" charset="0"/>
            </a:endParaRP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3563888" y="44624"/>
            <a:ext cx="5541031"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802.1-18-0015-00-ICne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71F9458-C94D-D042-81B6-BEF64FF1A09E}"/>
              </a:ext>
            </a:extLst>
          </p:cNvPr>
          <p:cNvSpPr>
            <a:spLocks noGrp="1"/>
          </p:cNvSpPr>
          <p:nvPr>
            <p:ph type="title"/>
          </p:nvPr>
        </p:nvSpPr>
        <p:spPr/>
        <p:txBody>
          <a:bodyPr/>
          <a:lstStyle/>
          <a:p>
            <a:pPr eaLnBrk="1" hangingPunct="1"/>
            <a:r>
              <a:rPr lang="en-US" altLang="en-US" dirty="0"/>
              <a:t>Technical Contributions</a:t>
            </a:r>
          </a:p>
        </p:txBody>
      </p:sp>
      <p:sp>
        <p:nvSpPr>
          <p:cNvPr id="22531" name="Content Placeholder 2">
            <a:extLst>
              <a:ext uri="{FF2B5EF4-FFF2-40B4-BE49-F238E27FC236}">
                <a16:creationId xmlns:a16="http://schemas.microsoft.com/office/drawing/2014/main" id="{79FD9B9E-9BDA-4BA0-9138-8453984D0E9D}"/>
              </a:ext>
            </a:extLst>
          </p:cNvPr>
          <p:cNvSpPr>
            <a:spLocks noGrp="1"/>
          </p:cNvSpPr>
          <p:nvPr>
            <p:ph idx="1"/>
          </p:nvPr>
        </p:nvSpPr>
        <p:spPr>
          <a:xfrm>
            <a:off x="457200" y="2060575"/>
            <a:ext cx="8229600" cy="4325938"/>
          </a:xfrm>
        </p:spPr>
        <p:txBody>
          <a:bodyPr/>
          <a:lstStyle/>
          <a:p>
            <a:pPr>
              <a:defRPr/>
            </a:pPr>
            <a:r>
              <a:rPr lang="en-US" dirty="0"/>
              <a:t>Application Scene of Lossless Network</a:t>
            </a:r>
          </a:p>
          <a:p>
            <a:pPr lvl="1">
              <a:defRPr/>
            </a:pPr>
            <a:r>
              <a:rPr lang="en-US" sz="2400" dirty="0"/>
              <a:t>802.1-18-0013-01</a:t>
            </a:r>
          </a:p>
          <a:p>
            <a:pPr>
              <a:defRPr/>
            </a:pPr>
            <a:r>
              <a:rPr lang="en-US" dirty="0"/>
              <a:t>Standard and Industry Progress of Lossless Network in China</a:t>
            </a:r>
          </a:p>
          <a:p>
            <a:pPr lvl="1">
              <a:defRPr/>
            </a:pPr>
            <a:r>
              <a:rPr lang="en-US" dirty="0"/>
              <a:t>802.1-18-0014-00</a:t>
            </a:r>
          </a:p>
          <a:p>
            <a:pPr>
              <a:defRPr/>
            </a:pPr>
            <a:r>
              <a:rPr lang="en-US" dirty="0"/>
              <a:t>China Telecom’s Demand &amp; Practice in the DC Lossless Network</a:t>
            </a:r>
          </a:p>
          <a:p>
            <a:pPr lvl="1">
              <a:defRPr/>
            </a:pPr>
            <a:r>
              <a:rPr lang="en-US" sz="2400" dirty="0"/>
              <a:t>802.1-18-0012-00</a:t>
            </a:r>
          </a:p>
          <a:p>
            <a:pPr marL="109537" indent="0">
              <a:buNone/>
              <a:defRPr/>
            </a:pPr>
            <a:endParaRPr lang="en-US" dirty="0"/>
          </a:p>
        </p:txBody>
      </p:sp>
      <p:sp>
        <p:nvSpPr>
          <p:cNvPr id="36869" name="Slide Number Placeholder 5">
            <a:extLst>
              <a:ext uri="{FF2B5EF4-FFF2-40B4-BE49-F238E27FC236}">
                <a16:creationId xmlns:a16="http://schemas.microsoft.com/office/drawing/2014/main" id="{2FC68D99-B78D-D84A-8552-FE39EF92AE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9A14AF-63F8-C541-889F-FC14E0C4A0F2}" type="slidenum">
              <a:rPr lang="en-US" altLang="en-US" sz="1800" smtClean="0">
                <a:solidFill>
                  <a:srgbClr val="FFFFFF"/>
                </a:solidFill>
                <a:latin typeface="Arial" panose="020B0604020202020204" pitchFamily="34" charset="0"/>
              </a:rPr>
              <a:pPr>
                <a:spcBef>
                  <a:spcPct val="0"/>
                </a:spcBef>
                <a:buClrTx/>
                <a:buFontTx/>
                <a:buNone/>
              </a:pPr>
              <a:t>10</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226529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8B123137-D738-DE49-86F1-228794A04209}"/>
              </a:ext>
            </a:extLst>
          </p:cNvPr>
          <p:cNvSpPr>
            <a:spLocks noGrp="1" noChangeArrowheads="1"/>
          </p:cNvSpPr>
          <p:nvPr>
            <p:ph type="title"/>
          </p:nvPr>
        </p:nvSpPr>
        <p:spPr>
          <a:xfrm>
            <a:off x="228600" y="214412"/>
            <a:ext cx="8686800" cy="887412"/>
          </a:xfrm>
        </p:spPr>
        <p:txBody>
          <a:bodyPr/>
          <a:lstStyle/>
          <a:p>
            <a:r>
              <a:rPr lang="en-US" altLang="en-US" sz="3200" u="sng" dirty="0">
                <a:solidFill>
                  <a:schemeClr val="tx1"/>
                </a:solidFill>
                <a:latin typeface="Calibri" panose="020F0502020204030204" pitchFamily="34" charset="0"/>
                <a:cs typeface="Calibri" panose="020F0502020204030204" pitchFamily="34" charset="0"/>
              </a:rPr>
              <a:t>Guidelines for IEEE-SA Meetings</a:t>
            </a:r>
            <a:endParaRPr lang="en-US" altLang="en-US" sz="3200" dirty="0"/>
          </a:p>
        </p:txBody>
      </p:sp>
      <p:sp>
        <p:nvSpPr>
          <p:cNvPr id="10243" name="Rectangle 1027">
            <a:extLst>
              <a:ext uri="{FF2B5EF4-FFF2-40B4-BE49-F238E27FC236}">
                <a16:creationId xmlns:a16="http://schemas.microsoft.com/office/drawing/2014/main" id="{69701FE4-C3EF-EE44-8113-0F6EAD4789B6}"/>
              </a:ext>
            </a:extLst>
          </p:cNvPr>
          <p:cNvSpPr>
            <a:spLocks noGrp="1" noChangeArrowheads="1"/>
          </p:cNvSpPr>
          <p:nvPr>
            <p:ph type="body" idx="1"/>
          </p:nvPr>
        </p:nvSpPr>
        <p:spPr>
          <a:xfrm>
            <a:off x="381000" y="1025624"/>
            <a:ext cx="8458200" cy="44196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a:t>
            </a:r>
            <a:r>
              <a:rPr lang="en-US" altLang="en-US" sz="1600" b="1" dirty="0">
                <a:solidFill>
                  <a:schemeClr val="tx1"/>
                </a:solidFill>
                <a:latin typeface="Calibri" panose="020F0502020204030204" pitchFamily="34" charset="0"/>
                <a:cs typeface="Calibri" panose="020F0502020204030204" pitchFamily="34" charset="0"/>
                <a:hlinkClick r:id="rId2"/>
              </a:rPr>
              <a:t>patcom@ieee.org</a:t>
            </a: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6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2 January 2018</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endParaRPr lang="en-US" altLang="en-US" sz="1400" b="1" dirty="0">
              <a:solidFill>
                <a:schemeClr val="tx1"/>
              </a:solidFill>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149EAB31-380A-A24C-B2B2-682D99A240E8}"/>
              </a:ext>
            </a:extLst>
          </p:cNvPr>
          <p:cNvSpPr>
            <a:spLocks noGrp="1"/>
          </p:cNvSpPr>
          <p:nvPr>
            <p:ph type="sldNum" sz="quarter" idx="12"/>
          </p:nvPr>
        </p:nvSpPr>
        <p:spPr/>
        <p:txBody>
          <a:bodyPr/>
          <a:lstStyle/>
          <a:p>
            <a:pPr>
              <a:defRPr/>
            </a:pPr>
            <a:fld id="{773CCF9D-5A26-E048-988B-EAFD589F4015}" type="slidenum">
              <a:rPr lang="en-US" altLang="en-US" smtClean="0"/>
              <a:pPr>
                <a:defRPr/>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E3B78004-7E8D-8D4C-A53F-D2FBF755033B}"/>
              </a:ext>
            </a:extLst>
          </p:cNvPr>
          <p:cNvSpPr txBox="1">
            <a:spLocks noChangeArrowheads="1"/>
          </p:cNvSpPr>
          <p:nvPr/>
        </p:nvSpPr>
        <p:spPr bwMode="auto">
          <a:xfrm>
            <a:off x="685800" y="60392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100" name="Text Box 4">
            <a:extLst>
              <a:ext uri="{FF2B5EF4-FFF2-40B4-BE49-F238E27FC236}">
                <a16:creationId xmlns:a16="http://schemas.microsoft.com/office/drawing/2014/main" id="{BE645D5D-1FFE-4648-B058-930AC38EC4AF}"/>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a:extLst>
              <a:ext uri="{FF2B5EF4-FFF2-40B4-BE49-F238E27FC236}">
                <a16:creationId xmlns:a16="http://schemas.microsoft.com/office/drawing/2014/main" id="{9A57D71A-8DA0-2C4A-9519-2456EA5737C9}"/>
              </a:ext>
            </a:extLst>
          </p:cNvPr>
          <p:cNvSpPr txBox="1">
            <a:spLocks noChangeArrowheads="1"/>
          </p:cNvSpPr>
          <p:nvPr/>
        </p:nvSpPr>
        <p:spPr bwMode="auto">
          <a:xfrm>
            <a:off x="685800" y="1639143"/>
            <a:ext cx="7848600" cy="5102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a:t>
            </a:r>
            <a:r>
              <a:rPr lang="en-GB" altLang="en-US" sz="1400" b="1" dirty="0" err="1">
                <a:solidFill>
                  <a:srgbClr val="000000"/>
                </a:solidFill>
                <a:ea typeface="MS Gothic" panose="020B0609070205080204" pitchFamily="49" charset="-128"/>
              </a:rPr>
              <a:t>standards.ieee.org</a:t>
            </a:r>
            <a:r>
              <a:rPr lang="en-GB" altLang="en-US" sz="1400" b="1" dirty="0">
                <a:solidFill>
                  <a:srgbClr val="000000"/>
                </a:solidFill>
                <a:ea typeface="MS Gothic" panose="020B0609070205080204" pitchFamily="49" charset="-128"/>
              </a:rPr>
              <a:t>/develop/policies/bylaws/</a:t>
            </a:r>
            <a:r>
              <a:rPr lang="en-GB" altLang="en-US" sz="1400" b="1" dirty="0" err="1">
                <a:solidFill>
                  <a:srgbClr val="000000"/>
                </a:solidFill>
                <a:ea typeface="MS Gothic" panose="020B0609070205080204" pitchFamily="49" charset="-128"/>
              </a:rPr>
              <a:t>sb_bylaws.pdf</a:t>
            </a:r>
            <a:r>
              <a:rPr lang="en-GB" altLang="en-US" sz="1400" b="1" dirty="0">
                <a:solidFill>
                  <a:srgbClr val="000000"/>
                </a:solidFill>
                <a:ea typeface="MS Gothic" panose="020B0609070205080204" pitchFamily="49" charset="-128"/>
              </a:rPr>
              <a:t>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a:t>
            </a:r>
            <a:r>
              <a:rPr lang="en-GB" altLang="en-US" sz="1400" b="1" u="sng" dirty="0" err="1">
                <a:solidFill>
                  <a:srgbClr val="000000"/>
                </a:solidFill>
                <a:ea typeface="MS Gothic" panose="020B0609070205080204" pitchFamily="49" charset="-128"/>
              </a:rPr>
              <a:t>standards.ieee.org</a:t>
            </a:r>
            <a:r>
              <a:rPr lang="en-GB" altLang="en-US" sz="1400" b="1" u="sng" dirty="0">
                <a:solidFill>
                  <a:srgbClr val="000000"/>
                </a:solidFill>
                <a:ea typeface="MS Gothic" panose="020B0609070205080204" pitchFamily="49" charset="-128"/>
              </a:rPr>
              <a:t>/develop/policies/bylaws/</a:t>
            </a:r>
            <a:r>
              <a:rPr lang="en-GB" altLang="en-US" sz="1400" b="1" u="sng" dirty="0" err="1">
                <a:solidFill>
                  <a:srgbClr val="000000"/>
                </a:solidFill>
                <a:ea typeface="MS Gothic" panose="020B0609070205080204" pitchFamily="49" charset="-128"/>
              </a:rPr>
              <a:t>sb_bylaws.pdf</a:t>
            </a:r>
            <a:r>
              <a:rPr lang="en-GB" altLang="en-US" sz="1400" b="1" u="sng" dirty="0">
                <a:solidFill>
                  <a:srgbClr val="000000"/>
                </a:solidFill>
                <a:ea typeface="MS Gothic" panose="020B0609070205080204" pitchFamily="49" charset="-128"/>
              </a:rPr>
              <a:t>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a:t>
            </a:r>
            <a:r>
              <a:rPr lang="en-GB" altLang="en-US" dirty="0" err="1">
                <a:solidFill>
                  <a:srgbClr val="000000"/>
                </a:solidFill>
                <a:ea typeface="MS Gothic" panose="020B0609070205080204" pitchFamily="49" charset="-128"/>
              </a:rPr>
              <a:t>devdocs.shtml</a:t>
            </a:r>
            <a:r>
              <a:rPr lang="en-GB" altLang="en-US" dirty="0">
                <a:solidFill>
                  <a:srgbClr val="000000"/>
                </a:solidFill>
                <a:ea typeface="MS Gothic" panose="020B0609070205080204" pitchFamily="49" charset="-128"/>
              </a:rPr>
              <a:t>)</a:t>
            </a:r>
          </a:p>
        </p:txBody>
      </p:sp>
      <p:sp>
        <p:nvSpPr>
          <p:cNvPr id="4102" name="Text Box 6">
            <a:extLst>
              <a:ext uri="{FF2B5EF4-FFF2-40B4-BE49-F238E27FC236}">
                <a16:creationId xmlns:a16="http://schemas.microsoft.com/office/drawing/2014/main" id="{A650DA1F-F9BF-FA40-BD67-5F822C124D99}"/>
              </a:ext>
            </a:extLst>
          </p:cNvPr>
          <p:cNvSpPr txBox="1">
            <a:spLocks noChangeArrowheads="1"/>
          </p:cNvSpPr>
          <p:nvPr/>
        </p:nvSpPr>
        <p:spPr bwMode="auto">
          <a:xfrm>
            <a:off x="4267200" y="60392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800" b="1">
                <a:solidFill>
                  <a:srgbClr val="000000"/>
                </a:solidFill>
                <a:ea typeface="MS Gothic" panose="020B0609070205080204" pitchFamily="49" charset="-128"/>
              </a:rPr>
              <a:t>IEEE 802 Participation Slide, v05</a:t>
            </a:r>
          </a:p>
        </p:txBody>
      </p:sp>
      <p:sp>
        <p:nvSpPr>
          <p:cNvPr id="2" name="Slide Number Placeholder 1">
            <a:extLst>
              <a:ext uri="{FF2B5EF4-FFF2-40B4-BE49-F238E27FC236}">
                <a16:creationId xmlns:a16="http://schemas.microsoft.com/office/drawing/2014/main" id="{8F2BE4D5-84A9-B64A-B56D-7378CF634F52}"/>
              </a:ext>
            </a:extLst>
          </p:cNvPr>
          <p:cNvSpPr>
            <a:spLocks noGrp="1"/>
          </p:cNvSpPr>
          <p:nvPr>
            <p:ph type="sldNum" sz="quarter" idx="12"/>
          </p:nvPr>
        </p:nvSpPr>
        <p:spPr/>
        <p:txBody>
          <a:bodyPr/>
          <a:lstStyle/>
          <a:p>
            <a:pPr>
              <a:defRPr/>
            </a:pPr>
            <a:fld id="{14B4F317-62D1-A246-ABB8-6897286045DB}" type="slidenum">
              <a:rPr lang="en-US" altLang="en-US" smtClean="0"/>
              <a:pPr>
                <a:defRPr/>
              </a:pPr>
              <a:t>3</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936104"/>
          </a:xfrm>
        </p:spPr>
        <p:txBody>
          <a:bodyPr/>
          <a:lstStyle/>
          <a:p>
            <a:pPr eaLnBrk="1" hangingPunct="1"/>
            <a:r>
              <a:rPr lang="en-CA" altLang="en-US" dirty="0"/>
              <a:t>Agenda, 6 March 2018, 19:30</a:t>
            </a:r>
          </a:p>
        </p:txBody>
      </p:sp>
      <p:sp>
        <p:nvSpPr>
          <p:cNvPr id="23554" name="Content Placeholder 2">
            <a:extLst>
              <a:ext uri="{FF2B5EF4-FFF2-40B4-BE49-F238E27FC236}">
                <a16:creationId xmlns:a16="http://schemas.microsoft.com/office/drawing/2014/main" id="{59F4E084-1667-9A4D-9FE3-5575AF5A62F8}"/>
              </a:ext>
            </a:extLst>
          </p:cNvPr>
          <p:cNvSpPr>
            <a:spLocks noGrp="1"/>
          </p:cNvSpPr>
          <p:nvPr>
            <p:ph idx="1"/>
          </p:nvPr>
        </p:nvSpPr>
        <p:spPr>
          <a:xfrm>
            <a:off x="457200" y="1010196"/>
            <a:ext cx="8229600" cy="5587156"/>
          </a:xfrm>
        </p:spPr>
        <p:txBody>
          <a:bodyPr/>
          <a:lstStyle/>
          <a:p>
            <a:pPr>
              <a:tabLst>
                <a:tab pos="7772400" algn="l"/>
              </a:tabLst>
            </a:pPr>
            <a:r>
              <a:rPr lang="en-US" altLang="en-US" sz="1800" dirty="0"/>
              <a:t>Introduction	10</a:t>
            </a:r>
          </a:p>
          <a:p>
            <a:pPr lvl="1">
              <a:tabLst>
                <a:tab pos="7772400" algn="l"/>
              </a:tabLst>
            </a:pPr>
            <a:r>
              <a:rPr lang="en-US" altLang="en-US" sz="1600" dirty="0"/>
              <a:t>Including agenda approval</a:t>
            </a:r>
          </a:p>
          <a:p>
            <a:pPr>
              <a:tabLst>
                <a:tab pos="7772400" algn="l"/>
              </a:tabLst>
            </a:pPr>
            <a:r>
              <a:rPr lang="en-US" altLang="en-US" sz="1800" dirty="0"/>
              <a:t>Process Contributions	45</a:t>
            </a:r>
          </a:p>
          <a:p>
            <a:pPr marL="557213" lvl="2" indent="-182563">
              <a:tabLst>
                <a:tab pos="7772400" algn="l"/>
              </a:tabLst>
            </a:pPr>
            <a:r>
              <a:rPr lang="en-US" altLang="en-US" sz="1800" dirty="0"/>
              <a:t>Proposed Nendica Report Progression Process (Marks) [0015]</a:t>
            </a:r>
          </a:p>
          <a:p>
            <a:pPr marL="557213" lvl="2" indent="-182563">
              <a:tabLst>
                <a:tab pos="7772400" algn="l"/>
              </a:tabLst>
            </a:pPr>
            <a:r>
              <a:rPr lang="en-US" altLang="en-US" sz="1800" dirty="0"/>
              <a:t>Proposed Request for IEEE Advisor (Marks) [0016]</a:t>
            </a:r>
          </a:p>
          <a:p>
            <a:pPr marL="557213" lvl="2" indent="-182563">
              <a:tabLst>
                <a:tab pos="7772400" algn="l"/>
              </a:tabLst>
            </a:pPr>
            <a:r>
              <a:rPr lang="en-US" altLang="en-US" sz="1800" dirty="0"/>
              <a:t>Proposed Meeting Schedule (Marks) [0017]</a:t>
            </a:r>
          </a:p>
          <a:p>
            <a:pPr>
              <a:tabLst>
                <a:tab pos="7772400" algn="l"/>
              </a:tabLst>
            </a:pPr>
            <a:r>
              <a:rPr lang="en-US" altLang="en-US" sz="1800" dirty="0"/>
              <a:t>Ongoing Work Items toward deliverables	30</a:t>
            </a:r>
          </a:p>
          <a:p>
            <a:pPr marL="630238" lvl="2" indent="-255588">
              <a:tabLst>
                <a:tab pos="7772400" algn="l"/>
              </a:tabLst>
            </a:pPr>
            <a:r>
              <a:rPr lang="en-US" altLang="en-US" sz="1800" dirty="0"/>
              <a:t>Flexible Factory </a:t>
            </a:r>
            <a:r>
              <a:rPr lang="en-US" altLang="en-US" sz="1800" dirty="0" err="1"/>
              <a:t>IoT</a:t>
            </a:r>
            <a:r>
              <a:rPr lang="en-US" altLang="en-US" sz="1800" dirty="0"/>
              <a:t> [0002]</a:t>
            </a:r>
          </a:p>
          <a:p>
            <a:pPr marL="630238" lvl="2" indent="-255588">
              <a:tabLst>
                <a:tab pos="7772400" algn="l"/>
              </a:tabLst>
            </a:pPr>
            <a:r>
              <a:rPr lang="en-GB" altLang="en-US" sz="1800" dirty="0"/>
              <a:t>Lossless Network for Data </a:t>
            </a:r>
            <a:r>
              <a:rPr lang="en-GB" altLang="en-US" sz="1800" dirty="0" err="1"/>
              <a:t>Centers</a:t>
            </a:r>
            <a:r>
              <a:rPr lang="en-GB" altLang="en-US" sz="1800" dirty="0"/>
              <a:t> [0007]</a:t>
            </a:r>
            <a:endParaRPr lang="en-US" altLang="en-US" sz="1800" dirty="0"/>
          </a:p>
          <a:p>
            <a:pPr>
              <a:tabLst>
                <a:tab pos="7772400" algn="l"/>
              </a:tabLst>
            </a:pPr>
            <a:r>
              <a:rPr lang="en-US" altLang="en-US" sz="1800" dirty="0"/>
              <a:t>Technical Contributions	</a:t>
            </a:r>
          </a:p>
          <a:p>
            <a:pPr marL="630238" lvl="2" indent="-255588">
              <a:tabLst>
                <a:tab pos="7772400" algn="l"/>
              </a:tabLst>
            </a:pPr>
            <a:r>
              <a:rPr lang="en-US" altLang="en-US" sz="1800" dirty="0"/>
              <a:t>Application scene of lossless network (Li and </a:t>
            </a:r>
            <a:r>
              <a:rPr lang="en-US" altLang="en-US" sz="1800" dirty="0" err="1"/>
              <a:t>Guo</a:t>
            </a:r>
            <a:r>
              <a:rPr lang="en-US" altLang="en-US" sz="1800" dirty="0"/>
              <a:t>) [0013]	15</a:t>
            </a:r>
          </a:p>
          <a:p>
            <a:pPr marL="630238" lvl="2" indent="-255588">
              <a:tabLst>
                <a:tab pos="7772400" algn="l"/>
              </a:tabLst>
            </a:pPr>
            <a:r>
              <a:rPr lang="en-US" altLang="en-US" sz="1800" dirty="0"/>
              <a:t>Standard and Industry Progress of Lossless Network in China 	15</a:t>
            </a:r>
          </a:p>
          <a:p>
            <a:pPr marL="887413" lvl="3" indent="-255588">
              <a:tabLst>
                <a:tab pos="7772400" algn="l"/>
              </a:tabLst>
            </a:pPr>
            <a:r>
              <a:rPr lang="en-US" altLang="en-US" sz="1600" dirty="0"/>
              <a:t>(Li and </a:t>
            </a:r>
            <a:r>
              <a:rPr lang="en-US" altLang="en-US" sz="1600" dirty="0" err="1"/>
              <a:t>Guo</a:t>
            </a:r>
            <a:r>
              <a:rPr lang="en-US" altLang="en-US" sz="1600" dirty="0"/>
              <a:t> ) [0014]</a:t>
            </a:r>
          </a:p>
          <a:p>
            <a:pPr marL="630238" lvl="2" indent="-255588">
              <a:tabLst>
                <a:tab pos="7772400" algn="l"/>
              </a:tabLst>
            </a:pPr>
            <a:r>
              <a:rPr lang="en-US" altLang="en-US" sz="1800" dirty="0"/>
              <a:t>China Telecom's Demand &amp; Practice in the Lossless DC Network	15</a:t>
            </a:r>
          </a:p>
          <a:p>
            <a:pPr marL="887413" lvl="3" indent="-255588">
              <a:tabLst>
                <a:tab pos="7772400" algn="l"/>
              </a:tabLst>
            </a:pPr>
            <a:r>
              <a:rPr lang="en-US" altLang="en-US" sz="1600"/>
              <a:t>(Wang ) [0012]</a:t>
            </a:r>
            <a:endParaRPr lang="en-US" altLang="en-US" sz="1800" dirty="0"/>
          </a:p>
          <a:p>
            <a:pPr>
              <a:tabLst>
                <a:tab pos="7772400" algn="l"/>
              </a:tabLst>
            </a:pPr>
            <a:r>
              <a:rPr lang="en-US" altLang="en-US" sz="1800" dirty="0"/>
              <a:t>May run beyond 21:30</a:t>
            </a:r>
          </a:p>
          <a:p>
            <a:pPr eaLnBrk="1" hangingPunct="1">
              <a:tabLst>
                <a:tab pos="7772400" algn="l"/>
              </a:tabLst>
            </a:pPr>
            <a:endParaRPr lang="en-CA" altLang="en-US" sz="1800" dirty="0"/>
          </a:p>
          <a:p>
            <a:pPr eaLnBrk="1" hangingPunct="1">
              <a:tabLst>
                <a:tab pos="7772400" algn="l"/>
              </a:tabLst>
            </a:pPr>
            <a:endParaRPr lang="en-CA" altLang="en-US" sz="1800" dirty="0"/>
          </a:p>
          <a:p>
            <a:pPr marL="365125" lvl="1" indent="-255588" eaLnBrk="1" hangingPunct="1">
              <a:buFont typeface="Georgia" panose="02040502050405020303" pitchFamily="18" charset="0"/>
              <a:buNone/>
              <a:tabLst>
                <a:tab pos="7772400" algn="l"/>
              </a:tabLst>
            </a:pPr>
            <a:endParaRPr lang="en-CA" altLang="en-US" sz="1800" dirty="0"/>
          </a:p>
        </p:txBody>
      </p:sp>
      <p:sp>
        <p:nvSpPr>
          <p:cNvPr id="23557" name="Slide Number Placeholder 7">
            <a:extLst>
              <a:ext uri="{FF2B5EF4-FFF2-40B4-BE49-F238E27FC236}">
                <a16:creationId xmlns:a16="http://schemas.microsoft.com/office/drawing/2014/main" id="{4D501E56-76FC-7E44-AD0F-8BCBA80938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88B000D0-3218-154D-BCE4-4B494D63452F}" type="slidenum">
              <a:rPr lang="en-US" altLang="en-US" sz="1800" smtClean="0">
                <a:solidFill>
                  <a:srgbClr val="FFFFFF"/>
                </a:solidFill>
                <a:latin typeface="Arial" panose="020B0604020202020204" pitchFamily="34" charset="0"/>
              </a:rPr>
              <a:pPr>
                <a:spcBef>
                  <a:spcPct val="0"/>
                </a:spcBef>
                <a:buClrTx/>
                <a:buFontTx/>
                <a:buNone/>
              </a:pPr>
              <a:t>4</a:t>
            </a:fld>
            <a:endParaRPr lang="en-US" altLang="en-US" sz="1800">
              <a:solidFill>
                <a:srgbClr val="FFFFFF"/>
              </a:solidFill>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FB97C708-9429-D848-8D0F-31B3C7040A30}"/>
              </a:ext>
            </a:extLst>
          </p:cNvPr>
          <p:cNvSpPr>
            <a:spLocks noGrp="1"/>
          </p:cNvSpPr>
          <p:nvPr>
            <p:ph type="title"/>
          </p:nvPr>
        </p:nvSpPr>
        <p:spPr>
          <a:xfrm>
            <a:off x="457200" y="548680"/>
            <a:ext cx="8229600" cy="1066800"/>
          </a:xfrm>
        </p:spPr>
        <p:txBody>
          <a:bodyPr/>
          <a:lstStyle/>
          <a:p>
            <a:r>
              <a:rPr lang="en-US" altLang="en-US" dirty="0"/>
              <a:t>Nendica Management Team</a:t>
            </a:r>
            <a:br>
              <a:rPr lang="en-US" altLang="en-US" dirty="0"/>
            </a:br>
            <a:r>
              <a:rPr lang="en-US" altLang="en-US" sz="2800" i="1" dirty="0"/>
              <a:t>appointed by the 802.1 chair</a:t>
            </a:r>
            <a:endParaRPr lang="en-US" altLang="en-US" i="1" dirty="0"/>
          </a:p>
        </p:txBody>
      </p:sp>
      <p:sp>
        <p:nvSpPr>
          <p:cNvPr id="32770" name="Content Placeholder 2">
            <a:extLst>
              <a:ext uri="{FF2B5EF4-FFF2-40B4-BE49-F238E27FC236}">
                <a16:creationId xmlns:a16="http://schemas.microsoft.com/office/drawing/2014/main" id="{4201D9E3-EE16-0742-BBFE-2426E770843D}"/>
              </a:ext>
            </a:extLst>
          </p:cNvPr>
          <p:cNvSpPr>
            <a:spLocks noGrp="1"/>
          </p:cNvSpPr>
          <p:nvPr>
            <p:ph idx="1"/>
          </p:nvPr>
        </p:nvSpPr>
        <p:spPr>
          <a:xfrm>
            <a:off x="457200" y="1916832"/>
            <a:ext cx="8229600" cy="3937000"/>
          </a:xfrm>
        </p:spPr>
        <p:txBody>
          <a:bodyPr/>
          <a:lstStyle/>
          <a:p>
            <a:r>
              <a:rPr lang="en-US" altLang="en-US" dirty="0"/>
              <a:t>NEND Chair</a:t>
            </a:r>
          </a:p>
          <a:p>
            <a:pPr lvl="1"/>
            <a:r>
              <a:rPr lang="en-US" altLang="en-US" dirty="0"/>
              <a:t>Transitioning from Glenn Parsons to Roger Marks, 6 March 2018</a:t>
            </a:r>
          </a:p>
          <a:p>
            <a:r>
              <a:rPr lang="en-US" altLang="en-US" dirty="0"/>
              <a:t>NEND secretary</a:t>
            </a:r>
          </a:p>
          <a:p>
            <a:pPr lvl="1"/>
            <a:r>
              <a:rPr lang="en-US" altLang="en-US" dirty="0"/>
              <a:t>Walter </a:t>
            </a:r>
            <a:r>
              <a:rPr lang="en-US" altLang="en-US" dirty="0" err="1"/>
              <a:t>Pienciak</a:t>
            </a:r>
            <a:r>
              <a:rPr lang="en-US" altLang="en-US" dirty="0"/>
              <a:t> and Max </a:t>
            </a:r>
            <a:r>
              <a:rPr lang="en-US" altLang="en-US" dirty="0" err="1"/>
              <a:t>Riegel</a:t>
            </a:r>
            <a:r>
              <a:rPr lang="en-US" altLang="en-US" dirty="0"/>
              <a:t> have served</a:t>
            </a:r>
          </a:p>
          <a:p>
            <a:r>
              <a:rPr lang="en-US" altLang="en-US" dirty="0"/>
              <a:t>Report editors</a:t>
            </a:r>
          </a:p>
          <a:p>
            <a:pPr lvl="1"/>
            <a:r>
              <a:rPr lang="en-US" altLang="en-US" dirty="0"/>
              <a:t>Currently Nader </a:t>
            </a:r>
            <a:r>
              <a:rPr lang="en-US" altLang="en-US" dirty="0" err="1"/>
              <a:t>Zein</a:t>
            </a:r>
            <a:r>
              <a:rPr lang="en-US" altLang="en-US" dirty="0"/>
              <a:t> &amp; Paul Congdon</a:t>
            </a:r>
          </a:p>
          <a:p>
            <a:r>
              <a:rPr lang="en-US" altLang="en-US" dirty="0"/>
              <a:t>IEEE 802.1 Chair</a:t>
            </a:r>
          </a:p>
          <a:p>
            <a:pPr lvl="1"/>
            <a:r>
              <a:rPr lang="en-US" altLang="en-US" dirty="0"/>
              <a:t>Glenn Parsons</a:t>
            </a:r>
          </a:p>
        </p:txBody>
      </p:sp>
      <p:sp>
        <p:nvSpPr>
          <p:cNvPr id="32773" name="Slide Number Placeholder 5">
            <a:extLst>
              <a:ext uri="{FF2B5EF4-FFF2-40B4-BE49-F238E27FC236}">
                <a16:creationId xmlns:a16="http://schemas.microsoft.com/office/drawing/2014/main" id="{95252CC2-D488-A34D-8457-21784286B18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476464-6F7B-8C47-97F8-638A69C95F16}" type="slidenum">
              <a:rPr lang="en-US" altLang="en-US" smtClean="0">
                <a:solidFill>
                  <a:srgbClr val="FFFFFF"/>
                </a:solidFill>
              </a:rPr>
              <a:pPr/>
              <a:t>5</a:t>
            </a:fld>
            <a:endParaRPr lang="en-US" altLang="en-US">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FA23-9673-EE47-9888-9DA334EF12D4}"/>
              </a:ext>
            </a:extLst>
          </p:cNvPr>
          <p:cNvSpPr>
            <a:spLocks noGrp="1"/>
          </p:cNvSpPr>
          <p:nvPr>
            <p:ph type="title"/>
          </p:nvPr>
        </p:nvSpPr>
        <p:spPr>
          <a:xfrm>
            <a:off x="457200" y="476672"/>
            <a:ext cx="8229600" cy="1066800"/>
          </a:xfrm>
        </p:spPr>
        <p:txBody>
          <a:bodyPr/>
          <a:lstStyle/>
          <a:p>
            <a:pPr lvl="1"/>
            <a:r>
              <a:rPr lang="en-US" altLang="en-US" dirty="0"/>
              <a:t>IEEE-SA </a:t>
            </a:r>
            <a:r>
              <a:rPr lang="en-US" altLang="en-US" dirty="0" err="1"/>
              <a:t>eBlast</a:t>
            </a:r>
            <a:r>
              <a:rPr lang="en-US" altLang="en-US" dirty="0"/>
              <a:t>: June 2017</a:t>
            </a:r>
            <a:endParaRPr lang="en-US" dirty="0"/>
          </a:p>
        </p:txBody>
      </p:sp>
      <p:sp>
        <p:nvSpPr>
          <p:cNvPr id="6" name="Slide Number Placeholder 5">
            <a:extLst>
              <a:ext uri="{FF2B5EF4-FFF2-40B4-BE49-F238E27FC236}">
                <a16:creationId xmlns:a16="http://schemas.microsoft.com/office/drawing/2014/main" id="{CB66E0AA-F98C-1145-A38A-A73BBB93ECEF}"/>
              </a:ext>
            </a:extLst>
          </p:cNvPr>
          <p:cNvSpPr>
            <a:spLocks noGrp="1"/>
          </p:cNvSpPr>
          <p:nvPr>
            <p:ph type="sldNum" sz="quarter" idx="12"/>
          </p:nvPr>
        </p:nvSpPr>
        <p:spPr/>
        <p:txBody>
          <a:bodyPr/>
          <a:lstStyle/>
          <a:p>
            <a:pPr>
              <a:defRPr/>
            </a:pPr>
            <a:fld id="{773CCF9D-5A26-E048-988B-EAFD589F4015}" type="slidenum">
              <a:rPr lang="en-US" altLang="en-US" smtClean="0"/>
              <a:pPr>
                <a:defRPr/>
              </a:pPr>
              <a:t>6</a:t>
            </a:fld>
            <a:endParaRPr lang="en-US" altLang="en-US"/>
          </a:p>
        </p:txBody>
      </p:sp>
      <p:graphicFrame>
        <p:nvGraphicFramePr>
          <p:cNvPr id="11" name="Table 10">
            <a:extLst>
              <a:ext uri="{FF2B5EF4-FFF2-40B4-BE49-F238E27FC236}">
                <a16:creationId xmlns:a16="http://schemas.microsoft.com/office/drawing/2014/main" id="{2A612C82-1EFF-A74B-9ACC-7D32093A2B71}"/>
              </a:ext>
            </a:extLst>
          </p:cNvPr>
          <p:cNvGraphicFramePr>
            <a:graphicFrameLocks noGrp="1"/>
          </p:cNvGraphicFramePr>
          <p:nvPr>
            <p:extLst>
              <p:ext uri="{D42A27DB-BD31-4B8C-83A1-F6EECF244321}">
                <p14:modId xmlns:p14="http://schemas.microsoft.com/office/powerpoint/2010/main" val="980029246"/>
              </p:ext>
            </p:extLst>
          </p:nvPr>
        </p:nvGraphicFramePr>
        <p:xfrm>
          <a:off x="179513" y="1377297"/>
          <a:ext cx="8756526" cy="6588981"/>
        </p:xfrm>
        <a:graphic>
          <a:graphicData uri="http://schemas.openxmlformats.org/drawingml/2006/table">
            <a:tbl>
              <a:tblPr/>
              <a:tblGrid>
                <a:gridCol w="8756526">
                  <a:extLst>
                    <a:ext uri="{9D8B030D-6E8A-4147-A177-3AD203B41FA5}">
                      <a16:colId xmlns:a16="http://schemas.microsoft.com/office/drawing/2014/main" val="1858020096"/>
                    </a:ext>
                  </a:extLst>
                </a:gridCol>
              </a:tblGrid>
              <a:tr h="134765">
                <a:tc>
                  <a:txBody>
                    <a:bodyPr/>
                    <a:lstStyle/>
                    <a:p>
                      <a:endParaRPr lang="en-US" sz="1400" dirty="0"/>
                    </a:p>
                  </a:txBody>
                  <a:tcPr marL="0" marR="0" marT="0" marB="0" anchor="ctr">
                    <a:lnL>
                      <a:noFill/>
                    </a:lnL>
                    <a:lnR>
                      <a:noFill/>
                    </a:lnR>
                    <a:lnT>
                      <a:noFill/>
                    </a:lnT>
                    <a:lnB>
                      <a:noFill/>
                    </a:lnB>
                  </a:tcPr>
                </a:tc>
                <a:extLst>
                  <a:ext uri="{0D108BD9-81ED-4DB2-BD59-A6C34878D82A}">
                    <a16:rowId xmlns:a16="http://schemas.microsoft.com/office/drawing/2014/main" val="904384780"/>
                  </a:ext>
                </a:extLst>
              </a:tr>
              <a:tr h="322876">
                <a:tc>
                  <a:txBody>
                    <a:bodyPr/>
                    <a:lstStyle/>
                    <a:p>
                      <a:pPr>
                        <a:lnSpc>
                          <a:spcPts val="2400"/>
                        </a:lnSpc>
                      </a:pPr>
                      <a:r>
                        <a:rPr lang="en-US" sz="1400" b="1" dirty="0">
                          <a:solidFill>
                            <a:srgbClr val="00BCF2"/>
                          </a:solidFill>
                          <a:effectLst/>
                          <a:latin typeface="Arial" panose="020B0604020202020204" pitchFamily="34" charset="0"/>
                          <a:hlinkClick r:id="rId2"/>
                        </a:rPr>
                        <a:t>About IEEE 802 Network Enhancements for the Next Decade Industry Connections (IC) Program</a:t>
                      </a: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3051752977"/>
                  </a:ext>
                </a:extLst>
              </a:tr>
              <a:tr h="2213336">
                <a:tc>
                  <a:txBody>
                    <a:bodyPr/>
                    <a:lstStyle/>
                    <a:p>
                      <a:pPr>
                        <a:lnSpc>
                          <a:spcPts val="1350"/>
                        </a:lnSpc>
                      </a:pPr>
                      <a:r>
                        <a:rPr lang="en-US" sz="1400" dirty="0">
                          <a:solidFill>
                            <a:srgbClr val="000000"/>
                          </a:solidFill>
                          <a:effectLst/>
                          <a:latin typeface="Arial" panose="020B0604020202020204" pitchFamily="34" charset="0"/>
                        </a:rPr>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p>
                    <a:p>
                      <a:pPr>
                        <a:lnSpc>
                          <a:spcPts val="1350"/>
                        </a:lnSpc>
                      </a:pPr>
                      <a:endParaRPr lang="en-US" sz="1400" dirty="0">
                        <a:effectLst/>
                      </a:endParaRPr>
                    </a:p>
                    <a:p>
                      <a:pPr>
                        <a:lnSpc>
                          <a:spcPts val="1350"/>
                        </a:lnSpc>
                      </a:pPr>
                      <a:r>
                        <a:rPr lang="en-US" sz="1400" dirty="0">
                          <a:solidFill>
                            <a:srgbClr val="000000"/>
                          </a:solidFill>
                          <a:effectLst/>
                          <a:latin typeface="Arial" panose="020B0604020202020204" pitchFamily="34" charset="0"/>
                        </a:rPr>
                        <a:t>IEEE 802 technologies are mainly deployed in communication infrastructures outside of the IMT domain. Therefore, to address emerging network requirements, the IEEE 802 LAN/MAN Standards Committee is launching a new initiative under the </a:t>
                      </a:r>
                      <a:r>
                        <a:rPr lang="en-US" sz="1400" b="1" dirty="0">
                          <a:solidFill>
                            <a:srgbClr val="000000"/>
                          </a:solidFill>
                          <a:effectLst/>
                          <a:latin typeface="Arial" panose="020B0604020202020204" pitchFamily="34" charset="0"/>
                          <a:hlinkClick r:id="rId3"/>
                        </a:rPr>
                        <a:t>IEEE Standards Association (IEEE-SA) Industry Connections Program.</a:t>
                      </a:r>
                      <a:r>
                        <a:rPr lang="en-US" sz="1400" dirty="0">
                          <a:solidFill>
                            <a:srgbClr val="000000"/>
                          </a:solidFill>
                          <a:effectLst/>
                          <a:latin typeface="Arial" panose="020B0604020202020204" pitchFamily="34" charset="0"/>
                        </a:rPr>
                        <a:t> This activity will assess emerging requirements for IEEE 802 based communication infrastructures, identify commonalities, gaps, and trends not currently addressed by IEEE 802 standards and projects, and facilitate building industry consensus towards proposals to initiate new standards development efforts.</a:t>
                      </a: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Project activities and deliverables</a:t>
                      </a:r>
                      <a:endParaRPr lang="en-US" sz="1400" dirty="0">
                        <a:effectLst/>
                      </a:endParaRPr>
                    </a:p>
                    <a:p>
                      <a:pPr>
                        <a:lnSpc>
                          <a:spcPts val="1350"/>
                        </a:lnSpc>
                      </a:pPr>
                      <a:r>
                        <a:rPr lang="en-US" sz="1400" dirty="0">
                          <a:solidFill>
                            <a:srgbClr val="000000"/>
                          </a:solidFill>
                          <a:effectLst/>
                          <a:latin typeface="Arial" panose="020B0604020202020204" pitchFamily="34" charset="0"/>
                        </a:rPr>
                        <a:t>Participants in this activity may work on the following outputs:</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this IC activity will be available in March 2018.</a:t>
                      </a:r>
                      <a:endParaRPr lang="en-US" sz="1400" dirty="0">
                        <a:solidFill>
                          <a:srgbClr val="000000"/>
                        </a:solidFill>
                        <a:effectLst/>
                      </a:endParaRPr>
                    </a:p>
                    <a:p>
                      <a:pPr>
                        <a:lnSpc>
                          <a:spcPts val="1350"/>
                        </a:lnSpc>
                      </a:pPr>
                      <a:endParaRPr lang="en-US" sz="1400" b="1" dirty="0">
                        <a:solidFill>
                          <a:srgbClr val="2F4F4F"/>
                        </a:solidFill>
                        <a:effectLst/>
                        <a:latin typeface="Arial" panose="020B0604020202020204" pitchFamily="34" charset="0"/>
                      </a:endParaRPr>
                    </a:p>
                    <a:p>
                      <a:pPr>
                        <a:lnSpc>
                          <a:spcPts val="1350"/>
                        </a:lnSpc>
                      </a:pPr>
                      <a:r>
                        <a:rPr lang="en-US" sz="1400" b="1" dirty="0">
                          <a:solidFill>
                            <a:srgbClr val="2F4F4F"/>
                          </a:solidFill>
                          <a:effectLst/>
                          <a:latin typeface="Arial" panose="020B0604020202020204" pitchFamily="34" charset="0"/>
                        </a:rPr>
                        <a:t>Stakeholders - Who should join</a:t>
                      </a:r>
                      <a:endParaRPr lang="en-US" sz="1400" dirty="0">
                        <a:effectLst/>
                      </a:endParaRPr>
                    </a:p>
                    <a:p>
                      <a:pPr>
                        <a:lnSpc>
                          <a:spcPts val="1350"/>
                        </a:lnSpc>
                      </a:pPr>
                      <a:r>
                        <a:rPr lang="en-US" sz="1400" dirty="0">
                          <a:solidFill>
                            <a:srgbClr val="000000"/>
                          </a:solidFill>
                          <a:effectLst/>
                          <a:latin typeface="Arial" panose="020B0604020202020204" pitchFamily="34" charset="0"/>
                        </a:rPr>
                        <a:t>Stakeholders may include but are not limited to:</a:t>
                      </a:r>
                      <a:endParaRPr lang="en-US" sz="1400" dirty="0">
                        <a:effectLst/>
                      </a:endParaRPr>
                    </a:p>
                    <a:p>
                      <a:pPr marL="0">
                        <a:lnSpc>
                          <a:spcPts val="1350"/>
                        </a:lnSpc>
                        <a:buFont typeface="Arial" panose="020B0604020202020204" pitchFamily="34" charset="0"/>
                        <a:buChar char="•"/>
                      </a:pPr>
                      <a:r>
                        <a:rPr lang="en-US" sz="1400" dirty="0">
                          <a:solidFill>
                            <a:srgbClr val="000000"/>
                          </a:solidFill>
                          <a:effectLst/>
                          <a:latin typeface="Arial" panose="020B0604020202020204" pitchFamily="34" charset="0"/>
                        </a:rPr>
                        <a:t>Users and producers of systems and components for networking systems, high performance computing, cloud computing, telecommunications carriers, automotive, intelligent transport systems, eHealth, smart cities, </a:t>
                      </a:r>
                      <a:r>
                        <a:rPr lang="en-US" sz="1400" dirty="0" err="1">
                          <a:solidFill>
                            <a:srgbClr val="000000"/>
                          </a:solidFill>
                          <a:effectLst/>
                          <a:latin typeface="Arial" panose="020B0604020202020204" pitchFamily="34" charset="0"/>
                        </a:rPr>
                        <a:t>IoT</a:t>
                      </a:r>
                      <a:r>
                        <a:rPr lang="en-US" sz="1400" dirty="0">
                          <a:solidFill>
                            <a:srgbClr val="000000"/>
                          </a:solidFill>
                          <a:effectLst/>
                          <a:latin typeface="Arial" panose="020B0604020202020204" pitchFamily="34" charset="0"/>
                        </a:rPr>
                        <a:t>, and industrial applications</a:t>
                      </a: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3527830277"/>
                  </a:ext>
                </a:extLst>
              </a:tr>
              <a:tr h="140381">
                <a:tc>
                  <a:txBody>
                    <a:bodyPr/>
                    <a:lstStyle/>
                    <a:p>
                      <a:pPr algn="ctr"/>
                      <a:endParaRPr lang="en-US" sz="1400" dirty="0">
                        <a:effectLst/>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2543727768"/>
                  </a:ext>
                </a:extLst>
              </a:tr>
              <a:tr h="173136">
                <a:tc>
                  <a:txBody>
                    <a:bodyPr/>
                    <a:lstStyle/>
                    <a:p>
                      <a:pPr>
                        <a:lnSpc>
                          <a:spcPts val="2400"/>
                        </a:lnSpc>
                      </a:pPr>
                      <a:endParaRPr lang="en-US" sz="1400" dirty="0">
                        <a:effectLst/>
                      </a:endParaRPr>
                    </a:p>
                  </a:txBody>
                  <a:tcPr marL="0" marR="0" marT="0" marB="23397" anchor="ctr">
                    <a:lnL>
                      <a:noFill/>
                    </a:lnL>
                    <a:lnR>
                      <a:noFill/>
                    </a:lnR>
                    <a:lnT>
                      <a:noFill/>
                    </a:lnT>
                    <a:lnB>
                      <a:noFill/>
                    </a:lnB>
                  </a:tcPr>
                </a:tc>
                <a:extLst>
                  <a:ext uri="{0D108BD9-81ED-4DB2-BD59-A6C34878D82A}">
                    <a16:rowId xmlns:a16="http://schemas.microsoft.com/office/drawing/2014/main" val="1619273294"/>
                  </a:ext>
                </a:extLst>
              </a:tr>
              <a:tr h="1339856">
                <a:tc>
                  <a:txBody>
                    <a:bodyPr/>
                    <a:lstStyle/>
                    <a:p>
                      <a:pPr>
                        <a:lnSpc>
                          <a:spcPts val="1350"/>
                        </a:lnSpc>
                      </a:pPr>
                      <a:endParaRPr lang="en-US" sz="1400" dirty="0">
                        <a:solidFill>
                          <a:srgbClr val="000000"/>
                        </a:solidFill>
                        <a:effectLst/>
                      </a:endParaRPr>
                    </a:p>
                  </a:txBody>
                  <a:tcPr marL="0" marR="0" marT="0" marB="116984" anchor="ctr">
                    <a:lnL>
                      <a:noFill/>
                    </a:lnL>
                    <a:lnR>
                      <a:noFill/>
                    </a:lnR>
                    <a:lnT>
                      <a:noFill/>
                    </a:lnT>
                    <a:lnB>
                      <a:noFill/>
                    </a:lnB>
                  </a:tcPr>
                </a:tc>
                <a:extLst>
                  <a:ext uri="{0D108BD9-81ED-4DB2-BD59-A6C34878D82A}">
                    <a16:rowId xmlns:a16="http://schemas.microsoft.com/office/drawing/2014/main" val="526411104"/>
                  </a:ext>
                </a:extLst>
              </a:tr>
            </a:tbl>
          </a:graphicData>
        </a:graphic>
      </p:graphicFrame>
      <p:sp>
        <p:nvSpPr>
          <p:cNvPr id="12" name="AutoShape 3">
            <a:extLst>
              <a:ext uri="{FF2B5EF4-FFF2-40B4-BE49-F238E27FC236}">
                <a16:creationId xmlns:a16="http://schemas.microsoft.com/office/drawing/2014/main" id="{34102718-765F-294F-89DC-A57CDA9B0E7C}"/>
              </a:ext>
            </a:extLst>
          </p:cNvPr>
          <p:cNvSpPr>
            <a:spLocks noChangeAspect="1" noChangeArrowheads="1"/>
          </p:cNvSpPr>
          <p:nvPr/>
        </p:nvSpPr>
        <p:spPr bwMode="auto">
          <a:xfrm>
            <a:off x="-5107870" y="1377048"/>
            <a:ext cx="23765628" cy="127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3371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EAAF3AE1-3D7E-6F4C-A416-6FDB0DADDA8D}"/>
              </a:ext>
            </a:extLst>
          </p:cNvPr>
          <p:cNvSpPr>
            <a:spLocks noGrp="1"/>
          </p:cNvSpPr>
          <p:nvPr>
            <p:ph type="title"/>
          </p:nvPr>
        </p:nvSpPr>
        <p:spPr>
          <a:xfrm>
            <a:off x="457200" y="260648"/>
            <a:ext cx="8229600" cy="1066800"/>
          </a:xfrm>
        </p:spPr>
        <p:txBody>
          <a:bodyPr/>
          <a:lstStyle/>
          <a:p>
            <a:pPr eaLnBrk="1" hangingPunct="1"/>
            <a:r>
              <a:rPr lang="en-US" altLang="en-US" dirty="0"/>
              <a:t>Operating practice</a:t>
            </a:r>
          </a:p>
        </p:txBody>
      </p:sp>
      <p:sp>
        <p:nvSpPr>
          <p:cNvPr id="28674" name="Content Placeholder 2">
            <a:extLst>
              <a:ext uri="{FF2B5EF4-FFF2-40B4-BE49-F238E27FC236}">
                <a16:creationId xmlns:a16="http://schemas.microsoft.com/office/drawing/2014/main" id="{8A7BEFC1-87A1-104A-8E20-C8DED6F3BFCA}"/>
              </a:ext>
            </a:extLst>
          </p:cNvPr>
          <p:cNvSpPr>
            <a:spLocks noGrp="1"/>
          </p:cNvSpPr>
          <p:nvPr>
            <p:ph idx="1"/>
          </p:nvPr>
        </p:nvSpPr>
        <p:spPr>
          <a:xfrm>
            <a:off x="457200" y="1412776"/>
            <a:ext cx="8229600" cy="4325938"/>
          </a:xfrm>
        </p:spPr>
        <p:txBody>
          <a:bodyPr/>
          <a:lstStyle/>
          <a:p>
            <a:pPr eaLnBrk="1" hangingPunct="1"/>
            <a:r>
              <a:rPr lang="en-US" altLang="en-US" sz="2000" dirty="0"/>
              <a:t>Voting</a:t>
            </a:r>
          </a:p>
          <a:p>
            <a:pPr lvl="1" eaLnBrk="1" hangingPunct="1"/>
            <a:r>
              <a:rPr lang="en-US" altLang="en-US" sz="1800" dirty="0"/>
              <a:t>While operating as a subgroup under IEEE 802.1, any person attending a meeting may vote on all motions (including recommending approval of the deliverables). A vote is carried by 75% of those present and voting Approve or Disapprove.</a:t>
            </a:r>
          </a:p>
          <a:p>
            <a:pPr eaLnBrk="1" hangingPunct="1"/>
            <a:r>
              <a:rPr lang="en-US" altLang="en-US" sz="2400" dirty="0"/>
              <a:t>Reciprocal attendance rights for 802 WGs</a:t>
            </a:r>
          </a:p>
          <a:p>
            <a:pPr lvl="1" eaLnBrk="1" hangingPunct="1"/>
            <a:r>
              <a:rPr lang="en-US" altLang="en-US" sz="1800" dirty="0"/>
              <a:t>policy is per home WG</a:t>
            </a:r>
          </a:p>
          <a:p>
            <a:pPr eaLnBrk="1" hangingPunct="1"/>
            <a:r>
              <a:rPr lang="en-US" altLang="en-US" sz="2000" dirty="0"/>
              <a:t>Approval</a:t>
            </a:r>
          </a:p>
          <a:p>
            <a:pPr lvl="1" eaLnBrk="1" hangingPunct="1"/>
            <a:r>
              <a:rPr lang="en-US" altLang="en-US" sz="1800" dirty="0"/>
              <a:t>Until March 2019</a:t>
            </a:r>
          </a:p>
          <a:p>
            <a:pPr eaLnBrk="1" hangingPunct="1"/>
            <a:r>
              <a:rPr lang="en-US" altLang="en-US" sz="2000" dirty="0"/>
              <a:t>Document storage – 802.1 website &amp; mentor </a:t>
            </a:r>
          </a:p>
          <a:p>
            <a:pPr lvl="1" eaLnBrk="1" hangingPunct="1"/>
            <a:r>
              <a:rPr lang="en-US" altLang="en-US" sz="1800" dirty="0">
                <a:hlinkClick r:id="rId2"/>
              </a:rPr>
              <a:t>http://1.ieee802.org/802-nend/</a:t>
            </a:r>
            <a:r>
              <a:rPr lang="en-US" altLang="en-US" sz="1800" dirty="0"/>
              <a:t> </a:t>
            </a:r>
          </a:p>
          <a:p>
            <a:pPr lvl="1" eaLnBrk="1" hangingPunct="1"/>
            <a:r>
              <a:rPr lang="en-US" altLang="en-US" sz="1800" dirty="0">
                <a:hlinkClick r:id="rId3"/>
              </a:rPr>
              <a:t>https://mentor.ieee.org/802.1/documents?is_group=ICne</a:t>
            </a:r>
            <a:r>
              <a:rPr lang="en-US" altLang="en-US" sz="1800" dirty="0"/>
              <a:t> </a:t>
            </a:r>
          </a:p>
          <a:p>
            <a:pPr eaLnBrk="1" hangingPunct="1"/>
            <a:r>
              <a:rPr lang="en-US" altLang="en-US" sz="2000" dirty="0"/>
              <a:t>Mailing List</a:t>
            </a:r>
          </a:p>
          <a:p>
            <a:pPr lvl="1" eaLnBrk="1" hangingPunct="1"/>
            <a:r>
              <a:rPr lang="en-US" altLang="en-US" sz="1800" dirty="0">
                <a:hlinkClick r:id="rId4"/>
              </a:rPr>
              <a:t>http://listserv.ieee.org/cgi-bin/wa?SUBED1=STDS-802-NEND&amp;A=1</a:t>
            </a:r>
            <a:endParaRPr lang="en-US" altLang="en-US" sz="1800" dirty="0"/>
          </a:p>
          <a:p>
            <a:pPr lvl="1" eaLnBrk="1" hangingPunct="1"/>
            <a:r>
              <a:rPr lang="en-US" altLang="en-US" sz="1800" dirty="0"/>
              <a:t>STDS-802-NEND@LISTSERV.IEEE.ORG</a:t>
            </a:r>
          </a:p>
          <a:p>
            <a:pPr lvl="1" eaLnBrk="1" hangingPunct="1"/>
            <a:endParaRPr lang="en-US" altLang="en-US" sz="1800" dirty="0"/>
          </a:p>
        </p:txBody>
      </p:sp>
      <p:sp>
        <p:nvSpPr>
          <p:cNvPr id="28677" name="Slide Number Placeholder 5">
            <a:extLst>
              <a:ext uri="{FF2B5EF4-FFF2-40B4-BE49-F238E27FC236}">
                <a16:creationId xmlns:a16="http://schemas.microsoft.com/office/drawing/2014/main" id="{B1AD260A-CB97-AF40-9BCF-C3F07A24DB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F5CEC015-9072-D340-948E-B986E3DEA128}" type="slidenum">
              <a:rPr lang="en-US" altLang="en-US" sz="1800" smtClean="0">
                <a:solidFill>
                  <a:srgbClr val="FFFFFF"/>
                </a:solidFill>
                <a:latin typeface="Arial" panose="020B0604020202020204" pitchFamily="34" charset="0"/>
              </a:rPr>
              <a:pPr>
                <a:spcBef>
                  <a:spcPct val="0"/>
                </a:spcBef>
                <a:buClrTx/>
                <a:buFontTx/>
                <a:buNone/>
              </a:pPr>
              <a:t>7</a:t>
            </a:fld>
            <a:endParaRPr lang="en-US" altLang="en-US" sz="1800">
              <a:solidFill>
                <a:srgbClr val="FFFFFF"/>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71F9458-C94D-D042-81B6-BEF64FF1A09E}"/>
              </a:ext>
            </a:extLst>
          </p:cNvPr>
          <p:cNvSpPr>
            <a:spLocks noGrp="1"/>
          </p:cNvSpPr>
          <p:nvPr>
            <p:ph type="title"/>
          </p:nvPr>
        </p:nvSpPr>
        <p:spPr/>
        <p:txBody>
          <a:bodyPr/>
          <a:lstStyle/>
          <a:p>
            <a:pPr eaLnBrk="1" hangingPunct="1"/>
            <a:r>
              <a:rPr lang="en-US" altLang="en-US" dirty="0"/>
              <a:t>Process Contributions</a:t>
            </a:r>
          </a:p>
        </p:txBody>
      </p:sp>
      <p:sp>
        <p:nvSpPr>
          <p:cNvPr id="22531" name="Content Placeholder 2">
            <a:extLst>
              <a:ext uri="{FF2B5EF4-FFF2-40B4-BE49-F238E27FC236}">
                <a16:creationId xmlns:a16="http://schemas.microsoft.com/office/drawing/2014/main" id="{79FD9B9E-9BDA-4BA0-9138-8453984D0E9D}"/>
              </a:ext>
            </a:extLst>
          </p:cNvPr>
          <p:cNvSpPr>
            <a:spLocks noGrp="1"/>
          </p:cNvSpPr>
          <p:nvPr>
            <p:ph idx="1"/>
          </p:nvPr>
        </p:nvSpPr>
        <p:spPr>
          <a:xfrm>
            <a:off x="457200" y="2060575"/>
            <a:ext cx="8229600" cy="4325938"/>
          </a:xfrm>
        </p:spPr>
        <p:txBody>
          <a:bodyPr/>
          <a:lstStyle/>
          <a:p>
            <a:pPr>
              <a:defRPr/>
            </a:pPr>
            <a:r>
              <a:rPr lang="en-US" dirty="0"/>
              <a:t>Proposed Nendica Report Progression Process</a:t>
            </a:r>
          </a:p>
          <a:p>
            <a:pPr lvl="1">
              <a:defRPr/>
            </a:pPr>
            <a:r>
              <a:rPr lang="en-US" dirty="0"/>
              <a:t>1-18-0016-00-ICne</a:t>
            </a:r>
          </a:p>
          <a:p>
            <a:pPr>
              <a:defRPr/>
            </a:pPr>
            <a:r>
              <a:rPr lang="en-US" dirty="0"/>
              <a:t>Proposed Request for IEEE Advisor</a:t>
            </a:r>
          </a:p>
          <a:p>
            <a:pPr lvl="1">
              <a:defRPr/>
            </a:pPr>
            <a:r>
              <a:rPr lang="en-US" dirty="0"/>
              <a:t>1-18-0017-00-Icne</a:t>
            </a:r>
          </a:p>
          <a:p>
            <a:pPr>
              <a:defRPr/>
            </a:pPr>
            <a:r>
              <a:rPr lang="en-US" dirty="0"/>
              <a:t>Proposed Meeting Schedule</a:t>
            </a:r>
          </a:p>
          <a:p>
            <a:pPr lvl="1">
              <a:defRPr/>
            </a:pPr>
            <a:r>
              <a:rPr lang="en-US" dirty="0"/>
              <a:t>1-18-0018-00-ICne</a:t>
            </a:r>
          </a:p>
          <a:p>
            <a:pPr lvl="1">
              <a:defRPr/>
            </a:pPr>
            <a:endParaRPr lang="en-US" sz="2800" dirty="0"/>
          </a:p>
          <a:p>
            <a:pPr marL="109537" indent="0">
              <a:buFont typeface="Georgia" panose="02040502050405020303" pitchFamily="18" charset="0"/>
              <a:buNone/>
              <a:defRPr/>
            </a:pPr>
            <a:endParaRPr lang="en-US" sz="2000" dirty="0"/>
          </a:p>
        </p:txBody>
      </p:sp>
      <p:sp>
        <p:nvSpPr>
          <p:cNvPr id="36869" name="Slide Number Placeholder 5">
            <a:extLst>
              <a:ext uri="{FF2B5EF4-FFF2-40B4-BE49-F238E27FC236}">
                <a16:creationId xmlns:a16="http://schemas.microsoft.com/office/drawing/2014/main" id="{2FC68D99-B78D-D84A-8552-FE39EF92AE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9A14AF-63F8-C541-889F-FC14E0C4A0F2}" type="slidenum">
              <a:rPr lang="en-US" altLang="en-US" sz="1800" smtClean="0">
                <a:solidFill>
                  <a:srgbClr val="FFFFFF"/>
                </a:solidFill>
                <a:latin typeface="Arial" panose="020B0604020202020204" pitchFamily="34" charset="0"/>
              </a:rPr>
              <a:pPr>
                <a:spcBef>
                  <a:spcPct val="0"/>
                </a:spcBef>
                <a:buClrTx/>
                <a:buFontTx/>
                <a:buNone/>
              </a:pPr>
              <a:t>8</a:t>
            </a:fld>
            <a:endParaRPr lang="en-US" altLang="en-US" sz="1800">
              <a:solidFill>
                <a:srgbClr val="FFFFFF"/>
              </a:solidFill>
              <a:latin typeface="Arial" panose="020B0604020202020204" pitchFamily="34" charset="0"/>
            </a:endParaRPr>
          </a:p>
        </p:txBody>
      </p:sp>
    </p:spTree>
    <p:extLst>
      <p:ext uri="{BB962C8B-B14F-4D97-AF65-F5344CB8AC3E}">
        <p14:creationId xmlns:p14="http://schemas.microsoft.com/office/powerpoint/2010/main" val="9596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71F9458-C94D-D042-81B6-BEF64FF1A09E}"/>
              </a:ext>
            </a:extLst>
          </p:cNvPr>
          <p:cNvSpPr>
            <a:spLocks noGrp="1"/>
          </p:cNvSpPr>
          <p:nvPr>
            <p:ph type="title"/>
          </p:nvPr>
        </p:nvSpPr>
        <p:spPr/>
        <p:txBody>
          <a:bodyPr/>
          <a:lstStyle/>
          <a:p>
            <a:pPr eaLnBrk="1" hangingPunct="1"/>
            <a:r>
              <a:rPr lang="en-US" altLang="en-US" dirty="0"/>
              <a:t>Work Items</a:t>
            </a:r>
          </a:p>
        </p:txBody>
      </p:sp>
      <p:sp>
        <p:nvSpPr>
          <p:cNvPr id="22531" name="Content Placeholder 2">
            <a:extLst>
              <a:ext uri="{FF2B5EF4-FFF2-40B4-BE49-F238E27FC236}">
                <a16:creationId xmlns:a16="http://schemas.microsoft.com/office/drawing/2014/main" id="{79FD9B9E-9BDA-4BA0-9138-8453984D0E9D}"/>
              </a:ext>
            </a:extLst>
          </p:cNvPr>
          <p:cNvSpPr>
            <a:spLocks noGrp="1"/>
          </p:cNvSpPr>
          <p:nvPr>
            <p:ph idx="1"/>
          </p:nvPr>
        </p:nvSpPr>
        <p:spPr>
          <a:xfrm>
            <a:off x="457200" y="2060575"/>
            <a:ext cx="8229600" cy="4325938"/>
          </a:xfrm>
        </p:spPr>
        <p:txBody>
          <a:bodyPr/>
          <a:lstStyle/>
          <a:p>
            <a:pPr>
              <a:defRPr/>
            </a:pPr>
            <a:r>
              <a:rPr lang="en-US" dirty="0"/>
              <a:t>Flexible Factory IOT</a:t>
            </a:r>
          </a:p>
          <a:p>
            <a:pPr lvl="1">
              <a:defRPr/>
            </a:pPr>
            <a:r>
              <a:rPr lang="en-GB" sz="2800" dirty="0">
                <a:hlinkClick r:id="rId2"/>
              </a:rPr>
              <a:t>Draft report review</a:t>
            </a:r>
            <a:r>
              <a:rPr lang="en-GB" sz="2800" dirty="0"/>
              <a:t> – Nader Zein (NEC)</a:t>
            </a:r>
          </a:p>
          <a:p>
            <a:pPr lvl="1">
              <a:defRPr/>
            </a:pPr>
            <a:r>
              <a:rPr lang="en-US" sz="2800" dirty="0"/>
              <a:t>802.1-18-0002-04</a:t>
            </a:r>
          </a:p>
          <a:p>
            <a:pPr>
              <a:defRPr/>
            </a:pPr>
            <a:r>
              <a:rPr lang="en-GB" dirty="0"/>
              <a:t>Lossless Network for Data </a:t>
            </a:r>
            <a:r>
              <a:rPr lang="en-GB" dirty="0" err="1"/>
              <a:t>Centers</a:t>
            </a:r>
            <a:endParaRPr lang="en-US" dirty="0"/>
          </a:p>
          <a:p>
            <a:pPr lvl="1">
              <a:defRPr/>
            </a:pPr>
            <a:r>
              <a:rPr lang="en-US" sz="2800" dirty="0">
                <a:hlinkClick r:id="rId3"/>
              </a:rPr>
              <a:t>Draft report review </a:t>
            </a:r>
            <a:r>
              <a:rPr lang="en-US" sz="2800" dirty="0"/>
              <a:t>- Paul Congdon (Huawei)</a:t>
            </a:r>
          </a:p>
          <a:p>
            <a:pPr lvl="1">
              <a:defRPr/>
            </a:pPr>
            <a:r>
              <a:rPr lang="en-US" sz="2800" dirty="0"/>
              <a:t>802.1-18-0007-02</a:t>
            </a:r>
          </a:p>
          <a:p>
            <a:pPr lvl="1">
              <a:defRPr/>
            </a:pPr>
            <a:endParaRPr lang="en-US" sz="2800" dirty="0"/>
          </a:p>
          <a:p>
            <a:pPr marL="109537" indent="0">
              <a:buFont typeface="Georgia" panose="02040502050405020303" pitchFamily="18" charset="0"/>
              <a:buNone/>
              <a:defRPr/>
            </a:pPr>
            <a:endParaRPr lang="en-US" sz="2000" dirty="0"/>
          </a:p>
        </p:txBody>
      </p:sp>
      <p:sp>
        <p:nvSpPr>
          <p:cNvPr id="36869" name="Slide Number Placeholder 5">
            <a:extLst>
              <a:ext uri="{FF2B5EF4-FFF2-40B4-BE49-F238E27FC236}">
                <a16:creationId xmlns:a16="http://schemas.microsoft.com/office/drawing/2014/main" id="{2FC68D99-B78D-D84A-8552-FE39EF92AE2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itchFamily="2"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itchFamily="2"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fld id="{C59A14AF-63F8-C541-889F-FC14E0C4A0F2}" type="slidenum">
              <a:rPr lang="en-US" altLang="en-US" sz="1800" smtClean="0">
                <a:solidFill>
                  <a:srgbClr val="FFFFFF"/>
                </a:solidFill>
                <a:latin typeface="Arial" panose="020B0604020202020204" pitchFamily="34" charset="0"/>
              </a:rPr>
              <a:pPr>
                <a:spcBef>
                  <a:spcPct val="0"/>
                </a:spcBef>
                <a:buClrTx/>
                <a:buFontTx/>
                <a:buNone/>
              </a:pPr>
              <a:t>9</a:t>
            </a:fld>
            <a:endParaRPr lang="en-US" altLang="en-US" sz="1800">
              <a:solidFill>
                <a:srgbClr val="FFFFFF"/>
              </a:solidFill>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16297</TotalTime>
  <Words>776</Words>
  <Application>Microsoft Macintosh PowerPoint</Application>
  <PresentationFormat>On-screen Show (4:3)</PresentationFormat>
  <Paragraphs>123</Paragraphs>
  <Slides>10</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MS Gothic</vt:lpstr>
      <vt:lpstr>Arial</vt:lpstr>
      <vt:lpstr>Calibri</vt:lpstr>
      <vt:lpstr>DejaVu Sans</vt:lpstr>
      <vt:lpstr>Georgia</vt:lpstr>
      <vt:lpstr>Helvetica Neue</vt:lpstr>
      <vt:lpstr>Monotype Sorts</vt:lpstr>
      <vt:lpstr>Times New Roman</vt:lpstr>
      <vt:lpstr>Trebuchet MS</vt:lpstr>
      <vt:lpstr>Wingdings 2</vt:lpstr>
      <vt:lpstr>Urban</vt:lpstr>
      <vt:lpstr>IEEE 802 Network Enhancements for the Next Decade  Industry Connections Activity (Nendica)</vt:lpstr>
      <vt:lpstr>Guidelines for IEEE-SA Meetings</vt:lpstr>
      <vt:lpstr>PowerPoint Presentation</vt:lpstr>
      <vt:lpstr>Agenda, 6 March 2018, 19:30</vt:lpstr>
      <vt:lpstr>Nendica Management Team appointed by the 802.1 chair</vt:lpstr>
      <vt:lpstr>IEEE-SA eBlast: June 2017</vt:lpstr>
      <vt:lpstr>Operating practice</vt:lpstr>
      <vt:lpstr>Process Contributions</vt:lpstr>
      <vt:lpstr>Work Items</vt:lpstr>
      <vt:lpstr>Technical Contributions</vt:lpstr>
    </vt:vector>
  </TitlesOfParts>
  <Company>Ericsson</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269</cp:revision>
  <dcterms:created xsi:type="dcterms:W3CDTF">2013-11-15T16:17:16Z</dcterms:created>
  <dcterms:modified xsi:type="dcterms:W3CDTF">2018-03-07T00:48:09Z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