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2"/>
  </p:notesMasterIdLst>
  <p:handoutMasterIdLst>
    <p:handoutMasterId r:id="rId13"/>
  </p:handoutMasterIdLst>
  <p:sldIdLst>
    <p:sldId id="256" r:id="rId2"/>
    <p:sldId id="346" r:id="rId3"/>
    <p:sldId id="347" r:id="rId4"/>
    <p:sldId id="260" r:id="rId5"/>
    <p:sldId id="340" r:id="rId6"/>
    <p:sldId id="345" r:id="rId7"/>
    <p:sldId id="318" r:id="rId8"/>
    <p:sldId id="348" r:id="rId9"/>
    <p:sldId id="328" r:id="rId10"/>
    <p:sldId id="34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22" autoAdjust="0"/>
    <p:restoredTop sz="94622" autoAdjust="0"/>
  </p:normalViewPr>
  <p:slideViewPr>
    <p:cSldViewPr showGuides="1">
      <p:cViewPr varScale="1">
        <p:scale>
          <a:sx n="150" d="100"/>
          <a:sy n="150" d="100"/>
        </p:scale>
        <p:origin x="12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0"/>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3/6/18</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2018-03-06</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CAB5B4FE-D21D-7247-B69A-45E5C6F60C75}"/>
              </a:ext>
            </a:extLst>
          </p:cNvPr>
          <p:cNvSpPr>
            <a:spLocks noGrp="1" noChangeArrowheads="1"/>
          </p:cNvSpPr>
          <p:nvPr>
            <p:ph type="sldNum"/>
          </p:nvPr>
        </p:nvSpPr>
        <p:spPr>
          <a:ln/>
        </p:spPr>
        <p:txBody>
          <a:bodyPr/>
          <a:lstStyle/>
          <a:p>
            <a:fld id="{670B6578-2957-5D4D-952A-34F3B1F7A220}" type="slidenum">
              <a:rPr lang="en-US" altLang="en-US"/>
              <a:pPr/>
              <a:t>3</a:t>
            </a:fld>
            <a:endParaRPr lang="en-US" altLang="en-US"/>
          </a:p>
        </p:txBody>
      </p:sp>
      <p:sp>
        <p:nvSpPr>
          <p:cNvPr id="5121" name="Text Box 1">
            <a:extLst>
              <a:ext uri="{FF2B5EF4-FFF2-40B4-BE49-F238E27FC236}">
                <a16:creationId xmlns:a16="http://schemas.microsoft.com/office/drawing/2014/main" id="{1778DB8E-3709-5F48-AFAB-77DAE61E5FCA}"/>
              </a:ext>
            </a:extLst>
          </p:cNvPr>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D3368D2-096D-1146-B46F-568680239C74}" type="slidenum">
              <a:rPr lang="en-US" altLang="en-US" sz="1400">
                <a:solidFill>
                  <a:srgbClr val="000000"/>
                </a:solidFill>
                <a:ea typeface="DejaVu Sans"/>
                <a:cs typeface="DejaVu Sans"/>
              </a:rPr>
              <a:pPr algn="r">
                <a:lnSpc>
                  <a:spcPct val="93000"/>
                </a:lnSpc>
                <a:buClrTx/>
                <a:buFontTx/>
                <a:buNone/>
              </a:pPr>
              <a:t>3</a:t>
            </a:fld>
            <a:endParaRPr lang="en-US" altLang="en-US" sz="1400">
              <a:solidFill>
                <a:srgbClr val="000000"/>
              </a:solidFill>
              <a:ea typeface="DejaVu Sans"/>
              <a:cs typeface="DejaVu Sans"/>
            </a:endParaRPr>
          </a:p>
        </p:txBody>
      </p:sp>
      <p:sp>
        <p:nvSpPr>
          <p:cNvPr id="5122" name="Text Box 2">
            <a:extLst>
              <a:ext uri="{FF2B5EF4-FFF2-40B4-BE49-F238E27FC236}">
                <a16:creationId xmlns:a16="http://schemas.microsoft.com/office/drawing/2014/main" id="{E5D2C606-64F1-7049-9B0C-C2FE223C3C2E}"/>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3A01B8CD-2F08-0F46-AD6B-4487CD78250F}"/>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383ABF5B-4283-B644-A216-0BE37EDFCD0E}"/>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6A3D2D60-6C81-474C-851F-3FEDE005D2D4}"/>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88406529-6427-B142-A7DB-4F5A4600537F}" type="slidenum">
              <a:rPr lang="en-US" altLang="en-US">
                <a:solidFill>
                  <a:srgbClr val="000000"/>
                </a:solidFill>
                <a:ea typeface="MS Gothic" panose="020B0609070205080204" pitchFamily="49" charset="-128"/>
              </a:rPr>
              <a:pPr algn="r">
                <a:buClrTx/>
                <a:buFontTx/>
                <a:buNone/>
              </a:pPr>
              <a:t>3</a:t>
            </a:fld>
            <a:endParaRPr lang="en-US" altLang="en-US">
              <a:solidFill>
                <a:srgbClr val="000000"/>
              </a:solidFill>
              <a:ea typeface="MS Gothic" panose="020B0609070205080204" pitchFamily="49" charset="-128"/>
            </a:endParaRPr>
          </a:p>
        </p:txBody>
      </p:sp>
      <p:sp>
        <p:nvSpPr>
          <p:cNvPr id="5126" name="Text Box 6">
            <a:extLst>
              <a:ext uri="{FF2B5EF4-FFF2-40B4-BE49-F238E27FC236}">
                <a16:creationId xmlns:a16="http://schemas.microsoft.com/office/drawing/2014/main" id="{C190BF8B-D4C0-7547-BAF9-7411D2F66F4B}"/>
              </a:ext>
            </a:extLst>
          </p:cNvPr>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99C8E03F-7D0B-234A-B979-BC085DB8308A}"/>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p:txBody>
          <a:bodyPr/>
          <a:lstStyle>
            <a:lvl1pPr>
              <a:defRPr/>
            </a:lvl1pPr>
          </a:lstStyle>
          <a:p>
            <a:pPr>
              <a:defRPr/>
            </a:pPr>
            <a:fld id="{7DA07659-B7AB-3A4B-A451-A500864C2EB9}" type="datetime1">
              <a:rPr lang="en-US" smtClean="0"/>
              <a:t>3/6/18</a:t>
            </a:fld>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p:txBody>
          <a:bodyPr/>
          <a:lstStyle>
            <a:lvl1pPr>
              <a:defRPr/>
            </a:lvl1pPr>
          </a:lstStyle>
          <a:p>
            <a:pPr>
              <a:defRPr/>
            </a:pPr>
            <a:fld id="{CF5E3950-2B79-DA4D-BEF2-DA6DE712F748}" type="datetime1">
              <a:rPr lang="en-US" smtClean="0"/>
              <a:t>3/6/18</a:t>
            </a:fld>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p:spPr>
        <p:txBody>
          <a:bodyPr/>
          <a:lstStyle>
            <a:lvl1pPr>
              <a:defRPr/>
            </a:lvl1pPr>
          </a:lstStyle>
          <a:p>
            <a:pPr>
              <a:defRPr/>
            </a:pPr>
            <a:fld id="{63D89E0A-DD13-0749-B65A-688F76016395}" type="datetime1">
              <a:rPr lang="en-US" smtClean="0"/>
              <a:t>3/6/18</a:t>
            </a:fld>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p:spPr>
        <p:txBody>
          <a:bodyPr/>
          <a:lstStyle>
            <a:lvl1pPr>
              <a:defRPr/>
            </a:lvl1pPr>
          </a:lstStyle>
          <a:p>
            <a:pPr>
              <a:defRPr/>
            </a:pPr>
            <a:r>
              <a:rPr lang="en-US"/>
              <a:t>Mentor DCN:  802.1-18-000x-00-ICne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p:spPr>
        <p:txBody>
          <a:bodyPr/>
          <a:lstStyle>
            <a:lvl1pPr>
              <a:defRPr/>
            </a:lvl1pPr>
          </a:lstStyle>
          <a:p>
            <a:pPr>
              <a:defRPr/>
            </a:pPr>
            <a:fld id="{F48BFD27-A618-BE42-9ABF-C9134FAB5ABA}" type="datetime1">
              <a:rPr lang="en-US" smtClean="0"/>
              <a:t>3/6/18</a:t>
            </a:fld>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p:spPr>
        <p:txBody>
          <a:bodyPr/>
          <a:lstStyle>
            <a:lvl1pPr>
              <a:defRPr/>
            </a:lvl1pPr>
          </a:lstStyle>
          <a:p>
            <a:pPr>
              <a:defRPr/>
            </a:pPr>
            <a:r>
              <a:rPr lang="en-US"/>
              <a:t>Mentor DCN:  802.1-18-000x-00-ICne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p:txBody>
          <a:bodyPr/>
          <a:lstStyle>
            <a:lvl1pPr>
              <a:defRPr/>
            </a:lvl1pPr>
          </a:lstStyle>
          <a:p>
            <a:pPr>
              <a:defRPr/>
            </a:pPr>
            <a:fld id="{3FF98BAE-5004-7F46-AFD4-6E440FD98749}" type="datetime1">
              <a:rPr lang="en-US" smtClean="0"/>
              <a:t>3/6/18</a:t>
            </a:fld>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p:txBody>
          <a:bodyPr/>
          <a:lstStyle>
            <a:lvl1pPr>
              <a:defRPr/>
            </a:lvl1pPr>
          </a:lstStyle>
          <a:p>
            <a:pPr>
              <a:defRPr/>
            </a:pPr>
            <a:fld id="{4AD7FE8C-28A9-5F42-B466-82A5AAB389D6}" type="datetime1">
              <a:rPr lang="en-US" smtClean="0"/>
              <a:t>3/6/18</a:t>
            </a:fld>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p:txBody>
          <a:bodyPr rtlCol="0"/>
          <a:lstStyle>
            <a:lvl1pPr>
              <a:defRPr/>
            </a:lvl1pPr>
          </a:lstStyle>
          <a:p>
            <a:pPr>
              <a:defRPr/>
            </a:pPr>
            <a:r>
              <a:rPr lang="en-US"/>
              <a:t>Mentor DCN:  802.1-18-000x-00-ICne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p:spPr>
        <p:txBody>
          <a:bodyPr/>
          <a:lstStyle>
            <a:lvl1pPr>
              <a:defRPr/>
            </a:lvl1pPr>
          </a:lstStyle>
          <a:p>
            <a:pPr>
              <a:defRPr/>
            </a:pPr>
            <a:fld id="{D815F7A2-5CDF-AA48-9A73-AEA75FC140E4}" type="datetime1">
              <a:rPr lang="en-US" smtClean="0"/>
              <a:t>3/6/18</a:t>
            </a:fld>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p:spPr>
        <p:txBody>
          <a:bodyPr/>
          <a:lstStyle>
            <a:lvl1pPr>
              <a:defRPr/>
            </a:lvl1pPr>
          </a:lstStyle>
          <a:p>
            <a:pPr>
              <a:defRPr/>
            </a:pPr>
            <a:r>
              <a:rPr lang="en-US"/>
              <a:t>Mentor DCN:  802.1-18-000x-00-ICne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p:txBody>
          <a:bodyPr/>
          <a:lstStyle>
            <a:lvl1pPr>
              <a:defRPr/>
            </a:lvl1pPr>
          </a:lstStyle>
          <a:p>
            <a:pPr>
              <a:defRPr/>
            </a:pPr>
            <a:fld id="{14AED648-0FAA-2541-AE38-430538425C12}" type="datetime1">
              <a:rPr lang="en-US" smtClean="0"/>
              <a:t>3/6/18</a:t>
            </a:fld>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p:txBody>
          <a:bodyPr/>
          <a:lstStyle>
            <a:lvl1pPr>
              <a:defRPr/>
            </a:lvl1pPr>
          </a:lstStyle>
          <a:p>
            <a:pPr>
              <a:defRPr/>
            </a:pPr>
            <a:fld id="{10931C27-534F-CD4C-9D8E-4A0DA1D9F379}" type="datetime1">
              <a:rPr lang="en-US" smtClean="0"/>
              <a:t>3/6/18</a:t>
            </a:fld>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p:txBody>
          <a:bodyPr/>
          <a:lstStyle>
            <a:lvl1pPr>
              <a:defRPr/>
            </a:lvl1pPr>
          </a:lstStyle>
          <a:p>
            <a:pPr>
              <a:defRPr/>
            </a:pPr>
            <a:fld id="{7973E8EC-6735-CE4C-9D64-C17314480ED5}" type="datetime1">
              <a:rPr lang="en-US" smtClean="0"/>
              <a:t>3/6/18</a:t>
            </a:fld>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E8F05FC-350D-41D4-AEBE-D76A6DB65652}"/>
              </a:ext>
            </a:extLst>
          </p:cNvPr>
          <p:cNvSpPr>
            <a:spLocks noGrp="1"/>
          </p:cNvSpPr>
          <p:nvPr>
            <p:ph type="dt" sz="half" idx="2"/>
          </p:nvPr>
        </p:nvSpPr>
        <p:spPr>
          <a:xfrm>
            <a:off x="7143750" y="-27384"/>
            <a:ext cx="957263"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defRPr>
            </a:lvl1pPr>
          </a:lstStyle>
          <a:p>
            <a:pPr>
              <a:defRPr/>
            </a:pPr>
            <a:fld id="{514DB4C4-98D3-FD41-BAB0-93111E2D54BF}" type="datetime1">
              <a:rPr lang="en-US" smtClean="0"/>
              <a:t>3/6/18</a:t>
            </a:fld>
            <a:endParaRPr lang="en-US"/>
          </a:p>
        </p:txBody>
      </p:sp>
      <p:sp>
        <p:nvSpPr>
          <p:cNvPr id="3" name="Footer Placeholder 2">
            <a:extLst>
              <a:ext uri="{FF2B5EF4-FFF2-40B4-BE49-F238E27FC236}">
                <a16:creationId xmlns:a16="http://schemas.microsoft.com/office/drawing/2014/main" id="{DA3A7AB1-930F-4A16-986B-D6C01F5CA576}"/>
              </a:ext>
            </a:extLst>
          </p:cNvPr>
          <p:cNvSpPr>
            <a:spLocks noGrp="1"/>
          </p:cNvSpPr>
          <p:nvPr>
            <p:ph type="ftr" sz="quarter" idx="3"/>
          </p:nvPr>
        </p:nvSpPr>
        <p:spPr>
          <a:xfrm>
            <a:off x="5257800" y="-27384"/>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a:t>Mentor DCN:  802.1-18-000x-00-ICne</a:t>
            </a:r>
            <a:endParaRPr lang="en-US" dirty="0"/>
          </a:p>
        </p:txBody>
      </p:sp>
      <p:sp>
        <p:nvSpPr>
          <p:cNvPr id="23" name="Slide Number Placeholder 22">
            <a:extLst>
              <a:ext uri="{FF2B5EF4-FFF2-40B4-BE49-F238E27FC236}">
                <a16:creationId xmlns:a16="http://schemas.microsoft.com/office/drawing/2014/main" id="{2C697688-0EE7-4874-8A37-B00F546E467C}"/>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E7638AC8-2A4C-B440-A490-67648C0A0D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documents?is_group=ICne" TargetMode="External"/><Relationship Id="rId2" Type="http://schemas.openxmlformats.org/officeDocument/2006/relationships/hyperlink" Target="http://1.ieee802.org/802-nend/" TargetMode="External"/><Relationship Id="rId1" Type="http://schemas.openxmlformats.org/officeDocument/2006/relationships/slideLayout" Target="../slideLayouts/slideLayout2.xml"/><Relationship Id="rId4" Type="http://schemas.openxmlformats.org/officeDocument/2006/relationships/hyperlink" Target="http://listserv.ieee.org/cgi-bin/wa?SUBED1=STDS-802-NEND&amp;A=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dcn/18/1-18-0004-00-ICne-the-lossless-network-for-data-centers.pdf" TargetMode="External"/><Relationship Id="rId2" Type="http://schemas.openxmlformats.org/officeDocument/2006/relationships/hyperlink" Target="https://mentor.ieee.org/802.1/dcn/18/1-18-0002-02-ICne-draft-report-wired-wireless-flexible-factory-iot.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457200" y="1556792"/>
            <a:ext cx="8458200" cy="2880320"/>
          </a:xfrm>
        </p:spPr>
        <p:txBody>
          <a:bodyPr anchor="t"/>
          <a:lstStyle/>
          <a:p>
            <a:pPr eaLnBrk="1" hangingPunct="1"/>
            <a:r>
              <a:rPr lang="en-US" altLang="en-US" dirty="0"/>
              <a:t>IEEE 802 Network Enhancements for the Next Decade </a:t>
            </a:r>
            <a:br>
              <a:rPr lang="en-US" altLang="en-US" dirty="0"/>
            </a:br>
            <a:r>
              <a:rPr lang="en-US" altLang="en-US" dirty="0"/>
              <a:t>Industry Connections Activity</a:t>
            </a:r>
            <a:br>
              <a:rPr lang="en-US" altLang="en-US" dirty="0"/>
            </a:br>
            <a:r>
              <a:rPr lang="en-US" altLang="en-US" dirty="0"/>
              <a:t>(Nendica)</a:t>
            </a:r>
          </a:p>
        </p:txBody>
      </p:sp>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62872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err="1"/>
              <a:t>roger@ethair.net</a:t>
            </a:r>
            <a:br>
              <a:rPr lang="en-US" altLang="en-US" sz="1800" dirty="0"/>
            </a:br>
            <a:r>
              <a:rPr lang="en-US" altLang="en-US" sz="1600" dirty="0"/>
              <a:t>+1 802 227 2253</a:t>
            </a:r>
          </a:p>
          <a:p>
            <a:pPr marL="63500" eaLnBrk="1" hangingPunct="1">
              <a:lnSpc>
                <a:spcPct val="70000"/>
              </a:lnSpc>
            </a:pPr>
            <a:endParaRPr lang="en-US" altLang="en-US" dirty="0"/>
          </a:p>
          <a:p>
            <a:pPr marL="63500" eaLnBrk="1" hangingPunct="1">
              <a:lnSpc>
                <a:spcPct val="70000"/>
              </a:lnSpc>
            </a:pPr>
            <a:r>
              <a:rPr lang="en-US" altLang="en-US" dirty="0"/>
              <a:t>6 March 2018</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802.1-18-0015-00-ICne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671F9458-C94D-D042-81B6-BEF64FF1A09E}"/>
              </a:ext>
            </a:extLst>
          </p:cNvPr>
          <p:cNvSpPr>
            <a:spLocks noGrp="1"/>
          </p:cNvSpPr>
          <p:nvPr>
            <p:ph type="title"/>
          </p:nvPr>
        </p:nvSpPr>
        <p:spPr/>
        <p:txBody>
          <a:bodyPr/>
          <a:lstStyle/>
          <a:p>
            <a:pPr eaLnBrk="1" hangingPunct="1"/>
            <a:r>
              <a:rPr lang="en-US" altLang="en-US" dirty="0"/>
              <a:t>Technical Contributions</a:t>
            </a:r>
          </a:p>
        </p:txBody>
      </p:sp>
      <p:sp>
        <p:nvSpPr>
          <p:cNvPr id="22531" name="Content Placeholder 2">
            <a:extLst>
              <a:ext uri="{FF2B5EF4-FFF2-40B4-BE49-F238E27FC236}">
                <a16:creationId xmlns:a16="http://schemas.microsoft.com/office/drawing/2014/main" id="{79FD9B9E-9BDA-4BA0-9138-8453984D0E9D}"/>
              </a:ext>
            </a:extLst>
          </p:cNvPr>
          <p:cNvSpPr>
            <a:spLocks noGrp="1"/>
          </p:cNvSpPr>
          <p:nvPr>
            <p:ph idx="1"/>
          </p:nvPr>
        </p:nvSpPr>
        <p:spPr>
          <a:xfrm>
            <a:off x="457200" y="2060575"/>
            <a:ext cx="8229600" cy="4325938"/>
          </a:xfrm>
        </p:spPr>
        <p:txBody>
          <a:bodyPr/>
          <a:lstStyle/>
          <a:p>
            <a:pPr>
              <a:defRPr/>
            </a:pPr>
            <a:r>
              <a:rPr lang="en-US" dirty="0"/>
              <a:t>Application Scene of Lossless Network</a:t>
            </a:r>
          </a:p>
          <a:p>
            <a:pPr lvl="1">
              <a:defRPr/>
            </a:pPr>
            <a:r>
              <a:rPr lang="en-US" sz="2400" dirty="0"/>
              <a:t>802.1-18-0013-01</a:t>
            </a:r>
          </a:p>
          <a:p>
            <a:pPr>
              <a:defRPr/>
            </a:pPr>
            <a:r>
              <a:rPr lang="en-US" dirty="0"/>
              <a:t>Standard and Industry Progress of Lossless Network in China</a:t>
            </a:r>
          </a:p>
          <a:p>
            <a:pPr lvl="1">
              <a:defRPr/>
            </a:pPr>
            <a:r>
              <a:rPr lang="en-US" dirty="0"/>
              <a:t>802.1-18-0014-00</a:t>
            </a:r>
          </a:p>
          <a:p>
            <a:pPr>
              <a:defRPr/>
            </a:pPr>
            <a:r>
              <a:rPr lang="en-US" dirty="0"/>
              <a:t>China Telecom’s Demand &amp; Practice in the DC Lossless Network</a:t>
            </a:r>
          </a:p>
          <a:p>
            <a:pPr lvl="1">
              <a:defRPr/>
            </a:pPr>
            <a:r>
              <a:rPr lang="en-US" sz="2400" dirty="0"/>
              <a:t>802.1-18-0012-00</a:t>
            </a:r>
          </a:p>
          <a:p>
            <a:pPr marL="109537" indent="0">
              <a:buNone/>
              <a:defRPr/>
            </a:pPr>
            <a:endParaRPr lang="en-US" dirty="0"/>
          </a:p>
        </p:txBody>
      </p:sp>
      <p:sp>
        <p:nvSpPr>
          <p:cNvPr id="36869" name="Slide Number Placeholder 5">
            <a:extLst>
              <a:ext uri="{FF2B5EF4-FFF2-40B4-BE49-F238E27FC236}">
                <a16:creationId xmlns:a16="http://schemas.microsoft.com/office/drawing/2014/main" id="{2FC68D99-B78D-D84A-8552-FE39EF92AE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C59A14AF-63F8-C541-889F-FC14E0C4A0F2}"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26529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8B123137-D738-DE49-86F1-228794A04209}"/>
              </a:ext>
            </a:extLst>
          </p:cNvPr>
          <p:cNvSpPr>
            <a:spLocks noGrp="1" noChangeArrowheads="1"/>
          </p:cNvSpPr>
          <p:nvPr>
            <p:ph type="title"/>
          </p:nvPr>
        </p:nvSpPr>
        <p:spPr>
          <a:xfrm>
            <a:off x="228600" y="214412"/>
            <a:ext cx="8686800" cy="887412"/>
          </a:xfrm>
        </p:spPr>
        <p:txBody>
          <a:bodyPr/>
          <a:lstStyle/>
          <a:p>
            <a:r>
              <a:rPr lang="en-US" altLang="en-US" sz="3200" u="sng" dirty="0">
                <a:solidFill>
                  <a:schemeClr val="tx1"/>
                </a:solidFill>
                <a:latin typeface="Calibri" panose="020F0502020204030204" pitchFamily="34" charset="0"/>
                <a:cs typeface="Calibri" panose="020F0502020204030204" pitchFamily="34" charset="0"/>
              </a:rPr>
              <a:t>Guidelines for IEEE-SA Meetings</a:t>
            </a:r>
            <a:endParaRPr lang="en-US" altLang="en-US" sz="3200" dirty="0"/>
          </a:p>
        </p:txBody>
      </p:sp>
      <p:sp>
        <p:nvSpPr>
          <p:cNvPr id="10243" name="Rectangle 1027">
            <a:extLst>
              <a:ext uri="{FF2B5EF4-FFF2-40B4-BE49-F238E27FC236}">
                <a16:creationId xmlns:a16="http://schemas.microsoft.com/office/drawing/2014/main" id="{69701FE4-C3EF-EE44-8113-0F6EAD4789B6}"/>
              </a:ext>
            </a:extLst>
          </p:cNvPr>
          <p:cNvSpPr>
            <a:spLocks noGrp="1" noChangeArrowheads="1"/>
          </p:cNvSpPr>
          <p:nvPr>
            <p:ph type="body" idx="1"/>
          </p:nvPr>
        </p:nvSpPr>
        <p:spPr>
          <a:xfrm>
            <a:off x="381000" y="1025624"/>
            <a:ext cx="8458200" cy="44196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a:t>
            </a:r>
            <a:r>
              <a:rPr lang="en-US" altLang="en-US" sz="1600" b="1" dirty="0">
                <a:solidFill>
                  <a:schemeClr val="tx1"/>
                </a:solidFill>
                <a:latin typeface="Calibri" panose="020F0502020204030204" pitchFamily="34" charset="0"/>
                <a:cs typeface="Calibri" panose="020F0502020204030204" pitchFamily="34" charset="0"/>
                <a:hlinkClick r:id="rId2"/>
              </a:rPr>
              <a:t>patcom@ieee.org</a:t>
            </a: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6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2 January 2018</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endParaRPr lang="en-US" altLang="en-US" sz="1400" b="1" dirty="0">
              <a:solidFill>
                <a:schemeClr val="tx1"/>
              </a:solidFill>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149EAB31-380A-A24C-B2B2-682D99A240E8}"/>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E3B78004-7E8D-8D4C-A53F-D2FBF755033B}"/>
              </a:ext>
            </a:extLst>
          </p:cNvPr>
          <p:cNvSpPr txBox="1">
            <a:spLocks noChangeArrowheads="1"/>
          </p:cNvSpPr>
          <p:nvPr/>
        </p:nvSpPr>
        <p:spPr bwMode="auto">
          <a:xfrm>
            <a:off x="685800" y="60392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100" name="Text Box 4">
            <a:extLst>
              <a:ext uri="{FF2B5EF4-FFF2-40B4-BE49-F238E27FC236}">
                <a16:creationId xmlns:a16="http://schemas.microsoft.com/office/drawing/2014/main" id="{BE645D5D-1FFE-4648-B058-930AC38EC4AF}"/>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a:extLst>
              <a:ext uri="{FF2B5EF4-FFF2-40B4-BE49-F238E27FC236}">
                <a16:creationId xmlns:a16="http://schemas.microsoft.com/office/drawing/2014/main" id="{9A57D71A-8DA0-2C4A-9519-2456EA5737C9}"/>
              </a:ext>
            </a:extLst>
          </p:cNvPr>
          <p:cNvSpPr txBox="1">
            <a:spLocks noChangeArrowheads="1"/>
          </p:cNvSpPr>
          <p:nvPr/>
        </p:nvSpPr>
        <p:spPr bwMode="auto">
          <a:xfrm>
            <a:off x="685800" y="1639143"/>
            <a:ext cx="7848600" cy="5102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a:t>
            </a:r>
            <a:r>
              <a:rPr lang="en-GB" altLang="en-US" sz="1400" b="1" dirty="0" err="1">
                <a:solidFill>
                  <a:srgbClr val="000000"/>
                </a:solidFill>
                <a:ea typeface="MS Gothic" panose="020B0609070205080204" pitchFamily="49" charset="-128"/>
              </a:rPr>
              <a:t>standards.ieee.org</a:t>
            </a:r>
            <a:r>
              <a:rPr lang="en-GB" altLang="en-US" sz="1400" b="1" dirty="0">
                <a:solidFill>
                  <a:srgbClr val="000000"/>
                </a:solidFill>
                <a:ea typeface="MS Gothic" panose="020B0609070205080204" pitchFamily="49" charset="-128"/>
              </a:rPr>
              <a:t>/develop/policies/bylaws/</a:t>
            </a:r>
            <a:r>
              <a:rPr lang="en-GB" altLang="en-US" sz="1400" b="1" dirty="0" err="1">
                <a:solidFill>
                  <a:srgbClr val="000000"/>
                </a:solidFill>
                <a:ea typeface="MS Gothic" panose="020B0609070205080204" pitchFamily="49" charset="-128"/>
              </a:rPr>
              <a:t>sb_bylaws.pdf</a:t>
            </a:r>
            <a:r>
              <a:rPr lang="en-GB" altLang="en-US" sz="1400" b="1" dirty="0">
                <a:solidFill>
                  <a:srgbClr val="000000"/>
                </a:solidFill>
                <a:ea typeface="MS Gothic" panose="020B0609070205080204" pitchFamily="49" charset="-128"/>
              </a:rPr>
              <a:t>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a:t>
            </a:r>
            <a:r>
              <a:rPr lang="en-GB" altLang="en-US" sz="1400" b="1" u="sng" dirty="0" err="1">
                <a:solidFill>
                  <a:srgbClr val="000000"/>
                </a:solidFill>
                <a:ea typeface="MS Gothic" panose="020B0609070205080204" pitchFamily="49" charset="-128"/>
              </a:rPr>
              <a:t>standards.ieee.org</a:t>
            </a:r>
            <a:r>
              <a:rPr lang="en-GB" altLang="en-US" sz="1400" b="1" u="sng" dirty="0">
                <a:solidFill>
                  <a:srgbClr val="000000"/>
                </a:solidFill>
                <a:ea typeface="MS Gothic" panose="020B0609070205080204" pitchFamily="49" charset="-128"/>
              </a:rPr>
              <a:t>/develop/policies/bylaws/</a:t>
            </a:r>
            <a:r>
              <a:rPr lang="en-GB" altLang="en-US" sz="1400" b="1" u="sng" dirty="0" err="1">
                <a:solidFill>
                  <a:srgbClr val="000000"/>
                </a:solidFill>
                <a:ea typeface="MS Gothic" panose="020B0609070205080204" pitchFamily="49" charset="-128"/>
              </a:rPr>
              <a:t>sb_bylaws.pdf</a:t>
            </a:r>
            <a:r>
              <a:rPr lang="en-GB" altLang="en-US" sz="1400" b="1" u="sng" dirty="0">
                <a:solidFill>
                  <a:srgbClr val="000000"/>
                </a:solidFill>
                <a:ea typeface="MS Gothic" panose="020B0609070205080204" pitchFamily="49" charset="-128"/>
              </a:rPr>
              <a:t>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a:t>
            </a:r>
            <a:r>
              <a:rPr lang="en-GB" altLang="en-US" dirty="0" err="1">
                <a:solidFill>
                  <a:srgbClr val="000000"/>
                </a:solidFill>
                <a:ea typeface="MS Gothic" panose="020B0609070205080204" pitchFamily="49" charset="-128"/>
              </a:rPr>
              <a:t>devdocs.shtml</a:t>
            </a:r>
            <a:r>
              <a:rPr lang="en-GB" altLang="en-US" dirty="0">
                <a:solidFill>
                  <a:srgbClr val="000000"/>
                </a:solidFill>
                <a:ea typeface="MS Gothic" panose="020B0609070205080204" pitchFamily="49" charset="-128"/>
              </a:rPr>
              <a:t>)</a:t>
            </a:r>
          </a:p>
        </p:txBody>
      </p:sp>
      <p:sp>
        <p:nvSpPr>
          <p:cNvPr id="4102" name="Text Box 6">
            <a:extLst>
              <a:ext uri="{FF2B5EF4-FFF2-40B4-BE49-F238E27FC236}">
                <a16:creationId xmlns:a16="http://schemas.microsoft.com/office/drawing/2014/main" id="{A650DA1F-F9BF-FA40-BD67-5F822C124D99}"/>
              </a:ext>
            </a:extLst>
          </p:cNvPr>
          <p:cNvSpPr txBox="1">
            <a:spLocks noChangeArrowheads="1"/>
          </p:cNvSpPr>
          <p:nvPr/>
        </p:nvSpPr>
        <p:spPr bwMode="auto">
          <a:xfrm>
            <a:off x="4267200" y="60392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800" b="1">
                <a:solidFill>
                  <a:srgbClr val="000000"/>
                </a:solidFill>
                <a:ea typeface="MS Gothic" panose="020B0609070205080204" pitchFamily="49" charset="-128"/>
              </a:rPr>
              <a:t>IEEE 802 Participation Slide, v05</a:t>
            </a:r>
          </a:p>
        </p:txBody>
      </p:sp>
      <p:sp>
        <p:nvSpPr>
          <p:cNvPr id="2" name="Slide Number Placeholder 1">
            <a:extLst>
              <a:ext uri="{FF2B5EF4-FFF2-40B4-BE49-F238E27FC236}">
                <a16:creationId xmlns:a16="http://schemas.microsoft.com/office/drawing/2014/main" id="{8F2BE4D5-84A9-B64A-B56D-7378CF634F52}"/>
              </a:ext>
            </a:extLst>
          </p:cNvPr>
          <p:cNvSpPr>
            <a:spLocks noGrp="1"/>
          </p:cNvSpPr>
          <p:nvPr>
            <p:ph type="sldNum" sz="quarter" idx="12"/>
          </p:nvPr>
        </p:nvSpPr>
        <p:spPr/>
        <p:txBody>
          <a:bodyPr/>
          <a:lstStyle/>
          <a:p>
            <a:pPr>
              <a:defRPr/>
            </a:pPr>
            <a:fld id="{14B4F317-62D1-A246-ABB8-6897286045DB}" type="slidenum">
              <a:rPr lang="en-US" altLang="en-US" smtClean="0"/>
              <a:pPr>
                <a:defRPr/>
              </a:pPr>
              <a:t>3</a:t>
            </a:fld>
            <a:endParaRPr lang="en-US" alt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936104"/>
          </a:xfrm>
        </p:spPr>
        <p:txBody>
          <a:bodyPr/>
          <a:lstStyle/>
          <a:p>
            <a:pPr eaLnBrk="1" hangingPunct="1"/>
            <a:r>
              <a:rPr lang="en-CA" altLang="en-US" dirty="0"/>
              <a:t>Agenda, 6 March 2018, 19:30</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1800" dirty="0"/>
              <a:t>Introduction	10</a:t>
            </a:r>
          </a:p>
          <a:p>
            <a:pPr lvl="1">
              <a:tabLst>
                <a:tab pos="7772400" algn="l"/>
              </a:tabLst>
            </a:pPr>
            <a:r>
              <a:rPr lang="en-US" altLang="en-US" sz="1600" dirty="0"/>
              <a:t>Including agenda approval</a:t>
            </a:r>
          </a:p>
          <a:p>
            <a:pPr>
              <a:tabLst>
                <a:tab pos="7772400" algn="l"/>
              </a:tabLst>
            </a:pPr>
            <a:r>
              <a:rPr lang="en-US" altLang="en-US" sz="1800" dirty="0"/>
              <a:t>Process Contributions	45</a:t>
            </a:r>
          </a:p>
          <a:p>
            <a:pPr marL="557213" lvl="2" indent="-182563">
              <a:tabLst>
                <a:tab pos="7772400" algn="l"/>
              </a:tabLst>
            </a:pPr>
            <a:r>
              <a:rPr lang="en-US" altLang="en-US" sz="1800" dirty="0"/>
              <a:t>Proposed Nendica Report Progression Process (Marks) [0015]</a:t>
            </a:r>
          </a:p>
          <a:p>
            <a:pPr marL="557213" lvl="2" indent="-182563">
              <a:tabLst>
                <a:tab pos="7772400" algn="l"/>
              </a:tabLst>
            </a:pPr>
            <a:r>
              <a:rPr lang="en-US" altLang="en-US" sz="1800" dirty="0"/>
              <a:t>Proposed Request for IEEE Advisor (Marks) [0016]</a:t>
            </a:r>
          </a:p>
          <a:p>
            <a:pPr marL="557213" lvl="2" indent="-182563">
              <a:tabLst>
                <a:tab pos="7772400" algn="l"/>
              </a:tabLst>
            </a:pPr>
            <a:r>
              <a:rPr lang="en-US" altLang="en-US" sz="1800" dirty="0"/>
              <a:t>Proposed Meeting Schedule (Marks) [0017]</a:t>
            </a:r>
          </a:p>
          <a:p>
            <a:pPr>
              <a:tabLst>
                <a:tab pos="7772400" algn="l"/>
              </a:tabLst>
            </a:pPr>
            <a:r>
              <a:rPr lang="en-US" altLang="en-US" sz="1800" dirty="0"/>
              <a:t>Ongoing Work Items toward deliverables	30</a:t>
            </a:r>
          </a:p>
          <a:p>
            <a:pPr marL="630238" lvl="2" indent="-255588">
              <a:tabLst>
                <a:tab pos="7772400" algn="l"/>
              </a:tabLst>
            </a:pPr>
            <a:r>
              <a:rPr lang="en-US" altLang="en-US" sz="1800" dirty="0"/>
              <a:t>Flexible Factory </a:t>
            </a:r>
            <a:r>
              <a:rPr lang="en-US" altLang="en-US" sz="1800" dirty="0" err="1"/>
              <a:t>IoT</a:t>
            </a:r>
            <a:r>
              <a:rPr lang="en-US" altLang="en-US" sz="1800" dirty="0"/>
              <a:t> [0002]</a:t>
            </a:r>
          </a:p>
          <a:p>
            <a:pPr marL="630238" lvl="2" indent="-255588">
              <a:tabLst>
                <a:tab pos="7772400" algn="l"/>
              </a:tabLst>
            </a:pPr>
            <a:r>
              <a:rPr lang="en-GB" altLang="en-US" sz="1800" dirty="0"/>
              <a:t>Lossless Network for Data </a:t>
            </a:r>
            <a:r>
              <a:rPr lang="en-GB" altLang="en-US" sz="1800" dirty="0" err="1"/>
              <a:t>Centers</a:t>
            </a:r>
            <a:r>
              <a:rPr lang="en-GB" altLang="en-US" sz="1800" dirty="0"/>
              <a:t> [0007]</a:t>
            </a:r>
            <a:endParaRPr lang="en-US" altLang="en-US" sz="1800" dirty="0"/>
          </a:p>
          <a:p>
            <a:pPr>
              <a:tabLst>
                <a:tab pos="7772400" algn="l"/>
              </a:tabLst>
            </a:pPr>
            <a:r>
              <a:rPr lang="en-US" altLang="en-US" sz="1800" dirty="0"/>
              <a:t>Technical Contributions	</a:t>
            </a:r>
          </a:p>
          <a:p>
            <a:pPr marL="630238" lvl="2" indent="-255588">
              <a:tabLst>
                <a:tab pos="7772400" algn="l"/>
              </a:tabLst>
            </a:pPr>
            <a:r>
              <a:rPr lang="en-US" altLang="en-US" sz="1800" dirty="0"/>
              <a:t>Application scene of lossless network (Li and </a:t>
            </a:r>
            <a:r>
              <a:rPr lang="en-US" altLang="en-US" sz="1800" dirty="0" err="1"/>
              <a:t>Guo</a:t>
            </a:r>
            <a:r>
              <a:rPr lang="en-US" altLang="en-US" sz="1800" dirty="0"/>
              <a:t>) [0013]	15</a:t>
            </a:r>
          </a:p>
          <a:p>
            <a:pPr marL="630238" lvl="2" indent="-255588">
              <a:tabLst>
                <a:tab pos="7772400" algn="l"/>
              </a:tabLst>
            </a:pPr>
            <a:r>
              <a:rPr lang="en-US" altLang="en-US" sz="1800" dirty="0"/>
              <a:t>Standard and Industry Progress of Lossless Network in China 	15</a:t>
            </a:r>
          </a:p>
          <a:p>
            <a:pPr marL="887413" lvl="3" indent="-255588">
              <a:tabLst>
                <a:tab pos="7772400" algn="l"/>
              </a:tabLst>
            </a:pPr>
            <a:r>
              <a:rPr lang="en-US" altLang="en-US" sz="1600" dirty="0"/>
              <a:t>(Li and </a:t>
            </a:r>
            <a:r>
              <a:rPr lang="en-US" altLang="en-US" sz="1600" dirty="0" err="1"/>
              <a:t>Guo</a:t>
            </a:r>
            <a:r>
              <a:rPr lang="en-US" altLang="en-US" sz="1600" dirty="0"/>
              <a:t> ) [0014]</a:t>
            </a:r>
          </a:p>
          <a:p>
            <a:pPr marL="630238" lvl="2" indent="-255588">
              <a:tabLst>
                <a:tab pos="7772400" algn="l"/>
              </a:tabLst>
            </a:pPr>
            <a:r>
              <a:rPr lang="en-US" altLang="en-US" sz="1800" dirty="0"/>
              <a:t>China Telecom's Demand &amp; Practice in the Lossless DC Network	15</a:t>
            </a:r>
          </a:p>
          <a:p>
            <a:pPr marL="887413" lvl="3" indent="-255588">
              <a:tabLst>
                <a:tab pos="7772400" algn="l"/>
              </a:tabLst>
            </a:pPr>
            <a:r>
              <a:rPr lang="en-US" altLang="en-US" sz="1600"/>
              <a:t>(Wang ) [0012]</a:t>
            </a:r>
            <a:endParaRPr lang="en-US" altLang="en-US" sz="1800" dirty="0"/>
          </a:p>
          <a:p>
            <a:pPr>
              <a:tabLst>
                <a:tab pos="7772400" algn="l"/>
              </a:tabLst>
            </a:pPr>
            <a:r>
              <a:rPr lang="en-US" altLang="en-US" sz="1800" dirty="0"/>
              <a:t>May run beyond 21:30</a:t>
            </a:r>
          </a:p>
          <a:p>
            <a:pPr eaLnBrk="1" hangingPunct="1">
              <a:tabLst>
                <a:tab pos="7772400" algn="l"/>
              </a:tabLst>
            </a:pPr>
            <a:endParaRPr lang="en-CA" altLang="en-US" sz="1800" dirty="0"/>
          </a:p>
          <a:p>
            <a:pPr eaLnBrk="1" hangingPunct="1">
              <a:tabLst>
                <a:tab pos="7772400" algn="l"/>
              </a:tabLst>
            </a:pPr>
            <a:endParaRPr lang="en-CA" altLang="en-US" sz="1800" dirty="0"/>
          </a:p>
          <a:p>
            <a:pPr marL="365125" lvl="1" indent="-255588" eaLnBrk="1" hangingPunct="1">
              <a:buFont typeface="Georgia" panose="02040502050405020303" pitchFamily="18" charset="0"/>
              <a:buNone/>
              <a:tabLst>
                <a:tab pos="7772400" algn="l"/>
              </a:tabLst>
            </a:pPr>
            <a:endParaRPr lang="en-CA" altLang="en-US" sz="18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Management Team</a:t>
            </a:r>
            <a:br>
              <a:rPr lang="en-US" altLang="en-US" dirty="0"/>
            </a:br>
            <a:r>
              <a:rPr lang="en-US" altLang="en-US" sz="2800" i="1" dirty="0"/>
              <a:t>appointed by the 802.1 chair</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3937000"/>
          </a:xfrm>
        </p:spPr>
        <p:txBody>
          <a:bodyPr/>
          <a:lstStyle/>
          <a:p>
            <a:r>
              <a:rPr lang="en-US" altLang="en-US" dirty="0"/>
              <a:t>NEND Chair</a:t>
            </a:r>
          </a:p>
          <a:p>
            <a:pPr lvl="1"/>
            <a:r>
              <a:rPr lang="en-US" altLang="en-US" dirty="0"/>
              <a:t>Transitioning from Glenn Parsons to Roger Marks, 6 March 2018</a:t>
            </a:r>
          </a:p>
          <a:p>
            <a:r>
              <a:rPr lang="en-US" altLang="en-US" dirty="0"/>
              <a:t>NEND secretary</a:t>
            </a:r>
          </a:p>
          <a:p>
            <a:pPr lvl="1"/>
            <a:r>
              <a:rPr lang="en-US" altLang="en-US" dirty="0"/>
              <a:t>Walter </a:t>
            </a:r>
            <a:r>
              <a:rPr lang="en-US" altLang="en-US" dirty="0" err="1"/>
              <a:t>Pienciak</a:t>
            </a:r>
            <a:r>
              <a:rPr lang="en-US" altLang="en-US" dirty="0"/>
              <a:t> and Max </a:t>
            </a:r>
            <a:r>
              <a:rPr lang="en-US" altLang="en-US" dirty="0" err="1"/>
              <a:t>Riegel</a:t>
            </a:r>
            <a:r>
              <a:rPr lang="en-US" altLang="en-US" dirty="0"/>
              <a:t> have served</a:t>
            </a:r>
          </a:p>
          <a:p>
            <a:r>
              <a:rPr lang="en-US" altLang="en-US" dirty="0"/>
              <a:t>Report editors</a:t>
            </a:r>
          </a:p>
          <a:p>
            <a:pPr lvl="1"/>
            <a:r>
              <a:rPr lang="en-US" altLang="en-US" dirty="0"/>
              <a:t>Currently Nader </a:t>
            </a:r>
            <a:r>
              <a:rPr lang="en-US" altLang="en-US" dirty="0" err="1"/>
              <a:t>Zein</a:t>
            </a:r>
            <a:r>
              <a:rPr lang="en-US" altLang="en-US" dirty="0"/>
              <a:t> &amp; Paul Congdon</a:t>
            </a:r>
          </a:p>
          <a:p>
            <a:r>
              <a:rPr lang="en-US" altLang="en-US" dirty="0"/>
              <a:t>IEEE 802.1 Chair</a:t>
            </a:r>
          </a:p>
          <a:p>
            <a:pPr lvl="1"/>
            <a:r>
              <a:rPr lang="en-US" altLang="en-US" dirty="0"/>
              <a:t>Glenn Parsons</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5</a:t>
            </a:fld>
            <a:endParaRPr lang="en-US" altLang="en-US">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IEEE-SA </a:t>
            </a:r>
            <a:r>
              <a:rPr lang="en-US" altLang="en-US" dirty="0" err="1"/>
              <a:t>eBlast</a:t>
            </a:r>
            <a:r>
              <a:rPr lang="en-US" altLang="en-US" dirty="0"/>
              <a:t>: June 2017</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6</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extLst>
              <p:ext uri="{D42A27DB-BD31-4B8C-83A1-F6EECF244321}">
                <p14:modId xmlns:p14="http://schemas.microsoft.com/office/powerpoint/2010/main" val="980029246"/>
              </p:ext>
            </p:extLst>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23371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Operating practice</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457200" y="1412776"/>
            <a:ext cx="8229600" cy="4325938"/>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400" dirty="0"/>
              <a:t>Reciprocal attendance rights for 802 WGs</a:t>
            </a:r>
          </a:p>
          <a:p>
            <a:pPr lvl="1" eaLnBrk="1" hangingPunct="1"/>
            <a:r>
              <a:rPr lang="en-US" altLang="en-US" sz="1800" dirty="0"/>
              <a:t>policy is per home WG</a:t>
            </a:r>
          </a:p>
          <a:p>
            <a:pPr eaLnBrk="1" hangingPunct="1"/>
            <a:r>
              <a:rPr lang="en-US" altLang="en-US" sz="2000" dirty="0"/>
              <a:t>Approval</a:t>
            </a:r>
          </a:p>
          <a:p>
            <a:pPr lvl="1" eaLnBrk="1" hangingPunct="1"/>
            <a:r>
              <a:rPr lang="en-US" altLang="en-US" sz="1800" dirty="0"/>
              <a:t>Until March 2019</a:t>
            </a:r>
          </a:p>
          <a:p>
            <a:pPr eaLnBrk="1" hangingPunct="1"/>
            <a:r>
              <a:rPr lang="en-US" altLang="en-US" sz="2000" dirty="0"/>
              <a:t>Document storage – 802.1 website &amp; mentor </a:t>
            </a:r>
          </a:p>
          <a:p>
            <a:pPr lvl="1" eaLnBrk="1" hangingPunct="1"/>
            <a:r>
              <a:rPr lang="en-US" altLang="en-US" sz="1800" dirty="0">
                <a:hlinkClick r:id="rId2"/>
              </a:rPr>
              <a:t>http://1.ieee802.org/802-nend/</a:t>
            </a:r>
            <a:r>
              <a:rPr lang="en-US" altLang="en-US" sz="1800" dirty="0"/>
              <a:t> </a:t>
            </a:r>
          </a:p>
          <a:p>
            <a:pPr lvl="1" eaLnBrk="1" hangingPunct="1"/>
            <a:r>
              <a:rPr lang="en-US" altLang="en-US" sz="1800" dirty="0">
                <a:hlinkClick r:id="rId3"/>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4"/>
              </a:rPr>
              <a:t>http://listserv.ieee.org/cgi-bin/wa?SUBED1=STDS-802-NEND&amp;A=1</a:t>
            </a:r>
            <a:endParaRPr lang="en-US" altLang="en-US" sz="1800" dirty="0"/>
          </a:p>
          <a:p>
            <a:pPr lvl="1" eaLnBrk="1" hangingPunct="1"/>
            <a:r>
              <a:rPr lang="en-US" altLang="en-US" sz="1800" dirty="0"/>
              <a:t>STDS-802-NEND@LISTSERV.IEEE.ORG</a:t>
            </a:r>
          </a:p>
          <a:p>
            <a:pPr lvl="1" eaLnBrk="1" hangingPunct="1"/>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671F9458-C94D-D042-81B6-BEF64FF1A09E}"/>
              </a:ext>
            </a:extLst>
          </p:cNvPr>
          <p:cNvSpPr>
            <a:spLocks noGrp="1"/>
          </p:cNvSpPr>
          <p:nvPr>
            <p:ph type="title"/>
          </p:nvPr>
        </p:nvSpPr>
        <p:spPr/>
        <p:txBody>
          <a:bodyPr/>
          <a:lstStyle/>
          <a:p>
            <a:pPr eaLnBrk="1" hangingPunct="1"/>
            <a:r>
              <a:rPr lang="en-US" altLang="en-US" dirty="0"/>
              <a:t>Process Contributions</a:t>
            </a:r>
          </a:p>
        </p:txBody>
      </p:sp>
      <p:sp>
        <p:nvSpPr>
          <p:cNvPr id="22531" name="Content Placeholder 2">
            <a:extLst>
              <a:ext uri="{FF2B5EF4-FFF2-40B4-BE49-F238E27FC236}">
                <a16:creationId xmlns:a16="http://schemas.microsoft.com/office/drawing/2014/main" id="{79FD9B9E-9BDA-4BA0-9138-8453984D0E9D}"/>
              </a:ext>
            </a:extLst>
          </p:cNvPr>
          <p:cNvSpPr>
            <a:spLocks noGrp="1"/>
          </p:cNvSpPr>
          <p:nvPr>
            <p:ph idx="1"/>
          </p:nvPr>
        </p:nvSpPr>
        <p:spPr>
          <a:xfrm>
            <a:off x="457200" y="2060575"/>
            <a:ext cx="8229600" cy="4325938"/>
          </a:xfrm>
        </p:spPr>
        <p:txBody>
          <a:bodyPr/>
          <a:lstStyle/>
          <a:p>
            <a:pPr>
              <a:defRPr/>
            </a:pPr>
            <a:r>
              <a:rPr lang="en-US" dirty="0"/>
              <a:t>Proposed Nendica Report Progression Process</a:t>
            </a:r>
          </a:p>
          <a:p>
            <a:pPr lvl="1">
              <a:defRPr/>
            </a:pPr>
            <a:r>
              <a:rPr lang="en-US" dirty="0"/>
              <a:t>1-18-0016-00-ICne</a:t>
            </a:r>
          </a:p>
          <a:p>
            <a:pPr>
              <a:defRPr/>
            </a:pPr>
            <a:r>
              <a:rPr lang="en-US" dirty="0"/>
              <a:t>Proposed Request for IEEE Advisor</a:t>
            </a:r>
          </a:p>
          <a:p>
            <a:pPr lvl="1">
              <a:defRPr/>
            </a:pPr>
            <a:r>
              <a:rPr lang="en-US" dirty="0"/>
              <a:t>1-18-0017-00-Icne</a:t>
            </a:r>
          </a:p>
          <a:p>
            <a:pPr>
              <a:defRPr/>
            </a:pPr>
            <a:r>
              <a:rPr lang="en-US" dirty="0"/>
              <a:t>Proposed Meeting Schedule</a:t>
            </a:r>
          </a:p>
          <a:p>
            <a:pPr lvl="1">
              <a:defRPr/>
            </a:pPr>
            <a:r>
              <a:rPr lang="en-US" dirty="0"/>
              <a:t>1-18-0018-00-ICne</a:t>
            </a:r>
          </a:p>
          <a:p>
            <a:pPr lvl="1">
              <a:defRPr/>
            </a:pPr>
            <a:endParaRPr lang="en-US" sz="2800" dirty="0"/>
          </a:p>
          <a:p>
            <a:pPr marL="109537" indent="0">
              <a:buFont typeface="Georgia" panose="02040502050405020303" pitchFamily="18" charset="0"/>
              <a:buNone/>
              <a:defRPr/>
            </a:pPr>
            <a:endParaRPr lang="en-US" sz="2000" dirty="0"/>
          </a:p>
        </p:txBody>
      </p:sp>
      <p:sp>
        <p:nvSpPr>
          <p:cNvPr id="36869" name="Slide Number Placeholder 5">
            <a:extLst>
              <a:ext uri="{FF2B5EF4-FFF2-40B4-BE49-F238E27FC236}">
                <a16:creationId xmlns:a16="http://schemas.microsoft.com/office/drawing/2014/main" id="{2FC68D99-B78D-D84A-8552-FE39EF92AE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C59A14AF-63F8-C541-889F-FC14E0C4A0F2}"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95963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671F9458-C94D-D042-81B6-BEF64FF1A09E}"/>
              </a:ext>
            </a:extLst>
          </p:cNvPr>
          <p:cNvSpPr>
            <a:spLocks noGrp="1"/>
          </p:cNvSpPr>
          <p:nvPr>
            <p:ph type="title"/>
          </p:nvPr>
        </p:nvSpPr>
        <p:spPr/>
        <p:txBody>
          <a:bodyPr/>
          <a:lstStyle/>
          <a:p>
            <a:pPr eaLnBrk="1" hangingPunct="1"/>
            <a:r>
              <a:rPr lang="en-US" altLang="en-US" dirty="0"/>
              <a:t>Work Items</a:t>
            </a:r>
          </a:p>
        </p:txBody>
      </p:sp>
      <p:sp>
        <p:nvSpPr>
          <p:cNvPr id="22531" name="Content Placeholder 2">
            <a:extLst>
              <a:ext uri="{FF2B5EF4-FFF2-40B4-BE49-F238E27FC236}">
                <a16:creationId xmlns:a16="http://schemas.microsoft.com/office/drawing/2014/main" id="{79FD9B9E-9BDA-4BA0-9138-8453984D0E9D}"/>
              </a:ext>
            </a:extLst>
          </p:cNvPr>
          <p:cNvSpPr>
            <a:spLocks noGrp="1"/>
          </p:cNvSpPr>
          <p:nvPr>
            <p:ph idx="1"/>
          </p:nvPr>
        </p:nvSpPr>
        <p:spPr>
          <a:xfrm>
            <a:off x="457200" y="2060575"/>
            <a:ext cx="8229600" cy="4325938"/>
          </a:xfrm>
        </p:spPr>
        <p:txBody>
          <a:bodyPr/>
          <a:lstStyle/>
          <a:p>
            <a:pPr>
              <a:defRPr/>
            </a:pPr>
            <a:r>
              <a:rPr lang="en-US" dirty="0"/>
              <a:t>Flexible Factory IOT</a:t>
            </a:r>
          </a:p>
          <a:p>
            <a:pPr lvl="1">
              <a:defRPr/>
            </a:pPr>
            <a:r>
              <a:rPr lang="en-GB" sz="2800" dirty="0">
                <a:hlinkClick r:id="rId2"/>
              </a:rPr>
              <a:t>Draft report review</a:t>
            </a:r>
            <a:r>
              <a:rPr lang="en-GB" sz="2800" dirty="0"/>
              <a:t> – Nader Zein (NEC)</a:t>
            </a:r>
          </a:p>
          <a:p>
            <a:pPr lvl="1">
              <a:defRPr/>
            </a:pPr>
            <a:r>
              <a:rPr lang="en-US" sz="2800" dirty="0"/>
              <a:t>802.1-18-0002-04</a:t>
            </a:r>
          </a:p>
          <a:p>
            <a:pPr>
              <a:defRPr/>
            </a:pPr>
            <a:r>
              <a:rPr lang="en-GB" dirty="0"/>
              <a:t>Lossless Network for Data </a:t>
            </a:r>
            <a:r>
              <a:rPr lang="en-GB" dirty="0" err="1"/>
              <a:t>Centers</a:t>
            </a:r>
            <a:endParaRPr lang="en-US" dirty="0"/>
          </a:p>
          <a:p>
            <a:pPr lvl="1">
              <a:defRPr/>
            </a:pPr>
            <a:r>
              <a:rPr lang="en-US" sz="2800" dirty="0">
                <a:hlinkClick r:id="rId3"/>
              </a:rPr>
              <a:t>Draft report review </a:t>
            </a:r>
            <a:r>
              <a:rPr lang="en-US" sz="2800" dirty="0"/>
              <a:t>- Paul Congdon (Huawei)</a:t>
            </a:r>
          </a:p>
          <a:p>
            <a:pPr lvl="1">
              <a:defRPr/>
            </a:pPr>
            <a:r>
              <a:rPr lang="en-US" sz="2800" dirty="0"/>
              <a:t>802.1-18-0007-02</a:t>
            </a:r>
          </a:p>
          <a:p>
            <a:pPr lvl="1">
              <a:defRPr/>
            </a:pPr>
            <a:endParaRPr lang="en-US" sz="2800" dirty="0"/>
          </a:p>
          <a:p>
            <a:pPr marL="109537" indent="0">
              <a:buFont typeface="Georgia" panose="02040502050405020303" pitchFamily="18" charset="0"/>
              <a:buNone/>
              <a:defRPr/>
            </a:pPr>
            <a:endParaRPr lang="en-US" sz="2000" dirty="0"/>
          </a:p>
        </p:txBody>
      </p:sp>
      <p:sp>
        <p:nvSpPr>
          <p:cNvPr id="36869" name="Slide Number Placeholder 5">
            <a:extLst>
              <a:ext uri="{FF2B5EF4-FFF2-40B4-BE49-F238E27FC236}">
                <a16:creationId xmlns:a16="http://schemas.microsoft.com/office/drawing/2014/main" id="{2FC68D99-B78D-D84A-8552-FE39EF92AE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C59A14AF-63F8-C541-889F-FC14E0C4A0F2}"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16297</TotalTime>
  <Words>776</Words>
  <Application>Microsoft Macintosh PowerPoint</Application>
  <PresentationFormat>On-screen Show (4:3)</PresentationFormat>
  <Paragraphs>123</Paragraphs>
  <Slides>10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MS Gothic</vt:lpstr>
      <vt:lpstr>Arial</vt:lpstr>
      <vt:lpstr>Calibri</vt:lpstr>
      <vt:lpstr>DejaVu Sans</vt:lpstr>
      <vt:lpstr>Georgia</vt:lpstr>
      <vt:lpstr>Helvetica Neue</vt:lpstr>
      <vt:lpstr>Monotype Sorts</vt:lpstr>
      <vt:lpstr>Times New Roman</vt:lpstr>
      <vt:lpstr>Trebuchet MS</vt:lpstr>
      <vt:lpstr>Wingdings 2</vt:lpstr>
      <vt:lpstr>Urban</vt:lpstr>
      <vt:lpstr>IEEE 802 Network Enhancements for the Next Decade  Industry Connections Activity (Nendica)</vt:lpstr>
      <vt:lpstr>Guidelines for IEEE-SA Meetings</vt:lpstr>
      <vt:lpstr>PowerPoint Presentation</vt:lpstr>
      <vt:lpstr>Agenda, 6 March 2018, 19:30</vt:lpstr>
      <vt:lpstr>Nendica Management Team appointed by the 802.1 chair</vt:lpstr>
      <vt:lpstr>IEEE-SA eBlast: June 2017</vt:lpstr>
      <vt:lpstr>Operating practice</vt:lpstr>
      <vt:lpstr>Process Contributions</vt:lpstr>
      <vt:lpstr>Work Items</vt:lpstr>
      <vt:lpstr>Technical Contributions</vt:lpstr>
    </vt:vector>
  </TitlesOfParts>
  <Company>Ericsson</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269</cp:revision>
  <dcterms:created xsi:type="dcterms:W3CDTF">2013-11-15T16:17:16Z</dcterms:created>
  <dcterms:modified xsi:type="dcterms:W3CDTF">2018-03-07T00:48:09Z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