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0" r:id="rId3"/>
    <p:sldId id="272" r:id="rId4"/>
    <p:sldId id="271" r:id="rId5"/>
    <p:sldId id="269" r:id="rId6"/>
    <p:sldId id="258" r:id="rId7"/>
    <p:sldId id="259" r:id="rId8"/>
    <p:sldId id="26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6188" autoAdjust="0"/>
  </p:normalViewPr>
  <p:slideViewPr>
    <p:cSldViewPr snapToGrid="0">
      <p:cViewPr varScale="1">
        <p:scale>
          <a:sx n="62" d="100"/>
          <a:sy n="62" d="100"/>
        </p:scale>
        <p:origin x="100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A7C62-D15A-4362-959F-077B71B696EC}" type="datetimeFigureOut">
              <a:rPr lang="zh-CN" altLang="en-US" smtClean="0"/>
              <a:t>2018-3-6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4B5E3C-CD3D-4265-B137-210269060C8C}" type="slidenum">
              <a:rPr lang="zh-CN" altLang="en-US" smtClean="0"/>
              <a:t>‹#›</a:t>
            </a:fld>
            <a:endParaRPr lang="zh-CN" altLang="en-US"/>
          </a:p>
        </p:txBody>
      </p:sp>
    </p:spTree>
    <p:extLst>
      <p:ext uri="{BB962C8B-B14F-4D97-AF65-F5344CB8AC3E}">
        <p14:creationId xmlns:p14="http://schemas.microsoft.com/office/powerpoint/2010/main" val="392817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不同块大小的存储流量对无损网络的需求        </a:t>
            </a:r>
          </a:p>
          <a:p>
            <a:r>
              <a:rPr lang="zh-CN" altLang="en-US" dirty="0"/>
              <a:t>存储流量具有多种包大小特征故对网络侧有不同的传输保障要求，典型的如随机</a:t>
            </a:r>
            <a:r>
              <a:rPr lang="en-US" altLang="zh-CN" dirty="0"/>
              <a:t>8K</a:t>
            </a:r>
            <a:r>
              <a:rPr lang="zh-CN" altLang="en-US" dirty="0"/>
              <a:t>的小包相比顺序的</a:t>
            </a:r>
            <a:r>
              <a:rPr lang="en-US" altLang="zh-CN" dirty="0"/>
              <a:t>1MB</a:t>
            </a:r>
            <a:r>
              <a:rPr lang="zh-CN" altLang="en-US" dirty="0"/>
              <a:t>的大包需要小得多的时延要求，只有借助无损网络的基于负载感知的逐包分担技术才能满足</a:t>
            </a:r>
          </a:p>
          <a:p>
            <a:endParaRPr lang="zh-CN" altLang="en-US" dirty="0"/>
          </a:p>
        </p:txBody>
      </p:sp>
      <p:sp>
        <p:nvSpPr>
          <p:cNvPr id="4" name="灯片编号占位符 3"/>
          <p:cNvSpPr>
            <a:spLocks noGrp="1"/>
          </p:cNvSpPr>
          <p:nvPr>
            <p:ph type="sldNum" sz="quarter" idx="10"/>
          </p:nvPr>
        </p:nvSpPr>
        <p:spPr/>
        <p:txBody>
          <a:bodyPr/>
          <a:lstStyle/>
          <a:p>
            <a:fld id="{A94B5E3C-CD3D-4265-B137-210269060C8C}" type="slidenum">
              <a:rPr lang="zh-CN" altLang="en-US" smtClean="0"/>
              <a:t>2</a:t>
            </a:fld>
            <a:endParaRPr lang="zh-CN" altLang="en-US"/>
          </a:p>
        </p:txBody>
      </p:sp>
    </p:spTree>
    <p:extLst>
      <p:ext uri="{BB962C8B-B14F-4D97-AF65-F5344CB8AC3E}">
        <p14:creationId xmlns:p14="http://schemas.microsoft.com/office/powerpoint/2010/main" val="2309554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80921" indent="-180921" defTabSz="875913">
              <a:defRPr/>
            </a:pPr>
            <a:r>
              <a:rPr lang="en-US" altLang="zh-CN" sz="1400" dirty="0">
                <a:latin typeface="微软雅黑" panose="020B0503020204020204" pitchFamily="34" charset="-122"/>
                <a:ea typeface="微软雅黑" panose="020B0503020204020204" pitchFamily="34" charset="-122"/>
              </a:rPr>
              <a:t>200</a:t>
            </a:r>
            <a:r>
              <a:rPr lang="zh-CN" altLang="en-US" sz="1400" dirty="0">
                <a:latin typeface="微软雅黑" panose="020B0503020204020204" pitchFamily="34" charset="-122"/>
                <a:ea typeface="微软雅黑" panose="020B0503020204020204" pitchFamily="34" charset="-122"/>
              </a:rPr>
              <a:t>个节点以上的大型虚拟化块存储资源池对无损网络的需求        </a:t>
            </a:r>
          </a:p>
          <a:p>
            <a:pPr marL="580971" lvl="1" indent="-180921" defTabSz="875913">
              <a:defRPr/>
            </a:pPr>
            <a:r>
              <a:rPr lang="zh-CN" altLang="en-US" sz="1200" dirty="0">
                <a:latin typeface="微软雅黑" panose="020B0503020204020204" pitchFamily="34" charset="-122"/>
                <a:ea typeface="微软雅黑" panose="020B0503020204020204" pitchFamily="34" charset="-122"/>
              </a:rPr>
              <a:t>大型资源池中由于各虚机业务高峰时段的不确定性导致存储流量难以始终保持均衡分布，需要通过无损网络让高优先级重点业务虚机的存储流量</a:t>
            </a:r>
            <a:r>
              <a:rPr lang="zh-CN" altLang="en-US" sz="1200" dirty="0">
                <a:solidFill>
                  <a:schemeClr val="bg1"/>
                </a:solidFill>
                <a:latin typeface="微软雅黑" panose="020B0503020204020204" pitchFamily="34" charset="-122"/>
                <a:ea typeface="微软雅黑" panose="020B0503020204020204" pitchFamily="34" charset="-122"/>
              </a:rPr>
              <a:t>优先得到延时和带宽上的保障，尤其是需要跨越多个交换机时。</a:t>
            </a:r>
            <a:endParaRPr lang="en-US" altLang="zh-CN" sz="2000" dirty="0">
              <a:solidFill>
                <a:schemeClr val="bg1"/>
              </a:solidFill>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fld id="{A94B5E3C-CD3D-4265-B137-210269060C8C}" type="slidenum">
              <a:rPr lang="zh-CN" altLang="en-US" smtClean="0"/>
              <a:t>3</a:t>
            </a:fld>
            <a:endParaRPr lang="zh-CN" altLang="en-US"/>
          </a:p>
        </p:txBody>
      </p:sp>
    </p:spTree>
    <p:extLst>
      <p:ext uri="{BB962C8B-B14F-4D97-AF65-F5344CB8AC3E}">
        <p14:creationId xmlns:p14="http://schemas.microsoft.com/office/powerpoint/2010/main" val="3006359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400" dirty="0">
                <a:latin typeface="微软雅黑" panose="020B0503020204020204" pitchFamily="34" charset="-122"/>
                <a:ea typeface="微软雅黑" panose="020B0503020204020204" pitchFamily="34" charset="-122"/>
              </a:rPr>
              <a:t>SDS</a:t>
            </a:r>
            <a:r>
              <a:rPr lang="zh-CN" altLang="en-US" sz="1400" dirty="0">
                <a:latin typeface="微软雅黑" panose="020B0503020204020204" pitchFamily="34" charset="-122"/>
                <a:ea typeface="微软雅黑" panose="020B0503020204020204" pitchFamily="34" charset="-122"/>
              </a:rPr>
              <a:t>承载高性能数据库时对无损网络的需求        </a:t>
            </a:r>
          </a:p>
          <a:p>
            <a:pPr lvl="1"/>
            <a:r>
              <a:rPr lang="zh-CN" altLang="en-US" sz="1200" dirty="0">
                <a:latin typeface="微软雅黑" panose="020B0503020204020204" pitchFamily="34" charset="-122"/>
                <a:ea typeface="微软雅黑" panose="020B0503020204020204" pitchFamily="34" charset="-122"/>
              </a:rPr>
              <a:t>承载计费系统、</a:t>
            </a:r>
            <a:r>
              <a:rPr lang="en-US" altLang="zh-CN" sz="1200" dirty="0">
                <a:latin typeface="微软雅黑" panose="020B0503020204020204" pitchFamily="34" charset="-122"/>
                <a:ea typeface="微软雅黑" panose="020B0503020204020204" pitchFamily="34" charset="-122"/>
              </a:rPr>
              <a:t>CRM</a:t>
            </a:r>
            <a:r>
              <a:rPr lang="zh-CN" altLang="en-US" sz="1200" dirty="0">
                <a:latin typeface="微软雅黑" panose="020B0503020204020204" pitchFamily="34" charset="-122"/>
                <a:ea typeface="微软雅黑" panose="020B0503020204020204" pitchFamily="34" charset="-122"/>
              </a:rPr>
              <a:t>系统的高性能数据库对</a:t>
            </a:r>
            <a:r>
              <a:rPr lang="en-US" altLang="zh-CN" sz="1200" dirty="0">
                <a:latin typeface="微软雅黑" panose="020B0503020204020204" pitchFamily="34" charset="-122"/>
                <a:ea typeface="微软雅黑" panose="020B0503020204020204" pitchFamily="34" charset="-122"/>
              </a:rPr>
              <a:t>SDS</a:t>
            </a:r>
            <a:r>
              <a:rPr lang="zh-CN" altLang="en-US" sz="1200" dirty="0">
                <a:latin typeface="微软雅黑" panose="020B0503020204020204" pitchFamily="34" charset="-122"/>
                <a:ea typeface="微软雅黑" panose="020B0503020204020204" pitchFamily="34" charset="-122"/>
              </a:rPr>
              <a:t>有极高的时延要求。单纯依靠主机侧的</a:t>
            </a:r>
            <a:r>
              <a:rPr lang="en-US" altLang="zh-CN" sz="1200" dirty="0" err="1">
                <a:latin typeface="微软雅黑" panose="020B0503020204020204" pitchFamily="34" charset="-122"/>
                <a:ea typeface="微软雅黑" panose="020B0503020204020204" pitchFamily="34" charset="-122"/>
              </a:rPr>
              <a:t>RoCE</a:t>
            </a:r>
            <a:r>
              <a:rPr lang="zh-CN" altLang="en-US" sz="1200" dirty="0">
                <a:latin typeface="微软雅黑" panose="020B0503020204020204" pitchFamily="34" charset="-122"/>
                <a:ea typeface="微软雅黑" panose="020B0503020204020204" pitchFamily="34" charset="-122"/>
              </a:rPr>
              <a:t>网卡难以实现媲美高端阵列的带宽和时延保障，必须借助无损网络做全程的</a:t>
            </a:r>
            <a:r>
              <a:rPr lang="en-US" altLang="zh-CN" sz="1200" dirty="0" err="1">
                <a:latin typeface="微软雅黑" panose="020B0503020204020204" pitchFamily="34" charset="-122"/>
                <a:ea typeface="微软雅黑" panose="020B0503020204020204" pitchFamily="34" charset="-122"/>
              </a:rPr>
              <a:t>QoS</a:t>
            </a:r>
            <a:r>
              <a:rPr lang="zh-CN" altLang="en-US" sz="1200" dirty="0">
                <a:latin typeface="微软雅黑" panose="020B0503020204020204" pitchFamily="34" charset="-122"/>
                <a:ea typeface="微软雅黑" panose="020B0503020204020204" pitchFamily="34" charset="-122"/>
              </a:rPr>
              <a:t>保障。</a:t>
            </a:r>
            <a:endParaRPr lang="en-US" altLang="zh-CN" sz="1200" dirty="0">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fld id="{A94B5E3C-CD3D-4265-B137-210269060C8C}" type="slidenum">
              <a:rPr lang="zh-CN" altLang="en-US" smtClean="0"/>
              <a:t>4</a:t>
            </a:fld>
            <a:endParaRPr lang="zh-CN" altLang="en-US"/>
          </a:p>
        </p:txBody>
      </p:sp>
    </p:spTree>
    <p:extLst>
      <p:ext uri="{BB962C8B-B14F-4D97-AF65-F5344CB8AC3E}">
        <p14:creationId xmlns:p14="http://schemas.microsoft.com/office/powerpoint/2010/main" val="3911975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介绍项目的背景，咪咕主要面向互联网提供各类应用和服务</a:t>
            </a:r>
          </a:p>
        </p:txBody>
      </p:sp>
      <p:sp>
        <p:nvSpPr>
          <p:cNvPr id="4" name="灯片编号占位符 3"/>
          <p:cNvSpPr>
            <a:spLocks noGrp="1"/>
          </p:cNvSpPr>
          <p:nvPr>
            <p:ph type="sldNum" sz="quarter" idx="10"/>
          </p:nvPr>
        </p:nvSpPr>
        <p:spPr/>
        <p:txBody>
          <a:bodyPr/>
          <a:lstStyle/>
          <a:p>
            <a:fld id="{A94B5E3C-CD3D-4265-B137-210269060C8C}" type="slidenum">
              <a:rPr lang="zh-CN" altLang="en-US" smtClean="0"/>
              <a:t>5</a:t>
            </a:fld>
            <a:endParaRPr lang="zh-CN" altLang="en-US"/>
          </a:p>
        </p:txBody>
      </p:sp>
    </p:spTree>
    <p:extLst>
      <p:ext uri="{BB962C8B-B14F-4D97-AF65-F5344CB8AC3E}">
        <p14:creationId xmlns:p14="http://schemas.microsoft.com/office/powerpoint/2010/main" val="66424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一般的应用采用</a:t>
            </a:r>
            <a:r>
              <a:rPr lang="en-US" altLang="zh-CN" dirty="0"/>
              <a:t>SDN</a:t>
            </a:r>
            <a:r>
              <a:rPr lang="zh-CN" altLang="en-US" dirty="0"/>
              <a:t>数据中心进行组网</a:t>
            </a:r>
          </a:p>
        </p:txBody>
      </p:sp>
      <p:sp>
        <p:nvSpPr>
          <p:cNvPr id="4" name="灯片编号占位符 3"/>
          <p:cNvSpPr>
            <a:spLocks noGrp="1"/>
          </p:cNvSpPr>
          <p:nvPr>
            <p:ph type="sldNum" sz="quarter" idx="10"/>
          </p:nvPr>
        </p:nvSpPr>
        <p:spPr/>
        <p:txBody>
          <a:bodyPr/>
          <a:lstStyle/>
          <a:p>
            <a:fld id="{A94B5E3C-CD3D-4265-B137-210269060C8C}" type="slidenum">
              <a:rPr lang="zh-CN" altLang="en-US" smtClean="0"/>
              <a:t>6</a:t>
            </a:fld>
            <a:endParaRPr lang="zh-CN" altLang="en-US"/>
          </a:p>
        </p:txBody>
      </p:sp>
    </p:spTree>
    <p:extLst>
      <p:ext uri="{BB962C8B-B14F-4D97-AF65-F5344CB8AC3E}">
        <p14:creationId xmlns:p14="http://schemas.microsoft.com/office/powerpoint/2010/main" val="247963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但是</a:t>
            </a:r>
            <a:r>
              <a:rPr lang="en-US" altLang="zh-CN" dirty="0"/>
              <a:t>AI</a:t>
            </a:r>
            <a:r>
              <a:rPr lang="zh-CN" altLang="en-US" dirty="0"/>
              <a:t>网络对网络要求较高，当前的网络没法满足，所以才寻找无损网络。</a:t>
            </a:r>
            <a:endParaRPr lang="en-US" altLang="zh-CN" dirty="0"/>
          </a:p>
          <a:p>
            <a:r>
              <a:rPr lang="zh-CN" altLang="en-US" dirty="0"/>
              <a:t>现在有部署</a:t>
            </a:r>
            <a:r>
              <a:rPr lang="en-US" altLang="zh-CN" dirty="0"/>
              <a:t>500</a:t>
            </a:r>
            <a:r>
              <a:rPr lang="zh-CN" altLang="en-US" dirty="0"/>
              <a:t>台服务器，</a:t>
            </a:r>
            <a:r>
              <a:rPr lang="en-US" altLang="zh-CN" dirty="0"/>
              <a:t>25G</a:t>
            </a:r>
            <a:r>
              <a:rPr lang="zh-CN" altLang="en-US" dirty="0"/>
              <a:t>网卡，应用的思科交换机。</a:t>
            </a:r>
            <a:endParaRPr lang="en-US" altLang="zh-CN" dirty="0"/>
          </a:p>
          <a:p>
            <a:r>
              <a:rPr lang="zh-CN" altLang="en-US" dirty="0"/>
              <a:t>现场思科的工程师会前往机房根据流量情况调整</a:t>
            </a:r>
            <a:r>
              <a:rPr lang="en-US" altLang="zh-CN" dirty="0"/>
              <a:t>ROCE</a:t>
            </a:r>
            <a:r>
              <a:rPr lang="zh-CN" altLang="en-US" dirty="0"/>
              <a:t>的相关参数。在流量调整时，参数也需要人工调整</a:t>
            </a:r>
            <a:endParaRPr lang="en-US" altLang="zh-CN" dirty="0"/>
          </a:p>
          <a:p>
            <a:r>
              <a:rPr lang="zh-CN" altLang="en-US" dirty="0"/>
              <a:t>下一步的规划是结合无损网络的新技术，进一步考虑无损网络参数智能化和与传统网络或者是</a:t>
            </a:r>
            <a:r>
              <a:rPr lang="en-US" altLang="zh-CN" dirty="0" err="1"/>
              <a:t>vxlan</a:t>
            </a:r>
            <a:r>
              <a:rPr lang="zh-CN" altLang="en-US" dirty="0"/>
              <a:t>网络融合部署的问题</a:t>
            </a:r>
          </a:p>
        </p:txBody>
      </p:sp>
      <p:sp>
        <p:nvSpPr>
          <p:cNvPr id="4" name="灯片编号占位符 3"/>
          <p:cNvSpPr>
            <a:spLocks noGrp="1"/>
          </p:cNvSpPr>
          <p:nvPr>
            <p:ph type="sldNum" sz="quarter" idx="10"/>
          </p:nvPr>
        </p:nvSpPr>
        <p:spPr/>
        <p:txBody>
          <a:bodyPr/>
          <a:lstStyle/>
          <a:p>
            <a:fld id="{A94B5E3C-CD3D-4265-B137-210269060C8C}" type="slidenum">
              <a:rPr lang="zh-CN" altLang="en-US" smtClean="0"/>
              <a:t>7</a:t>
            </a:fld>
            <a:endParaRPr lang="zh-CN" altLang="en-US"/>
          </a:p>
        </p:txBody>
      </p:sp>
    </p:spTree>
    <p:extLst>
      <p:ext uri="{BB962C8B-B14F-4D97-AF65-F5344CB8AC3E}">
        <p14:creationId xmlns:p14="http://schemas.microsoft.com/office/powerpoint/2010/main" val="29300629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462422C-1C1B-4037-A2F1-DCBFCBE5A0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标题 1">
            <a:extLst>
              <a:ext uri="{FF2B5EF4-FFF2-40B4-BE49-F238E27FC236}">
                <a16:creationId xmlns:a16="http://schemas.microsoft.com/office/drawing/2014/main" id="{49BC416A-18B8-41A3-AF6D-C69F7B68CDD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A00005A-54C8-45CB-B429-3A63F07C9E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56E916C-625F-4134-8357-D071071E2B63}"/>
              </a:ext>
            </a:extLst>
          </p:cNvPr>
          <p:cNvSpPr>
            <a:spLocks noGrp="1"/>
          </p:cNvSpPr>
          <p:nvPr>
            <p:ph type="dt" sz="half" idx="10"/>
          </p:nvPr>
        </p:nvSpPr>
        <p:spPr/>
        <p:txBody>
          <a:bodyPr/>
          <a:lstStyle/>
          <a:p>
            <a:fld id="{2D4D8B6A-5320-4B9B-835F-C0281DAB4F11}" type="datetimeFigureOut">
              <a:rPr lang="zh-CN" altLang="en-US" smtClean="0"/>
              <a:t>2018-3-6</a:t>
            </a:fld>
            <a:endParaRPr lang="zh-CN" altLang="en-US"/>
          </a:p>
        </p:txBody>
      </p:sp>
      <p:sp>
        <p:nvSpPr>
          <p:cNvPr id="5" name="页脚占位符 4">
            <a:extLst>
              <a:ext uri="{FF2B5EF4-FFF2-40B4-BE49-F238E27FC236}">
                <a16:creationId xmlns:a16="http://schemas.microsoft.com/office/drawing/2014/main" id="{2A8A4593-B516-433C-9253-75DFD0D2AD4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40CCFE-9D11-4896-B3DF-1802EBFF41D5}"/>
              </a:ext>
            </a:extLst>
          </p:cNvPr>
          <p:cNvSpPr>
            <a:spLocks noGrp="1"/>
          </p:cNvSpPr>
          <p:nvPr>
            <p:ph type="sldNum" sz="quarter" idx="12"/>
          </p:nvPr>
        </p:nvSpPr>
        <p:spPr/>
        <p:txBody>
          <a:bodyPr/>
          <a:lstStyle/>
          <a:p>
            <a:fld id="{9BD444DB-A1AC-4FEA-90B7-077129B794E5}" type="slidenum">
              <a:rPr lang="zh-CN" altLang="en-US" smtClean="0"/>
              <a:t>‹#›</a:t>
            </a:fld>
            <a:endParaRPr lang="zh-CN" altLang="en-US"/>
          </a:p>
        </p:txBody>
      </p:sp>
      <p:pic>
        <p:nvPicPr>
          <p:cNvPr id="12" name="图片 11">
            <a:extLst>
              <a:ext uri="{FF2B5EF4-FFF2-40B4-BE49-F238E27FC236}">
                <a16:creationId xmlns:a16="http://schemas.microsoft.com/office/drawing/2014/main" id="{00863CF1-EE0A-4FEE-8587-3736DC9B26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12409" y="365125"/>
            <a:ext cx="2650330" cy="312360"/>
          </a:xfrm>
          <a:prstGeom prst="rect">
            <a:avLst/>
          </a:prstGeom>
        </p:spPr>
      </p:pic>
      <p:pic>
        <p:nvPicPr>
          <p:cNvPr id="13" name="图片 12">
            <a:extLst>
              <a:ext uri="{FF2B5EF4-FFF2-40B4-BE49-F238E27FC236}">
                <a16:creationId xmlns:a16="http://schemas.microsoft.com/office/drawing/2014/main" id="{13711A8F-011F-461B-A064-2AA6CC59F2D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10068" y="228600"/>
            <a:ext cx="2721158" cy="627371"/>
          </a:xfrm>
          <a:prstGeom prst="rect">
            <a:avLst/>
          </a:prstGeom>
        </p:spPr>
      </p:pic>
      <p:cxnSp>
        <p:nvCxnSpPr>
          <p:cNvPr id="14" name="直接连接符 13">
            <a:extLst>
              <a:ext uri="{FF2B5EF4-FFF2-40B4-BE49-F238E27FC236}">
                <a16:creationId xmlns:a16="http://schemas.microsoft.com/office/drawing/2014/main" id="{3F2A7C52-9B7C-4EF6-AB47-D91B250D594F}"/>
              </a:ext>
            </a:extLst>
          </p:cNvPr>
          <p:cNvCxnSpPr/>
          <p:nvPr userDrawn="1"/>
        </p:nvCxnSpPr>
        <p:spPr>
          <a:xfrm>
            <a:off x="9157252" y="228600"/>
            <a:ext cx="0" cy="56653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74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4A45B52C-FE0E-44C3-9653-877456009E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图片 7">
            <a:extLst>
              <a:ext uri="{FF2B5EF4-FFF2-40B4-BE49-F238E27FC236}">
                <a16:creationId xmlns:a16="http://schemas.microsoft.com/office/drawing/2014/main" id="{EDF4543B-8D3A-4693-8AC1-DCD917E1DB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12409" y="365125"/>
            <a:ext cx="2650330" cy="312360"/>
          </a:xfrm>
          <a:prstGeom prst="rect">
            <a:avLst/>
          </a:prstGeom>
        </p:spPr>
      </p:pic>
      <p:sp>
        <p:nvSpPr>
          <p:cNvPr id="2" name="标题 1">
            <a:extLst>
              <a:ext uri="{FF2B5EF4-FFF2-40B4-BE49-F238E27FC236}">
                <a16:creationId xmlns:a16="http://schemas.microsoft.com/office/drawing/2014/main" id="{31A0C646-5AEA-43EB-8E87-D8C8E7AAD4AE}"/>
              </a:ext>
            </a:extLst>
          </p:cNvPr>
          <p:cNvSpPr>
            <a:spLocks noGrp="1"/>
          </p:cNvSpPr>
          <p:nvPr>
            <p:ph type="title"/>
          </p:nvPr>
        </p:nvSpPr>
        <p:spPr>
          <a:xfrm>
            <a:off x="838200" y="365125"/>
            <a:ext cx="10515600" cy="1325563"/>
          </a:xfrm>
        </p:spPr>
        <p:txBody>
          <a:bodyPr/>
          <a:lstStyle/>
          <a:p>
            <a:r>
              <a:rPr lang="zh-CN" altLang="en-US" dirty="0"/>
              <a:t>单击此处编辑母版标题样式</a:t>
            </a:r>
          </a:p>
        </p:txBody>
      </p:sp>
      <p:sp>
        <p:nvSpPr>
          <p:cNvPr id="3" name="内容占位符 2">
            <a:extLst>
              <a:ext uri="{FF2B5EF4-FFF2-40B4-BE49-F238E27FC236}">
                <a16:creationId xmlns:a16="http://schemas.microsoft.com/office/drawing/2014/main" id="{55604B49-B357-4B88-A03E-7315A89DE6E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1F4EA0F-DA99-4EBD-B078-879A76F38593}"/>
              </a:ext>
            </a:extLst>
          </p:cNvPr>
          <p:cNvSpPr>
            <a:spLocks noGrp="1"/>
          </p:cNvSpPr>
          <p:nvPr>
            <p:ph type="dt" sz="half" idx="10"/>
          </p:nvPr>
        </p:nvSpPr>
        <p:spPr/>
        <p:txBody>
          <a:bodyPr/>
          <a:lstStyle/>
          <a:p>
            <a:fld id="{2D4D8B6A-5320-4B9B-835F-C0281DAB4F11}" type="datetimeFigureOut">
              <a:rPr lang="zh-CN" altLang="en-US" smtClean="0"/>
              <a:t>2018-3-6</a:t>
            </a:fld>
            <a:endParaRPr lang="zh-CN" altLang="en-US"/>
          </a:p>
        </p:txBody>
      </p:sp>
      <p:sp>
        <p:nvSpPr>
          <p:cNvPr id="5" name="页脚占位符 4">
            <a:extLst>
              <a:ext uri="{FF2B5EF4-FFF2-40B4-BE49-F238E27FC236}">
                <a16:creationId xmlns:a16="http://schemas.microsoft.com/office/drawing/2014/main" id="{B5B76351-382E-4B71-AAB6-2D260D1E318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FEB1C9B-ADEE-4A0F-ACFE-68B411AA497A}"/>
              </a:ext>
            </a:extLst>
          </p:cNvPr>
          <p:cNvSpPr>
            <a:spLocks noGrp="1"/>
          </p:cNvSpPr>
          <p:nvPr>
            <p:ph type="sldNum" sz="quarter" idx="12"/>
          </p:nvPr>
        </p:nvSpPr>
        <p:spPr/>
        <p:txBody>
          <a:bodyPr/>
          <a:lstStyle/>
          <a:p>
            <a:fld id="{9BD444DB-A1AC-4FEA-90B7-077129B794E5}" type="slidenum">
              <a:rPr lang="zh-CN" altLang="en-US" smtClean="0"/>
              <a:t>‹#›</a:t>
            </a:fld>
            <a:endParaRPr lang="zh-CN" altLang="en-US"/>
          </a:p>
        </p:txBody>
      </p:sp>
      <p:pic>
        <p:nvPicPr>
          <p:cNvPr id="12" name="图片 11">
            <a:extLst>
              <a:ext uri="{FF2B5EF4-FFF2-40B4-BE49-F238E27FC236}">
                <a16:creationId xmlns:a16="http://schemas.microsoft.com/office/drawing/2014/main" id="{4C9768F1-00AB-486A-A58A-928411E6F9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10068" y="228600"/>
            <a:ext cx="2721158" cy="627371"/>
          </a:xfrm>
          <a:prstGeom prst="rect">
            <a:avLst/>
          </a:prstGeom>
        </p:spPr>
      </p:pic>
      <p:cxnSp>
        <p:nvCxnSpPr>
          <p:cNvPr id="14" name="直接连接符 13">
            <a:extLst>
              <a:ext uri="{FF2B5EF4-FFF2-40B4-BE49-F238E27FC236}">
                <a16:creationId xmlns:a16="http://schemas.microsoft.com/office/drawing/2014/main" id="{CC1B27AA-02C1-4D59-AC36-AAC47E82DFBA}"/>
              </a:ext>
            </a:extLst>
          </p:cNvPr>
          <p:cNvCxnSpPr/>
          <p:nvPr userDrawn="1"/>
        </p:nvCxnSpPr>
        <p:spPr>
          <a:xfrm>
            <a:off x="9157252" y="228600"/>
            <a:ext cx="0" cy="56653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5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7FEBC0-830B-4187-89CE-0DD579805F4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AFA9521-6F5C-4C1E-80CA-4478B46B72AF}"/>
              </a:ext>
            </a:extLst>
          </p:cNvPr>
          <p:cNvSpPr>
            <a:spLocks noGrp="1"/>
          </p:cNvSpPr>
          <p:nvPr>
            <p:ph type="dt" sz="half" idx="10"/>
          </p:nvPr>
        </p:nvSpPr>
        <p:spPr/>
        <p:txBody>
          <a:bodyPr/>
          <a:lstStyle/>
          <a:p>
            <a:fld id="{2D4D8B6A-5320-4B9B-835F-C0281DAB4F11}" type="datetimeFigureOut">
              <a:rPr lang="zh-CN" altLang="en-US" smtClean="0"/>
              <a:t>2018-3-6</a:t>
            </a:fld>
            <a:endParaRPr lang="zh-CN" altLang="en-US"/>
          </a:p>
        </p:txBody>
      </p:sp>
      <p:sp>
        <p:nvSpPr>
          <p:cNvPr id="4" name="页脚占位符 3">
            <a:extLst>
              <a:ext uri="{FF2B5EF4-FFF2-40B4-BE49-F238E27FC236}">
                <a16:creationId xmlns:a16="http://schemas.microsoft.com/office/drawing/2014/main" id="{7741DF04-4A0F-4A6F-9D6A-6DA3E54F8B0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8B5CFA1-0E6A-437D-8B54-4426B4052781}"/>
              </a:ext>
            </a:extLst>
          </p:cNvPr>
          <p:cNvSpPr>
            <a:spLocks noGrp="1"/>
          </p:cNvSpPr>
          <p:nvPr>
            <p:ph type="sldNum" sz="quarter" idx="12"/>
          </p:nvPr>
        </p:nvSpPr>
        <p:spPr/>
        <p:txBody>
          <a:bodyPr/>
          <a:lstStyle/>
          <a:p>
            <a:fld id="{9BD444DB-A1AC-4FEA-90B7-077129B794E5}" type="slidenum">
              <a:rPr lang="zh-CN" altLang="en-US" smtClean="0"/>
              <a:t>‹#›</a:t>
            </a:fld>
            <a:endParaRPr lang="zh-CN" altLang="en-US"/>
          </a:p>
        </p:txBody>
      </p:sp>
      <p:pic>
        <p:nvPicPr>
          <p:cNvPr id="6" name="图片 5">
            <a:extLst>
              <a:ext uri="{FF2B5EF4-FFF2-40B4-BE49-F238E27FC236}">
                <a16:creationId xmlns:a16="http://schemas.microsoft.com/office/drawing/2014/main" id="{CFF212F9-4305-4E06-A338-9836FD45E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57" y="0"/>
            <a:ext cx="12217657" cy="6858000"/>
          </a:xfrm>
          <a:prstGeom prst="rect">
            <a:avLst/>
          </a:prstGeom>
        </p:spPr>
      </p:pic>
      <p:sp>
        <p:nvSpPr>
          <p:cNvPr id="7" name="文本框 6">
            <a:extLst>
              <a:ext uri="{FF2B5EF4-FFF2-40B4-BE49-F238E27FC236}">
                <a16:creationId xmlns:a16="http://schemas.microsoft.com/office/drawing/2014/main" id="{EFBC7AD1-A105-473B-B5C8-343EAA6D17BA}"/>
              </a:ext>
            </a:extLst>
          </p:cNvPr>
          <p:cNvSpPr txBox="1"/>
          <p:nvPr userDrawn="1"/>
        </p:nvSpPr>
        <p:spPr>
          <a:xfrm rot="20242101">
            <a:off x="799074" y="1124631"/>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8" name="文本框 7">
            <a:extLst>
              <a:ext uri="{FF2B5EF4-FFF2-40B4-BE49-F238E27FC236}">
                <a16:creationId xmlns:a16="http://schemas.microsoft.com/office/drawing/2014/main" id="{66BD7D6B-F383-4187-B106-2EDEDAD03E27}"/>
              </a:ext>
            </a:extLst>
          </p:cNvPr>
          <p:cNvSpPr txBox="1"/>
          <p:nvPr userDrawn="1"/>
        </p:nvSpPr>
        <p:spPr>
          <a:xfrm rot="20242101">
            <a:off x="4808737" y="2382770"/>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9" name="文本框 8">
            <a:extLst>
              <a:ext uri="{FF2B5EF4-FFF2-40B4-BE49-F238E27FC236}">
                <a16:creationId xmlns:a16="http://schemas.microsoft.com/office/drawing/2014/main" id="{AA88E6D5-5B10-42C1-87A4-26A42FFF2078}"/>
              </a:ext>
            </a:extLst>
          </p:cNvPr>
          <p:cNvSpPr txBox="1"/>
          <p:nvPr userDrawn="1"/>
        </p:nvSpPr>
        <p:spPr>
          <a:xfrm rot="20242101">
            <a:off x="7491013" y="5843158"/>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0" name="文本框 9">
            <a:extLst>
              <a:ext uri="{FF2B5EF4-FFF2-40B4-BE49-F238E27FC236}">
                <a16:creationId xmlns:a16="http://schemas.microsoft.com/office/drawing/2014/main" id="{2D109539-6339-4703-9163-C45AB0FE023A}"/>
              </a:ext>
            </a:extLst>
          </p:cNvPr>
          <p:cNvSpPr txBox="1"/>
          <p:nvPr userDrawn="1"/>
        </p:nvSpPr>
        <p:spPr>
          <a:xfrm rot="20242101">
            <a:off x="7009733" y="1465157"/>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1" name="文本框 10">
            <a:extLst>
              <a:ext uri="{FF2B5EF4-FFF2-40B4-BE49-F238E27FC236}">
                <a16:creationId xmlns:a16="http://schemas.microsoft.com/office/drawing/2014/main" id="{640B4A1C-9EE5-4F99-8D6F-0FF175642DC9}"/>
              </a:ext>
            </a:extLst>
          </p:cNvPr>
          <p:cNvSpPr txBox="1"/>
          <p:nvPr userDrawn="1"/>
        </p:nvSpPr>
        <p:spPr>
          <a:xfrm rot="20242101">
            <a:off x="6665326" y="3118751"/>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2" name="文本框 11">
            <a:extLst>
              <a:ext uri="{FF2B5EF4-FFF2-40B4-BE49-F238E27FC236}">
                <a16:creationId xmlns:a16="http://schemas.microsoft.com/office/drawing/2014/main" id="{F3DB8045-CF94-4D2D-8D65-6C1741D19137}"/>
              </a:ext>
            </a:extLst>
          </p:cNvPr>
          <p:cNvSpPr txBox="1"/>
          <p:nvPr userDrawn="1"/>
        </p:nvSpPr>
        <p:spPr>
          <a:xfrm rot="20242101">
            <a:off x="5907027" y="5045498"/>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3" name="文本框 12">
            <a:extLst>
              <a:ext uri="{FF2B5EF4-FFF2-40B4-BE49-F238E27FC236}">
                <a16:creationId xmlns:a16="http://schemas.microsoft.com/office/drawing/2014/main" id="{818824BC-85CB-479F-9886-4E2F38092D9C}"/>
              </a:ext>
            </a:extLst>
          </p:cNvPr>
          <p:cNvSpPr txBox="1"/>
          <p:nvPr userDrawn="1"/>
        </p:nvSpPr>
        <p:spPr>
          <a:xfrm rot="20242101">
            <a:off x="8108023" y="4127885"/>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4" name="文本框 13">
            <a:extLst>
              <a:ext uri="{FF2B5EF4-FFF2-40B4-BE49-F238E27FC236}">
                <a16:creationId xmlns:a16="http://schemas.microsoft.com/office/drawing/2014/main" id="{B7693AF6-4A6B-483D-8924-A1926F3E7150}"/>
              </a:ext>
            </a:extLst>
          </p:cNvPr>
          <p:cNvSpPr txBox="1"/>
          <p:nvPr userDrawn="1"/>
        </p:nvSpPr>
        <p:spPr>
          <a:xfrm rot="20242101">
            <a:off x="1017072" y="2397933"/>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5" name="文本框 14">
            <a:extLst>
              <a:ext uri="{FF2B5EF4-FFF2-40B4-BE49-F238E27FC236}">
                <a16:creationId xmlns:a16="http://schemas.microsoft.com/office/drawing/2014/main" id="{6805C465-8294-4300-85B5-79D55F19A662}"/>
              </a:ext>
            </a:extLst>
          </p:cNvPr>
          <p:cNvSpPr txBox="1"/>
          <p:nvPr userDrawn="1"/>
        </p:nvSpPr>
        <p:spPr>
          <a:xfrm rot="20242101">
            <a:off x="3218068" y="1480320"/>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6" name="文本框 15">
            <a:extLst>
              <a:ext uri="{FF2B5EF4-FFF2-40B4-BE49-F238E27FC236}">
                <a16:creationId xmlns:a16="http://schemas.microsoft.com/office/drawing/2014/main" id="{D0FFCBCF-276D-4C9B-8702-93D91EE6A0F3}"/>
              </a:ext>
            </a:extLst>
          </p:cNvPr>
          <p:cNvSpPr txBox="1"/>
          <p:nvPr userDrawn="1"/>
        </p:nvSpPr>
        <p:spPr>
          <a:xfrm rot="20242101">
            <a:off x="385213" y="4226973"/>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7" name="文本框 16">
            <a:extLst>
              <a:ext uri="{FF2B5EF4-FFF2-40B4-BE49-F238E27FC236}">
                <a16:creationId xmlns:a16="http://schemas.microsoft.com/office/drawing/2014/main" id="{BDF12774-9C5A-4ACB-B57D-599C3B112F51}"/>
              </a:ext>
            </a:extLst>
          </p:cNvPr>
          <p:cNvSpPr txBox="1"/>
          <p:nvPr userDrawn="1"/>
        </p:nvSpPr>
        <p:spPr>
          <a:xfrm rot="20242101">
            <a:off x="2586209" y="3309360"/>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8" name="文本框 17">
            <a:extLst>
              <a:ext uri="{FF2B5EF4-FFF2-40B4-BE49-F238E27FC236}">
                <a16:creationId xmlns:a16="http://schemas.microsoft.com/office/drawing/2014/main" id="{6AEE110B-9681-45FD-9C17-4B9711C0FCC7}"/>
              </a:ext>
            </a:extLst>
          </p:cNvPr>
          <p:cNvSpPr txBox="1"/>
          <p:nvPr userDrawn="1"/>
        </p:nvSpPr>
        <p:spPr>
          <a:xfrm rot="20242101">
            <a:off x="2241802" y="4962954"/>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19" name="文本框 18">
            <a:extLst>
              <a:ext uri="{FF2B5EF4-FFF2-40B4-BE49-F238E27FC236}">
                <a16:creationId xmlns:a16="http://schemas.microsoft.com/office/drawing/2014/main" id="{EB61FF0F-26DB-4261-BC7F-A48FB56BA408}"/>
              </a:ext>
            </a:extLst>
          </p:cNvPr>
          <p:cNvSpPr txBox="1"/>
          <p:nvPr userDrawn="1"/>
        </p:nvSpPr>
        <p:spPr>
          <a:xfrm rot="20242101">
            <a:off x="4442798" y="4045341"/>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20" name="文本框 19">
            <a:extLst>
              <a:ext uri="{FF2B5EF4-FFF2-40B4-BE49-F238E27FC236}">
                <a16:creationId xmlns:a16="http://schemas.microsoft.com/office/drawing/2014/main" id="{5ACABB36-542A-4B37-88A8-16E0954FDFCD}"/>
              </a:ext>
            </a:extLst>
          </p:cNvPr>
          <p:cNvSpPr txBox="1"/>
          <p:nvPr userDrawn="1"/>
        </p:nvSpPr>
        <p:spPr>
          <a:xfrm rot="20242101">
            <a:off x="1483503" y="6889701"/>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21" name="文本框 20">
            <a:extLst>
              <a:ext uri="{FF2B5EF4-FFF2-40B4-BE49-F238E27FC236}">
                <a16:creationId xmlns:a16="http://schemas.microsoft.com/office/drawing/2014/main" id="{A0683505-C7E4-494C-A864-9591D99B81F4}"/>
              </a:ext>
            </a:extLst>
          </p:cNvPr>
          <p:cNvSpPr txBox="1"/>
          <p:nvPr userDrawn="1"/>
        </p:nvSpPr>
        <p:spPr>
          <a:xfrm rot="20242101">
            <a:off x="3684499" y="5972088"/>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22" name="文本框 21">
            <a:extLst>
              <a:ext uri="{FF2B5EF4-FFF2-40B4-BE49-F238E27FC236}">
                <a16:creationId xmlns:a16="http://schemas.microsoft.com/office/drawing/2014/main" id="{971A1EB6-39F8-4F07-B196-E910F0559B07}"/>
              </a:ext>
            </a:extLst>
          </p:cNvPr>
          <p:cNvSpPr txBox="1"/>
          <p:nvPr userDrawn="1"/>
        </p:nvSpPr>
        <p:spPr>
          <a:xfrm rot="20242101">
            <a:off x="40807" y="5905216"/>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23" name="矩形 22">
            <a:extLst>
              <a:ext uri="{FF2B5EF4-FFF2-40B4-BE49-F238E27FC236}">
                <a16:creationId xmlns:a16="http://schemas.microsoft.com/office/drawing/2014/main" id="{2F849EF6-9544-48A7-A8E5-F31DB5DB4CD6}"/>
              </a:ext>
            </a:extLst>
          </p:cNvPr>
          <p:cNvSpPr/>
          <p:nvPr userDrawn="1"/>
        </p:nvSpPr>
        <p:spPr>
          <a:xfrm>
            <a:off x="-25657" y="6531429"/>
            <a:ext cx="12217657" cy="351621"/>
          </a:xfrm>
          <a:prstGeom prst="rect">
            <a:avLst/>
          </a:prstGeom>
          <a:gradFill>
            <a:gsLst>
              <a:gs pos="0">
                <a:schemeClr val="bg1"/>
              </a:gs>
              <a:gs pos="60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5" name="图片 24">
            <a:extLst>
              <a:ext uri="{FF2B5EF4-FFF2-40B4-BE49-F238E27FC236}">
                <a16:creationId xmlns:a16="http://schemas.microsoft.com/office/drawing/2014/main" id="{A1376808-D4E4-4F13-BA06-3F5AC15AF5E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6624" y="6580974"/>
            <a:ext cx="1787217" cy="210636"/>
          </a:xfrm>
          <a:prstGeom prst="rect">
            <a:avLst/>
          </a:prstGeom>
        </p:spPr>
      </p:pic>
      <p:sp>
        <p:nvSpPr>
          <p:cNvPr id="27" name="文本框 26">
            <a:extLst>
              <a:ext uri="{FF2B5EF4-FFF2-40B4-BE49-F238E27FC236}">
                <a16:creationId xmlns:a16="http://schemas.microsoft.com/office/drawing/2014/main" id="{77160A2C-2C06-4788-9A17-C9FA62ECD5D9}"/>
              </a:ext>
            </a:extLst>
          </p:cNvPr>
          <p:cNvSpPr txBox="1"/>
          <p:nvPr userDrawn="1"/>
        </p:nvSpPr>
        <p:spPr>
          <a:xfrm rot="20242101">
            <a:off x="9803519" y="4975144"/>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29" name="文本框 28">
            <a:extLst>
              <a:ext uri="{FF2B5EF4-FFF2-40B4-BE49-F238E27FC236}">
                <a16:creationId xmlns:a16="http://schemas.microsoft.com/office/drawing/2014/main" id="{A2A0ADE4-6DB7-4710-A52F-6EE83F96697D}"/>
              </a:ext>
            </a:extLst>
          </p:cNvPr>
          <p:cNvSpPr txBox="1"/>
          <p:nvPr userDrawn="1"/>
        </p:nvSpPr>
        <p:spPr>
          <a:xfrm rot="20242101">
            <a:off x="8977832" y="2250737"/>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
        <p:nvSpPr>
          <p:cNvPr id="30" name="文本框 29">
            <a:extLst>
              <a:ext uri="{FF2B5EF4-FFF2-40B4-BE49-F238E27FC236}">
                <a16:creationId xmlns:a16="http://schemas.microsoft.com/office/drawing/2014/main" id="{0347D26A-0031-44A4-A0DA-E5EE9DEC5849}"/>
              </a:ext>
            </a:extLst>
          </p:cNvPr>
          <p:cNvSpPr txBox="1"/>
          <p:nvPr userDrawn="1"/>
        </p:nvSpPr>
        <p:spPr>
          <a:xfrm rot="20242101">
            <a:off x="10420529" y="3259871"/>
            <a:ext cx="1872208" cy="720080"/>
          </a:xfrm>
          <a:prstGeom prst="rect">
            <a:avLst/>
          </a:prstGeom>
        </p:spPr>
        <p:txBody>
          <a:bodyPr vert="horz" wrap="square" lIns="91440" tIns="45720" rIns="91440" bIns="45720" rtlCol="0" anchor="ctr">
            <a:normAutofit/>
          </a:bodyPr>
          <a:lstStyle/>
          <a:p>
            <a:pPr algn="ctr"/>
            <a:r>
              <a:rPr lang="en-US" altLang="zh-CN"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rPr>
              <a:t>CAICT</a:t>
            </a:r>
            <a:endParaRPr lang="zh-CN" altLang="en-US" sz="3600" b="1" dirty="0">
              <a:solidFill>
                <a:schemeClr val="bg1">
                  <a:lumMod val="95000"/>
                </a:schemeClr>
              </a:solidFill>
              <a:latin typeface="Microsoft YaHei UI" panose="020B0503020204020204" pitchFamily="34" charset="-122"/>
              <a:ea typeface="Microsoft YaHei UI" panose="020B0503020204020204" pitchFamily="34" charset="-122"/>
              <a:cs typeface="Arial Unicode MS" panose="020B0604020202020204" pitchFamily="34" charset="-122"/>
            </a:endParaRPr>
          </a:p>
        </p:txBody>
      </p:sp>
    </p:spTree>
    <p:extLst>
      <p:ext uri="{BB962C8B-B14F-4D97-AF65-F5344CB8AC3E}">
        <p14:creationId xmlns:p14="http://schemas.microsoft.com/office/powerpoint/2010/main" val="2572594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2A548704-163A-4DD2-B5F2-DCD49FA829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DE3CE1-C9C8-4278-B8DF-8F024F286B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126F413-4E4D-4E5D-AD42-2400472B94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D8B6A-5320-4B9B-835F-C0281DAB4F11}" type="datetimeFigureOut">
              <a:rPr lang="zh-CN" altLang="en-US" smtClean="0"/>
              <a:t>2018-3-6</a:t>
            </a:fld>
            <a:endParaRPr lang="zh-CN" altLang="en-US"/>
          </a:p>
        </p:txBody>
      </p:sp>
      <p:sp>
        <p:nvSpPr>
          <p:cNvPr id="5" name="页脚占位符 4">
            <a:extLst>
              <a:ext uri="{FF2B5EF4-FFF2-40B4-BE49-F238E27FC236}">
                <a16:creationId xmlns:a16="http://schemas.microsoft.com/office/drawing/2014/main" id="{C2D22B0D-E558-4D65-AD00-5E6E8DC3C1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656FA4A-4FF2-4AC4-AC99-E55ABBB40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444DB-A1AC-4FEA-90B7-077129B794E5}" type="slidenum">
              <a:rPr lang="zh-CN" altLang="en-US" smtClean="0"/>
              <a:t>‹#›</a:t>
            </a:fld>
            <a:endParaRPr lang="zh-CN" altLang="en-US"/>
          </a:p>
        </p:txBody>
      </p:sp>
    </p:spTree>
    <p:extLst>
      <p:ext uri="{BB962C8B-B14F-4D97-AF65-F5344CB8AC3E}">
        <p14:creationId xmlns:p14="http://schemas.microsoft.com/office/powerpoint/2010/main" val="2888090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oliang1@caict.ac.c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7.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gurong@chinamobile.com" TargetMode="External"/><Relationship Id="rId2" Type="http://schemas.openxmlformats.org/officeDocument/2006/relationships/hyperlink" Target="mailto:Jizhuang%20Zhao(CTBRI)%20zhaojzh.bri@chinatelecom.cn" TargetMode="External"/><Relationship Id="rId1" Type="http://schemas.openxmlformats.org/officeDocument/2006/relationships/slideLayout" Target="../slideLayouts/slideLayout2.xml"/><Relationship Id="rId5" Type="http://schemas.openxmlformats.org/officeDocument/2006/relationships/hyperlink" Target="mailto:huping@migu.cn" TargetMode="External"/><Relationship Id="rId4" Type="http://schemas.openxmlformats.org/officeDocument/2006/relationships/hyperlink" Target="mailto:changhaifang@migu.c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E70ED3F1-A8C8-488D-AE6B-A74D02B026E1}"/>
              </a:ext>
            </a:extLst>
          </p:cNvPr>
          <p:cNvSpPr>
            <a:spLocks noGrp="1"/>
          </p:cNvSpPr>
          <p:nvPr>
            <p:ph type="ctrTitle"/>
          </p:nvPr>
        </p:nvSpPr>
        <p:spPr>
          <a:xfrm>
            <a:off x="1524000" y="1493838"/>
            <a:ext cx="9144000" cy="1520825"/>
          </a:xfrm>
        </p:spPr>
        <p:txBody>
          <a:bodyPr>
            <a:normAutofit/>
          </a:bodyPr>
          <a:lstStyle/>
          <a:p>
            <a:r>
              <a:rPr lang="en-US" altLang="zh-CN" sz="4400" dirty="0"/>
              <a:t>Application scene of Lossless Network</a:t>
            </a:r>
            <a:endParaRPr lang="zh-CN" altLang="en-US" sz="4400" dirty="0"/>
          </a:p>
        </p:txBody>
      </p:sp>
      <p:sp>
        <p:nvSpPr>
          <p:cNvPr id="3" name="副标题 2">
            <a:extLst>
              <a:ext uri="{FF2B5EF4-FFF2-40B4-BE49-F238E27FC236}">
                <a16:creationId xmlns:a16="http://schemas.microsoft.com/office/drawing/2014/main" id="{49D4D3F1-54C1-4AFF-916E-0188E641DC7A}"/>
              </a:ext>
            </a:extLst>
          </p:cNvPr>
          <p:cNvSpPr>
            <a:spLocks noGrp="1"/>
          </p:cNvSpPr>
          <p:nvPr>
            <p:ph type="subTitle" idx="1"/>
          </p:nvPr>
        </p:nvSpPr>
        <p:spPr/>
        <p:txBody>
          <a:bodyPr>
            <a:normAutofit/>
          </a:bodyPr>
          <a:lstStyle/>
          <a:p>
            <a:r>
              <a:rPr lang="en-US" altLang="zh-CN" b="1" dirty="0" err="1"/>
              <a:t>Guoliang</a:t>
            </a:r>
            <a:r>
              <a:rPr lang="en-US" altLang="zh-CN" b="1" dirty="0"/>
              <a:t>  </a:t>
            </a:r>
          </a:p>
          <a:p>
            <a:r>
              <a:rPr lang="en-US" altLang="zh-CN" b="1" dirty="0">
                <a:hlinkClick r:id="rId2"/>
              </a:rPr>
              <a:t>guoliang1@caict.ac.cn</a:t>
            </a:r>
            <a:endParaRPr lang="en-US" altLang="zh-CN" b="1" dirty="0"/>
          </a:p>
          <a:p>
            <a:endParaRPr lang="zh-CN" altLang="en-US" dirty="0"/>
          </a:p>
        </p:txBody>
      </p:sp>
    </p:spTree>
    <p:extLst>
      <p:ext uri="{BB962C8B-B14F-4D97-AF65-F5344CB8AC3E}">
        <p14:creationId xmlns:p14="http://schemas.microsoft.com/office/powerpoint/2010/main" val="2653939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67EEE8-1D8E-4730-8D24-02B0DCE1596E}"/>
              </a:ext>
            </a:extLst>
          </p:cNvPr>
          <p:cNvSpPr>
            <a:spLocks noGrp="1"/>
          </p:cNvSpPr>
          <p:nvPr>
            <p:ph type="title"/>
          </p:nvPr>
        </p:nvSpPr>
        <p:spPr/>
        <p:txBody>
          <a:bodyPr/>
          <a:lstStyle/>
          <a:p>
            <a:r>
              <a:rPr lang="en-US" altLang="zh-CN" b="1" dirty="0">
                <a:latin typeface="+mn-ea"/>
                <a:ea typeface="+mn-ea"/>
              </a:rPr>
              <a:t>Storage traffic </a:t>
            </a:r>
            <a:endParaRPr lang="zh-CN" altLang="en-US" b="1" dirty="0">
              <a:latin typeface="+mn-ea"/>
              <a:ea typeface="+mn-ea"/>
            </a:endParaRPr>
          </a:p>
        </p:txBody>
      </p:sp>
      <p:grpSp>
        <p:nvGrpSpPr>
          <p:cNvPr id="3" name="组合 2">
            <a:extLst>
              <a:ext uri="{FF2B5EF4-FFF2-40B4-BE49-F238E27FC236}">
                <a16:creationId xmlns:a16="http://schemas.microsoft.com/office/drawing/2014/main" id="{FE44EFA1-5AD4-45A3-93AF-903F27D65A0F}"/>
              </a:ext>
            </a:extLst>
          </p:cNvPr>
          <p:cNvGrpSpPr/>
          <p:nvPr/>
        </p:nvGrpSpPr>
        <p:grpSpPr>
          <a:xfrm>
            <a:off x="5532894" y="1578562"/>
            <a:ext cx="6633089" cy="4914313"/>
            <a:chOff x="1623367" y="1520809"/>
            <a:chExt cx="9005237" cy="4914313"/>
          </a:xfrm>
        </p:grpSpPr>
        <p:sp>
          <p:nvSpPr>
            <p:cNvPr id="5" name="圆角矩形 4"/>
            <p:cNvSpPr/>
            <p:nvPr/>
          </p:nvSpPr>
          <p:spPr>
            <a:xfrm>
              <a:off x="1654307" y="1528751"/>
              <a:ext cx="8853546" cy="1522560"/>
            </a:xfrm>
            <a:prstGeom prst="roundRect">
              <a:avLst>
                <a:gd name="adj" fmla="val 90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77387" y="1520809"/>
              <a:ext cx="7744486" cy="15305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600247" y="1701563"/>
              <a:ext cx="8028357" cy="812530"/>
            </a:xfrm>
            <a:prstGeom prst="rect">
              <a:avLst/>
            </a:prstGeom>
          </p:spPr>
          <p:txBody>
            <a:bodyPr wrap="square">
              <a:spAutoFit/>
            </a:bodyPr>
            <a:lstStyle/>
            <a:p>
              <a:pPr lvl="0">
                <a:lnSpc>
                  <a:spcPct val="130000"/>
                </a:lnSpc>
                <a:spcBef>
                  <a:spcPts val="600"/>
                </a:spcBef>
              </a:pPr>
              <a:r>
                <a:rPr lang="en-US" altLang="zh-CN" dirty="0">
                  <a:solidFill>
                    <a:prstClr val="black"/>
                  </a:solidFill>
                  <a:latin typeface="微软雅黑" panose="020B0503020204020204" pitchFamily="34" charset="-122"/>
                  <a:ea typeface="微软雅黑" panose="020B0503020204020204" pitchFamily="34" charset="-122"/>
                </a:rPr>
                <a:t>Storage traffic has a variety of packet size characteristics, so there are different transmission requirements for the network.</a:t>
              </a:r>
            </a:p>
          </p:txBody>
        </p:sp>
        <p:pic>
          <p:nvPicPr>
            <p:cNvPr id="9" name="Picture 4" descr="C:\Documents and Settings\Administrator\桌面\图标\ico\verified-user.png"/>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789322" y="1846778"/>
              <a:ext cx="667315" cy="667315"/>
            </a:xfrm>
            <a:prstGeom prst="rect">
              <a:avLst/>
            </a:prstGeom>
            <a:noFill/>
            <a:extLst>
              <a:ext uri="{909E8E84-426E-40DD-AFC4-6F175D3DCCD1}">
                <a14:hiddenFill xmlns:a14="http://schemas.microsoft.com/office/drawing/2010/main">
                  <a:solidFill>
                    <a:srgbClr val="FFFFFF"/>
                  </a:solidFill>
                </a14:hiddenFill>
              </a:ext>
            </a:extLst>
          </p:spPr>
        </p:pic>
        <p:sp>
          <p:nvSpPr>
            <p:cNvPr id="10" name="圆角矩形 9"/>
            <p:cNvSpPr/>
            <p:nvPr/>
          </p:nvSpPr>
          <p:spPr>
            <a:xfrm>
              <a:off x="1623367" y="3141902"/>
              <a:ext cx="8884485" cy="1533179"/>
            </a:xfrm>
            <a:prstGeom prst="roundRect">
              <a:avLst>
                <a:gd name="adj" fmla="val 9001"/>
              </a:avLst>
            </a:pr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503744" y="3141902"/>
              <a:ext cx="7818127" cy="153317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25095" y="3334471"/>
              <a:ext cx="7775425" cy="777457"/>
            </a:xfrm>
            <a:prstGeom prst="rect">
              <a:avLst/>
            </a:prstGeom>
          </p:spPr>
          <p:txBody>
            <a:bodyPr wrap="square">
              <a:spAutoFit/>
            </a:bodyPr>
            <a:lstStyle/>
            <a:p>
              <a:pPr>
                <a:lnSpc>
                  <a:spcPct val="130000"/>
                </a:lnSpc>
                <a:spcBef>
                  <a:spcPts val="600"/>
                </a:spcBef>
              </a:pPr>
              <a:r>
                <a:rPr lang="en-US" altLang="zh-CN" dirty="0">
                  <a:solidFill>
                    <a:prstClr val="black"/>
                  </a:solidFill>
                  <a:latin typeface="微软雅黑" panose="020B0503020204020204" pitchFamily="34" charset="-122"/>
                  <a:ea typeface="微软雅黑" panose="020B0503020204020204" pitchFamily="34" charset="-122"/>
                </a:rPr>
                <a:t>A typical example, such as a random 8K packet requires much less time delay than that of a sequential 1MB packet.</a:t>
              </a: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4" name="圆角矩形 13"/>
            <p:cNvSpPr/>
            <p:nvPr/>
          </p:nvSpPr>
          <p:spPr>
            <a:xfrm>
              <a:off x="1623368" y="4823174"/>
              <a:ext cx="8884484" cy="1611948"/>
            </a:xfrm>
            <a:prstGeom prst="roundRect">
              <a:avLst>
                <a:gd name="adj" fmla="val 90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546448" y="4823173"/>
              <a:ext cx="7775424" cy="16119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525095" y="5071261"/>
              <a:ext cx="7690756" cy="812530"/>
            </a:xfrm>
            <a:prstGeom prst="rect">
              <a:avLst/>
            </a:prstGeom>
          </p:spPr>
          <p:txBody>
            <a:bodyPr wrap="square">
              <a:spAutoFit/>
            </a:bodyPr>
            <a:lstStyle/>
            <a:p>
              <a:pPr lvl="0">
                <a:lnSpc>
                  <a:spcPct val="130000"/>
                </a:lnSpc>
                <a:spcBef>
                  <a:spcPts val="600"/>
                </a:spcBef>
              </a:pPr>
              <a:r>
                <a:rPr lang="en-US" altLang="zh-CN" dirty="0">
                  <a:solidFill>
                    <a:prstClr val="black"/>
                  </a:solidFill>
                  <a:latin typeface="微软雅黑" panose="020B0503020204020204" pitchFamily="34" charset="-122"/>
                  <a:ea typeface="微软雅黑" panose="020B0503020204020204" pitchFamily="34" charset="-122"/>
                </a:rPr>
                <a:t>Only a lossless network based load sensing packet sharing technology can meet the requirements.</a:t>
              </a:r>
              <a:endParaRPr lang="zh-CN" altLang="en-US" dirty="0">
                <a:solidFill>
                  <a:prstClr val="black"/>
                </a:solidFill>
                <a:latin typeface="微软雅黑" panose="020B0503020204020204" pitchFamily="34" charset="-122"/>
                <a:ea typeface="微软雅黑" panose="020B0503020204020204" pitchFamily="34" charset="-122"/>
              </a:endParaRPr>
            </a:p>
          </p:txBody>
        </p:sp>
        <p:pic>
          <p:nvPicPr>
            <p:cNvPr id="18" name="Picture 3" descr="C:\Documents and Settings\Administrator\桌面\图标\ico\cloud-queue.png"/>
            <p:cNvPicPr>
              <a:picLocks noChangeAspect="1" noChangeArrowheads="1"/>
            </p:cNvPicPr>
            <p:nvPr/>
          </p:nvPicPr>
          <p:blipFill>
            <a:blip r:embed="rId5" cstate="print">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723440" y="3486821"/>
              <a:ext cx="667315" cy="66731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Documents and Settings\Administrator\桌面\图标\ico\vpn-lock.png"/>
            <p:cNvPicPr>
              <a:picLocks noChangeAspect="1" noChangeArrowheads="1"/>
            </p:cNvPicPr>
            <p:nvPr/>
          </p:nvPicPr>
          <p:blipFill>
            <a:blip r:embed="rId7" cstate="print">
              <a:extLst>
                <a:ext uri="{BEBA8EAE-BF5A-486C-A8C5-ECC9F3942E4B}">
                  <a14:imgProps xmlns:a14="http://schemas.microsoft.com/office/drawing/2010/main">
                    <a14:imgLayer r:embed="rId8">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715576" y="5218661"/>
              <a:ext cx="667315" cy="667315"/>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4" name="表格 3">
            <a:extLst>
              <a:ext uri="{FF2B5EF4-FFF2-40B4-BE49-F238E27FC236}">
                <a16:creationId xmlns:a16="http://schemas.microsoft.com/office/drawing/2014/main" id="{D44A7F7D-779B-4A77-8B47-9947583195D4}"/>
              </a:ext>
            </a:extLst>
          </p:cNvPr>
          <p:cNvGraphicFramePr>
            <a:graphicFrameLocks noGrp="1"/>
          </p:cNvGraphicFramePr>
          <p:nvPr>
            <p:extLst>
              <p:ext uri="{D42A27DB-BD31-4B8C-83A1-F6EECF244321}">
                <p14:modId xmlns:p14="http://schemas.microsoft.com/office/powerpoint/2010/main" val="1801405214"/>
              </p:ext>
            </p:extLst>
          </p:nvPr>
        </p:nvGraphicFramePr>
        <p:xfrm>
          <a:off x="146056" y="1603375"/>
          <a:ext cx="5138866" cy="4927873"/>
        </p:xfrm>
        <a:graphic>
          <a:graphicData uri="http://schemas.openxmlformats.org/drawingml/2006/table">
            <a:tbl>
              <a:tblPr firstRow="1" firstCol="1" bandRow="1">
                <a:tableStyleId>{5C22544A-7EE6-4342-B048-85BDC9FD1C3A}</a:tableStyleId>
              </a:tblPr>
              <a:tblGrid>
                <a:gridCol w="1285041">
                  <a:extLst>
                    <a:ext uri="{9D8B030D-6E8A-4147-A177-3AD203B41FA5}">
                      <a16:colId xmlns:a16="http://schemas.microsoft.com/office/drawing/2014/main" val="695865386"/>
                    </a:ext>
                  </a:extLst>
                </a:gridCol>
                <a:gridCol w="3853825">
                  <a:extLst>
                    <a:ext uri="{9D8B030D-6E8A-4147-A177-3AD203B41FA5}">
                      <a16:colId xmlns:a16="http://schemas.microsoft.com/office/drawing/2014/main" val="3740054039"/>
                    </a:ext>
                  </a:extLst>
                </a:gridCol>
              </a:tblGrid>
              <a:tr h="447988">
                <a:tc>
                  <a:txBody>
                    <a:bodyPr/>
                    <a:lstStyle/>
                    <a:p>
                      <a:pPr algn="l">
                        <a:lnSpc>
                          <a:spcPts val="1200"/>
                        </a:lnSpc>
                        <a:spcAft>
                          <a:spcPts val="0"/>
                        </a:spcAft>
                      </a:pPr>
                      <a:r>
                        <a:rPr lang="en-US" sz="2000" dirty="0"/>
                        <a:t>Server Type</a:t>
                      </a:r>
                      <a:endParaRPr lang="zh-CN" altLang="en-US" sz="2000" dirty="0"/>
                    </a:p>
                  </a:txBody>
                  <a:tcPr marL="68580" marR="68580" marT="0" marB="0" anchor="ctr"/>
                </a:tc>
                <a:tc>
                  <a:txBody>
                    <a:bodyPr/>
                    <a:lstStyle/>
                    <a:p>
                      <a:pPr algn="ctr">
                        <a:lnSpc>
                          <a:spcPts val="1200"/>
                        </a:lnSpc>
                        <a:spcAft>
                          <a:spcPts val="0"/>
                        </a:spcAft>
                      </a:pPr>
                      <a:r>
                        <a:rPr lang="en-US" sz="2000"/>
                        <a:t>Workload Composition</a:t>
                      </a:r>
                      <a:endParaRPr lang="zh-CN" altLang="en-US" sz="2000"/>
                    </a:p>
                  </a:txBody>
                  <a:tcPr marL="68580" marR="68580" marT="0" marB="0" anchor="ctr"/>
                </a:tc>
                <a:extLst>
                  <a:ext uri="{0D108BD9-81ED-4DB2-BD59-A6C34878D82A}">
                    <a16:rowId xmlns:a16="http://schemas.microsoft.com/office/drawing/2014/main" val="4187662256"/>
                  </a:ext>
                </a:extLst>
              </a:tr>
              <a:tr h="1791954">
                <a:tc>
                  <a:txBody>
                    <a:bodyPr/>
                    <a:lstStyle/>
                    <a:p>
                      <a:pPr algn="ctr">
                        <a:lnSpc>
                          <a:spcPts val="1200"/>
                        </a:lnSpc>
                        <a:spcAft>
                          <a:spcPts val="0"/>
                        </a:spcAft>
                      </a:pPr>
                      <a:r>
                        <a:rPr lang="en-US" sz="2000"/>
                        <a:t>Web Server</a:t>
                      </a:r>
                      <a:endParaRPr lang="zh-CN" altLang="en-US" sz="2000"/>
                    </a:p>
                  </a:txBody>
                  <a:tcPr marL="68580" marR="68580" marT="0" marB="0" anchor="ctr"/>
                </a:tc>
                <a:tc>
                  <a:txBody>
                    <a:bodyPr/>
                    <a:lstStyle/>
                    <a:p>
                      <a:pPr algn="l">
                        <a:lnSpc>
                          <a:spcPts val="2400"/>
                        </a:lnSpc>
                        <a:spcAft>
                          <a:spcPts val="0"/>
                        </a:spcAft>
                      </a:pPr>
                      <a:r>
                        <a:rPr lang="en-US" sz="2000" dirty="0"/>
                        <a:t>512 KB 22%, 1 KB 15%, 2 KB 8%, 4 KB 23%,8 KB 15%, 16 KB 2%, 32 KB 6%, 64 KB 7%,128 KB 1%, 512 KB 1% random read pattern(read 100%)</a:t>
                      </a:r>
                      <a:endParaRPr lang="zh-CN" altLang="en-US" sz="2000" dirty="0"/>
                    </a:p>
                  </a:txBody>
                  <a:tcPr marL="68580" marR="68580" marT="0" marB="0" anchor="ctr"/>
                </a:tc>
                <a:extLst>
                  <a:ext uri="{0D108BD9-81ED-4DB2-BD59-A6C34878D82A}">
                    <a16:rowId xmlns:a16="http://schemas.microsoft.com/office/drawing/2014/main" val="157722385"/>
                  </a:ext>
                </a:extLst>
              </a:tr>
              <a:tr h="1791954">
                <a:tc>
                  <a:txBody>
                    <a:bodyPr/>
                    <a:lstStyle/>
                    <a:p>
                      <a:pPr algn="ctr">
                        <a:lnSpc>
                          <a:spcPts val="1200"/>
                        </a:lnSpc>
                        <a:spcAft>
                          <a:spcPts val="0"/>
                        </a:spcAft>
                      </a:pPr>
                      <a:r>
                        <a:rPr lang="en-US" sz="2000"/>
                        <a:t>File Server</a:t>
                      </a:r>
                      <a:endParaRPr lang="zh-CN" altLang="en-US" sz="2000"/>
                    </a:p>
                  </a:txBody>
                  <a:tcPr marL="68580" marR="68580" marT="0" marB="0" anchor="ctr"/>
                </a:tc>
                <a:tc>
                  <a:txBody>
                    <a:bodyPr/>
                    <a:lstStyle/>
                    <a:p>
                      <a:pPr marL="0" algn="l" defTabSz="914400" rtl="0" eaLnBrk="1" latinLnBrk="0" hangingPunct="1">
                        <a:lnSpc>
                          <a:spcPts val="2400"/>
                        </a:lnSpc>
                        <a:spcAft>
                          <a:spcPts val="0"/>
                        </a:spcAft>
                      </a:pPr>
                      <a:r>
                        <a:rPr lang="en-US" sz="2000" kern="1200" dirty="0">
                          <a:solidFill>
                            <a:schemeClr val="dk1"/>
                          </a:solidFill>
                          <a:latin typeface="+mn-lt"/>
                          <a:ea typeface="+mn-ea"/>
                          <a:cs typeface="+mn-cs"/>
                        </a:rPr>
                        <a:t>512 KB 10%, 1 KB 5%, 2 KB 5%, 4 KB 60%,8 KB 2%, 16 KB 4%, 32 KB 4%, 64 KB 10%random read/write mixed pattern(read 80%, write 20%)</a:t>
                      </a:r>
                      <a:endParaRPr lang="zh-CN" altLang="en-US" sz="20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2786591955"/>
                  </a:ext>
                </a:extLst>
              </a:tr>
              <a:tr h="895977">
                <a:tc>
                  <a:txBody>
                    <a:bodyPr/>
                    <a:lstStyle/>
                    <a:p>
                      <a:pPr algn="ctr">
                        <a:lnSpc>
                          <a:spcPts val="1200"/>
                        </a:lnSpc>
                        <a:spcAft>
                          <a:spcPts val="0"/>
                        </a:spcAft>
                      </a:pPr>
                      <a:r>
                        <a:rPr lang="en-US" sz="2000"/>
                        <a:t>Exchange Server</a:t>
                      </a:r>
                      <a:endParaRPr lang="zh-CN" altLang="en-US" sz="2000"/>
                    </a:p>
                  </a:txBody>
                  <a:tcPr marL="68580" marR="68580" marT="0" marB="0" anchor="ctr"/>
                </a:tc>
                <a:tc>
                  <a:txBody>
                    <a:bodyPr/>
                    <a:lstStyle/>
                    <a:p>
                      <a:pPr marL="0" algn="l" defTabSz="914400" rtl="0" eaLnBrk="1" latinLnBrk="0" hangingPunct="1">
                        <a:lnSpc>
                          <a:spcPts val="2400"/>
                        </a:lnSpc>
                        <a:spcAft>
                          <a:spcPts val="0"/>
                        </a:spcAft>
                      </a:pPr>
                      <a:r>
                        <a:rPr lang="en-US" sz="2000" kern="1200" dirty="0">
                          <a:solidFill>
                            <a:schemeClr val="dk1"/>
                          </a:solidFill>
                          <a:latin typeface="+mn-lt"/>
                          <a:ea typeface="+mn-ea"/>
                          <a:cs typeface="+mn-cs"/>
                        </a:rPr>
                        <a:t>32 KB random read/write mixed pattern (read 68%, write 32%)</a:t>
                      </a:r>
                      <a:endParaRPr lang="zh-CN" altLang="en-US" sz="20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3950302568"/>
                  </a:ext>
                </a:extLst>
              </a:tr>
            </a:tbl>
          </a:graphicData>
        </a:graphic>
      </p:graphicFrame>
    </p:spTree>
    <p:extLst>
      <p:ext uri="{BB962C8B-B14F-4D97-AF65-F5344CB8AC3E}">
        <p14:creationId xmlns:p14="http://schemas.microsoft.com/office/powerpoint/2010/main" val="166670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AC349F-56E7-4206-AC89-FF6EC025DB07}"/>
              </a:ext>
            </a:extLst>
          </p:cNvPr>
          <p:cNvSpPr>
            <a:spLocks noGrp="1"/>
          </p:cNvSpPr>
          <p:nvPr>
            <p:ph type="title"/>
          </p:nvPr>
        </p:nvSpPr>
        <p:spPr/>
        <p:txBody>
          <a:bodyPr>
            <a:normAutofit/>
          </a:bodyPr>
          <a:lstStyle/>
          <a:p>
            <a:r>
              <a:rPr lang="en-US" altLang="zh-CN" b="1" dirty="0">
                <a:latin typeface="+mn-ea"/>
                <a:ea typeface="+mn-ea"/>
              </a:rPr>
              <a:t>Storage Pool </a:t>
            </a:r>
            <a:r>
              <a:rPr lang="en-US" altLang="zh-CN" b="1" dirty="0">
                <a:latin typeface="+mn-ea"/>
              </a:rPr>
              <a:t>traffic </a:t>
            </a:r>
            <a:endParaRPr lang="zh-CN" altLang="en-US" b="1" dirty="0">
              <a:latin typeface="+mn-ea"/>
              <a:ea typeface="+mn-ea"/>
            </a:endParaRPr>
          </a:p>
        </p:txBody>
      </p:sp>
      <p:sp>
        <p:nvSpPr>
          <p:cNvPr id="47" name="矩形 46"/>
          <p:cNvSpPr/>
          <p:nvPr/>
        </p:nvSpPr>
        <p:spPr>
          <a:xfrm>
            <a:off x="695274" y="2098340"/>
            <a:ext cx="5093642" cy="1638182"/>
          </a:xfrm>
          <a:prstGeom prst="rect">
            <a:avLst/>
          </a:pr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flipH="1">
            <a:off x="1002356" y="1939714"/>
            <a:ext cx="5498194" cy="1638182"/>
          </a:xfrm>
          <a:prstGeom prst="rtTriangle">
            <a:avLst/>
          </a:pr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TextBox 49"/>
          <p:cNvSpPr txBox="1"/>
          <p:nvPr/>
        </p:nvSpPr>
        <p:spPr>
          <a:xfrm>
            <a:off x="838200" y="2338456"/>
            <a:ext cx="5373503" cy="1137556"/>
          </a:xfrm>
          <a:prstGeom prst="rect">
            <a:avLst/>
          </a:prstGeom>
          <a:noFill/>
        </p:spPr>
        <p:txBody>
          <a:bodyPr wrap="square" rtlCol="0">
            <a:spAutoFit/>
          </a:bodyPr>
          <a:lstStyle/>
          <a:p>
            <a:pPr>
              <a:lnSpc>
                <a:spcPct val="130000"/>
              </a:lnSpc>
              <a:spcBef>
                <a:spcPts val="600"/>
              </a:spcBef>
            </a:pPr>
            <a:r>
              <a:rPr lang="en-US" altLang="zh-CN" dirty="0">
                <a:solidFill>
                  <a:schemeClr val="bg1"/>
                </a:solidFill>
                <a:latin typeface="微软雅黑" panose="020B0503020204020204" pitchFamily="34" charset="-122"/>
                <a:ea typeface="微软雅黑" panose="020B0503020204020204" pitchFamily="34" charset="-122"/>
              </a:rPr>
              <a:t>Due to the business peak is uncertain in a large pool of resources the traffic cannot always maintain a balanced distribution.</a:t>
            </a:r>
          </a:p>
        </p:txBody>
      </p:sp>
      <p:sp>
        <p:nvSpPr>
          <p:cNvPr id="54" name="直角三角形 53"/>
          <p:cNvSpPr/>
          <p:nvPr/>
        </p:nvSpPr>
        <p:spPr>
          <a:xfrm flipH="1">
            <a:off x="3126594" y="1932458"/>
            <a:ext cx="2016224" cy="1652694"/>
          </a:xfrm>
          <a:prstGeom prst="rtTriangle">
            <a:avLst/>
          </a:pr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a:extLst>
              <a:ext uri="{FF2B5EF4-FFF2-40B4-BE49-F238E27FC236}">
                <a16:creationId xmlns:a16="http://schemas.microsoft.com/office/drawing/2014/main" id="{33131848-23D9-445F-91DA-931A761C56BD}"/>
              </a:ext>
            </a:extLst>
          </p:cNvPr>
          <p:cNvGrpSpPr/>
          <p:nvPr/>
        </p:nvGrpSpPr>
        <p:grpSpPr>
          <a:xfrm>
            <a:off x="6260158" y="2088234"/>
            <a:ext cx="5093642" cy="1638000"/>
            <a:chOff x="695274" y="4045368"/>
            <a:chExt cx="5093642" cy="1638000"/>
          </a:xfrm>
        </p:grpSpPr>
        <p:sp>
          <p:nvSpPr>
            <p:cNvPr id="53" name="矩形 52"/>
            <p:cNvSpPr/>
            <p:nvPr/>
          </p:nvSpPr>
          <p:spPr>
            <a:xfrm>
              <a:off x="695274" y="4045368"/>
              <a:ext cx="5093642" cy="163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TextBox 55"/>
            <p:cNvSpPr txBox="1"/>
            <p:nvPr/>
          </p:nvSpPr>
          <p:spPr>
            <a:xfrm>
              <a:off x="838200" y="4137824"/>
              <a:ext cx="4700890" cy="1532727"/>
            </a:xfrm>
            <a:prstGeom prst="rect">
              <a:avLst/>
            </a:prstGeom>
            <a:noFill/>
          </p:spPr>
          <p:txBody>
            <a:bodyPr wrap="square" rtlCol="0">
              <a:spAutoFit/>
            </a:bodyPr>
            <a:lstStyle/>
            <a:p>
              <a:pPr>
                <a:lnSpc>
                  <a:spcPct val="130000"/>
                </a:lnSpc>
                <a:spcBef>
                  <a:spcPts val="600"/>
                </a:spcBef>
              </a:pPr>
              <a:r>
                <a:rPr lang="en-US" altLang="zh-CN" dirty="0">
                  <a:solidFill>
                    <a:schemeClr val="bg1"/>
                  </a:solidFill>
                  <a:latin typeface="微软雅黑" panose="020B0503020204020204" pitchFamily="34" charset="-122"/>
                  <a:ea typeface="微软雅黑" panose="020B0503020204020204" pitchFamily="34" charset="-122"/>
                </a:rPr>
                <a:t>Guarantee the high priority application on latency and bandwidth, especially when they need to cross over a number of switches.</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 name="组合 4">
            <a:extLst>
              <a:ext uri="{FF2B5EF4-FFF2-40B4-BE49-F238E27FC236}">
                <a16:creationId xmlns:a16="http://schemas.microsoft.com/office/drawing/2014/main" id="{A713552C-4C7D-4638-80FD-39F7B83ED607}"/>
              </a:ext>
            </a:extLst>
          </p:cNvPr>
          <p:cNvGrpSpPr/>
          <p:nvPr/>
        </p:nvGrpSpPr>
        <p:grpSpPr>
          <a:xfrm>
            <a:off x="2247254" y="4144173"/>
            <a:ext cx="8167607" cy="1512707"/>
            <a:chOff x="6403086" y="4440206"/>
            <a:chExt cx="5093642" cy="1912794"/>
          </a:xfrm>
        </p:grpSpPr>
        <p:sp>
          <p:nvSpPr>
            <p:cNvPr id="22" name="矩形 21">
              <a:extLst>
                <a:ext uri="{FF2B5EF4-FFF2-40B4-BE49-F238E27FC236}">
                  <a16:creationId xmlns:a16="http://schemas.microsoft.com/office/drawing/2014/main" id="{96E55A23-C6A6-447B-A528-97987B94E7EA}"/>
                </a:ext>
              </a:extLst>
            </p:cNvPr>
            <p:cNvSpPr/>
            <p:nvPr/>
          </p:nvSpPr>
          <p:spPr>
            <a:xfrm>
              <a:off x="6403086" y="4440206"/>
              <a:ext cx="5093642" cy="1912794"/>
            </a:xfrm>
            <a:prstGeom prst="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lang="zh-CN" altLang="en-US">
                <a:solidFill>
                  <a:schemeClr val="bg1"/>
                </a:solidFill>
              </a:endParaRPr>
            </a:p>
          </p:txBody>
        </p:sp>
        <p:sp>
          <p:nvSpPr>
            <p:cNvPr id="23" name="TextBox 55">
              <a:extLst>
                <a:ext uri="{FF2B5EF4-FFF2-40B4-BE49-F238E27FC236}">
                  <a16:creationId xmlns:a16="http://schemas.microsoft.com/office/drawing/2014/main" id="{38E97905-8B3C-40CC-9E55-4A5D9C4D6FE1}"/>
                </a:ext>
              </a:extLst>
            </p:cNvPr>
            <p:cNvSpPr txBox="1"/>
            <p:nvPr/>
          </p:nvSpPr>
          <p:spPr>
            <a:xfrm>
              <a:off x="6546012" y="4650244"/>
              <a:ext cx="4700890" cy="1438422"/>
            </a:xfrm>
            <a:prstGeom prst="rect">
              <a:avLst/>
            </a:prstGeom>
            <a:ln>
              <a:noFill/>
            </a:ln>
          </p:spPr>
          <p:style>
            <a:lnRef idx="3">
              <a:schemeClr val="lt1"/>
            </a:lnRef>
            <a:fillRef idx="1">
              <a:schemeClr val="accent5"/>
            </a:fillRef>
            <a:effectRef idx="1">
              <a:schemeClr val="accent5"/>
            </a:effectRef>
            <a:fontRef idx="minor">
              <a:schemeClr val="lt1"/>
            </a:fontRef>
          </p:style>
          <p:txBody>
            <a:bodyPr wrap="square" rtlCol="0">
              <a:spAutoFit/>
            </a:bodyPr>
            <a:lstStyle/>
            <a:p>
              <a:pPr>
                <a:lnSpc>
                  <a:spcPct val="130000"/>
                </a:lnSpc>
                <a:spcBef>
                  <a:spcPts val="600"/>
                </a:spcBef>
              </a:pPr>
              <a:r>
                <a:rPr lang="en-US" altLang="zh-CN" b="1" dirty="0">
                  <a:latin typeface="+mn-ea"/>
                </a:rPr>
                <a:t>Remote replication and migration</a:t>
              </a:r>
              <a:r>
                <a:rPr lang="zh-CN" altLang="en-US" dirty="0">
                  <a:solidFill>
                    <a:schemeClr val="bg1"/>
                  </a:solidFill>
                  <a:latin typeface="微软雅黑" panose="020B0503020204020204" pitchFamily="34" charset="-122"/>
                  <a:ea typeface="微软雅黑" panose="020B0503020204020204" pitchFamily="34" charset="-122"/>
                </a:rPr>
                <a:t>：</a:t>
              </a:r>
              <a:r>
                <a:rPr lang="en-US" altLang="zh-CN" dirty="0">
                  <a:solidFill>
                    <a:schemeClr val="bg1"/>
                  </a:solidFill>
                  <a:latin typeface="微软雅黑" panose="020B0503020204020204" pitchFamily="34" charset="-122"/>
                  <a:ea typeface="微软雅黑" panose="020B0503020204020204" pitchFamily="34" charset="-122"/>
                </a:rPr>
                <a:t>When a storage cluster is in disaster, the load distribution of the whole network will change greatly, and there will be high traffic of</a:t>
              </a:r>
              <a:r>
                <a:rPr lang="zh-CN" altLang="en-US" dirty="0">
                  <a:solidFill>
                    <a:schemeClr val="bg1"/>
                  </a:solidFill>
                  <a:latin typeface="微软雅黑" panose="020B0503020204020204" pitchFamily="34" charset="-122"/>
                  <a:ea typeface="微软雅黑" panose="020B0503020204020204" pitchFamily="34" charset="-122"/>
                </a:rPr>
                <a:t> </a:t>
              </a:r>
              <a:r>
                <a:rPr lang="en-US" altLang="zh-CN" dirty="0">
                  <a:solidFill>
                    <a:schemeClr val="bg1"/>
                  </a:solidFill>
                  <a:latin typeface="微软雅黑" panose="020B0503020204020204" pitchFamily="34" charset="-122"/>
                  <a:ea typeface="微软雅黑" panose="020B0503020204020204" pitchFamily="34" charset="-122"/>
                </a:rPr>
                <a:t>storage access cross area</a:t>
              </a:r>
              <a:endParaRPr lang="zh-CN" altLang="en-US"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228262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A24F57-A7F6-44BF-8720-442E4D73E7C1}"/>
              </a:ext>
            </a:extLst>
          </p:cNvPr>
          <p:cNvSpPr>
            <a:spLocks noGrp="1"/>
          </p:cNvSpPr>
          <p:nvPr>
            <p:ph type="title"/>
          </p:nvPr>
        </p:nvSpPr>
        <p:spPr/>
        <p:txBody>
          <a:bodyPr/>
          <a:lstStyle/>
          <a:p>
            <a:r>
              <a:rPr lang="en-US" altLang="zh-CN" b="1" dirty="0">
                <a:latin typeface="+mn-ea"/>
                <a:ea typeface="+mn-ea"/>
              </a:rPr>
              <a:t>High performance database Based SDS</a:t>
            </a:r>
            <a:endParaRPr lang="zh-CN" altLang="en-US" b="1" dirty="0">
              <a:latin typeface="+mn-ea"/>
              <a:ea typeface="+mn-ea"/>
            </a:endParaRPr>
          </a:p>
        </p:txBody>
      </p:sp>
      <p:grpSp>
        <p:nvGrpSpPr>
          <p:cNvPr id="27" name="组合 26"/>
          <p:cNvGrpSpPr/>
          <p:nvPr/>
        </p:nvGrpSpPr>
        <p:grpSpPr>
          <a:xfrm>
            <a:off x="1512610" y="1801405"/>
            <a:ext cx="8902252" cy="1172630"/>
            <a:chOff x="923110" y="1843315"/>
            <a:chExt cx="6172941" cy="1172630"/>
          </a:xfrm>
        </p:grpSpPr>
        <p:sp>
          <p:nvSpPr>
            <p:cNvPr id="5" name="矩形 4"/>
            <p:cNvSpPr/>
            <p:nvPr/>
          </p:nvSpPr>
          <p:spPr>
            <a:xfrm>
              <a:off x="923110" y="1843315"/>
              <a:ext cx="394062" cy="1172630"/>
            </a:xfrm>
            <a:prstGeom prst="rect">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3600" dirty="0">
                  <a:solidFill>
                    <a:schemeClr val="tx1"/>
                  </a:solidFill>
                  <a:latin typeface="张海山锐谐体2.0-授权联系：Samtype@QQ.com" panose="02000000000000000000" pitchFamily="2" charset="-122"/>
                  <a:ea typeface="张海山锐谐体2.0-授权联系：Samtype@QQ.com" panose="02000000000000000000" pitchFamily="2" charset="-122"/>
                </a:rPr>
                <a:t>1</a:t>
              </a:r>
              <a:endParaRPr lang="zh-HK" altLang="en-US" sz="3600" dirty="0">
                <a:solidFill>
                  <a:schemeClr val="tx1"/>
                </a:solidFill>
                <a:latin typeface="张海山锐谐体2.0-授权联系：Samtype@QQ.com" panose="02000000000000000000" pitchFamily="2" charset="-122"/>
                <a:ea typeface="张海山锐谐体2.0-授权联系：Samtype@QQ.com" panose="02000000000000000000" pitchFamily="2" charset="-122"/>
              </a:endParaRPr>
            </a:p>
          </p:txBody>
        </p:sp>
        <p:grpSp>
          <p:nvGrpSpPr>
            <p:cNvPr id="20" name="组合 19"/>
            <p:cNvGrpSpPr/>
            <p:nvPr/>
          </p:nvGrpSpPr>
          <p:grpSpPr>
            <a:xfrm>
              <a:off x="1288276" y="1843316"/>
              <a:ext cx="5807775" cy="1172629"/>
              <a:chOff x="1365168" y="1808242"/>
              <a:chExt cx="5807775" cy="1172629"/>
            </a:xfrm>
          </p:grpSpPr>
          <p:sp>
            <p:nvSpPr>
              <p:cNvPr id="17" name="矩形 16"/>
              <p:cNvSpPr/>
              <p:nvPr/>
            </p:nvSpPr>
            <p:spPr>
              <a:xfrm>
                <a:off x="1365168" y="1808242"/>
                <a:ext cx="5767152" cy="1172629"/>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文本框 10"/>
              <p:cNvSpPr txBox="1"/>
              <p:nvPr/>
            </p:nvSpPr>
            <p:spPr>
              <a:xfrm>
                <a:off x="1405791" y="1988289"/>
                <a:ext cx="5767152" cy="777457"/>
              </a:xfrm>
              <a:prstGeom prst="rect">
                <a:avLst/>
              </a:prstGeom>
              <a:noFill/>
            </p:spPr>
            <p:txBody>
              <a:bodyPr wrap="square" rtlCol="0" anchor="ctr">
                <a:spAutoFit/>
              </a:bodyPr>
              <a:lstStyle/>
              <a:p>
                <a:pPr>
                  <a:lnSpc>
                    <a:spcPct val="130000"/>
                  </a:lnSpc>
                  <a:spcBef>
                    <a:spcPts val="600"/>
                  </a:spcBef>
                </a:pPr>
                <a:r>
                  <a:rPr lang="en-US" altLang="zh-CN" dirty="0">
                    <a:latin typeface="微软雅黑" panose="020B0503020204020204" pitchFamily="34" charset="-122"/>
                    <a:ea typeface="微软雅黑" panose="020B0503020204020204" pitchFamily="34" charset="-122"/>
                  </a:rPr>
                  <a:t>The high performance database of the bearing billing system and the CRM system has very high latency requirements for the SDS.</a:t>
                </a:r>
              </a:p>
            </p:txBody>
          </p:sp>
        </p:grpSp>
      </p:grpSp>
      <p:grpSp>
        <p:nvGrpSpPr>
          <p:cNvPr id="28" name="组合 27"/>
          <p:cNvGrpSpPr/>
          <p:nvPr/>
        </p:nvGrpSpPr>
        <p:grpSpPr>
          <a:xfrm>
            <a:off x="1512610" y="3287512"/>
            <a:ext cx="8843668" cy="1201963"/>
            <a:chOff x="923110" y="3210022"/>
            <a:chExt cx="6172941" cy="1201963"/>
          </a:xfrm>
        </p:grpSpPr>
        <p:sp>
          <p:nvSpPr>
            <p:cNvPr id="9" name="矩形 8"/>
            <p:cNvSpPr/>
            <p:nvPr/>
          </p:nvSpPr>
          <p:spPr>
            <a:xfrm>
              <a:off x="923110" y="3210023"/>
              <a:ext cx="365166" cy="1201962"/>
            </a:xfrm>
            <a:prstGeom prst="rect">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chemeClr val="tx1"/>
                  </a:solidFill>
                  <a:latin typeface="张海山锐谐体2.0-授权联系：Samtype@QQ.com" panose="02000000000000000000" pitchFamily="2" charset="-122"/>
                  <a:ea typeface="张海山锐谐体2.0-授权联系：Samtype@QQ.com" panose="02000000000000000000" pitchFamily="2" charset="-122"/>
                </a:rPr>
                <a:t>2</a:t>
              </a:r>
              <a:endParaRPr lang="zh-HK" altLang="en-US" sz="3600" dirty="0">
                <a:solidFill>
                  <a:schemeClr val="tx1"/>
                </a:solidFill>
                <a:latin typeface="张海山锐谐体2.0-授权联系：Samtype@QQ.com" panose="02000000000000000000" pitchFamily="2" charset="-122"/>
                <a:ea typeface="张海山锐谐体2.0-授权联系：Samtype@QQ.com" panose="02000000000000000000" pitchFamily="2" charset="-122"/>
              </a:endParaRPr>
            </a:p>
          </p:txBody>
        </p:sp>
        <p:grpSp>
          <p:nvGrpSpPr>
            <p:cNvPr id="21" name="组合 20"/>
            <p:cNvGrpSpPr/>
            <p:nvPr/>
          </p:nvGrpSpPr>
          <p:grpSpPr>
            <a:xfrm>
              <a:off x="1288276" y="3210022"/>
              <a:ext cx="5807775" cy="1172629"/>
              <a:chOff x="1365168" y="1808242"/>
              <a:chExt cx="5807775" cy="1172629"/>
            </a:xfrm>
          </p:grpSpPr>
          <p:sp>
            <p:nvSpPr>
              <p:cNvPr id="22" name="矩形 21"/>
              <p:cNvSpPr/>
              <p:nvPr/>
            </p:nvSpPr>
            <p:spPr>
              <a:xfrm>
                <a:off x="1365168" y="1808242"/>
                <a:ext cx="5767152" cy="1172629"/>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文本框 10"/>
              <p:cNvSpPr txBox="1"/>
              <p:nvPr/>
            </p:nvSpPr>
            <p:spPr>
              <a:xfrm>
                <a:off x="1405791" y="2005827"/>
                <a:ext cx="5767152" cy="777457"/>
              </a:xfrm>
              <a:prstGeom prst="rect">
                <a:avLst/>
              </a:prstGeom>
              <a:noFill/>
            </p:spPr>
            <p:txBody>
              <a:bodyPr wrap="square" rtlCol="0" anchor="ctr">
                <a:spAutoFit/>
              </a:bodyPr>
              <a:lstStyle/>
              <a:p>
                <a:pPr lvl="0">
                  <a:lnSpc>
                    <a:spcPct val="130000"/>
                  </a:lnSpc>
                  <a:spcBef>
                    <a:spcPts val="600"/>
                  </a:spcBef>
                </a:pPr>
                <a:r>
                  <a:rPr lang="en-US" altLang="zh-CN" dirty="0">
                    <a:latin typeface="微软雅黑" panose="020B0503020204020204" pitchFamily="34" charset="-122"/>
                    <a:ea typeface="微软雅黑" panose="020B0503020204020204" pitchFamily="34" charset="-122"/>
                  </a:rPr>
                  <a:t>The </a:t>
                </a:r>
                <a:r>
                  <a:rPr lang="en-US" altLang="zh-CN" dirty="0" err="1">
                    <a:latin typeface="微软雅黑" panose="020B0503020204020204" pitchFamily="34" charset="-122"/>
                    <a:ea typeface="微软雅黑" panose="020B0503020204020204" pitchFamily="34" charset="-122"/>
                  </a:rPr>
                  <a:t>RoCE</a:t>
                </a:r>
                <a:r>
                  <a:rPr lang="en-US" altLang="zh-CN" dirty="0">
                    <a:latin typeface="微软雅黑" panose="020B0503020204020204" pitchFamily="34" charset="-122"/>
                    <a:ea typeface="微软雅黑" panose="020B0503020204020204" pitchFamily="34" charset="-122"/>
                  </a:rPr>
                  <a:t> network card on the host is difficult to achieve the bandwidth and latency guarantee comparable to the High-end Disk Array.</a:t>
                </a:r>
              </a:p>
            </p:txBody>
          </p:sp>
        </p:grpSp>
      </p:grpSp>
      <p:grpSp>
        <p:nvGrpSpPr>
          <p:cNvPr id="29" name="组合 28"/>
          <p:cNvGrpSpPr/>
          <p:nvPr/>
        </p:nvGrpSpPr>
        <p:grpSpPr>
          <a:xfrm>
            <a:off x="1538784" y="4772855"/>
            <a:ext cx="8759295" cy="1172629"/>
            <a:chOff x="908661" y="4695365"/>
            <a:chExt cx="6146767" cy="1172629"/>
          </a:xfrm>
        </p:grpSpPr>
        <p:sp>
          <p:nvSpPr>
            <p:cNvPr id="13" name="矩形 12"/>
            <p:cNvSpPr/>
            <p:nvPr/>
          </p:nvSpPr>
          <p:spPr>
            <a:xfrm>
              <a:off x="908661" y="4695365"/>
              <a:ext cx="394063" cy="1172629"/>
            </a:xfrm>
            <a:prstGeom prst="rect">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3600" dirty="0">
                  <a:latin typeface="张海山锐谐体2.0-授权联系：Samtype@QQ.com" panose="02000000000000000000" pitchFamily="2" charset="-122"/>
                  <a:ea typeface="张海山锐谐体2.0-授权联系：Samtype@QQ.com" panose="02000000000000000000" pitchFamily="2" charset="-122"/>
                </a:rPr>
                <a:t>3</a:t>
              </a:r>
              <a:endParaRPr lang="zh-HK" altLang="en-US" sz="3600" dirty="0">
                <a:latin typeface="张海山锐谐体2.0-授权联系：Samtype@QQ.com" panose="02000000000000000000" pitchFamily="2" charset="-122"/>
                <a:ea typeface="张海山锐谐体2.0-授权联系：Samtype@QQ.com" panose="02000000000000000000" pitchFamily="2" charset="-122"/>
              </a:endParaRPr>
            </a:p>
          </p:txBody>
        </p:sp>
        <p:grpSp>
          <p:nvGrpSpPr>
            <p:cNvPr id="24" name="组合 23"/>
            <p:cNvGrpSpPr/>
            <p:nvPr/>
          </p:nvGrpSpPr>
          <p:grpSpPr>
            <a:xfrm>
              <a:off x="1288276" y="4695365"/>
              <a:ext cx="5767152" cy="1172629"/>
              <a:chOff x="1365168" y="1808242"/>
              <a:chExt cx="5767152" cy="1172629"/>
            </a:xfrm>
          </p:grpSpPr>
          <p:sp>
            <p:nvSpPr>
              <p:cNvPr id="25" name="矩形 24"/>
              <p:cNvSpPr/>
              <p:nvPr/>
            </p:nvSpPr>
            <p:spPr>
              <a:xfrm>
                <a:off x="1365168" y="1808242"/>
                <a:ext cx="5767152" cy="1172629"/>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10"/>
              <p:cNvSpPr txBox="1"/>
              <p:nvPr/>
            </p:nvSpPr>
            <p:spPr>
              <a:xfrm>
                <a:off x="1405791" y="2168340"/>
                <a:ext cx="4763390" cy="452432"/>
              </a:xfrm>
              <a:prstGeom prst="rect">
                <a:avLst/>
              </a:prstGeom>
              <a:noFill/>
            </p:spPr>
            <p:txBody>
              <a:bodyPr wrap="square" rtlCol="0">
                <a:spAutoFit/>
              </a:bodyPr>
              <a:lstStyle/>
              <a:p>
                <a:pPr>
                  <a:lnSpc>
                    <a:spcPct val="130000"/>
                  </a:lnSpc>
                  <a:spcBef>
                    <a:spcPts val="600"/>
                  </a:spcBef>
                </a:pPr>
                <a:r>
                  <a:rPr lang="en-US" altLang="zh-CN" dirty="0" err="1">
                    <a:latin typeface="微软雅黑" panose="020B0503020204020204" pitchFamily="34" charset="-122"/>
                    <a:ea typeface="微软雅黑" panose="020B0503020204020204" pitchFamily="34" charset="-122"/>
                  </a:rPr>
                  <a:t>QoS</a:t>
                </a:r>
                <a:r>
                  <a:rPr lang="en-US" altLang="zh-CN" dirty="0">
                    <a:latin typeface="微软雅黑" panose="020B0503020204020204" pitchFamily="34" charset="-122"/>
                    <a:ea typeface="微软雅黑" panose="020B0503020204020204" pitchFamily="34" charset="-122"/>
                  </a:rPr>
                  <a:t>  of the whole course is important.</a:t>
                </a:r>
              </a:p>
            </p:txBody>
          </p:sp>
        </p:grpSp>
      </p:grpSp>
    </p:spTree>
    <p:extLst>
      <p:ext uri="{BB962C8B-B14F-4D97-AF65-F5344CB8AC3E}">
        <p14:creationId xmlns:p14="http://schemas.microsoft.com/office/powerpoint/2010/main" val="379322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a:xfrm flipH="1">
            <a:off x="2721193" y="1955143"/>
            <a:ext cx="790463" cy="1841396"/>
          </a:xfrm>
          <a:prstGeom prst="line">
            <a:avLst/>
          </a:prstGeom>
          <a:ln w="12700">
            <a:solidFill>
              <a:srgbClr val="27A98C"/>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721191" y="3796539"/>
            <a:ext cx="833933" cy="1760015"/>
          </a:xfrm>
          <a:prstGeom prst="line">
            <a:avLst/>
          </a:prstGeom>
          <a:ln w="12700">
            <a:solidFill>
              <a:srgbClr val="27A98C"/>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2721191" y="3794078"/>
            <a:ext cx="1667866" cy="0"/>
          </a:xfrm>
          <a:prstGeom prst="line">
            <a:avLst/>
          </a:prstGeom>
          <a:ln w="12700">
            <a:solidFill>
              <a:srgbClr val="27A98C"/>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511656" y="1955143"/>
            <a:ext cx="850899" cy="0"/>
          </a:xfrm>
          <a:prstGeom prst="line">
            <a:avLst/>
          </a:prstGeom>
          <a:ln w="12700">
            <a:solidFill>
              <a:srgbClr val="27A98C"/>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3555124" y="5550608"/>
            <a:ext cx="850899" cy="0"/>
          </a:xfrm>
          <a:prstGeom prst="line">
            <a:avLst/>
          </a:prstGeom>
          <a:ln w="12700">
            <a:solidFill>
              <a:srgbClr val="27A98C"/>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4261364" y="1320818"/>
            <a:ext cx="1057274" cy="1057272"/>
          </a:xfrm>
          <a:prstGeom prst="ellipse">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800" dirty="0">
                <a:latin typeface="张海山锐谐体2.0-授权联系：Samtype@QQ.com" panose="02000000000000000000" pitchFamily="2" charset="-122"/>
                <a:ea typeface="张海山锐谐体2.0-授权联系：Samtype@QQ.com" panose="02000000000000000000" pitchFamily="2" charset="-122"/>
              </a:rPr>
              <a:t>1</a:t>
            </a:r>
            <a:endParaRPr lang="zh-HK" altLang="en-US" sz="4800" dirty="0">
              <a:latin typeface="张海山锐谐体2.0-授权联系：Samtype@QQ.com" panose="02000000000000000000" pitchFamily="2" charset="-122"/>
              <a:ea typeface="张海山锐谐体2.0-授权联系：Samtype@QQ.com" panose="02000000000000000000" pitchFamily="2" charset="-122"/>
            </a:endParaRPr>
          </a:p>
        </p:txBody>
      </p:sp>
      <p:sp>
        <p:nvSpPr>
          <p:cNvPr id="14" name="椭圆 13"/>
          <p:cNvSpPr/>
          <p:nvPr/>
        </p:nvSpPr>
        <p:spPr>
          <a:xfrm>
            <a:off x="4261364" y="3234111"/>
            <a:ext cx="1057274" cy="1057272"/>
          </a:xfrm>
          <a:prstGeom prst="ellipse">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800" dirty="0">
                <a:latin typeface="张海山锐谐体2.0-授权联系：Samtype@QQ.com" panose="02000000000000000000" pitchFamily="2" charset="-122"/>
                <a:ea typeface="张海山锐谐体2.0-授权联系：Samtype@QQ.com" panose="02000000000000000000" pitchFamily="2" charset="-122"/>
              </a:rPr>
              <a:t>2</a:t>
            </a:r>
            <a:endParaRPr lang="zh-HK" altLang="en-US" sz="4800" dirty="0">
              <a:latin typeface="张海山锐谐体2.0-授权联系：Samtype@QQ.com" panose="02000000000000000000" pitchFamily="2" charset="-122"/>
              <a:ea typeface="张海山锐谐体2.0-授权联系：Samtype@QQ.com" panose="02000000000000000000" pitchFamily="2" charset="-122"/>
            </a:endParaRPr>
          </a:p>
        </p:txBody>
      </p:sp>
      <p:sp>
        <p:nvSpPr>
          <p:cNvPr id="15" name="椭圆 14"/>
          <p:cNvSpPr/>
          <p:nvPr/>
        </p:nvSpPr>
        <p:spPr>
          <a:xfrm>
            <a:off x="4261364" y="5027918"/>
            <a:ext cx="1057274" cy="1057272"/>
          </a:xfrm>
          <a:prstGeom prst="ellipse">
            <a:avLst/>
          </a:prstGeom>
          <a:solidFill>
            <a:srgbClr val="27A9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800" dirty="0">
                <a:latin typeface="张海山锐谐体2.0-授权联系：Samtype@QQ.com" panose="02000000000000000000" pitchFamily="2" charset="-122"/>
                <a:ea typeface="张海山锐谐体2.0-授权联系：Samtype@QQ.com" panose="02000000000000000000" pitchFamily="2" charset="-122"/>
              </a:rPr>
              <a:t>3</a:t>
            </a:r>
            <a:endParaRPr lang="zh-HK" altLang="en-US" sz="4800" dirty="0">
              <a:latin typeface="张海山锐谐体2.0-授权联系：Samtype@QQ.com" panose="02000000000000000000" pitchFamily="2" charset="-122"/>
              <a:ea typeface="张海山锐谐体2.0-授权联系：Samtype@QQ.com" panose="02000000000000000000" pitchFamily="2" charset="-122"/>
            </a:endParaRPr>
          </a:p>
        </p:txBody>
      </p:sp>
      <p:sp>
        <p:nvSpPr>
          <p:cNvPr id="16" name="椭圆 15"/>
          <p:cNvSpPr/>
          <p:nvPr/>
        </p:nvSpPr>
        <p:spPr>
          <a:xfrm>
            <a:off x="4373980" y="1433432"/>
            <a:ext cx="832044" cy="83204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7" name="椭圆 16"/>
          <p:cNvSpPr/>
          <p:nvPr/>
        </p:nvSpPr>
        <p:spPr>
          <a:xfrm>
            <a:off x="4373980" y="3346727"/>
            <a:ext cx="832044" cy="83204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8" name="椭圆 17"/>
          <p:cNvSpPr/>
          <p:nvPr/>
        </p:nvSpPr>
        <p:spPr>
          <a:xfrm>
            <a:off x="4389057" y="5140534"/>
            <a:ext cx="832044" cy="83204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9" name="文本框 51"/>
          <p:cNvSpPr txBox="1"/>
          <p:nvPr/>
        </p:nvSpPr>
        <p:spPr>
          <a:xfrm>
            <a:off x="5431254" y="1204500"/>
            <a:ext cx="6382703" cy="1338828"/>
          </a:xfrm>
          <a:prstGeom prst="rect">
            <a:avLst/>
          </a:prstGeom>
          <a:noFill/>
        </p:spPr>
        <p:txBody>
          <a:bodyPr wrap="square" rtlCol="0">
            <a:spAutoFit/>
          </a:bodyPr>
          <a:lstStyle/>
          <a:p>
            <a:pPr marL="285750" lvl="0" indent="-285750" algn="just">
              <a:lnSpc>
                <a:spcPct val="150000"/>
              </a:lnSpc>
              <a:buFont typeface="Arial" panose="020B0604020202020204" pitchFamily="34" charset="0"/>
              <a:buChar char="•"/>
              <a:defRPr/>
            </a:pPr>
            <a:r>
              <a:rPr lang="en-US" altLang="zh-CN" kern="0" dirty="0">
                <a:solidFill>
                  <a:prstClr val="black"/>
                </a:solidFill>
                <a:latin typeface="微软雅黑" pitchFamily="34" charset="-122"/>
                <a:ea typeface="微软雅黑" pitchFamily="34" charset="-122"/>
              </a:rPr>
              <a:t>China Mobile MIGU is an individual band aiming at providing Internet Content including </a:t>
            </a:r>
            <a:r>
              <a:rPr lang="en-US" altLang="zh-CN" b="1" kern="0" dirty="0">
                <a:solidFill>
                  <a:prstClr val="black"/>
                </a:solidFill>
                <a:latin typeface="微软雅黑" pitchFamily="34" charset="-122"/>
                <a:ea typeface="微软雅黑" pitchFamily="34" charset="-122"/>
              </a:rPr>
              <a:t>MIGU video</a:t>
            </a:r>
            <a:r>
              <a:rPr lang="en-US" altLang="zh-CN" kern="0" dirty="0">
                <a:solidFill>
                  <a:prstClr val="black"/>
                </a:solidFill>
                <a:latin typeface="微软雅黑" pitchFamily="34" charset="-122"/>
                <a:ea typeface="微软雅黑" pitchFamily="34" charset="-122"/>
              </a:rPr>
              <a:t>, </a:t>
            </a:r>
            <a:r>
              <a:rPr lang="en-US" altLang="zh-CN" b="1" kern="0" dirty="0">
                <a:solidFill>
                  <a:prstClr val="black"/>
                </a:solidFill>
                <a:latin typeface="微软雅黑" pitchFamily="34" charset="-122"/>
                <a:ea typeface="微软雅黑" pitchFamily="34" charset="-122"/>
              </a:rPr>
              <a:t>MIGU reading</a:t>
            </a:r>
            <a:r>
              <a:rPr lang="en-US" altLang="zh-CN" kern="0" dirty="0">
                <a:solidFill>
                  <a:prstClr val="black"/>
                </a:solidFill>
                <a:latin typeface="微软雅黑" pitchFamily="34" charset="-122"/>
                <a:ea typeface="微软雅黑" pitchFamily="34" charset="-122"/>
              </a:rPr>
              <a:t>, </a:t>
            </a:r>
            <a:r>
              <a:rPr lang="en-US" altLang="zh-CN" b="1" kern="0" dirty="0">
                <a:solidFill>
                  <a:prstClr val="black"/>
                </a:solidFill>
                <a:latin typeface="微软雅黑" pitchFamily="34" charset="-122"/>
                <a:ea typeface="微软雅黑" pitchFamily="34" charset="-122"/>
              </a:rPr>
              <a:t>MIGU music </a:t>
            </a:r>
            <a:r>
              <a:rPr lang="en-US" altLang="zh-CN" kern="0" dirty="0">
                <a:solidFill>
                  <a:prstClr val="black"/>
                </a:solidFill>
                <a:latin typeface="微软雅黑" pitchFamily="34" charset="-122"/>
                <a:ea typeface="微软雅黑" pitchFamily="34" charset="-122"/>
              </a:rPr>
              <a:t>and </a:t>
            </a:r>
            <a:r>
              <a:rPr lang="en-US" altLang="zh-CN" b="1" kern="0" dirty="0">
                <a:solidFill>
                  <a:prstClr val="black"/>
                </a:solidFill>
                <a:latin typeface="微软雅黑" pitchFamily="34" charset="-122"/>
                <a:ea typeface="微软雅黑" pitchFamily="34" charset="-122"/>
              </a:rPr>
              <a:t>MIGU AI</a:t>
            </a:r>
            <a:r>
              <a:rPr lang="en-US" altLang="zh-CN" kern="0" dirty="0">
                <a:solidFill>
                  <a:prstClr val="black"/>
                </a:solidFill>
                <a:latin typeface="微软雅黑" pitchFamily="34" charset="-122"/>
                <a:ea typeface="微软雅黑" pitchFamily="34" charset="-122"/>
              </a:rPr>
              <a:t>, etc.</a:t>
            </a:r>
          </a:p>
        </p:txBody>
      </p:sp>
      <p:sp>
        <p:nvSpPr>
          <p:cNvPr id="20" name="矩形 19"/>
          <p:cNvSpPr/>
          <p:nvPr/>
        </p:nvSpPr>
        <p:spPr>
          <a:xfrm>
            <a:off x="5431254" y="2448939"/>
            <a:ext cx="6382703" cy="2169825"/>
          </a:xfrm>
          <a:prstGeom prst="rect">
            <a:avLst/>
          </a:prstGeom>
        </p:spPr>
        <p:txBody>
          <a:bodyPr wrap="square">
            <a:spAutoFit/>
          </a:bodyPr>
          <a:lstStyle/>
          <a:p>
            <a:pPr marL="285750" lvl="0" indent="-285750" algn="just">
              <a:lnSpc>
                <a:spcPct val="150000"/>
              </a:lnSpc>
              <a:buFont typeface="Arial" panose="020B0604020202020204" pitchFamily="34" charset="0"/>
              <a:buChar char="•"/>
              <a:defRPr/>
            </a:pPr>
            <a:r>
              <a:rPr lang="en-US" altLang="zh-CN" kern="0" dirty="0">
                <a:solidFill>
                  <a:prstClr val="black"/>
                </a:solidFill>
                <a:latin typeface="微软雅黑" pitchFamily="34" charset="-122"/>
                <a:ea typeface="微软雅黑" pitchFamily="34" charset="-122"/>
              </a:rPr>
              <a:t>Cloud datacenters built based on SDN technology for </a:t>
            </a:r>
            <a:r>
              <a:rPr lang="en-US" altLang="zh-CN" b="1" kern="0" dirty="0">
                <a:solidFill>
                  <a:prstClr val="black"/>
                </a:solidFill>
                <a:latin typeface="微软雅黑" pitchFamily="34" charset="-122"/>
                <a:ea typeface="微软雅黑" pitchFamily="34" charset="-122"/>
              </a:rPr>
              <a:t>almost 10 thousand computing servers </a:t>
            </a:r>
            <a:r>
              <a:rPr lang="en-US" altLang="zh-CN" kern="0" dirty="0">
                <a:solidFill>
                  <a:prstClr val="black"/>
                </a:solidFill>
                <a:latin typeface="微软雅黑" pitchFamily="34" charset="-122"/>
                <a:ea typeface="微软雅黑" pitchFamily="34" charset="-122"/>
              </a:rPr>
              <a:t>distributed in five provinces have meet the requirements of </a:t>
            </a:r>
            <a:r>
              <a:rPr lang="en-US" altLang="zh-CN" b="1" kern="0" dirty="0">
                <a:solidFill>
                  <a:prstClr val="black"/>
                </a:solidFill>
                <a:latin typeface="微软雅黑" pitchFamily="34" charset="-122"/>
                <a:ea typeface="微软雅黑" pitchFamily="34" charset="-122"/>
              </a:rPr>
              <a:t>auto-deployment and flexibility </a:t>
            </a:r>
            <a:r>
              <a:rPr lang="en-US" altLang="zh-CN" kern="0" dirty="0">
                <a:solidFill>
                  <a:prstClr val="black"/>
                </a:solidFill>
                <a:latin typeface="微软雅黑" pitchFamily="34" charset="-122"/>
                <a:ea typeface="微软雅黑" pitchFamily="34" charset="-122"/>
              </a:rPr>
              <a:t>for almost all applications </a:t>
            </a:r>
            <a:r>
              <a:rPr lang="en-US" altLang="zh-CN" kern="0" dirty="0">
                <a:solidFill>
                  <a:srgbClr val="FF0000"/>
                </a:solidFill>
                <a:latin typeface="微软雅黑" pitchFamily="34" charset="-122"/>
                <a:ea typeface="微软雅黑" pitchFamily="34" charset="-122"/>
              </a:rPr>
              <a:t>except </a:t>
            </a:r>
            <a:r>
              <a:rPr lang="en-US" altLang="zh-CN" b="1" kern="0" dirty="0">
                <a:solidFill>
                  <a:srgbClr val="FF0000"/>
                </a:solidFill>
                <a:latin typeface="微软雅黑" pitchFamily="34" charset="-122"/>
                <a:ea typeface="微软雅黑" pitchFamily="34" charset="-122"/>
              </a:rPr>
              <a:t>MIGU AI</a:t>
            </a:r>
            <a:r>
              <a:rPr lang="en-US" altLang="zh-CN" kern="0" dirty="0">
                <a:solidFill>
                  <a:prstClr val="black"/>
                </a:solidFill>
                <a:latin typeface="微软雅黑" pitchFamily="34" charset="-122"/>
                <a:ea typeface="微软雅黑" pitchFamily="34" charset="-122"/>
              </a:rPr>
              <a:t>.</a:t>
            </a:r>
          </a:p>
        </p:txBody>
      </p:sp>
      <p:sp>
        <p:nvSpPr>
          <p:cNvPr id="21" name="文本框 53"/>
          <p:cNvSpPr txBox="1"/>
          <p:nvPr/>
        </p:nvSpPr>
        <p:spPr>
          <a:xfrm>
            <a:off x="5431254" y="4574634"/>
            <a:ext cx="6382703" cy="2169825"/>
          </a:xfrm>
          <a:prstGeom prst="rect">
            <a:avLst/>
          </a:prstGeom>
          <a:noFill/>
        </p:spPr>
        <p:txBody>
          <a:bodyPr wrap="square" rtlCol="0">
            <a:spAutoFit/>
          </a:bodyPr>
          <a:lstStyle/>
          <a:p>
            <a:pPr marL="285750" lvl="0" indent="-285750" algn="just">
              <a:lnSpc>
                <a:spcPct val="150000"/>
              </a:lnSpc>
              <a:buFont typeface="Arial" panose="020B0604020202020204" pitchFamily="34" charset="0"/>
              <a:buChar char="•"/>
              <a:defRPr/>
            </a:pPr>
            <a:r>
              <a:rPr lang="en-US" altLang="zh-CN" b="1" kern="0" dirty="0">
                <a:solidFill>
                  <a:prstClr val="black"/>
                </a:solidFill>
                <a:latin typeface="微软雅黑" pitchFamily="34" charset="-122"/>
                <a:ea typeface="微软雅黑" pitchFamily="34" charset="-122"/>
              </a:rPr>
              <a:t>MIGU AI </a:t>
            </a:r>
            <a:r>
              <a:rPr lang="en-US" altLang="zh-CN" kern="0" dirty="0">
                <a:solidFill>
                  <a:prstClr val="black"/>
                </a:solidFill>
                <a:latin typeface="微软雅黑" pitchFamily="34" charset="-122"/>
                <a:ea typeface="微软雅黑" pitchFamily="34" charset="-122"/>
              </a:rPr>
              <a:t>is designed to provide the </a:t>
            </a:r>
            <a:r>
              <a:rPr lang="en-US" altLang="zh-CN" b="1" kern="0" dirty="0">
                <a:solidFill>
                  <a:prstClr val="black"/>
                </a:solidFill>
                <a:latin typeface="微软雅黑" pitchFamily="34" charset="-122"/>
                <a:ea typeface="微软雅黑" pitchFamily="34" charset="-122"/>
              </a:rPr>
              <a:t>Artificial Intelligence Platform</a:t>
            </a:r>
            <a:r>
              <a:rPr lang="en-US" altLang="zh-CN" kern="0" dirty="0">
                <a:solidFill>
                  <a:prstClr val="black"/>
                </a:solidFill>
                <a:latin typeface="微软雅黑" pitchFamily="34" charset="-122"/>
                <a:ea typeface="微软雅黑" pitchFamily="34" charset="-122"/>
              </a:rPr>
              <a:t> in order to </a:t>
            </a:r>
            <a:r>
              <a:rPr lang="en-US" altLang="zh-CN" b="1" kern="0" dirty="0">
                <a:solidFill>
                  <a:prstClr val="black"/>
                </a:solidFill>
                <a:latin typeface="微软雅黑" pitchFamily="34" charset="-122"/>
                <a:ea typeface="微软雅黑" pitchFamily="34" charset="-122"/>
              </a:rPr>
              <a:t>build models through Deep Learning </a:t>
            </a:r>
            <a:r>
              <a:rPr lang="en-US" altLang="zh-CN" kern="0" dirty="0">
                <a:solidFill>
                  <a:prstClr val="black"/>
                </a:solidFill>
                <a:latin typeface="微软雅黑" pitchFamily="34" charset="-122"/>
                <a:ea typeface="微软雅黑" pitchFamily="34" charset="-122"/>
              </a:rPr>
              <a:t>for MIGU applications. </a:t>
            </a:r>
            <a:r>
              <a:rPr lang="en-US" altLang="zh-CN" b="1" kern="0" dirty="0">
                <a:solidFill>
                  <a:prstClr val="black"/>
                </a:solidFill>
                <a:latin typeface="微软雅黑" pitchFamily="34" charset="-122"/>
                <a:ea typeface="微软雅黑" pitchFamily="34" charset="-122"/>
              </a:rPr>
              <a:t>MIGU AI Platform </a:t>
            </a:r>
            <a:r>
              <a:rPr lang="en-US" altLang="zh-CN" kern="0" dirty="0">
                <a:solidFill>
                  <a:prstClr val="black"/>
                </a:solidFill>
                <a:latin typeface="微软雅黑" pitchFamily="34" charset="-122"/>
                <a:ea typeface="微软雅黑" pitchFamily="34" charset="-122"/>
              </a:rPr>
              <a:t>requires the network with zero loss-packet and low latency (nearly tens us level).</a:t>
            </a:r>
          </a:p>
        </p:txBody>
      </p:sp>
      <p:sp>
        <p:nvSpPr>
          <p:cNvPr id="22" name="标题 1">
            <a:extLst>
              <a:ext uri="{FF2B5EF4-FFF2-40B4-BE49-F238E27FC236}">
                <a16:creationId xmlns:a16="http://schemas.microsoft.com/office/drawing/2014/main" id="{5CC9582A-1A87-4A39-8295-5CB31FA5A694}"/>
              </a:ext>
            </a:extLst>
          </p:cNvPr>
          <p:cNvSpPr>
            <a:spLocks noGrp="1"/>
          </p:cNvSpPr>
          <p:nvPr>
            <p:ph type="title"/>
          </p:nvPr>
        </p:nvSpPr>
        <p:spPr>
          <a:xfrm>
            <a:off x="838200" y="365125"/>
            <a:ext cx="10515600" cy="1325563"/>
          </a:xfrm>
        </p:spPr>
        <p:txBody>
          <a:bodyPr/>
          <a:lstStyle/>
          <a:p>
            <a:r>
              <a:rPr lang="en-US" altLang="zh-CN" b="1" dirty="0">
                <a:latin typeface="+mn-ea"/>
                <a:ea typeface="+mn-ea"/>
              </a:rPr>
              <a:t>What is MIGU?</a:t>
            </a:r>
            <a:endParaRPr lang="zh-CN" altLang="en-US" b="1" dirty="0">
              <a:latin typeface="+mn-ea"/>
              <a:ea typeface="+mn-ea"/>
            </a:endParaRPr>
          </a:p>
        </p:txBody>
      </p:sp>
      <p:pic>
        <p:nvPicPr>
          <p:cNvPr id="23" name="图片 22">
            <a:extLst>
              <a:ext uri="{FF2B5EF4-FFF2-40B4-BE49-F238E27FC236}">
                <a16:creationId xmlns:a16="http://schemas.microsoft.com/office/drawing/2014/main" id="{0AF6844C-91F0-4BBE-8767-4768772994F5}"/>
              </a:ext>
            </a:extLst>
          </p:cNvPr>
          <p:cNvPicPr>
            <a:picLocks noChangeAspect="1"/>
          </p:cNvPicPr>
          <p:nvPr/>
        </p:nvPicPr>
        <p:blipFill>
          <a:blip r:embed="rId3"/>
          <a:stretch>
            <a:fillRect/>
          </a:stretch>
        </p:blipFill>
        <p:spPr>
          <a:xfrm>
            <a:off x="559016" y="1955143"/>
            <a:ext cx="2162175" cy="2019300"/>
          </a:xfrm>
          <a:prstGeom prst="rect">
            <a:avLst/>
          </a:prstGeom>
        </p:spPr>
      </p:pic>
      <p:pic>
        <p:nvPicPr>
          <p:cNvPr id="24" name="图片 23">
            <a:extLst>
              <a:ext uri="{FF2B5EF4-FFF2-40B4-BE49-F238E27FC236}">
                <a16:creationId xmlns:a16="http://schemas.microsoft.com/office/drawing/2014/main" id="{F2FEE236-027B-4DAB-9C44-32C776CEE0D4}"/>
              </a:ext>
            </a:extLst>
          </p:cNvPr>
          <p:cNvPicPr>
            <a:picLocks noChangeAspect="1"/>
          </p:cNvPicPr>
          <p:nvPr/>
        </p:nvPicPr>
        <p:blipFill>
          <a:blip r:embed="rId4"/>
          <a:stretch>
            <a:fillRect/>
          </a:stretch>
        </p:blipFill>
        <p:spPr>
          <a:xfrm>
            <a:off x="393791" y="4388966"/>
            <a:ext cx="2492624" cy="884955"/>
          </a:xfrm>
          <a:prstGeom prst="rect">
            <a:avLst/>
          </a:prstGeom>
        </p:spPr>
      </p:pic>
    </p:spTree>
    <p:extLst>
      <p:ext uri="{BB962C8B-B14F-4D97-AF65-F5344CB8AC3E}">
        <p14:creationId xmlns:p14="http://schemas.microsoft.com/office/powerpoint/2010/main" val="4047191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4A3F6C-06CD-49B9-9424-BF2F33C3BC88}"/>
              </a:ext>
            </a:extLst>
          </p:cNvPr>
          <p:cNvSpPr>
            <a:spLocks noGrp="1"/>
          </p:cNvSpPr>
          <p:nvPr>
            <p:ph type="title"/>
          </p:nvPr>
        </p:nvSpPr>
        <p:spPr/>
        <p:txBody>
          <a:bodyPr/>
          <a:lstStyle/>
          <a:p>
            <a:r>
              <a:rPr lang="en-US" altLang="zh-CN" b="1" dirty="0">
                <a:solidFill>
                  <a:prstClr val="black"/>
                </a:solidFill>
                <a:latin typeface="+mn-ea"/>
                <a:ea typeface="+mn-ea"/>
              </a:rPr>
              <a:t>SDN based Cloud datacenter</a:t>
            </a:r>
            <a:endParaRPr lang="zh-CN" altLang="en-US" dirty="0">
              <a:latin typeface="+mn-ea"/>
              <a:ea typeface="+mn-ea"/>
            </a:endParaRPr>
          </a:p>
        </p:txBody>
      </p:sp>
      <p:grpSp>
        <p:nvGrpSpPr>
          <p:cNvPr id="4" name="组合 3">
            <a:extLst>
              <a:ext uri="{FF2B5EF4-FFF2-40B4-BE49-F238E27FC236}">
                <a16:creationId xmlns:a16="http://schemas.microsoft.com/office/drawing/2014/main" id="{06304B50-7030-4B95-BDE4-77C947CB0B70}"/>
              </a:ext>
            </a:extLst>
          </p:cNvPr>
          <p:cNvGrpSpPr/>
          <p:nvPr/>
        </p:nvGrpSpPr>
        <p:grpSpPr>
          <a:xfrm>
            <a:off x="838200" y="1974770"/>
            <a:ext cx="10555694" cy="4461620"/>
            <a:chOff x="829075" y="4160757"/>
            <a:chExt cx="7601516" cy="2780158"/>
          </a:xfrm>
        </p:grpSpPr>
        <p:sp>
          <p:nvSpPr>
            <p:cNvPr id="5" name="椭圆 4">
              <a:extLst>
                <a:ext uri="{FF2B5EF4-FFF2-40B4-BE49-F238E27FC236}">
                  <a16:creationId xmlns:a16="http://schemas.microsoft.com/office/drawing/2014/main" id="{3E4DAD43-15CB-4027-B84E-959B83731DC4}"/>
                </a:ext>
              </a:extLst>
            </p:cNvPr>
            <p:cNvSpPr/>
            <p:nvPr/>
          </p:nvSpPr>
          <p:spPr>
            <a:xfrm>
              <a:off x="6183693" y="5913597"/>
              <a:ext cx="1944216" cy="32632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
          <p:nvSpPr>
            <p:cNvPr id="6" name="椭圆 5">
              <a:extLst>
                <a:ext uri="{FF2B5EF4-FFF2-40B4-BE49-F238E27FC236}">
                  <a16:creationId xmlns:a16="http://schemas.microsoft.com/office/drawing/2014/main" id="{65F56BC8-F882-4971-87F3-45B895B13F16}"/>
                </a:ext>
              </a:extLst>
            </p:cNvPr>
            <p:cNvSpPr/>
            <p:nvPr/>
          </p:nvSpPr>
          <p:spPr>
            <a:xfrm>
              <a:off x="1008362" y="5941757"/>
              <a:ext cx="1944216" cy="32632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
          <p:nvSpPr>
            <p:cNvPr id="7" name="矩形 6">
              <a:extLst>
                <a:ext uri="{FF2B5EF4-FFF2-40B4-BE49-F238E27FC236}">
                  <a16:creationId xmlns:a16="http://schemas.microsoft.com/office/drawing/2014/main" id="{4D24AF5D-3034-4CB1-9372-CE5803C63750}"/>
                </a:ext>
              </a:extLst>
            </p:cNvPr>
            <p:cNvSpPr/>
            <p:nvPr/>
          </p:nvSpPr>
          <p:spPr bwMode="auto">
            <a:xfrm>
              <a:off x="1085020" y="5087815"/>
              <a:ext cx="573791" cy="182336"/>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sp>
          <p:nvSpPr>
            <p:cNvPr id="8" name="文本框 36">
              <a:extLst>
                <a:ext uri="{FF2B5EF4-FFF2-40B4-BE49-F238E27FC236}">
                  <a16:creationId xmlns:a16="http://schemas.microsoft.com/office/drawing/2014/main" id="{5BE75B22-F7BF-40FB-B634-CFA221E92121}"/>
                </a:ext>
              </a:extLst>
            </p:cNvPr>
            <p:cNvSpPr txBox="1"/>
            <p:nvPr/>
          </p:nvSpPr>
          <p:spPr>
            <a:xfrm>
              <a:off x="829075" y="4571105"/>
              <a:ext cx="622645" cy="143827"/>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b="1" kern="0" dirty="0">
                  <a:solidFill>
                    <a:prstClr val="black"/>
                  </a:solidFill>
                  <a:latin typeface="微软雅黑" pitchFamily="34" charset="-122"/>
                  <a:ea typeface="微软雅黑" pitchFamily="34" charset="-122"/>
                </a:rPr>
                <a:t>Province A</a:t>
              </a:r>
              <a:endParaRPr kumimoji="0" lang="zh-CN" altLang="en-US" sz="1050" b="1" kern="0" dirty="0">
                <a:solidFill>
                  <a:prstClr val="black"/>
                </a:solidFill>
                <a:latin typeface="微软雅黑" pitchFamily="34" charset="-122"/>
                <a:ea typeface="微软雅黑" pitchFamily="34" charset="-122"/>
              </a:endParaRPr>
            </a:p>
          </p:txBody>
        </p:sp>
        <p:sp>
          <p:nvSpPr>
            <p:cNvPr id="9" name="矩形 8">
              <a:extLst>
                <a:ext uri="{FF2B5EF4-FFF2-40B4-BE49-F238E27FC236}">
                  <a16:creationId xmlns:a16="http://schemas.microsoft.com/office/drawing/2014/main" id="{467CF663-3FA1-46C9-96AB-C4DD30EBD10F}"/>
                </a:ext>
              </a:extLst>
            </p:cNvPr>
            <p:cNvSpPr/>
            <p:nvPr/>
          </p:nvSpPr>
          <p:spPr bwMode="auto">
            <a:xfrm>
              <a:off x="3399965" y="4160757"/>
              <a:ext cx="2440206" cy="300687"/>
            </a:xfrm>
            <a:prstGeom prst="rect">
              <a:avLst/>
            </a:prstGeom>
            <a:solidFill>
              <a:srgbClr val="F79646"/>
            </a:solidFill>
            <a:ln w="9525" cap="flat" cmpd="sng" algn="ctr">
              <a:solidFill>
                <a:srgbClr val="FFFFFF">
                  <a:lumMod val="50000"/>
                </a:srgbClr>
              </a:solidFill>
              <a:prstDash val="soli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399" tIns="34274" rIns="5399" bIns="34274" rtlCol="0" anchor="ctr"/>
            <a:lstStyle/>
            <a:p>
              <a:pPr algn="ctr" defTabSz="914149" fontAlgn="auto">
                <a:spcBef>
                  <a:spcPts val="0"/>
                </a:spcBef>
                <a:spcAft>
                  <a:spcPts val="0"/>
                </a:spcAft>
                <a:buClr>
                  <a:srgbClr val="CC9900"/>
                </a:buClr>
                <a:buFont typeface="Wingdings" pitchFamily="2" charset="2"/>
                <a:buChar char="n"/>
                <a:defRPr/>
              </a:pPr>
              <a:endParaRPr kumimoji="0" lang="zh-CN" altLang="en-US" sz="900" kern="0" dirty="0">
                <a:solidFill>
                  <a:prstClr val="white"/>
                </a:solidFill>
                <a:latin typeface="微软雅黑" pitchFamily="34" charset="-122"/>
                <a:ea typeface="微软雅黑" pitchFamily="34" charset="-122"/>
              </a:endParaRPr>
            </a:p>
          </p:txBody>
        </p:sp>
        <p:sp>
          <p:nvSpPr>
            <p:cNvPr id="10" name="矩形 9">
              <a:extLst>
                <a:ext uri="{FF2B5EF4-FFF2-40B4-BE49-F238E27FC236}">
                  <a16:creationId xmlns:a16="http://schemas.microsoft.com/office/drawing/2014/main" id="{5918BA75-AA95-4A1D-8816-653745D35D67}"/>
                </a:ext>
              </a:extLst>
            </p:cNvPr>
            <p:cNvSpPr/>
            <p:nvPr/>
          </p:nvSpPr>
          <p:spPr>
            <a:xfrm>
              <a:off x="3620940" y="4206328"/>
              <a:ext cx="2000027" cy="148617"/>
            </a:xfrm>
            <a:prstGeom prst="rect">
              <a:avLst/>
            </a:prstGeom>
          </p:spPr>
          <p:txBody>
            <a:bodyPr wrap="square" lIns="68553" tIns="34277" rIns="68553" bIns="34277">
              <a:spAutoFit/>
            </a:bodyPr>
            <a:lstStyle/>
            <a:p>
              <a:pPr algn="ctr" defTabSz="914149" fontAlgn="auto">
                <a:spcBef>
                  <a:spcPts val="0"/>
                </a:spcBef>
                <a:spcAft>
                  <a:spcPts val="0"/>
                </a:spcAft>
                <a:defRPr/>
              </a:pPr>
              <a:r>
                <a:rPr kumimoji="0" lang="en-US" altLang="zh-CN" sz="1100" b="1" kern="0" dirty="0">
                  <a:solidFill>
                    <a:prstClr val="black"/>
                  </a:solidFill>
                  <a:latin typeface="微软雅黑" pitchFamily="34" charset="-122"/>
                  <a:ea typeface="微软雅黑" pitchFamily="34" charset="-122"/>
                  <a:cs typeface="Arial Unicode MS" pitchFamily="34" charset="-122"/>
                </a:rPr>
                <a:t>Management Platform</a:t>
              </a:r>
              <a:endParaRPr kumimoji="0" lang="zh-CN" altLang="en-US" sz="1100" b="1" kern="0" dirty="0">
                <a:solidFill>
                  <a:prstClr val="black"/>
                </a:solidFill>
                <a:latin typeface="微软雅黑" pitchFamily="34" charset="-122"/>
                <a:ea typeface="微软雅黑" pitchFamily="34" charset="-122"/>
                <a:cs typeface="Arial Unicode MS" pitchFamily="34" charset="-122"/>
              </a:endParaRPr>
            </a:p>
          </p:txBody>
        </p:sp>
        <p:sp>
          <p:nvSpPr>
            <p:cNvPr id="11" name="矩形 10">
              <a:extLst>
                <a:ext uri="{FF2B5EF4-FFF2-40B4-BE49-F238E27FC236}">
                  <a16:creationId xmlns:a16="http://schemas.microsoft.com/office/drawing/2014/main" id="{5D043FC0-8002-4086-AB22-39AFAAD5195C}"/>
                </a:ext>
              </a:extLst>
            </p:cNvPr>
            <p:cNvSpPr/>
            <p:nvPr/>
          </p:nvSpPr>
          <p:spPr bwMode="auto">
            <a:xfrm>
              <a:off x="6796534" y="4623684"/>
              <a:ext cx="674627" cy="234553"/>
            </a:xfrm>
            <a:prstGeom prst="rect">
              <a:avLst/>
            </a:prstGeom>
            <a:solidFill>
              <a:srgbClr val="4F81BD"/>
            </a:solidFill>
            <a:ln w="9525" cap="flat" cmpd="sng" algn="ctr">
              <a:noFill/>
              <a:prstDash val="soli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99" tIns="34274" rIns="5399" bIns="34274" rtlCol="0" anchor="ctr"/>
            <a:lstStyle/>
            <a:p>
              <a:pPr algn="ctr" defTabSz="914149" fontAlgn="auto">
                <a:spcBef>
                  <a:spcPts val="0"/>
                </a:spcBef>
                <a:spcAft>
                  <a:spcPts val="0"/>
                </a:spcAft>
                <a:buClr>
                  <a:srgbClr val="CC9900"/>
                </a:buClr>
                <a:buFont typeface="Wingdings" pitchFamily="2" charset="2"/>
                <a:buChar char="n"/>
                <a:defRPr/>
              </a:pPr>
              <a:endParaRPr kumimoji="0" lang="zh-CN" altLang="en-US" sz="900" kern="0" dirty="0">
                <a:solidFill>
                  <a:prstClr val="white"/>
                </a:solidFill>
                <a:latin typeface="微软雅黑" pitchFamily="34" charset="-122"/>
                <a:ea typeface="微软雅黑" pitchFamily="34" charset="-122"/>
              </a:endParaRPr>
            </a:p>
          </p:txBody>
        </p:sp>
        <p:sp>
          <p:nvSpPr>
            <p:cNvPr id="12" name="矩形 11">
              <a:extLst>
                <a:ext uri="{FF2B5EF4-FFF2-40B4-BE49-F238E27FC236}">
                  <a16:creationId xmlns:a16="http://schemas.microsoft.com/office/drawing/2014/main" id="{1FCA69F3-289E-44DC-ACF5-9AD2E48C017F}"/>
                </a:ext>
              </a:extLst>
            </p:cNvPr>
            <p:cNvSpPr/>
            <p:nvPr/>
          </p:nvSpPr>
          <p:spPr bwMode="auto">
            <a:xfrm>
              <a:off x="6183693" y="5532750"/>
              <a:ext cx="891895" cy="203030"/>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sp>
          <p:nvSpPr>
            <p:cNvPr id="13" name="文本框 26">
              <a:extLst>
                <a:ext uri="{FF2B5EF4-FFF2-40B4-BE49-F238E27FC236}">
                  <a16:creationId xmlns:a16="http://schemas.microsoft.com/office/drawing/2014/main" id="{60A05DB9-BBC9-47FE-B12F-29FD59850315}"/>
                </a:ext>
              </a:extLst>
            </p:cNvPr>
            <p:cNvSpPr txBox="1"/>
            <p:nvPr/>
          </p:nvSpPr>
          <p:spPr>
            <a:xfrm>
              <a:off x="6531399" y="5563594"/>
              <a:ext cx="300574"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LEAF</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cxnSp>
          <p:nvCxnSpPr>
            <p:cNvPr id="14" name="直接连接符 148">
              <a:extLst>
                <a:ext uri="{FF2B5EF4-FFF2-40B4-BE49-F238E27FC236}">
                  <a16:creationId xmlns:a16="http://schemas.microsoft.com/office/drawing/2014/main" id="{5A175657-9588-4371-9193-444B02FB76DC}"/>
                </a:ext>
              </a:extLst>
            </p:cNvPr>
            <p:cNvCxnSpPr/>
            <p:nvPr/>
          </p:nvCxnSpPr>
          <p:spPr bwMode="auto">
            <a:xfrm>
              <a:off x="6426088" y="5730333"/>
              <a:ext cx="0" cy="209111"/>
            </a:xfrm>
            <a:prstGeom prst="line">
              <a:avLst/>
            </a:prstGeom>
            <a:noFill/>
            <a:ln w="9525" cap="flat" cmpd="sng" algn="ctr">
              <a:solidFill>
                <a:sysClr val="window" lastClr="FFFFFF">
                  <a:lumMod val="65000"/>
                </a:sysClr>
              </a:solidFill>
              <a:prstDash val="solid"/>
              <a:round/>
              <a:headEnd type="none" w="med" len="med"/>
              <a:tailEnd type="none" w="med" len="med"/>
            </a:ln>
            <a:effectLst/>
          </p:spPr>
        </p:cxnSp>
        <p:pic>
          <p:nvPicPr>
            <p:cNvPr id="15" name="Picture 1939" descr="图片682">
              <a:extLst>
                <a:ext uri="{FF2B5EF4-FFF2-40B4-BE49-F238E27FC236}">
                  <a16:creationId xmlns:a16="http://schemas.microsoft.com/office/drawing/2014/main" id="{DBBFF08F-15E0-4FC0-B64F-8F212150373C}"/>
                </a:ext>
              </a:extLst>
            </p:cNvPr>
            <p:cNvPicPr>
              <a:picLocks noChangeAspect="1" noChangeArrowheads="1"/>
            </p:cNvPicPr>
            <p:nvPr/>
          </p:nvPicPr>
          <p:blipFill>
            <a:blip r:embed="rId3" cstate="print"/>
            <a:srcRect/>
            <a:stretch>
              <a:fillRect/>
            </a:stretch>
          </p:blipFill>
          <p:spPr bwMode="auto">
            <a:xfrm>
              <a:off x="6840867" y="5888713"/>
              <a:ext cx="235825" cy="313678"/>
            </a:xfrm>
            <a:prstGeom prst="rect">
              <a:avLst/>
            </a:prstGeom>
            <a:noFill/>
          </p:spPr>
        </p:pic>
        <p:grpSp>
          <p:nvGrpSpPr>
            <p:cNvPr id="16" name="组合 99">
              <a:extLst>
                <a:ext uri="{FF2B5EF4-FFF2-40B4-BE49-F238E27FC236}">
                  <a16:creationId xmlns:a16="http://schemas.microsoft.com/office/drawing/2014/main" id="{442F9092-EE9E-47BD-AA60-955CE303C288}"/>
                </a:ext>
              </a:extLst>
            </p:cNvPr>
            <p:cNvGrpSpPr/>
            <p:nvPr/>
          </p:nvGrpSpPr>
          <p:grpSpPr>
            <a:xfrm>
              <a:off x="6162474" y="5882789"/>
              <a:ext cx="533074" cy="325042"/>
              <a:chOff x="2932586" y="5558144"/>
              <a:chExt cx="1077160" cy="521669"/>
            </a:xfrm>
          </p:grpSpPr>
          <p:sp>
            <p:nvSpPr>
              <p:cNvPr id="107" name="矩形 106">
                <a:extLst>
                  <a:ext uri="{FF2B5EF4-FFF2-40B4-BE49-F238E27FC236}">
                    <a16:creationId xmlns:a16="http://schemas.microsoft.com/office/drawing/2014/main" id="{04C9BB76-2063-4CAD-8F3A-BEC92923DCF0}"/>
                  </a:ext>
                </a:extLst>
              </p:cNvPr>
              <p:cNvSpPr/>
              <p:nvPr/>
            </p:nvSpPr>
            <p:spPr>
              <a:xfrm>
                <a:off x="2932586" y="5558144"/>
                <a:ext cx="1077160" cy="521669"/>
              </a:xfrm>
              <a:prstGeom prst="rect">
                <a:avLst/>
              </a:prstGeom>
              <a:noFill/>
              <a:ln w="19050" cap="flat" cmpd="sng" algn="ctr">
                <a:solidFill>
                  <a:sysClr val="windowText" lastClr="000000">
                    <a:lumMod val="50000"/>
                    <a:lumOff val="50000"/>
                  </a:sysClr>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nvGrpSpPr>
              <p:cNvPr id="108" name="组合 431">
                <a:extLst>
                  <a:ext uri="{FF2B5EF4-FFF2-40B4-BE49-F238E27FC236}">
                    <a16:creationId xmlns:a16="http://schemas.microsoft.com/office/drawing/2014/main" id="{CA60E7CE-2407-4581-AA8C-0528579E657B}"/>
                  </a:ext>
                </a:extLst>
              </p:cNvPr>
              <p:cNvGrpSpPr/>
              <p:nvPr/>
            </p:nvGrpSpPr>
            <p:grpSpPr>
              <a:xfrm>
                <a:off x="3009524" y="5667799"/>
                <a:ext cx="923280" cy="359459"/>
                <a:chOff x="5115574" y="5313294"/>
                <a:chExt cx="864000" cy="359459"/>
              </a:xfrm>
              <a:effectLst/>
            </p:grpSpPr>
            <p:cxnSp>
              <p:nvCxnSpPr>
                <p:cNvPr id="109" name="直接连接符 108">
                  <a:extLst>
                    <a:ext uri="{FF2B5EF4-FFF2-40B4-BE49-F238E27FC236}">
                      <a16:creationId xmlns:a16="http://schemas.microsoft.com/office/drawing/2014/main" id="{0D6ECAA9-9021-4BD1-888B-40FA66A20C7F}"/>
                    </a:ext>
                  </a:extLst>
                </p:cNvPr>
                <p:cNvCxnSpPr/>
                <p:nvPr/>
              </p:nvCxnSpPr>
              <p:spPr>
                <a:xfrm flipV="1">
                  <a:off x="5781574" y="5378929"/>
                  <a:ext cx="0" cy="189224"/>
                </a:xfrm>
                <a:prstGeom prst="line">
                  <a:avLst/>
                </a:prstGeom>
                <a:noFill/>
                <a:ln w="12700" cap="flat" cmpd="sng" algn="ctr">
                  <a:solidFill>
                    <a:srgbClr val="7EA7DD"/>
                  </a:solidFill>
                  <a:prstDash val="solid"/>
                </a:ln>
                <a:effectLst/>
              </p:spPr>
            </p:cxnSp>
            <p:cxnSp>
              <p:nvCxnSpPr>
                <p:cNvPr id="110" name="直接连接符 109">
                  <a:extLst>
                    <a:ext uri="{FF2B5EF4-FFF2-40B4-BE49-F238E27FC236}">
                      <a16:creationId xmlns:a16="http://schemas.microsoft.com/office/drawing/2014/main" id="{361059D0-1CC6-4C28-ACA4-14C54A6DB961}"/>
                    </a:ext>
                  </a:extLst>
                </p:cNvPr>
                <p:cNvCxnSpPr/>
                <p:nvPr/>
              </p:nvCxnSpPr>
              <p:spPr>
                <a:xfrm flipV="1">
                  <a:off x="5313574" y="5378929"/>
                  <a:ext cx="0" cy="189224"/>
                </a:xfrm>
                <a:prstGeom prst="line">
                  <a:avLst/>
                </a:prstGeom>
                <a:noFill/>
                <a:ln w="12700" cap="flat" cmpd="sng" algn="ctr">
                  <a:solidFill>
                    <a:srgbClr val="7EA7DD"/>
                  </a:solidFill>
                  <a:prstDash val="solid"/>
                </a:ln>
                <a:effectLst/>
              </p:spPr>
            </p:cxnSp>
            <p:sp>
              <p:nvSpPr>
                <p:cNvPr id="111" name="矩形 110">
                  <a:extLst>
                    <a:ext uri="{FF2B5EF4-FFF2-40B4-BE49-F238E27FC236}">
                      <a16:creationId xmlns:a16="http://schemas.microsoft.com/office/drawing/2014/main" id="{C6E6FC44-0C7D-483E-9B2F-8BB5CB7FB518}"/>
                    </a:ext>
                  </a:extLst>
                </p:cNvPr>
                <p:cNvSpPr/>
                <p:nvPr/>
              </p:nvSpPr>
              <p:spPr>
                <a:xfrm>
                  <a:off x="5115575" y="5528753"/>
                  <a:ext cx="377619" cy="144000"/>
                </a:xfrm>
                <a:prstGeom prst="rect">
                  <a:avLst/>
                </a:prstGeom>
                <a:solidFill>
                  <a:srgbClr val="FCD7B2"/>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sp>
              <p:nvSpPr>
                <p:cNvPr id="112" name="矩形 111">
                  <a:extLst>
                    <a:ext uri="{FF2B5EF4-FFF2-40B4-BE49-F238E27FC236}">
                      <a16:creationId xmlns:a16="http://schemas.microsoft.com/office/drawing/2014/main" id="{FC35F8A9-26AF-4168-9D56-FDDF2381BE30}"/>
                    </a:ext>
                  </a:extLst>
                </p:cNvPr>
                <p:cNvSpPr/>
                <p:nvPr/>
              </p:nvSpPr>
              <p:spPr>
                <a:xfrm>
                  <a:off x="5115574" y="5313294"/>
                  <a:ext cx="864000" cy="144000"/>
                </a:xfrm>
                <a:prstGeom prst="rect">
                  <a:avLst/>
                </a:prstGeom>
                <a:solidFill>
                  <a:srgbClr val="D4E9FC"/>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en-US" altLang="zh-CN" sz="800" b="1" kern="0" dirty="0">
                    <a:solidFill>
                      <a:srgbClr val="000000"/>
                    </a:solidFill>
                    <a:latin typeface="微软雅黑" pitchFamily="34" charset="-122"/>
                    <a:ea typeface="微软雅黑" pitchFamily="34" charset="-122"/>
                    <a:cs typeface="Arial Unicode MS" pitchFamily="34" charset="-122"/>
                  </a:endParaRPr>
                </a:p>
              </p:txBody>
            </p:sp>
            <p:sp>
              <p:nvSpPr>
                <p:cNvPr id="113" name="矩形 112">
                  <a:extLst>
                    <a:ext uri="{FF2B5EF4-FFF2-40B4-BE49-F238E27FC236}">
                      <a16:creationId xmlns:a16="http://schemas.microsoft.com/office/drawing/2014/main" id="{4904971A-C2E4-4D82-A1A2-580CDF572715}"/>
                    </a:ext>
                  </a:extLst>
                </p:cNvPr>
                <p:cNvSpPr/>
                <p:nvPr/>
              </p:nvSpPr>
              <p:spPr>
                <a:xfrm>
                  <a:off x="5583574" y="5528753"/>
                  <a:ext cx="396000" cy="144000"/>
                </a:xfrm>
                <a:prstGeom prst="rect">
                  <a:avLst/>
                </a:prstGeom>
                <a:solidFill>
                  <a:sysClr val="window" lastClr="FFFFFF">
                    <a:lumMod val="95000"/>
                  </a:sysClr>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grpSp>
        <p:sp>
          <p:nvSpPr>
            <p:cNvPr id="17" name="矩形 16">
              <a:extLst>
                <a:ext uri="{FF2B5EF4-FFF2-40B4-BE49-F238E27FC236}">
                  <a16:creationId xmlns:a16="http://schemas.microsoft.com/office/drawing/2014/main" id="{B6960ACA-11D1-49A3-BA33-1D42F554C126}"/>
                </a:ext>
              </a:extLst>
            </p:cNvPr>
            <p:cNvSpPr/>
            <p:nvPr/>
          </p:nvSpPr>
          <p:spPr>
            <a:xfrm>
              <a:off x="6189101" y="6082017"/>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18" name="矩形 17">
              <a:extLst>
                <a:ext uri="{FF2B5EF4-FFF2-40B4-BE49-F238E27FC236}">
                  <a16:creationId xmlns:a16="http://schemas.microsoft.com/office/drawing/2014/main" id="{EC232CAA-8392-49DE-BC2A-1DE679A800D8}"/>
                </a:ext>
              </a:extLst>
            </p:cNvPr>
            <p:cNvSpPr/>
            <p:nvPr/>
          </p:nvSpPr>
          <p:spPr>
            <a:xfrm>
              <a:off x="6421989" y="6081564"/>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19" name="椭圆 18">
              <a:extLst>
                <a:ext uri="{FF2B5EF4-FFF2-40B4-BE49-F238E27FC236}">
                  <a16:creationId xmlns:a16="http://schemas.microsoft.com/office/drawing/2014/main" id="{7955C4F7-251B-418A-8342-975029C2CDC9}"/>
                </a:ext>
              </a:extLst>
            </p:cNvPr>
            <p:cNvSpPr/>
            <p:nvPr/>
          </p:nvSpPr>
          <p:spPr bwMode="auto">
            <a:xfrm>
              <a:off x="6374290" y="5583500"/>
              <a:ext cx="142569" cy="125877"/>
            </a:xfrm>
            <a:prstGeom prst="ellipse">
              <a:avLst/>
            </a:prstGeom>
            <a:noFill/>
            <a:ln w="28575" cap="flat" cmpd="sng" algn="ctr">
              <a:solidFill>
                <a:srgbClr val="C0504D">
                  <a:lumMod val="50000"/>
                </a:srgbClr>
              </a:solidFill>
              <a:prstDash val="solid"/>
            </a:ln>
            <a:effectLst/>
          </p:spPr>
          <p:txBody>
            <a:bodyPr lIns="68562" tIns="34281" rIns="68562" bIns="34281" anchor="ctr"/>
            <a:lstStyle/>
            <a:p>
              <a:pPr algn="ctr" defTabSz="914400" fontAlgn="auto">
                <a:spcBef>
                  <a:spcPts val="0"/>
                </a:spcBef>
                <a:spcAft>
                  <a:spcPts val="0"/>
                </a:spcAft>
                <a:defRPr/>
              </a:pPr>
              <a:endParaRPr kumimoji="0" lang="zh-CN" altLang="en-US" sz="1100" kern="0" dirty="0">
                <a:solidFill>
                  <a:srgbClr val="FFFFFF"/>
                </a:solidFill>
                <a:latin typeface="微软雅黑" pitchFamily="34" charset="-122"/>
                <a:ea typeface="微软雅黑" pitchFamily="34" charset="-122"/>
                <a:cs typeface="Arial Unicode MS" pitchFamily="34" charset="-122"/>
              </a:endParaRPr>
            </a:p>
          </p:txBody>
        </p:sp>
        <p:cxnSp>
          <p:nvCxnSpPr>
            <p:cNvPr id="20" name="直接连接符 148">
              <a:extLst>
                <a:ext uri="{FF2B5EF4-FFF2-40B4-BE49-F238E27FC236}">
                  <a16:creationId xmlns:a16="http://schemas.microsoft.com/office/drawing/2014/main" id="{55578731-8A92-4D48-A954-11F11EA54300}"/>
                </a:ext>
              </a:extLst>
            </p:cNvPr>
            <p:cNvCxnSpPr/>
            <p:nvPr/>
          </p:nvCxnSpPr>
          <p:spPr bwMode="auto">
            <a:xfrm>
              <a:off x="6924182" y="5730333"/>
              <a:ext cx="0" cy="209111"/>
            </a:xfrm>
            <a:prstGeom prst="line">
              <a:avLst/>
            </a:prstGeom>
            <a:noFill/>
            <a:ln w="9525" cap="flat" cmpd="sng" algn="ctr">
              <a:solidFill>
                <a:sysClr val="window" lastClr="FFFFFF">
                  <a:lumMod val="65000"/>
                </a:sysClr>
              </a:solidFill>
              <a:prstDash val="solid"/>
              <a:round/>
              <a:headEnd type="none" w="med" len="med"/>
              <a:tailEnd type="none" w="med" len="med"/>
            </a:ln>
            <a:effectLst/>
          </p:spPr>
        </p:cxnSp>
        <p:sp>
          <p:nvSpPr>
            <p:cNvPr id="21" name="矩形 20">
              <a:extLst>
                <a:ext uri="{FF2B5EF4-FFF2-40B4-BE49-F238E27FC236}">
                  <a16:creationId xmlns:a16="http://schemas.microsoft.com/office/drawing/2014/main" id="{91FBFCCF-9D0C-40EF-8411-2B97CDE075BE}"/>
                </a:ext>
              </a:extLst>
            </p:cNvPr>
            <p:cNvSpPr/>
            <p:nvPr/>
          </p:nvSpPr>
          <p:spPr bwMode="auto">
            <a:xfrm>
              <a:off x="6524924" y="5070673"/>
              <a:ext cx="653549" cy="185500"/>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endParaRPr>
            </a:p>
          </p:txBody>
        </p:sp>
        <p:cxnSp>
          <p:nvCxnSpPr>
            <p:cNvPr id="22" name="直接连接符 21">
              <a:extLst>
                <a:ext uri="{FF2B5EF4-FFF2-40B4-BE49-F238E27FC236}">
                  <a16:creationId xmlns:a16="http://schemas.microsoft.com/office/drawing/2014/main" id="{A7EF66D5-6127-4374-8BE3-48E1711885C9}"/>
                </a:ext>
              </a:extLst>
            </p:cNvPr>
            <p:cNvCxnSpPr>
              <a:stCxn id="21" idx="2"/>
              <a:endCxn id="12" idx="0"/>
            </p:cNvCxnSpPr>
            <p:nvPr/>
          </p:nvCxnSpPr>
          <p:spPr>
            <a:xfrm flipH="1">
              <a:off x="6629641" y="5256173"/>
              <a:ext cx="222058" cy="276577"/>
            </a:xfrm>
            <a:prstGeom prst="line">
              <a:avLst/>
            </a:prstGeom>
            <a:noFill/>
            <a:ln w="9525" cap="flat" cmpd="sng" algn="ctr">
              <a:solidFill>
                <a:sysClr val="window" lastClr="FFFFFF">
                  <a:lumMod val="50000"/>
                </a:sysClr>
              </a:solidFill>
              <a:prstDash val="solid"/>
            </a:ln>
            <a:effectLst/>
          </p:spPr>
        </p:cxnSp>
        <p:sp>
          <p:nvSpPr>
            <p:cNvPr id="23" name="文本框 36">
              <a:extLst>
                <a:ext uri="{FF2B5EF4-FFF2-40B4-BE49-F238E27FC236}">
                  <a16:creationId xmlns:a16="http://schemas.microsoft.com/office/drawing/2014/main" id="{6923D20D-8BAB-4E6B-9A9A-67F9EB35EED0}"/>
                </a:ext>
              </a:extLst>
            </p:cNvPr>
            <p:cNvSpPr txBox="1"/>
            <p:nvPr/>
          </p:nvSpPr>
          <p:spPr>
            <a:xfrm>
              <a:off x="6796534" y="4614387"/>
              <a:ext cx="692137" cy="234924"/>
            </a:xfrm>
            <a:prstGeom prst="rect">
              <a:avLst/>
            </a:prstGeom>
            <a:solidFill>
              <a:srgbClr val="FFC000"/>
            </a:solidFill>
          </p:spPr>
          <p:txBody>
            <a:bodyPr wrap="square" lIns="68562" tIns="34281" rIns="68562" bIns="34281" rtlCol="0">
              <a:spAutoFit/>
            </a:bodyPr>
            <a:lstStyle>
              <a:defPPr>
                <a:defRPr lang="zh-CN"/>
              </a:defPPr>
              <a:lvl1pPr algn="ctr">
                <a:defRPr sz="800"/>
              </a:lvl1pPr>
            </a:lstStyle>
            <a:p>
              <a:pPr defTabSz="914400" fontAlgn="auto">
                <a:spcBef>
                  <a:spcPts val="0"/>
                </a:spcBef>
                <a:spcAft>
                  <a:spcPts val="0"/>
                </a:spcAft>
                <a:defRPr/>
              </a:pPr>
              <a:r>
                <a:rPr kumimoji="0" lang="en-US" altLang="zh-CN" sz="1000" kern="0" dirty="0">
                  <a:solidFill>
                    <a:prstClr val="black"/>
                  </a:solidFill>
                  <a:latin typeface="微软雅黑" pitchFamily="34" charset="-122"/>
                  <a:ea typeface="微软雅黑" pitchFamily="34" charset="-122"/>
                </a:rPr>
                <a:t>SDN controller</a:t>
              </a:r>
              <a:endParaRPr kumimoji="0" lang="zh-CN" altLang="en-US" sz="1000" kern="0" dirty="0">
                <a:solidFill>
                  <a:prstClr val="black"/>
                </a:solidFill>
                <a:latin typeface="微软雅黑" pitchFamily="34" charset="-122"/>
                <a:ea typeface="微软雅黑" pitchFamily="34" charset="-122"/>
              </a:endParaRPr>
            </a:p>
          </p:txBody>
        </p:sp>
        <p:sp>
          <p:nvSpPr>
            <p:cNvPr id="24" name="矩形 23">
              <a:extLst>
                <a:ext uri="{FF2B5EF4-FFF2-40B4-BE49-F238E27FC236}">
                  <a16:creationId xmlns:a16="http://schemas.microsoft.com/office/drawing/2014/main" id="{6EA406AD-89D1-47C8-83CA-EAC2559840BE}"/>
                </a:ext>
              </a:extLst>
            </p:cNvPr>
            <p:cNvSpPr/>
            <p:nvPr/>
          </p:nvSpPr>
          <p:spPr bwMode="auto">
            <a:xfrm>
              <a:off x="1682354" y="4663451"/>
              <a:ext cx="674627" cy="234553"/>
            </a:xfrm>
            <a:prstGeom prst="rect">
              <a:avLst/>
            </a:prstGeom>
            <a:solidFill>
              <a:srgbClr val="C0504D">
                <a:lumMod val="75000"/>
              </a:srgbClr>
            </a:solidFill>
            <a:ln w="9525" cap="flat" cmpd="sng" algn="ctr">
              <a:noFill/>
              <a:prstDash val="soli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99" tIns="34274" rIns="5399" bIns="34274" rtlCol="0" anchor="ctr"/>
            <a:lstStyle/>
            <a:p>
              <a:pPr algn="ctr" defTabSz="914149" fontAlgn="auto">
                <a:spcBef>
                  <a:spcPts val="0"/>
                </a:spcBef>
                <a:spcAft>
                  <a:spcPts val="0"/>
                </a:spcAft>
                <a:buClr>
                  <a:srgbClr val="CC9900"/>
                </a:buClr>
                <a:buFont typeface="Wingdings" pitchFamily="2" charset="2"/>
                <a:buChar char="n"/>
                <a:defRPr/>
              </a:pPr>
              <a:endParaRPr kumimoji="0" lang="zh-CN" altLang="en-US" sz="900" kern="0" dirty="0">
                <a:solidFill>
                  <a:prstClr val="white"/>
                </a:solidFill>
                <a:latin typeface="微软雅黑" pitchFamily="34" charset="-122"/>
                <a:ea typeface="微软雅黑" pitchFamily="34" charset="-122"/>
              </a:endParaRPr>
            </a:p>
          </p:txBody>
        </p:sp>
        <p:sp>
          <p:nvSpPr>
            <p:cNvPr id="25" name="矩形 24">
              <a:extLst>
                <a:ext uri="{FF2B5EF4-FFF2-40B4-BE49-F238E27FC236}">
                  <a16:creationId xmlns:a16="http://schemas.microsoft.com/office/drawing/2014/main" id="{7DA7C975-612D-450C-98C5-81D5B53ADB7B}"/>
                </a:ext>
              </a:extLst>
            </p:cNvPr>
            <p:cNvSpPr/>
            <p:nvPr/>
          </p:nvSpPr>
          <p:spPr bwMode="auto">
            <a:xfrm>
              <a:off x="1818133" y="5087389"/>
              <a:ext cx="588535" cy="175777"/>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endParaRPr>
            </a:p>
          </p:txBody>
        </p:sp>
        <p:cxnSp>
          <p:nvCxnSpPr>
            <p:cNvPr id="26" name="直接连接符 25">
              <a:extLst>
                <a:ext uri="{FF2B5EF4-FFF2-40B4-BE49-F238E27FC236}">
                  <a16:creationId xmlns:a16="http://schemas.microsoft.com/office/drawing/2014/main" id="{CC8C5DCD-BD0C-4597-BE49-E8824BE57103}"/>
                </a:ext>
              </a:extLst>
            </p:cNvPr>
            <p:cNvCxnSpPr>
              <a:stCxn id="25" idx="2"/>
              <a:endCxn id="27" idx="0"/>
            </p:cNvCxnSpPr>
            <p:nvPr/>
          </p:nvCxnSpPr>
          <p:spPr>
            <a:xfrm>
              <a:off x="2112401" y="5263166"/>
              <a:ext cx="401021" cy="256276"/>
            </a:xfrm>
            <a:prstGeom prst="line">
              <a:avLst/>
            </a:prstGeom>
            <a:noFill/>
            <a:ln w="9525" cap="flat" cmpd="sng" algn="ctr">
              <a:solidFill>
                <a:sysClr val="window" lastClr="FFFFFF">
                  <a:lumMod val="50000"/>
                </a:sysClr>
              </a:solidFill>
              <a:prstDash val="solid"/>
            </a:ln>
            <a:effectLst/>
          </p:spPr>
        </p:cxnSp>
        <p:sp>
          <p:nvSpPr>
            <p:cNvPr id="27" name="矩形 26">
              <a:extLst>
                <a:ext uri="{FF2B5EF4-FFF2-40B4-BE49-F238E27FC236}">
                  <a16:creationId xmlns:a16="http://schemas.microsoft.com/office/drawing/2014/main" id="{B1CC4E47-536E-432A-8CE6-6A7338F5D1C1}"/>
                </a:ext>
              </a:extLst>
            </p:cNvPr>
            <p:cNvSpPr/>
            <p:nvPr/>
          </p:nvSpPr>
          <p:spPr bwMode="auto">
            <a:xfrm>
              <a:off x="2067474" y="5519442"/>
              <a:ext cx="891895" cy="203030"/>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sp>
          <p:nvSpPr>
            <p:cNvPr id="28" name="文本框 26">
              <a:extLst>
                <a:ext uri="{FF2B5EF4-FFF2-40B4-BE49-F238E27FC236}">
                  <a16:creationId xmlns:a16="http://schemas.microsoft.com/office/drawing/2014/main" id="{DE03DC02-2979-4FDF-BD2C-27262FF0AB80}"/>
                </a:ext>
              </a:extLst>
            </p:cNvPr>
            <p:cNvSpPr txBox="1"/>
            <p:nvPr/>
          </p:nvSpPr>
          <p:spPr>
            <a:xfrm>
              <a:off x="2447023" y="5550286"/>
              <a:ext cx="300574"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LEAF</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cxnSp>
          <p:nvCxnSpPr>
            <p:cNvPr id="29" name="直接连接符 148">
              <a:extLst>
                <a:ext uri="{FF2B5EF4-FFF2-40B4-BE49-F238E27FC236}">
                  <a16:creationId xmlns:a16="http://schemas.microsoft.com/office/drawing/2014/main" id="{5A386E5E-D424-4A2D-BC3D-5D4F3E2A139C}"/>
                </a:ext>
              </a:extLst>
            </p:cNvPr>
            <p:cNvCxnSpPr>
              <a:endCxn id="100" idx="0"/>
            </p:cNvCxnSpPr>
            <p:nvPr/>
          </p:nvCxnSpPr>
          <p:spPr bwMode="auto">
            <a:xfrm>
              <a:off x="2341712" y="5717026"/>
              <a:ext cx="0" cy="162607"/>
            </a:xfrm>
            <a:prstGeom prst="line">
              <a:avLst/>
            </a:prstGeom>
            <a:noFill/>
            <a:ln w="9525" cap="flat" cmpd="sng" algn="ctr">
              <a:solidFill>
                <a:sysClr val="window" lastClr="FFFFFF">
                  <a:lumMod val="65000"/>
                </a:sysClr>
              </a:solidFill>
              <a:prstDash val="solid"/>
              <a:round/>
              <a:headEnd type="none" w="med" len="med"/>
              <a:tailEnd type="none" w="med" len="med"/>
            </a:ln>
            <a:effectLst/>
          </p:spPr>
        </p:cxnSp>
        <p:pic>
          <p:nvPicPr>
            <p:cNvPr id="30" name="Picture 1939" descr="图片682">
              <a:extLst>
                <a:ext uri="{FF2B5EF4-FFF2-40B4-BE49-F238E27FC236}">
                  <a16:creationId xmlns:a16="http://schemas.microsoft.com/office/drawing/2014/main" id="{405F1405-642B-47EA-82EF-EDED9760EBEA}"/>
                </a:ext>
              </a:extLst>
            </p:cNvPr>
            <p:cNvPicPr>
              <a:picLocks noChangeAspect="1" noChangeArrowheads="1"/>
            </p:cNvPicPr>
            <p:nvPr/>
          </p:nvPicPr>
          <p:blipFill>
            <a:blip r:embed="rId3" cstate="print"/>
            <a:srcRect/>
            <a:stretch>
              <a:fillRect/>
            </a:stretch>
          </p:blipFill>
          <p:spPr bwMode="auto">
            <a:xfrm>
              <a:off x="2756490" y="5875406"/>
              <a:ext cx="235825" cy="313678"/>
            </a:xfrm>
            <a:prstGeom prst="rect">
              <a:avLst/>
            </a:prstGeom>
            <a:noFill/>
          </p:spPr>
        </p:pic>
        <p:grpSp>
          <p:nvGrpSpPr>
            <p:cNvPr id="31" name="组合 99">
              <a:extLst>
                <a:ext uri="{FF2B5EF4-FFF2-40B4-BE49-F238E27FC236}">
                  <a16:creationId xmlns:a16="http://schemas.microsoft.com/office/drawing/2014/main" id="{2D6AB220-81E6-4052-903F-85F1BEC029DD}"/>
                </a:ext>
              </a:extLst>
            </p:cNvPr>
            <p:cNvGrpSpPr/>
            <p:nvPr/>
          </p:nvGrpSpPr>
          <p:grpSpPr>
            <a:xfrm>
              <a:off x="2078097" y="5879632"/>
              <a:ext cx="533074" cy="325042"/>
              <a:chOff x="2932586" y="5558144"/>
              <a:chExt cx="1077160" cy="521669"/>
            </a:xfrm>
          </p:grpSpPr>
          <p:sp>
            <p:nvSpPr>
              <p:cNvPr id="100" name="矩形 99">
                <a:extLst>
                  <a:ext uri="{FF2B5EF4-FFF2-40B4-BE49-F238E27FC236}">
                    <a16:creationId xmlns:a16="http://schemas.microsoft.com/office/drawing/2014/main" id="{71918F4A-69BE-49E6-AAB5-B6E1B5066E92}"/>
                  </a:ext>
                </a:extLst>
              </p:cNvPr>
              <p:cNvSpPr/>
              <p:nvPr/>
            </p:nvSpPr>
            <p:spPr>
              <a:xfrm>
                <a:off x="2932586" y="5558144"/>
                <a:ext cx="1077160" cy="521669"/>
              </a:xfrm>
              <a:prstGeom prst="rect">
                <a:avLst/>
              </a:prstGeom>
              <a:noFill/>
              <a:ln w="19050" cap="flat" cmpd="sng" algn="ctr">
                <a:solidFill>
                  <a:sysClr val="windowText" lastClr="000000">
                    <a:lumMod val="50000"/>
                    <a:lumOff val="50000"/>
                  </a:sysClr>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nvGrpSpPr>
              <p:cNvPr id="101" name="组合 431">
                <a:extLst>
                  <a:ext uri="{FF2B5EF4-FFF2-40B4-BE49-F238E27FC236}">
                    <a16:creationId xmlns:a16="http://schemas.microsoft.com/office/drawing/2014/main" id="{885BB126-8D51-463F-8300-EFBD40A9CB71}"/>
                  </a:ext>
                </a:extLst>
              </p:cNvPr>
              <p:cNvGrpSpPr/>
              <p:nvPr/>
            </p:nvGrpSpPr>
            <p:grpSpPr>
              <a:xfrm>
                <a:off x="3009524" y="5667799"/>
                <a:ext cx="923280" cy="359459"/>
                <a:chOff x="5115574" y="5313294"/>
                <a:chExt cx="864000" cy="359459"/>
              </a:xfrm>
              <a:effectLst/>
            </p:grpSpPr>
            <p:cxnSp>
              <p:nvCxnSpPr>
                <p:cNvPr id="102" name="直接连接符 101">
                  <a:extLst>
                    <a:ext uri="{FF2B5EF4-FFF2-40B4-BE49-F238E27FC236}">
                      <a16:creationId xmlns:a16="http://schemas.microsoft.com/office/drawing/2014/main" id="{ADF3BD2A-21AE-4310-A4A8-4AE9BB7E7465}"/>
                    </a:ext>
                  </a:extLst>
                </p:cNvPr>
                <p:cNvCxnSpPr/>
                <p:nvPr/>
              </p:nvCxnSpPr>
              <p:spPr>
                <a:xfrm flipV="1">
                  <a:off x="5781574" y="5378929"/>
                  <a:ext cx="0" cy="189224"/>
                </a:xfrm>
                <a:prstGeom prst="line">
                  <a:avLst/>
                </a:prstGeom>
                <a:noFill/>
                <a:ln w="12700" cap="flat" cmpd="sng" algn="ctr">
                  <a:solidFill>
                    <a:srgbClr val="7EA7DD"/>
                  </a:solidFill>
                  <a:prstDash val="solid"/>
                </a:ln>
                <a:effectLst/>
              </p:spPr>
            </p:cxnSp>
            <p:cxnSp>
              <p:nvCxnSpPr>
                <p:cNvPr id="103" name="直接连接符 102">
                  <a:extLst>
                    <a:ext uri="{FF2B5EF4-FFF2-40B4-BE49-F238E27FC236}">
                      <a16:creationId xmlns:a16="http://schemas.microsoft.com/office/drawing/2014/main" id="{FFDCB368-CCE0-4904-AA78-CAB6011459D6}"/>
                    </a:ext>
                  </a:extLst>
                </p:cNvPr>
                <p:cNvCxnSpPr/>
                <p:nvPr/>
              </p:nvCxnSpPr>
              <p:spPr>
                <a:xfrm flipV="1">
                  <a:off x="5313574" y="5378929"/>
                  <a:ext cx="0" cy="189224"/>
                </a:xfrm>
                <a:prstGeom prst="line">
                  <a:avLst/>
                </a:prstGeom>
                <a:noFill/>
                <a:ln w="12700" cap="flat" cmpd="sng" algn="ctr">
                  <a:solidFill>
                    <a:srgbClr val="7EA7DD"/>
                  </a:solidFill>
                  <a:prstDash val="solid"/>
                </a:ln>
                <a:effectLst/>
              </p:spPr>
            </p:cxnSp>
            <p:sp>
              <p:nvSpPr>
                <p:cNvPr id="104" name="矩形 103">
                  <a:extLst>
                    <a:ext uri="{FF2B5EF4-FFF2-40B4-BE49-F238E27FC236}">
                      <a16:creationId xmlns:a16="http://schemas.microsoft.com/office/drawing/2014/main" id="{8FD414FE-FB3C-4C72-AEAC-30D4FAE7E3A9}"/>
                    </a:ext>
                  </a:extLst>
                </p:cNvPr>
                <p:cNvSpPr/>
                <p:nvPr/>
              </p:nvSpPr>
              <p:spPr>
                <a:xfrm>
                  <a:off x="5115575" y="5528753"/>
                  <a:ext cx="377619" cy="144000"/>
                </a:xfrm>
                <a:prstGeom prst="rect">
                  <a:avLst/>
                </a:prstGeom>
                <a:solidFill>
                  <a:srgbClr val="FCD7B2"/>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sp>
              <p:nvSpPr>
                <p:cNvPr id="105" name="矩形 104">
                  <a:extLst>
                    <a:ext uri="{FF2B5EF4-FFF2-40B4-BE49-F238E27FC236}">
                      <a16:creationId xmlns:a16="http://schemas.microsoft.com/office/drawing/2014/main" id="{8A9216A6-8D3F-46AD-8201-D14890F3044E}"/>
                    </a:ext>
                  </a:extLst>
                </p:cNvPr>
                <p:cNvSpPr/>
                <p:nvPr/>
              </p:nvSpPr>
              <p:spPr>
                <a:xfrm>
                  <a:off x="5115574" y="5313294"/>
                  <a:ext cx="864000" cy="144000"/>
                </a:xfrm>
                <a:prstGeom prst="rect">
                  <a:avLst/>
                </a:prstGeom>
                <a:solidFill>
                  <a:srgbClr val="D4E9FC"/>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en-US" altLang="zh-CN" sz="800" b="1" kern="0" dirty="0">
                    <a:solidFill>
                      <a:srgbClr val="000000"/>
                    </a:solidFill>
                    <a:latin typeface="微软雅黑" pitchFamily="34" charset="-122"/>
                    <a:ea typeface="微软雅黑" pitchFamily="34" charset="-122"/>
                    <a:cs typeface="Arial Unicode MS" pitchFamily="34" charset="-122"/>
                  </a:endParaRPr>
                </a:p>
              </p:txBody>
            </p:sp>
            <p:sp>
              <p:nvSpPr>
                <p:cNvPr id="106" name="矩形 105">
                  <a:extLst>
                    <a:ext uri="{FF2B5EF4-FFF2-40B4-BE49-F238E27FC236}">
                      <a16:creationId xmlns:a16="http://schemas.microsoft.com/office/drawing/2014/main" id="{DDC07A40-B74C-496A-960E-30162E957AA0}"/>
                    </a:ext>
                  </a:extLst>
                </p:cNvPr>
                <p:cNvSpPr/>
                <p:nvPr/>
              </p:nvSpPr>
              <p:spPr>
                <a:xfrm>
                  <a:off x="5583574" y="5528753"/>
                  <a:ext cx="396000" cy="144000"/>
                </a:xfrm>
                <a:prstGeom prst="rect">
                  <a:avLst/>
                </a:prstGeom>
                <a:solidFill>
                  <a:sysClr val="window" lastClr="FFFFFF">
                    <a:lumMod val="95000"/>
                  </a:sysClr>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grpSp>
        <p:sp>
          <p:nvSpPr>
            <p:cNvPr id="32" name="矩形 31">
              <a:extLst>
                <a:ext uri="{FF2B5EF4-FFF2-40B4-BE49-F238E27FC236}">
                  <a16:creationId xmlns:a16="http://schemas.microsoft.com/office/drawing/2014/main" id="{43463A84-A446-4754-AA57-214A2F87307D}"/>
                </a:ext>
              </a:extLst>
            </p:cNvPr>
            <p:cNvSpPr/>
            <p:nvPr/>
          </p:nvSpPr>
          <p:spPr>
            <a:xfrm>
              <a:off x="2104725" y="6078859"/>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33" name="矩形 32">
              <a:extLst>
                <a:ext uri="{FF2B5EF4-FFF2-40B4-BE49-F238E27FC236}">
                  <a16:creationId xmlns:a16="http://schemas.microsoft.com/office/drawing/2014/main" id="{F3E1FD88-A345-4462-B2C3-635872D25B72}"/>
                </a:ext>
              </a:extLst>
            </p:cNvPr>
            <p:cNvSpPr/>
            <p:nvPr/>
          </p:nvSpPr>
          <p:spPr>
            <a:xfrm>
              <a:off x="2337612" y="6078408"/>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34" name="椭圆 33">
              <a:extLst>
                <a:ext uri="{FF2B5EF4-FFF2-40B4-BE49-F238E27FC236}">
                  <a16:creationId xmlns:a16="http://schemas.microsoft.com/office/drawing/2014/main" id="{80F8EFF7-D704-4702-BD4D-4A820C2D32AD}"/>
                </a:ext>
              </a:extLst>
            </p:cNvPr>
            <p:cNvSpPr/>
            <p:nvPr/>
          </p:nvSpPr>
          <p:spPr bwMode="auto">
            <a:xfrm>
              <a:off x="2289913" y="5570192"/>
              <a:ext cx="142569" cy="125877"/>
            </a:xfrm>
            <a:prstGeom prst="ellipse">
              <a:avLst/>
            </a:prstGeom>
            <a:noFill/>
            <a:ln w="28575" cap="flat" cmpd="sng" algn="ctr">
              <a:solidFill>
                <a:srgbClr val="C0504D">
                  <a:lumMod val="50000"/>
                </a:srgbClr>
              </a:solidFill>
              <a:prstDash val="solid"/>
            </a:ln>
            <a:effectLst/>
          </p:spPr>
          <p:txBody>
            <a:bodyPr lIns="68562" tIns="34281" rIns="68562" bIns="34281" anchor="ctr"/>
            <a:lstStyle/>
            <a:p>
              <a:pPr algn="ctr" defTabSz="914400" fontAlgn="auto">
                <a:spcBef>
                  <a:spcPts val="0"/>
                </a:spcBef>
                <a:spcAft>
                  <a:spcPts val="0"/>
                </a:spcAft>
                <a:defRPr/>
              </a:pPr>
              <a:endParaRPr kumimoji="0" lang="zh-CN" altLang="en-US" sz="1100" kern="0" dirty="0">
                <a:solidFill>
                  <a:srgbClr val="FFFFFF"/>
                </a:solidFill>
                <a:latin typeface="微软雅黑" pitchFamily="34" charset="-122"/>
                <a:ea typeface="微软雅黑" pitchFamily="34" charset="-122"/>
                <a:cs typeface="Arial Unicode MS" pitchFamily="34" charset="-122"/>
              </a:endParaRPr>
            </a:p>
          </p:txBody>
        </p:sp>
        <p:sp>
          <p:nvSpPr>
            <p:cNvPr id="35" name="TextBox 328">
              <a:extLst>
                <a:ext uri="{FF2B5EF4-FFF2-40B4-BE49-F238E27FC236}">
                  <a16:creationId xmlns:a16="http://schemas.microsoft.com/office/drawing/2014/main" id="{6112BC7C-2576-4783-BEA4-A686D97518B6}"/>
                </a:ext>
              </a:extLst>
            </p:cNvPr>
            <p:cNvSpPr txBox="1"/>
            <p:nvPr/>
          </p:nvSpPr>
          <p:spPr>
            <a:xfrm>
              <a:off x="2562201" y="6181367"/>
              <a:ext cx="824185" cy="143813"/>
            </a:xfrm>
            <a:prstGeom prst="rect">
              <a:avLst/>
            </a:prstGeom>
            <a:noFill/>
          </p:spPr>
          <p:txBody>
            <a:bodyPr wrap="square" lIns="91401" tIns="45700" rIns="91401" bIns="45700" rtlCol="0">
              <a:spAutoFit/>
            </a:bodyPr>
            <a:lstStyle/>
            <a:p>
              <a:pPr defTabSz="914400" fontAlgn="auto">
                <a:spcBef>
                  <a:spcPts val="0"/>
                </a:spcBef>
                <a:spcAft>
                  <a:spcPts val="0"/>
                </a:spcAft>
                <a:defRPr/>
              </a:pPr>
              <a:r>
                <a:rPr kumimoji="0" lang="en-US" altLang="zh-CN" sz="900" kern="0" dirty="0">
                  <a:solidFill>
                    <a:srgbClr val="000000"/>
                  </a:solidFill>
                  <a:latin typeface="微软雅黑" pitchFamily="34" charset="-122"/>
                  <a:ea typeface="微软雅黑" pitchFamily="34" charset="-122"/>
                  <a:cs typeface="Arial Unicode MS" pitchFamily="34" charset="-122"/>
                </a:rPr>
                <a:t>Physical Server</a:t>
              </a:r>
              <a:endParaRPr kumimoji="0" lang="zh-CN" altLang="en-US" sz="900" kern="0" dirty="0">
                <a:solidFill>
                  <a:srgbClr val="000000"/>
                </a:solidFill>
                <a:latin typeface="微软雅黑" pitchFamily="34" charset="-122"/>
                <a:ea typeface="微软雅黑" pitchFamily="34" charset="-122"/>
                <a:cs typeface="Arial Unicode MS" pitchFamily="34" charset="-122"/>
              </a:endParaRPr>
            </a:p>
          </p:txBody>
        </p:sp>
        <p:cxnSp>
          <p:nvCxnSpPr>
            <p:cNvPr id="36" name="直接连接符 148">
              <a:extLst>
                <a:ext uri="{FF2B5EF4-FFF2-40B4-BE49-F238E27FC236}">
                  <a16:creationId xmlns:a16="http://schemas.microsoft.com/office/drawing/2014/main" id="{6C8D955A-BC9F-4C14-B1EC-7F3738F91914}"/>
                </a:ext>
              </a:extLst>
            </p:cNvPr>
            <p:cNvCxnSpPr/>
            <p:nvPr/>
          </p:nvCxnSpPr>
          <p:spPr bwMode="auto">
            <a:xfrm>
              <a:off x="2839806" y="5717026"/>
              <a:ext cx="0" cy="209111"/>
            </a:xfrm>
            <a:prstGeom prst="line">
              <a:avLst/>
            </a:prstGeom>
            <a:noFill/>
            <a:ln w="9525" cap="flat" cmpd="sng" algn="ctr">
              <a:solidFill>
                <a:sysClr val="window" lastClr="FFFFFF">
                  <a:lumMod val="65000"/>
                </a:sysClr>
              </a:solidFill>
              <a:prstDash val="solid"/>
              <a:round/>
              <a:headEnd type="none" w="med" len="med"/>
              <a:tailEnd type="none" w="med" len="med"/>
            </a:ln>
            <a:effectLst/>
          </p:spPr>
        </p:cxnSp>
        <p:sp>
          <p:nvSpPr>
            <p:cNvPr id="37" name="文本框 36">
              <a:extLst>
                <a:ext uri="{FF2B5EF4-FFF2-40B4-BE49-F238E27FC236}">
                  <a16:creationId xmlns:a16="http://schemas.microsoft.com/office/drawing/2014/main" id="{02B76177-FD81-47EC-B2B0-828CE6265CD1}"/>
                </a:ext>
              </a:extLst>
            </p:cNvPr>
            <p:cNvSpPr txBox="1"/>
            <p:nvPr/>
          </p:nvSpPr>
          <p:spPr>
            <a:xfrm>
              <a:off x="1655891" y="4653301"/>
              <a:ext cx="692137" cy="234924"/>
            </a:xfrm>
            <a:prstGeom prst="rect">
              <a:avLst/>
            </a:prstGeom>
            <a:solidFill>
              <a:srgbClr val="FFC000"/>
            </a:solidFill>
          </p:spPr>
          <p:txBody>
            <a:bodyPr wrap="square" lIns="68562" tIns="34281" rIns="68562" bIns="34281" rtlCol="0">
              <a:spAutoFit/>
            </a:bodyPr>
            <a:lstStyle/>
            <a:p>
              <a:pPr algn="ctr" defTabSz="914400" fontAlgn="auto">
                <a:spcBef>
                  <a:spcPts val="0"/>
                </a:spcBef>
                <a:spcAft>
                  <a:spcPts val="0"/>
                </a:spcAft>
                <a:defRPr/>
              </a:pPr>
              <a:r>
                <a:rPr kumimoji="0" lang="en-US" altLang="zh-CN" sz="1000" kern="0" dirty="0">
                  <a:solidFill>
                    <a:prstClr val="black"/>
                  </a:solidFill>
                  <a:latin typeface="微软雅黑" pitchFamily="34" charset="-122"/>
                  <a:ea typeface="微软雅黑" pitchFamily="34" charset="-122"/>
                </a:rPr>
                <a:t>SDN controller</a:t>
              </a:r>
              <a:endParaRPr kumimoji="0" lang="zh-CN" altLang="en-US" sz="1000" kern="0" dirty="0">
                <a:solidFill>
                  <a:prstClr val="black"/>
                </a:solidFill>
                <a:latin typeface="微软雅黑" pitchFamily="34" charset="-122"/>
                <a:ea typeface="微软雅黑" pitchFamily="34" charset="-122"/>
              </a:endParaRPr>
            </a:p>
          </p:txBody>
        </p:sp>
        <p:grpSp>
          <p:nvGrpSpPr>
            <p:cNvPr id="38" name="组合 333">
              <a:extLst>
                <a:ext uri="{FF2B5EF4-FFF2-40B4-BE49-F238E27FC236}">
                  <a16:creationId xmlns:a16="http://schemas.microsoft.com/office/drawing/2014/main" id="{1333A6A3-5205-4C85-A3B1-E72A069DEBAA}"/>
                </a:ext>
              </a:extLst>
            </p:cNvPr>
            <p:cNvGrpSpPr/>
            <p:nvPr/>
          </p:nvGrpSpPr>
          <p:grpSpPr>
            <a:xfrm>
              <a:off x="2638457" y="4642493"/>
              <a:ext cx="580615" cy="258668"/>
              <a:chOff x="735850" y="3799229"/>
              <a:chExt cx="859439" cy="420096"/>
            </a:xfrm>
          </p:grpSpPr>
          <p:sp>
            <p:nvSpPr>
              <p:cNvPr id="98" name="圆角矩形 273">
                <a:extLst>
                  <a:ext uri="{FF2B5EF4-FFF2-40B4-BE49-F238E27FC236}">
                    <a16:creationId xmlns:a16="http://schemas.microsoft.com/office/drawing/2014/main" id="{D4C6B1CA-2BD3-4FEC-A3AF-FCDD0F3B1413}"/>
                  </a:ext>
                </a:extLst>
              </p:cNvPr>
              <p:cNvSpPr/>
              <p:nvPr/>
            </p:nvSpPr>
            <p:spPr bwMode="auto">
              <a:xfrm>
                <a:off x="735850" y="3799229"/>
                <a:ext cx="859439" cy="390701"/>
              </a:xfrm>
              <a:prstGeom prst="roundRect">
                <a:avLst/>
              </a:prstGeom>
              <a:solidFill>
                <a:srgbClr val="F79646">
                  <a:lumMod val="60000"/>
                  <a:lumOff val="40000"/>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35" tIns="60968" rIns="121935" bIns="60968"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a:solidFill>
                    <a:srgbClr val="000000"/>
                  </a:solidFill>
                  <a:latin typeface="微软雅黑" pitchFamily="34" charset="-122"/>
                  <a:ea typeface="微软雅黑" pitchFamily="34" charset="-122"/>
                </a:endParaRPr>
              </a:p>
            </p:txBody>
          </p:sp>
          <p:pic>
            <p:nvPicPr>
              <p:cNvPr id="99" name="Picture 21" descr="OpenStack.png">
                <a:extLst>
                  <a:ext uri="{FF2B5EF4-FFF2-40B4-BE49-F238E27FC236}">
                    <a16:creationId xmlns:a16="http://schemas.microsoft.com/office/drawing/2014/main" id="{06D485EB-DA78-4751-B188-4F2D0BB6EE80}"/>
                  </a:ext>
                </a:extLst>
              </p:cNvPr>
              <p:cNvPicPr>
                <a:picLocks noChangeAspect="1"/>
              </p:cNvPicPr>
              <p:nvPr/>
            </p:nvPicPr>
            <p:blipFill>
              <a:blip r:embed="rId4" cstate="print"/>
              <a:srcRect/>
              <a:stretch>
                <a:fillRect/>
              </a:stretch>
            </p:blipFill>
            <p:spPr bwMode="auto">
              <a:xfrm>
                <a:off x="830255" y="3828625"/>
                <a:ext cx="670629" cy="390700"/>
              </a:xfrm>
              <a:prstGeom prst="rect">
                <a:avLst/>
              </a:prstGeom>
              <a:noFill/>
              <a:ln w="9525">
                <a:noFill/>
                <a:miter lim="800000"/>
                <a:headEnd/>
                <a:tailEnd/>
              </a:ln>
            </p:spPr>
          </p:pic>
        </p:grpSp>
        <p:grpSp>
          <p:nvGrpSpPr>
            <p:cNvPr id="39" name="组合 336">
              <a:extLst>
                <a:ext uri="{FF2B5EF4-FFF2-40B4-BE49-F238E27FC236}">
                  <a16:creationId xmlns:a16="http://schemas.microsoft.com/office/drawing/2014/main" id="{E5BC4855-CD9F-4D2D-876E-112792B54365}"/>
                </a:ext>
              </a:extLst>
            </p:cNvPr>
            <p:cNvGrpSpPr/>
            <p:nvPr/>
          </p:nvGrpSpPr>
          <p:grpSpPr>
            <a:xfrm>
              <a:off x="5908578" y="4614243"/>
              <a:ext cx="580615" cy="258668"/>
              <a:chOff x="735850" y="3799229"/>
              <a:chExt cx="859439" cy="420096"/>
            </a:xfrm>
          </p:grpSpPr>
          <p:sp>
            <p:nvSpPr>
              <p:cNvPr id="96" name="圆角矩形 276">
                <a:extLst>
                  <a:ext uri="{FF2B5EF4-FFF2-40B4-BE49-F238E27FC236}">
                    <a16:creationId xmlns:a16="http://schemas.microsoft.com/office/drawing/2014/main" id="{9EA565B2-848D-4876-9907-E49B2C2AB9A9}"/>
                  </a:ext>
                </a:extLst>
              </p:cNvPr>
              <p:cNvSpPr/>
              <p:nvPr/>
            </p:nvSpPr>
            <p:spPr bwMode="auto">
              <a:xfrm>
                <a:off x="735850" y="3799229"/>
                <a:ext cx="859439" cy="390701"/>
              </a:xfrm>
              <a:prstGeom prst="roundRect">
                <a:avLst/>
              </a:prstGeom>
              <a:solidFill>
                <a:srgbClr val="F79646">
                  <a:lumMod val="60000"/>
                  <a:lumOff val="40000"/>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35" tIns="60968" rIns="121935" bIns="60968"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a:solidFill>
                    <a:srgbClr val="000000"/>
                  </a:solidFill>
                  <a:latin typeface="微软雅黑" pitchFamily="34" charset="-122"/>
                  <a:ea typeface="微软雅黑" pitchFamily="34" charset="-122"/>
                </a:endParaRPr>
              </a:p>
            </p:txBody>
          </p:sp>
          <p:pic>
            <p:nvPicPr>
              <p:cNvPr id="97" name="Picture 21" descr="OpenStack.png">
                <a:extLst>
                  <a:ext uri="{FF2B5EF4-FFF2-40B4-BE49-F238E27FC236}">
                    <a16:creationId xmlns:a16="http://schemas.microsoft.com/office/drawing/2014/main" id="{E0920B12-D3E1-46AB-83FC-B311E5B8C1FB}"/>
                  </a:ext>
                </a:extLst>
              </p:cNvPr>
              <p:cNvPicPr>
                <a:picLocks noChangeAspect="1"/>
              </p:cNvPicPr>
              <p:nvPr/>
            </p:nvPicPr>
            <p:blipFill>
              <a:blip r:embed="rId4" cstate="print"/>
              <a:srcRect/>
              <a:stretch>
                <a:fillRect/>
              </a:stretch>
            </p:blipFill>
            <p:spPr bwMode="auto">
              <a:xfrm>
                <a:off x="830255" y="3828625"/>
                <a:ext cx="670629" cy="390700"/>
              </a:xfrm>
              <a:prstGeom prst="rect">
                <a:avLst/>
              </a:prstGeom>
              <a:noFill/>
              <a:ln w="9525">
                <a:noFill/>
                <a:miter lim="800000"/>
                <a:headEnd/>
                <a:tailEnd/>
              </a:ln>
            </p:spPr>
          </p:pic>
        </p:grpSp>
        <p:sp>
          <p:nvSpPr>
            <p:cNvPr id="40" name="文本框 26">
              <a:extLst>
                <a:ext uri="{FF2B5EF4-FFF2-40B4-BE49-F238E27FC236}">
                  <a16:creationId xmlns:a16="http://schemas.microsoft.com/office/drawing/2014/main" id="{29B4353C-6509-46E1-BB59-F9DF8BEDE159}"/>
                </a:ext>
              </a:extLst>
            </p:cNvPr>
            <p:cNvSpPr txBox="1"/>
            <p:nvPr/>
          </p:nvSpPr>
          <p:spPr>
            <a:xfrm>
              <a:off x="1915657" y="5097965"/>
              <a:ext cx="349058"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SPINE</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sp>
          <p:nvSpPr>
            <p:cNvPr id="41" name="TextBox 346">
              <a:extLst>
                <a:ext uri="{FF2B5EF4-FFF2-40B4-BE49-F238E27FC236}">
                  <a16:creationId xmlns:a16="http://schemas.microsoft.com/office/drawing/2014/main" id="{6DE8E8F0-428B-455A-899B-378A6351389B}"/>
                </a:ext>
              </a:extLst>
            </p:cNvPr>
            <p:cNvSpPr txBox="1"/>
            <p:nvPr/>
          </p:nvSpPr>
          <p:spPr>
            <a:xfrm>
              <a:off x="1752768" y="6182078"/>
              <a:ext cx="1381906" cy="143813"/>
            </a:xfrm>
            <a:prstGeom prst="rect">
              <a:avLst/>
            </a:prstGeom>
            <a:noFill/>
          </p:spPr>
          <p:txBody>
            <a:bodyPr wrap="square" lIns="91401" tIns="45700" rIns="91401" bIns="45700" rtlCol="0">
              <a:spAutoFit/>
            </a:bodyPr>
            <a:lstStyle/>
            <a:p>
              <a:pPr defTabSz="914400" fontAlgn="auto">
                <a:spcBef>
                  <a:spcPts val="0"/>
                </a:spcBef>
                <a:spcAft>
                  <a:spcPts val="0"/>
                </a:spcAft>
                <a:defRPr/>
              </a:pPr>
              <a:r>
                <a:rPr kumimoji="0" lang="en-US" altLang="zh-CN" sz="900" kern="0" dirty="0">
                  <a:solidFill>
                    <a:srgbClr val="000000"/>
                  </a:solidFill>
                  <a:latin typeface="微软雅黑" pitchFamily="34" charset="-122"/>
                  <a:ea typeface="微软雅黑" pitchFamily="34" charset="-122"/>
                  <a:cs typeface="Arial Unicode MS" pitchFamily="34" charset="-122"/>
                </a:rPr>
                <a:t>Virtualized Server</a:t>
              </a:r>
              <a:endParaRPr kumimoji="0" lang="zh-CN" altLang="en-US" sz="900" kern="0" dirty="0">
                <a:solidFill>
                  <a:srgbClr val="000000"/>
                </a:solidFill>
                <a:latin typeface="微软雅黑" pitchFamily="34" charset="-122"/>
                <a:ea typeface="微软雅黑" pitchFamily="34" charset="-122"/>
                <a:cs typeface="Arial Unicode MS" pitchFamily="34" charset="-122"/>
              </a:endParaRPr>
            </a:p>
          </p:txBody>
        </p:sp>
        <p:cxnSp>
          <p:nvCxnSpPr>
            <p:cNvPr id="42" name="直接连接符 41">
              <a:extLst>
                <a:ext uri="{FF2B5EF4-FFF2-40B4-BE49-F238E27FC236}">
                  <a16:creationId xmlns:a16="http://schemas.microsoft.com/office/drawing/2014/main" id="{3C8A034C-BFF6-4458-996E-7E0C8F749582}"/>
                </a:ext>
              </a:extLst>
            </p:cNvPr>
            <p:cNvCxnSpPr>
              <a:endCxn id="98" idx="1"/>
            </p:cNvCxnSpPr>
            <p:nvPr/>
          </p:nvCxnSpPr>
          <p:spPr>
            <a:xfrm flipV="1">
              <a:off x="2334084" y="4762777"/>
              <a:ext cx="304372" cy="0"/>
            </a:xfrm>
            <a:prstGeom prst="line">
              <a:avLst/>
            </a:prstGeom>
            <a:noFill/>
            <a:ln w="9525" cap="flat" cmpd="sng" algn="ctr">
              <a:solidFill>
                <a:sysClr val="window" lastClr="FFFFFF">
                  <a:lumMod val="50000"/>
                </a:sysClr>
              </a:solidFill>
              <a:prstDash val="solid"/>
            </a:ln>
            <a:effectLst/>
          </p:spPr>
        </p:cxnSp>
        <p:cxnSp>
          <p:nvCxnSpPr>
            <p:cNvPr id="43" name="直接连接符 42">
              <a:extLst>
                <a:ext uri="{FF2B5EF4-FFF2-40B4-BE49-F238E27FC236}">
                  <a16:creationId xmlns:a16="http://schemas.microsoft.com/office/drawing/2014/main" id="{E692F2D4-487E-45FA-8F49-E346FB52B6D3}"/>
                </a:ext>
              </a:extLst>
            </p:cNvPr>
            <p:cNvCxnSpPr/>
            <p:nvPr/>
          </p:nvCxnSpPr>
          <p:spPr>
            <a:xfrm flipV="1">
              <a:off x="6487821" y="4732403"/>
              <a:ext cx="304372" cy="0"/>
            </a:xfrm>
            <a:prstGeom prst="line">
              <a:avLst/>
            </a:prstGeom>
            <a:noFill/>
            <a:ln w="9525" cap="flat" cmpd="sng" algn="ctr">
              <a:solidFill>
                <a:sysClr val="window" lastClr="FFFFFF">
                  <a:lumMod val="50000"/>
                </a:sysClr>
              </a:solidFill>
              <a:prstDash val="solid"/>
            </a:ln>
            <a:effectLst/>
          </p:spPr>
        </p:cxnSp>
        <p:cxnSp>
          <p:nvCxnSpPr>
            <p:cNvPr id="44" name="直接连接符 43">
              <a:extLst>
                <a:ext uri="{FF2B5EF4-FFF2-40B4-BE49-F238E27FC236}">
                  <a16:creationId xmlns:a16="http://schemas.microsoft.com/office/drawing/2014/main" id="{E98D984A-8DCB-453F-990A-7E9EF63EFD34}"/>
                </a:ext>
              </a:extLst>
            </p:cNvPr>
            <p:cNvCxnSpPr/>
            <p:nvPr/>
          </p:nvCxnSpPr>
          <p:spPr>
            <a:xfrm>
              <a:off x="1655680" y="5179164"/>
              <a:ext cx="157182" cy="0"/>
            </a:xfrm>
            <a:prstGeom prst="line">
              <a:avLst/>
            </a:prstGeom>
            <a:noFill/>
            <a:ln w="9525" cap="flat" cmpd="sng" algn="ctr">
              <a:solidFill>
                <a:sysClr val="window" lastClr="FFFFFF">
                  <a:lumMod val="50000"/>
                </a:sysClr>
              </a:solidFill>
              <a:prstDash val="solid"/>
            </a:ln>
            <a:effectLst/>
          </p:spPr>
        </p:cxnSp>
        <p:sp>
          <p:nvSpPr>
            <p:cNvPr id="45" name="矩形 44">
              <a:extLst>
                <a:ext uri="{FF2B5EF4-FFF2-40B4-BE49-F238E27FC236}">
                  <a16:creationId xmlns:a16="http://schemas.microsoft.com/office/drawing/2014/main" id="{05740BEB-064A-4C61-90E8-64059636ECF5}"/>
                </a:ext>
              </a:extLst>
            </p:cNvPr>
            <p:cNvSpPr/>
            <p:nvPr/>
          </p:nvSpPr>
          <p:spPr bwMode="auto">
            <a:xfrm>
              <a:off x="7360076" y="5087815"/>
              <a:ext cx="573791" cy="182336"/>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cxnSp>
          <p:nvCxnSpPr>
            <p:cNvPr id="46" name="直接连接符 45">
              <a:extLst>
                <a:ext uri="{FF2B5EF4-FFF2-40B4-BE49-F238E27FC236}">
                  <a16:creationId xmlns:a16="http://schemas.microsoft.com/office/drawing/2014/main" id="{88CF8183-2A9B-44C1-9E3D-40FDF5C68C9A}"/>
                </a:ext>
              </a:extLst>
            </p:cNvPr>
            <p:cNvCxnSpPr/>
            <p:nvPr/>
          </p:nvCxnSpPr>
          <p:spPr>
            <a:xfrm>
              <a:off x="7183605" y="5179164"/>
              <a:ext cx="157182" cy="0"/>
            </a:xfrm>
            <a:prstGeom prst="line">
              <a:avLst/>
            </a:prstGeom>
            <a:noFill/>
            <a:ln w="9525" cap="flat" cmpd="sng" algn="ctr">
              <a:solidFill>
                <a:sysClr val="window" lastClr="FFFFFF">
                  <a:lumMod val="50000"/>
                </a:sysClr>
              </a:solidFill>
              <a:prstDash val="solid"/>
            </a:ln>
            <a:effectLst/>
          </p:spPr>
        </p:cxnSp>
        <p:sp>
          <p:nvSpPr>
            <p:cNvPr id="47" name="同心圆 925">
              <a:extLst>
                <a:ext uri="{FF2B5EF4-FFF2-40B4-BE49-F238E27FC236}">
                  <a16:creationId xmlns:a16="http://schemas.microsoft.com/office/drawing/2014/main" id="{8797F082-56AE-4845-9B7B-4D1946F5B856}"/>
                </a:ext>
              </a:extLst>
            </p:cNvPr>
            <p:cNvSpPr/>
            <p:nvPr/>
          </p:nvSpPr>
          <p:spPr bwMode="auto">
            <a:xfrm>
              <a:off x="4036273" y="5255396"/>
              <a:ext cx="1174725" cy="598681"/>
            </a:xfrm>
            <a:prstGeom prst="donut">
              <a:avLst>
                <a:gd name="adj" fmla="val 10418"/>
              </a:avLst>
            </a:prstGeom>
            <a:gradFill>
              <a:gsLst>
                <a:gs pos="0">
                  <a:srgbClr val="FF3399"/>
                </a:gs>
                <a:gs pos="25000">
                  <a:srgbClr val="FF6633"/>
                </a:gs>
                <a:gs pos="50000">
                  <a:srgbClr val="FFFF00"/>
                </a:gs>
                <a:gs pos="75000">
                  <a:srgbClr val="01A78F"/>
                </a:gs>
                <a:gs pos="100000">
                  <a:srgbClr val="3366FF"/>
                </a:gs>
              </a:gsLst>
              <a:lin ang="0" scaled="0"/>
            </a:gradFill>
            <a:ln w="9525" cap="flat" cmpd="sng" algn="ctr">
              <a:noFill/>
              <a:prstDash val="solid"/>
              <a:round/>
              <a:headEnd type="none" w="med" len="med"/>
              <a:tailEnd type="none" w="med" len="med"/>
            </a:ln>
            <a:effectLst/>
          </p:spPr>
          <p:txBody>
            <a:bodyPr vert="horz" wrap="square" lIns="44514" tIns="22257" rIns="44514" bIns="22257" numCol="1" rtlCol="0" anchor="t" anchorCtr="0" compatLnSpc="1">
              <a:prstTxWarp prst="textNoShape">
                <a:avLst/>
              </a:prstTxWarp>
              <a:noAutofit/>
            </a:bodyPr>
            <a:lstStyle/>
            <a:p>
              <a:pPr defTabSz="450582" fontAlgn="auto">
                <a:spcBef>
                  <a:spcPts val="0"/>
                </a:spcBef>
                <a:spcAft>
                  <a:spcPts val="0"/>
                </a:spcAft>
                <a:defRPr/>
              </a:pPr>
              <a:endParaRPr kumimoji="0" lang="zh-CN" altLang="en-US" sz="900" kern="0" dirty="0">
                <a:solidFill>
                  <a:srgbClr val="000000"/>
                </a:solidFill>
                <a:latin typeface="微软雅黑" pitchFamily="34" charset="-122"/>
                <a:ea typeface="微软雅黑" pitchFamily="34" charset="-122"/>
              </a:endParaRPr>
            </a:p>
          </p:txBody>
        </p:sp>
        <p:cxnSp>
          <p:nvCxnSpPr>
            <p:cNvPr id="48" name="直接连接符 47">
              <a:extLst>
                <a:ext uri="{FF2B5EF4-FFF2-40B4-BE49-F238E27FC236}">
                  <a16:creationId xmlns:a16="http://schemas.microsoft.com/office/drawing/2014/main" id="{A856EEE4-BDB6-4A7F-97BD-D2EC46BC3C6A}"/>
                </a:ext>
              </a:extLst>
            </p:cNvPr>
            <p:cNvCxnSpPr>
              <a:stCxn id="47" idx="2"/>
            </p:cNvCxnSpPr>
            <p:nvPr/>
          </p:nvCxnSpPr>
          <p:spPr>
            <a:xfrm flipH="1" flipV="1">
              <a:off x="2399801" y="5190223"/>
              <a:ext cx="1636472" cy="364514"/>
            </a:xfrm>
            <a:prstGeom prst="line">
              <a:avLst/>
            </a:prstGeom>
            <a:noFill/>
            <a:ln w="9525" cap="flat" cmpd="sng" algn="ctr">
              <a:solidFill>
                <a:srgbClr val="F79646">
                  <a:lumMod val="75000"/>
                </a:srgbClr>
              </a:solidFill>
              <a:prstDash val="solid"/>
            </a:ln>
            <a:effectLst/>
          </p:spPr>
        </p:cxnSp>
        <p:cxnSp>
          <p:nvCxnSpPr>
            <p:cNvPr id="49" name="直接连接符 48">
              <a:extLst>
                <a:ext uri="{FF2B5EF4-FFF2-40B4-BE49-F238E27FC236}">
                  <a16:creationId xmlns:a16="http://schemas.microsoft.com/office/drawing/2014/main" id="{C1E14635-978C-414F-9205-E1DB59AE0AF1}"/>
                </a:ext>
              </a:extLst>
            </p:cNvPr>
            <p:cNvCxnSpPr>
              <a:stCxn id="47" idx="6"/>
              <a:endCxn id="21" idx="1"/>
            </p:cNvCxnSpPr>
            <p:nvPr/>
          </p:nvCxnSpPr>
          <p:spPr>
            <a:xfrm flipV="1">
              <a:off x="5210998" y="5163423"/>
              <a:ext cx="1313926" cy="391314"/>
            </a:xfrm>
            <a:prstGeom prst="line">
              <a:avLst/>
            </a:prstGeom>
            <a:noFill/>
            <a:ln w="9525" cap="flat" cmpd="sng" algn="ctr">
              <a:solidFill>
                <a:srgbClr val="F79646">
                  <a:lumMod val="75000"/>
                </a:srgbClr>
              </a:solidFill>
              <a:prstDash val="solid"/>
            </a:ln>
            <a:effectLst/>
          </p:spPr>
        </p:cxnSp>
        <p:sp>
          <p:nvSpPr>
            <p:cNvPr id="50" name="文本框 26">
              <a:extLst>
                <a:ext uri="{FF2B5EF4-FFF2-40B4-BE49-F238E27FC236}">
                  <a16:creationId xmlns:a16="http://schemas.microsoft.com/office/drawing/2014/main" id="{020AE061-1F39-4222-8DA8-D608DF1ED1B3}"/>
                </a:ext>
              </a:extLst>
            </p:cNvPr>
            <p:cNvSpPr txBox="1"/>
            <p:nvPr/>
          </p:nvSpPr>
          <p:spPr>
            <a:xfrm>
              <a:off x="4477687" y="5449640"/>
              <a:ext cx="321353" cy="158210"/>
            </a:xfrm>
            <a:prstGeom prst="rect">
              <a:avLst/>
            </a:prstGeom>
            <a:noFill/>
          </p:spPr>
          <p:txBody>
            <a:bodyPr wrap="none" lIns="68562" tIns="34281" rIns="68562" bIns="34281" rtlCol="0">
              <a:spAutoFit/>
            </a:bodyPr>
            <a:lstStyle/>
            <a:p>
              <a:pPr algn="ctr" defTabSz="914400" fontAlgn="auto">
                <a:spcBef>
                  <a:spcPts val="0"/>
                </a:spcBef>
                <a:spcAft>
                  <a:spcPts val="0"/>
                </a:spcAft>
                <a:defRPr/>
              </a:pPr>
              <a:r>
                <a:rPr kumimoji="0" lang="zh-CN" altLang="en-US" sz="1200" kern="0" dirty="0">
                  <a:solidFill>
                    <a:prstClr val="black"/>
                  </a:solidFill>
                  <a:latin typeface="微软雅黑" pitchFamily="34" charset="-122"/>
                  <a:ea typeface="微软雅黑" pitchFamily="34" charset="-122"/>
                  <a:cs typeface="Arial Unicode MS" pitchFamily="34" charset="-122"/>
                </a:rPr>
                <a:t>互联</a:t>
              </a:r>
              <a:endParaRPr kumimoji="0" lang="zh-CN" altLang="en-US" sz="1200" b="1" kern="0" dirty="0">
                <a:solidFill>
                  <a:prstClr val="black"/>
                </a:solidFill>
                <a:latin typeface="微软雅黑" pitchFamily="34" charset="-122"/>
                <a:ea typeface="微软雅黑" pitchFamily="34" charset="-122"/>
                <a:cs typeface="Arial Unicode MS" pitchFamily="34" charset="-122"/>
              </a:endParaRPr>
            </a:p>
          </p:txBody>
        </p:sp>
        <p:cxnSp>
          <p:nvCxnSpPr>
            <p:cNvPr id="51" name="直接连接符 50">
              <a:extLst>
                <a:ext uri="{FF2B5EF4-FFF2-40B4-BE49-F238E27FC236}">
                  <a16:creationId xmlns:a16="http://schemas.microsoft.com/office/drawing/2014/main" id="{D0A3C4A1-B143-4A42-9EA0-6193BE1F1130}"/>
                </a:ext>
              </a:extLst>
            </p:cNvPr>
            <p:cNvCxnSpPr>
              <a:stCxn id="98" idx="3"/>
              <a:endCxn id="9" idx="2"/>
            </p:cNvCxnSpPr>
            <p:nvPr/>
          </p:nvCxnSpPr>
          <p:spPr>
            <a:xfrm flipV="1">
              <a:off x="3219072" y="4461444"/>
              <a:ext cx="1400996" cy="301333"/>
            </a:xfrm>
            <a:prstGeom prst="line">
              <a:avLst/>
            </a:prstGeom>
            <a:noFill/>
            <a:ln w="6350" cap="flat" cmpd="sng" algn="ctr">
              <a:solidFill>
                <a:sysClr val="window" lastClr="FFFFFF">
                  <a:lumMod val="65000"/>
                </a:sysClr>
              </a:solidFill>
              <a:prstDash val="lgDash"/>
            </a:ln>
            <a:effectLst/>
          </p:spPr>
        </p:cxnSp>
        <p:cxnSp>
          <p:nvCxnSpPr>
            <p:cNvPr id="52" name="直接连接符 51">
              <a:extLst>
                <a:ext uri="{FF2B5EF4-FFF2-40B4-BE49-F238E27FC236}">
                  <a16:creationId xmlns:a16="http://schemas.microsoft.com/office/drawing/2014/main" id="{05618645-9FE3-4E2D-AFDD-769D86AB66E9}"/>
                </a:ext>
              </a:extLst>
            </p:cNvPr>
            <p:cNvCxnSpPr>
              <a:stCxn id="96" idx="1"/>
              <a:endCxn id="9" idx="2"/>
            </p:cNvCxnSpPr>
            <p:nvPr/>
          </p:nvCxnSpPr>
          <p:spPr>
            <a:xfrm flipH="1" flipV="1">
              <a:off x="4620068" y="4461444"/>
              <a:ext cx="1288510" cy="273083"/>
            </a:xfrm>
            <a:prstGeom prst="line">
              <a:avLst/>
            </a:prstGeom>
            <a:noFill/>
            <a:ln w="6350" cap="flat" cmpd="sng" algn="ctr">
              <a:solidFill>
                <a:sysClr val="window" lastClr="FFFFFF">
                  <a:lumMod val="65000"/>
                </a:sysClr>
              </a:solidFill>
              <a:prstDash val="lgDash"/>
            </a:ln>
            <a:effectLst/>
          </p:spPr>
        </p:cxnSp>
        <p:sp>
          <p:nvSpPr>
            <p:cNvPr id="53" name="矩形 52">
              <a:extLst>
                <a:ext uri="{FF2B5EF4-FFF2-40B4-BE49-F238E27FC236}">
                  <a16:creationId xmlns:a16="http://schemas.microsoft.com/office/drawing/2014/main" id="{C1017D8B-A952-4030-A6FF-7014DC030953}"/>
                </a:ext>
              </a:extLst>
            </p:cNvPr>
            <p:cNvSpPr/>
            <p:nvPr/>
          </p:nvSpPr>
          <p:spPr>
            <a:xfrm>
              <a:off x="829075" y="4548844"/>
              <a:ext cx="2570890" cy="1850388"/>
            </a:xfrm>
            <a:prstGeom prst="rect">
              <a:avLst/>
            </a:prstGeom>
            <a:noFill/>
            <a:ln w="6350" cap="flat" cmpd="sng" algn="ctr">
              <a:solidFill>
                <a:sysClr val="window" lastClr="FFFFFF">
                  <a:lumMod val="65000"/>
                </a:sysClr>
              </a:solidFill>
              <a:prstDash val="lgDash"/>
            </a:ln>
            <a:effectLst/>
          </p:spPr>
          <p:txBody>
            <a:bodyPr lIns="68562" tIns="34281" rIns="68562" bIns="34281" rtlCol="0" anchor="ctr"/>
            <a:lstStyle/>
            <a:p>
              <a:pPr algn="ctr" defTabSz="914400" fontAlgn="auto">
                <a:spcBef>
                  <a:spcPts val="0"/>
                </a:spcBef>
                <a:spcAft>
                  <a:spcPts val="0"/>
                </a:spcAft>
                <a:defRPr/>
              </a:pPr>
              <a:endParaRPr kumimoji="0" lang="zh-CN" altLang="en-US" sz="2400" kern="0">
                <a:solidFill>
                  <a:prstClr val="white"/>
                </a:solidFill>
                <a:latin typeface="微软雅黑" pitchFamily="34" charset="-122"/>
                <a:ea typeface="微软雅黑" pitchFamily="34" charset="-122"/>
              </a:endParaRPr>
            </a:p>
          </p:txBody>
        </p:sp>
        <p:sp>
          <p:nvSpPr>
            <p:cNvPr id="54" name="矩形 53">
              <a:extLst>
                <a:ext uri="{FF2B5EF4-FFF2-40B4-BE49-F238E27FC236}">
                  <a16:creationId xmlns:a16="http://schemas.microsoft.com/office/drawing/2014/main" id="{12E5E084-AFF1-459D-8BF4-62AA8D98EC4C}"/>
                </a:ext>
              </a:extLst>
            </p:cNvPr>
            <p:cNvSpPr/>
            <p:nvPr/>
          </p:nvSpPr>
          <p:spPr>
            <a:xfrm>
              <a:off x="5840171" y="4584099"/>
              <a:ext cx="2590420" cy="1850388"/>
            </a:xfrm>
            <a:prstGeom prst="rect">
              <a:avLst/>
            </a:prstGeom>
            <a:noFill/>
            <a:ln w="6350" cap="flat" cmpd="sng" algn="ctr">
              <a:solidFill>
                <a:sysClr val="window" lastClr="FFFFFF">
                  <a:lumMod val="65000"/>
                </a:sysClr>
              </a:solidFill>
              <a:prstDash val="lgDash"/>
            </a:ln>
            <a:effectLst/>
          </p:spPr>
          <p:txBody>
            <a:bodyPr lIns="68562" tIns="34281" rIns="68562" bIns="34281" rtlCol="0" anchor="ctr"/>
            <a:lstStyle/>
            <a:p>
              <a:pPr algn="ctr" defTabSz="914400" fontAlgn="auto">
                <a:spcBef>
                  <a:spcPts val="0"/>
                </a:spcBef>
                <a:spcAft>
                  <a:spcPts val="0"/>
                </a:spcAft>
                <a:defRPr/>
              </a:pPr>
              <a:endParaRPr kumimoji="0" lang="zh-CN" altLang="en-US" sz="2400" kern="0">
                <a:solidFill>
                  <a:prstClr val="white"/>
                </a:solidFill>
                <a:latin typeface="微软雅黑" pitchFamily="34" charset="-122"/>
                <a:ea typeface="微软雅黑" pitchFamily="34" charset="-122"/>
              </a:endParaRPr>
            </a:p>
          </p:txBody>
        </p:sp>
        <p:sp>
          <p:nvSpPr>
            <p:cNvPr id="55" name="文本框 36">
              <a:extLst>
                <a:ext uri="{FF2B5EF4-FFF2-40B4-BE49-F238E27FC236}">
                  <a16:creationId xmlns:a16="http://schemas.microsoft.com/office/drawing/2014/main" id="{B55945D3-9321-4D96-8A09-9F46F722156E}"/>
                </a:ext>
              </a:extLst>
            </p:cNvPr>
            <p:cNvSpPr txBox="1"/>
            <p:nvPr/>
          </p:nvSpPr>
          <p:spPr>
            <a:xfrm>
              <a:off x="7696700" y="4597986"/>
              <a:ext cx="615719" cy="143827"/>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b="1" kern="0" dirty="0">
                  <a:solidFill>
                    <a:prstClr val="black"/>
                  </a:solidFill>
                  <a:latin typeface="微软雅黑" pitchFamily="34" charset="-122"/>
                  <a:ea typeface="微软雅黑" pitchFamily="34" charset="-122"/>
                </a:rPr>
                <a:t>Province B</a:t>
              </a:r>
              <a:endParaRPr kumimoji="0" lang="zh-CN" altLang="en-US" sz="1050" b="1" kern="0" dirty="0">
                <a:solidFill>
                  <a:prstClr val="black"/>
                </a:solidFill>
                <a:latin typeface="微软雅黑" pitchFamily="34" charset="-122"/>
                <a:ea typeface="微软雅黑" pitchFamily="34" charset="-122"/>
              </a:endParaRPr>
            </a:p>
          </p:txBody>
        </p:sp>
        <p:sp>
          <p:nvSpPr>
            <p:cNvPr id="56" name="文本框 26">
              <a:extLst>
                <a:ext uri="{FF2B5EF4-FFF2-40B4-BE49-F238E27FC236}">
                  <a16:creationId xmlns:a16="http://schemas.microsoft.com/office/drawing/2014/main" id="{F91E913F-9253-4CDE-B2AE-6D440BDEF4FE}"/>
                </a:ext>
              </a:extLst>
            </p:cNvPr>
            <p:cNvSpPr txBox="1"/>
            <p:nvPr/>
          </p:nvSpPr>
          <p:spPr>
            <a:xfrm>
              <a:off x="6675985" y="5088594"/>
              <a:ext cx="349058"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SPINE</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sp>
          <p:nvSpPr>
            <p:cNvPr id="57" name="文本框 26">
              <a:extLst>
                <a:ext uri="{FF2B5EF4-FFF2-40B4-BE49-F238E27FC236}">
                  <a16:creationId xmlns:a16="http://schemas.microsoft.com/office/drawing/2014/main" id="{A87F2B48-D9A3-404D-866E-660E9427EFC1}"/>
                </a:ext>
              </a:extLst>
            </p:cNvPr>
            <p:cNvSpPr txBox="1"/>
            <p:nvPr/>
          </p:nvSpPr>
          <p:spPr>
            <a:xfrm>
              <a:off x="1059191" y="5094399"/>
              <a:ext cx="563771"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Internet PE</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sp>
          <p:nvSpPr>
            <p:cNvPr id="58" name="文本框 26">
              <a:extLst>
                <a:ext uri="{FF2B5EF4-FFF2-40B4-BE49-F238E27FC236}">
                  <a16:creationId xmlns:a16="http://schemas.microsoft.com/office/drawing/2014/main" id="{2290A491-4DEF-4CA5-AB59-2E52F8A7494B}"/>
                </a:ext>
              </a:extLst>
            </p:cNvPr>
            <p:cNvSpPr txBox="1"/>
            <p:nvPr/>
          </p:nvSpPr>
          <p:spPr>
            <a:xfrm>
              <a:off x="7341815" y="5097962"/>
              <a:ext cx="563771"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Internet PE</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sp>
          <p:nvSpPr>
            <p:cNvPr id="59" name="TextBox 328">
              <a:extLst>
                <a:ext uri="{FF2B5EF4-FFF2-40B4-BE49-F238E27FC236}">
                  <a16:creationId xmlns:a16="http://schemas.microsoft.com/office/drawing/2014/main" id="{8C934666-BBA4-4A60-A962-7E3CBB5F2C5E}"/>
                </a:ext>
              </a:extLst>
            </p:cNvPr>
            <p:cNvSpPr txBox="1"/>
            <p:nvPr/>
          </p:nvSpPr>
          <p:spPr>
            <a:xfrm>
              <a:off x="6792193" y="6209123"/>
              <a:ext cx="824185" cy="143813"/>
            </a:xfrm>
            <a:prstGeom prst="rect">
              <a:avLst/>
            </a:prstGeom>
            <a:noFill/>
          </p:spPr>
          <p:txBody>
            <a:bodyPr wrap="square" lIns="91401" tIns="45700" rIns="91401" bIns="45700" rtlCol="0">
              <a:spAutoFit/>
            </a:bodyPr>
            <a:lstStyle/>
            <a:p>
              <a:pPr defTabSz="914400" fontAlgn="auto">
                <a:spcBef>
                  <a:spcPts val="0"/>
                </a:spcBef>
                <a:spcAft>
                  <a:spcPts val="0"/>
                </a:spcAft>
                <a:defRPr/>
              </a:pPr>
              <a:r>
                <a:rPr kumimoji="0" lang="en-US" altLang="zh-CN" sz="900" kern="0" dirty="0">
                  <a:solidFill>
                    <a:srgbClr val="000000"/>
                  </a:solidFill>
                  <a:latin typeface="微软雅黑" pitchFamily="34" charset="-122"/>
                  <a:ea typeface="微软雅黑" pitchFamily="34" charset="-122"/>
                  <a:cs typeface="Arial Unicode MS" pitchFamily="34" charset="-122"/>
                </a:rPr>
                <a:t>Physical Server</a:t>
              </a:r>
              <a:endParaRPr kumimoji="0" lang="zh-CN" altLang="en-US" sz="900" kern="0" dirty="0">
                <a:solidFill>
                  <a:srgbClr val="000000"/>
                </a:solidFill>
                <a:latin typeface="微软雅黑" pitchFamily="34" charset="-122"/>
                <a:ea typeface="微软雅黑" pitchFamily="34" charset="-122"/>
                <a:cs typeface="Arial Unicode MS" pitchFamily="34" charset="-122"/>
              </a:endParaRPr>
            </a:p>
          </p:txBody>
        </p:sp>
        <p:sp>
          <p:nvSpPr>
            <p:cNvPr id="60" name="TextBox 346">
              <a:extLst>
                <a:ext uri="{FF2B5EF4-FFF2-40B4-BE49-F238E27FC236}">
                  <a16:creationId xmlns:a16="http://schemas.microsoft.com/office/drawing/2014/main" id="{6691386C-D5FB-46ED-9F5F-E94C86094698}"/>
                </a:ext>
              </a:extLst>
            </p:cNvPr>
            <p:cNvSpPr txBox="1"/>
            <p:nvPr/>
          </p:nvSpPr>
          <p:spPr>
            <a:xfrm>
              <a:off x="5982760" y="6209834"/>
              <a:ext cx="1381906" cy="143813"/>
            </a:xfrm>
            <a:prstGeom prst="rect">
              <a:avLst/>
            </a:prstGeom>
            <a:noFill/>
          </p:spPr>
          <p:txBody>
            <a:bodyPr wrap="square" lIns="91401" tIns="45700" rIns="91401" bIns="45700" rtlCol="0">
              <a:spAutoFit/>
            </a:bodyPr>
            <a:lstStyle/>
            <a:p>
              <a:pPr defTabSz="914400" fontAlgn="auto">
                <a:spcBef>
                  <a:spcPts val="0"/>
                </a:spcBef>
                <a:spcAft>
                  <a:spcPts val="0"/>
                </a:spcAft>
                <a:defRPr/>
              </a:pPr>
              <a:r>
                <a:rPr kumimoji="0" lang="en-US" altLang="zh-CN" sz="900" kern="0" dirty="0">
                  <a:solidFill>
                    <a:srgbClr val="000000"/>
                  </a:solidFill>
                  <a:latin typeface="微软雅黑" pitchFamily="34" charset="-122"/>
                  <a:ea typeface="微软雅黑" pitchFamily="34" charset="-122"/>
                  <a:cs typeface="Arial Unicode MS" pitchFamily="34" charset="-122"/>
                </a:rPr>
                <a:t>Virtualized Server</a:t>
              </a:r>
              <a:endParaRPr kumimoji="0" lang="zh-CN" altLang="en-US" sz="900" kern="0" dirty="0">
                <a:solidFill>
                  <a:srgbClr val="000000"/>
                </a:solidFill>
                <a:latin typeface="微软雅黑" pitchFamily="34" charset="-122"/>
                <a:ea typeface="微软雅黑" pitchFamily="34" charset="-122"/>
                <a:cs typeface="Arial Unicode MS" pitchFamily="34" charset="-122"/>
              </a:endParaRPr>
            </a:p>
          </p:txBody>
        </p:sp>
        <p:sp>
          <p:nvSpPr>
            <p:cNvPr id="61" name="矩形 60">
              <a:extLst>
                <a:ext uri="{FF2B5EF4-FFF2-40B4-BE49-F238E27FC236}">
                  <a16:creationId xmlns:a16="http://schemas.microsoft.com/office/drawing/2014/main" id="{9711522F-A21F-4F09-A066-C58B5E745F6C}"/>
                </a:ext>
              </a:extLst>
            </p:cNvPr>
            <p:cNvSpPr/>
            <p:nvPr/>
          </p:nvSpPr>
          <p:spPr bwMode="auto">
            <a:xfrm>
              <a:off x="997739" y="5513996"/>
              <a:ext cx="891895" cy="203030"/>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sp>
          <p:nvSpPr>
            <p:cNvPr id="62" name="文本框 26">
              <a:extLst>
                <a:ext uri="{FF2B5EF4-FFF2-40B4-BE49-F238E27FC236}">
                  <a16:creationId xmlns:a16="http://schemas.microsoft.com/office/drawing/2014/main" id="{76222240-E383-4B06-81E5-AA4D851684E0}"/>
                </a:ext>
              </a:extLst>
            </p:cNvPr>
            <p:cNvSpPr txBox="1"/>
            <p:nvPr/>
          </p:nvSpPr>
          <p:spPr>
            <a:xfrm>
              <a:off x="1377288" y="5544840"/>
              <a:ext cx="300574"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LEAF</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cxnSp>
          <p:nvCxnSpPr>
            <p:cNvPr id="63" name="直接连接符 148">
              <a:extLst>
                <a:ext uri="{FF2B5EF4-FFF2-40B4-BE49-F238E27FC236}">
                  <a16:creationId xmlns:a16="http://schemas.microsoft.com/office/drawing/2014/main" id="{B0C2A75F-8E82-487A-BACA-7374D16EB2FC}"/>
                </a:ext>
              </a:extLst>
            </p:cNvPr>
            <p:cNvCxnSpPr>
              <a:endCxn id="89" idx="0"/>
            </p:cNvCxnSpPr>
            <p:nvPr/>
          </p:nvCxnSpPr>
          <p:spPr bwMode="auto">
            <a:xfrm>
              <a:off x="1271977" y="5711580"/>
              <a:ext cx="0" cy="162607"/>
            </a:xfrm>
            <a:prstGeom prst="line">
              <a:avLst/>
            </a:prstGeom>
            <a:noFill/>
            <a:ln w="9525" cap="flat" cmpd="sng" algn="ctr">
              <a:solidFill>
                <a:sysClr val="window" lastClr="FFFFFF">
                  <a:lumMod val="65000"/>
                </a:sysClr>
              </a:solidFill>
              <a:prstDash val="solid"/>
              <a:round/>
              <a:headEnd type="none" w="med" len="med"/>
              <a:tailEnd type="none" w="med" len="med"/>
            </a:ln>
            <a:effectLst/>
          </p:spPr>
        </p:cxnSp>
        <p:pic>
          <p:nvPicPr>
            <p:cNvPr id="64" name="Picture 1939" descr="图片682">
              <a:extLst>
                <a:ext uri="{FF2B5EF4-FFF2-40B4-BE49-F238E27FC236}">
                  <a16:creationId xmlns:a16="http://schemas.microsoft.com/office/drawing/2014/main" id="{3095F842-1B11-48BB-8895-E07CC85E26E9}"/>
                </a:ext>
              </a:extLst>
            </p:cNvPr>
            <p:cNvPicPr>
              <a:picLocks noChangeAspect="1" noChangeArrowheads="1"/>
            </p:cNvPicPr>
            <p:nvPr/>
          </p:nvPicPr>
          <p:blipFill>
            <a:blip r:embed="rId3" cstate="print"/>
            <a:srcRect/>
            <a:stretch>
              <a:fillRect/>
            </a:stretch>
          </p:blipFill>
          <p:spPr bwMode="auto">
            <a:xfrm>
              <a:off x="1686755" y="5869960"/>
              <a:ext cx="235825" cy="313678"/>
            </a:xfrm>
            <a:prstGeom prst="rect">
              <a:avLst/>
            </a:prstGeom>
            <a:noFill/>
          </p:spPr>
        </p:pic>
        <p:grpSp>
          <p:nvGrpSpPr>
            <p:cNvPr id="65" name="组合 99">
              <a:extLst>
                <a:ext uri="{FF2B5EF4-FFF2-40B4-BE49-F238E27FC236}">
                  <a16:creationId xmlns:a16="http://schemas.microsoft.com/office/drawing/2014/main" id="{EE08331A-0867-4ED8-9FF2-F3EFE3FD2FE8}"/>
                </a:ext>
              </a:extLst>
            </p:cNvPr>
            <p:cNvGrpSpPr/>
            <p:nvPr/>
          </p:nvGrpSpPr>
          <p:grpSpPr>
            <a:xfrm>
              <a:off x="1008362" y="5874186"/>
              <a:ext cx="533074" cy="325042"/>
              <a:chOff x="2932586" y="5558144"/>
              <a:chExt cx="1077160" cy="521669"/>
            </a:xfrm>
          </p:grpSpPr>
          <p:sp>
            <p:nvSpPr>
              <p:cNvPr id="89" name="矩形 88">
                <a:extLst>
                  <a:ext uri="{FF2B5EF4-FFF2-40B4-BE49-F238E27FC236}">
                    <a16:creationId xmlns:a16="http://schemas.microsoft.com/office/drawing/2014/main" id="{5D214F98-2CCF-45FA-820A-DA2F9471FF5F}"/>
                  </a:ext>
                </a:extLst>
              </p:cNvPr>
              <p:cNvSpPr/>
              <p:nvPr/>
            </p:nvSpPr>
            <p:spPr>
              <a:xfrm>
                <a:off x="2932586" y="5558144"/>
                <a:ext cx="1077160" cy="521669"/>
              </a:xfrm>
              <a:prstGeom prst="rect">
                <a:avLst/>
              </a:prstGeom>
              <a:noFill/>
              <a:ln w="19050" cap="flat" cmpd="sng" algn="ctr">
                <a:solidFill>
                  <a:sysClr val="windowText" lastClr="000000">
                    <a:lumMod val="50000"/>
                    <a:lumOff val="50000"/>
                  </a:sysClr>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nvGrpSpPr>
              <p:cNvPr id="90" name="组合 431">
                <a:extLst>
                  <a:ext uri="{FF2B5EF4-FFF2-40B4-BE49-F238E27FC236}">
                    <a16:creationId xmlns:a16="http://schemas.microsoft.com/office/drawing/2014/main" id="{3323B9AC-70D6-424E-9645-B6072821EFC2}"/>
                  </a:ext>
                </a:extLst>
              </p:cNvPr>
              <p:cNvGrpSpPr/>
              <p:nvPr/>
            </p:nvGrpSpPr>
            <p:grpSpPr>
              <a:xfrm>
                <a:off x="3009524" y="5667799"/>
                <a:ext cx="923280" cy="359459"/>
                <a:chOff x="5115574" y="5313294"/>
                <a:chExt cx="864000" cy="359459"/>
              </a:xfrm>
              <a:effectLst/>
            </p:grpSpPr>
            <p:cxnSp>
              <p:nvCxnSpPr>
                <p:cNvPr id="91" name="直接连接符 90">
                  <a:extLst>
                    <a:ext uri="{FF2B5EF4-FFF2-40B4-BE49-F238E27FC236}">
                      <a16:creationId xmlns:a16="http://schemas.microsoft.com/office/drawing/2014/main" id="{31EDECB0-D22C-4053-980B-52F6E787343F}"/>
                    </a:ext>
                  </a:extLst>
                </p:cNvPr>
                <p:cNvCxnSpPr/>
                <p:nvPr/>
              </p:nvCxnSpPr>
              <p:spPr>
                <a:xfrm flipV="1">
                  <a:off x="5781574" y="5378929"/>
                  <a:ext cx="0" cy="189224"/>
                </a:xfrm>
                <a:prstGeom prst="line">
                  <a:avLst/>
                </a:prstGeom>
                <a:noFill/>
                <a:ln w="12700" cap="flat" cmpd="sng" algn="ctr">
                  <a:solidFill>
                    <a:srgbClr val="7EA7DD"/>
                  </a:solidFill>
                  <a:prstDash val="solid"/>
                </a:ln>
                <a:effectLst/>
              </p:spPr>
            </p:cxnSp>
            <p:cxnSp>
              <p:nvCxnSpPr>
                <p:cNvPr id="92" name="直接连接符 91">
                  <a:extLst>
                    <a:ext uri="{FF2B5EF4-FFF2-40B4-BE49-F238E27FC236}">
                      <a16:creationId xmlns:a16="http://schemas.microsoft.com/office/drawing/2014/main" id="{B8E27EE0-7A47-4280-938D-221289005F4B}"/>
                    </a:ext>
                  </a:extLst>
                </p:cNvPr>
                <p:cNvCxnSpPr/>
                <p:nvPr/>
              </p:nvCxnSpPr>
              <p:spPr>
                <a:xfrm flipV="1">
                  <a:off x="5313574" y="5378929"/>
                  <a:ext cx="0" cy="189224"/>
                </a:xfrm>
                <a:prstGeom prst="line">
                  <a:avLst/>
                </a:prstGeom>
                <a:noFill/>
                <a:ln w="12700" cap="flat" cmpd="sng" algn="ctr">
                  <a:solidFill>
                    <a:srgbClr val="7EA7DD"/>
                  </a:solidFill>
                  <a:prstDash val="solid"/>
                </a:ln>
                <a:effectLst/>
              </p:spPr>
            </p:cxnSp>
            <p:sp>
              <p:nvSpPr>
                <p:cNvPr id="93" name="矩形 92">
                  <a:extLst>
                    <a:ext uri="{FF2B5EF4-FFF2-40B4-BE49-F238E27FC236}">
                      <a16:creationId xmlns:a16="http://schemas.microsoft.com/office/drawing/2014/main" id="{3FF71B56-72F6-4210-BF1A-C523923BC594}"/>
                    </a:ext>
                  </a:extLst>
                </p:cNvPr>
                <p:cNvSpPr/>
                <p:nvPr/>
              </p:nvSpPr>
              <p:spPr>
                <a:xfrm>
                  <a:off x="5115575" y="5528753"/>
                  <a:ext cx="377619" cy="144000"/>
                </a:xfrm>
                <a:prstGeom prst="rect">
                  <a:avLst/>
                </a:prstGeom>
                <a:solidFill>
                  <a:srgbClr val="FCD7B2"/>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sp>
              <p:nvSpPr>
                <p:cNvPr id="94" name="矩形 93">
                  <a:extLst>
                    <a:ext uri="{FF2B5EF4-FFF2-40B4-BE49-F238E27FC236}">
                      <a16:creationId xmlns:a16="http://schemas.microsoft.com/office/drawing/2014/main" id="{4C0A947D-AB45-4FB4-AAC8-38392EB83E6E}"/>
                    </a:ext>
                  </a:extLst>
                </p:cNvPr>
                <p:cNvSpPr/>
                <p:nvPr/>
              </p:nvSpPr>
              <p:spPr>
                <a:xfrm>
                  <a:off x="5115574" y="5313294"/>
                  <a:ext cx="864000" cy="144000"/>
                </a:xfrm>
                <a:prstGeom prst="rect">
                  <a:avLst/>
                </a:prstGeom>
                <a:solidFill>
                  <a:srgbClr val="D4E9FC"/>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en-US" altLang="zh-CN" sz="800" b="1" kern="0" dirty="0">
                    <a:solidFill>
                      <a:srgbClr val="000000"/>
                    </a:solidFill>
                    <a:latin typeface="微软雅黑" pitchFamily="34" charset="-122"/>
                    <a:ea typeface="微软雅黑" pitchFamily="34" charset="-122"/>
                    <a:cs typeface="Arial Unicode MS" pitchFamily="34" charset="-122"/>
                  </a:endParaRPr>
                </a:p>
              </p:txBody>
            </p:sp>
            <p:sp>
              <p:nvSpPr>
                <p:cNvPr id="95" name="矩形 94">
                  <a:extLst>
                    <a:ext uri="{FF2B5EF4-FFF2-40B4-BE49-F238E27FC236}">
                      <a16:creationId xmlns:a16="http://schemas.microsoft.com/office/drawing/2014/main" id="{27AFED6A-A80B-42B6-A98F-5E4AAB3B6CC4}"/>
                    </a:ext>
                  </a:extLst>
                </p:cNvPr>
                <p:cNvSpPr/>
                <p:nvPr/>
              </p:nvSpPr>
              <p:spPr>
                <a:xfrm>
                  <a:off x="5583574" y="5528753"/>
                  <a:ext cx="396000" cy="144000"/>
                </a:xfrm>
                <a:prstGeom prst="rect">
                  <a:avLst/>
                </a:prstGeom>
                <a:solidFill>
                  <a:sysClr val="window" lastClr="FFFFFF">
                    <a:lumMod val="95000"/>
                  </a:sysClr>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grpSp>
        <p:sp>
          <p:nvSpPr>
            <p:cNvPr id="66" name="矩形 65">
              <a:extLst>
                <a:ext uri="{FF2B5EF4-FFF2-40B4-BE49-F238E27FC236}">
                  <a16:creationId xmlns:a16="http://schemas.microsoft.com/office/drawing/2014/main" id="{D60C467F-8C11-414A-84EA-4ECE57834AEE}"/>
                </a:ext>
              </a:extLst>
            </p:cNvPr>
            <p:cNvSpPr/>
            <p:nvPr/>
          </p:nvSpPr>
          <p:spPr>
            <a:xfrm>
              <a:off x="1034990" y="6073413"/>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67" name="矩形 66">
              <a:extLst>
                <a:ext uri="{FF2B5EF4-FFF2-40B4-BE49-F238E27FC236}">
                  <a16:creationId xmlns:a16="http://schemas.microsoft.com/office/drawing/2014/main" id="{05F6EB9F-7693-4B73-96B2-F2297245326B}"/>
                </a:ext>
              </a:extLst>
            </p:cNvPr>
            <p:cNvSpPr/>
            <p:nvPr/>
          </p:nvSpPr>
          <p:spPr>
            <a:xfrm>
              <a:off x="1267877" y="6072962"/>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68" name="椭圆 67">
              <a:extLst>
                <a:ext uri="{FF2B5EF4-FFF2-40B4-BE49-F238E27FC236}">
                  <a16:creationId xmlns:a16="http://schemas.microsoft.com/office/drawing/2014/main" id="{CCEABAA8-2D52-4623-9A09-3A8BB9CC1B78}"/>
                </a:ext>
              </a:extLst>
            </p:cNvPr>
            <p:cNvSpPr/>
            <p:nvPr/>
          </p:nvSpPr>
          <p:spPr bwMode="auto">
            <a:xfrm>
              <a:off x="1220178" y="5564746"/>
              <a:ext cx="142569" cy="125877"/>
            </a:xfrm>
            <a:prstGeom prst="ellipse">
              <a:avLst/>
            </a:prstGeom>
            <a:noFill/>
            <a:ln w="28575" cap="flat" cmpd="sng" algn="ctr">
              <a:solidFill>
                <a:srgbClr val="C0504D">
                  <a:lumMod val="50000"/>
                </a:srgbClr>
              </a:solidFill>
              <a:prstDash val="solid"/>
            </a:ln>
            <a:effectLst/>
          </p:spPr>
          <p:txBody>
            <a:bodyPr lIns="68562" tIns="34281" rIns="68562" bIns="34281" anchor="ctr"/>
            <a:lstStyle/>
            <a:p>
              <a:pPr algn="ctr" defTabSz="914400" fontAlgn="auto">
                <a:spcBef>
                  <a:spcPts val="0"/>
                </a:spcBef>
                <a:spcAft>
                  <a:spcPts val="0"/>
                </a:spcAft>
                <a:defRPr/>
              </a:pPr>
              <a:endParaRPr kumimoji="0" lang="zh-CN" altLang="en-US" sz="1100" kern="0" dirty="0">
                <a:solidFill>
                  <a:srgbClr val="FFFFFF"/>
                </a:solidFill>
                <a:latin typeface="微软雅黑" pitchFamily="34" charset="-122"/>
                <a:ea typeface="微软雅黑" pitchFamily="34" charset="-122"/>
                <a:cs typeface="Arial Unicode MS" pitchFamily="34" charset="-122"/>
              </a:endParaRPr>
            </a:p>
          </p:txBody>
        </p:sp>
        <p:cxnSp>
          <p:nvCxnSpPr>
            <p:cNvPr id="69" name="直接连接符 148">
              <a:extLst>
                <a:ext uri="{FF2B5EF4-FFF2-40B4-BE49-F238E27FC236}">
                  <a16:creationId xmlns:a16="http://schemas.microsoft.com/office/drawing/2014/main" id="{EC31739F-D5E4-454B-B46C-37C25776BEE5}"/>
                </a:ext>
              </a:extLst>
            </p:cNvPr>
            <p:cNvCxnSpPr/>
            <p:nvPr/>
          </p:nvCxnSpPr>
          <p:spPr bwMode="auto">
            <a:xfrm>
              <a:off x="1770071" y="5711580"/>
              <a:ext cx="0" cy="209111"/>
            </a:xfrm>
            <a:prstGeom prst="line">
              <a:avLst/>
            </a:prstGeom>
            <a:noFill/>
            <a:ln w="9525" cap="flat" cmpd="sng" algn="ctr">
              <a:solidFill>
                <a:sysClr val="window" lastClr="FFFFFF">
                  <a:lumMod val="65000"/>
                </a:sysClr>
              </a:solidFill>
              <a:prstDash val="solid"/>
              <a:round/>
              <a:headEnd type="none" w="med" len="med"/>
              <a:tailEnd type="none" w="med" len="med"/>
            </a:ln>
            <a:effectLst/>
          </p:spPr>
        </p:cxnSp>
        <p:cxnSp>
          <p:nvCxnSpPr>
            <p:cNvPr id="70" name="直接连接符 69">
              <a:extLst>
                <a:ext uri="{FF2B5EF4-FFF2-40B4-BE49-F238E27FC236}">
                  <a16:creationId xmlns:a16="http://schemas.microsoft.com/office/drawing/2014/main" id="{DD8851BB-D187-454D-9FDC-82E876B69E17}"/>
                </a:ext>
              </a:extLst>
            </p:cNvPr>
            <p:cNvCxnSpPr>
              <a:stCxn id="25" idx="2"/>
              <a:endCxn id="61" idx="0"/>
            </p:cNvCxnSpPr>
            <p:nvPr/>
          </p:nvCxnSpPr>
          <p:spPr>
            <a:xfrm flipH="1">
              <a:off x="1443687" y="5263166"/>
              <a:ext cx="668714" cy="250830"/>
            </a:xfrm>
            <a:prstGeom prst="line">
              <a:avLst/>
            </a:prstGeom>
            <a:noFill/>
            <a:ln w="9525" cap="flat" cmpd="sng" algn="ctr">
              <a:solidFill>
                <a:sysClr val="window" lastClr="FFFFFF">
                  <a:lumMod val="50000"/>
                </a:sysClr>
              </a:solidFill>
              <a:prstDash val="solid"/>
            </a:ln>
            <a:effectLst/>
          </p:spPr>
        </p:cxnSp>
        <p:sp>
          <p:nvSpPr>
            <p:cNvPr id="71" name="矩形 70">
              <a:extLst>
                <a:ext uri="{FF2B5EF4-FFF2-40B4-BE49-F238E27FC236}">
                  <a16:creationId xmlns:a16="http://schemas.microsoft.com/office/drawing/2014/main" id="{291A9997-D44A-4EA6-BC71-1964512CBC38}"/>
                </a:ext>
              </a:extLst>
            </p:cNvPr>
            <p:cNvSpPr/>
            <p:nvPr/>
          </p:nvSpPr>
          <p:spPr bwMode="auto">
            <a:xfrm>
              <a:off x="7378167" y="5532750"/>
              <a:ext cx="891895" cy="203030"/>
            </a:xfrm>
            <a:prstGeom prst="rect">
              <a:avLst/>
            </a:prstGeom>
            <a:solidFill>
              <a:srgbClr val="EEECE1">
                <a:lumMod val="20000"/>
                <a:lumOff val="80000"/>
              </a:srgb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sz="2400" kern="0" dirty="0">
                <a:solidFill>
                  <a:prstClr val="black"/>
                </a:solidFill>
                <a:latin typeface="微软雅黑" pitchFamily="34" charset="-122"/>
                <a:ea typeface="微软雅黑" pitchFamily="34" charset="-122"/>
                <a:cs typeface="Arial Unicode MS" pitchFamily="34" charset="-122"/>
              </a:endParaRPr>
            </a:p>
          </p:txBody>
        </p:sp>
        <p:sp>
          <p:nvSpPr>
            <p:cNvPr id="72" name="文本框 26">
              <a:extLst>
                <a:ext uri="{FF2B5EF4-FFF2-40B4-BE49-F238E27FC236}">
                  <a16:creationId xmlns:a16="http://schemas.microsoft.com/office/drawing/2014/main" id="{E034B3BB-3D8E-4F82-8E30-B870949DBAAB}"/>
                </a:ext>
              </a:extLst>
            </p:cNvPr>
            <p:cNvSpPr txBox="1"/>
            <p:nvPr/>
          </p:nvSpPr>
          <p:spPr>
            <a:xfrm>
              <a:off x="7757716" y="5563594"/>
              <a:ext cx="300574" cy="129443"/>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900" b="1" kern="0" dirty="0">
                  <a:solidFill>
                    <a:prstClr val="black"/>
                  </a:solidFill>
                  <a:latin typeface="微软雅黑" pitchFamily="34" charset="-122"/>
                  <a:ea typeface="微软雅黑" pitchFamily="34" charset="-122"/>
                  <a:cs typeface="Arial Unicode MS" pitchFamily="34" charset="-122"/>
                </a:rPr>
                <a:t>LEAF</a:t>
              </a:r>
              <a:endParaRPr kumimoji="0" lang="zh-CN" altLang="en-US" sz="900" b="1" kern="0" dirty="0">
                <a:solidFill>
                  <a:prstClr val="black"/>
                </a:solidFill>
                <a:latin typeface="微软雅黑" pitchFamily="34" charset="-122"/>
                <a:ea typeface="微软雅黑" pitchFamily="34" charset="-122"/>
                <a:cs typeface="Arial Unicode MS" pitchFamily="34" charset="-122"/>
              </a:endParaRPr>
            </a:p>
          </p:txBody>
        </p:sp>
        <p:cxnSp>
          <p:nvCxnSpPr>
            <p:cNvPr id="73" name="直接连接符 148">
              <a:extLst>
                <a:ext uri="{FF2B5EF4-FFF2-40B4-BE49-F238E27FC236}">
                  <a16:creationId xmlns:a16="http://schemas.microsoft.com/office/drawing/2014/main" id="{97AB91B4-AFEE-47C7-978A-BCC773950DD0}"/>
                </a:ext>
              </a:extLst>
            </p:cNvPr>
            <p:cNvCxnSpPr>
              <a:endCxn id="82" idx="0"/>
            </p:cNvCxnSpPr>
            <p:nvPr/>
          </p:nvCxnSpPr>
          <p:spPr bwMode="auto">
            <a:xfrm>
              <a:off x="7652405" y="5730334"/>
              <a:ext cx="0" cy="162607"/>
            </a:xfrm>
            <a:prstGeom prst="line">
              <a:avLst/>
            </a:prstGeom>
            <a:noFill/>
            <a:ln w="9525" cap="flat" cmpd="sng" algn="ctr">
              <a:solidFill>
                <a:sysClr val="window" lastClr="FFFFFF">
                  <a:lumMod val="65000"/>
                </a:sysClr>
              </a:solidFill>
              <a:prstDash val="solid"/>
              <a:round/>
              <a:headEnd type="none" w="med" len="med"/>
              <a:tailEnd type="none" w="med" len="med"/>
            </a:ln>
            <a:effectLst/>
          </p:spPr>
        </p:cxnSp>
        <p:pic>
          <p:nvPicPr>
            <p:cNvPr id="74" name="Picture 1939" descr="图片682">
              <a:extLst>
                <a:ext uri="{FF2B5EF4-FFF2-40B4-BE49-F238E27FC236}">
                  <a16:creationId xmlns:a16="http://schemas.microsoft.com/office/drawing/2014/main" id="{2F1914C7-41CD-45A1-B7E5-39772685F19B}"/>
                </a:ext>
              </a:extLst>
            </p:cNvPr>
            <p:cNvPicPr>
              <a:picLocks noChangeAspect="1" noChangeArrowheads="1"/>
            </p:cNvPicPr>
            <p:nvPr/>
          </p:nvPicPr>
          <p:blipFill>
            <a:blip r:embed="rId3" cstate="print"/>
            <a:srcRect/>
            <a:stretch>
              <a:fillRect/>
            </a:stretch>
          </p:blipFill>
          <p:spPr bwMode="auto">
            <a:xfrm>
              <a:off x="8067183" y="5888714"/>
              <a:ext cx="235825" cy="313678"/>
            </a:xfrm>
            <a:prstGeom prst="rect">
              <a:avLst/>
            </a:prstGeom>
            <a:noFill/>
          </p:spPr>
        </p:pic>
        <p:grpSp>
          <p:nvGrpSpPr>
            <p:cNvPr id="75" name="组合 99">
              <a:extLst>
                <a:ext uri="{FF2B5EF4-FFF2-40B4-BE49-F238E27FC236}">
                  <a16:creationId xmlns:a16="http://schemas.microsoft.com/office/drawing/2014/main" id="{D29E4AAB-C568-4130-99A8-ABDF40EFE0A7}"/>
                </a:ext>
              </a:extLst>
            </p:cNvPr>
            <p:cNvGrpSpPr/>
            <p:nvPr/>
          </p:nvGrpSpPr>
          <p:grpSpPr>
            <a:xfrm>
              <a:off x="7388790" y="5892940"/>
              <a:ext cx="533074" cy="325042"/>
              <a:chOff x="2932586" y="5558144"/>
              <a:chExt cx="1077160" cy="521669"/>
            </a:xfrm>
          </p:grpSpPr>
          <p:sp>
            <p:nvSpPr>
              <p:cNvPr id="82" name="矩形 81">
                <a:extLst>
                  <a:ext uri="{FF2B5EF4-FFF2-40B4-BE49-F238E27FC236}">
                    <a16:creationId xmlns:a16="http://schemas.microsoft.com/office/drawing/2014/main" id="{1BC0EA2C-70EC-43F0-9A20-C0E514805E5D}"/>
                  </a:ext>
                </a:extLst>
              </p:cNvPr>
              <p:cNvSpPr/>
              <p:nvPr/>
            </p:nvSpPr>
            <p:spPr>
              <a:xfrm>
                <a:off x="2932586" y="5558144"/>
                <a:ext cx="1077160" cy="521669"/>
              </a:xfrm>
              <a:prstGeom prst="rect">
                <a:avLst/>
              </a:prstGeom>
              <a:noFill/>
              <a:ln w="19050" cap="flat" cmpd="sng" algn="ctr">
                <a:solidFill>
                  <a:sysClr val="windowText" lastClr="000000">
                    <a:lumMod val="50000"/>
                    <a:lumOff val="50000"/>
                  </a:sysClr>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nvGrpSpPr>
              <p:cNvPr id="83" name="组合 431">
                <a:extLst>
                  <a:ext uri="{FF2B5EF4-FFF2-40B4-BE49-F238E27FC236}">
                    <a16:creationId xmlns:a16="http://schemas.microsoft.com/office/drawing/2014/main" id="{D03A5688-379D-45C7-A401-49A93B1E1F1B}"/>
                  </a:ext>
                </a:extLst>
              </p:cNvPr>
              <p:cNvGrpSpPr/>
              <p:nvPr/>
            </p:nvGrpSpPr>
            <p:grpSpPr>
              <a:xfrm>
                <a:off x="3009524" y="5667799"/>
                <a:ext cx="923280" cy="359459"/>
                <a:chOff x="5115574" y="5313294"/>
                <a:chExt cx="864000" cy="359459"/>
              </a:xfrm>
              <a:effectLst/>
            </p:grpSpPr>
            <p:cxnSp>
              <p:nvCxnSpPr>
                <p:cNvPr id="84" name="直接连接符 83">
                  <a:extLst>
                    <a:ext uri="{FF2B5EF4-FFF2-40B4-BE49-F238E27FC236}">
                      <a16:creationId xmlns:a16="http://schemas.microsoft.com/office/drawing/2014/main" id="{7A3CE471-3372-418D-A4D7-EE063553746B}"/>
                    </a:ext>
                  </a:extLst>
                </p:cNvPr>
                <p:cNvCxnSpPr/>
                <p:nvPr/>
              </p:nvCxnSpPr>
              <p:spPr>
                <a:xfrm flipV="1">
                  <a:off x="5781574" y="5378929"/>
                  <a:ext cx="0" cy="189224"/>
                </a:xfrm>
                <a:prstGeom prst="line">
                  <a:avLst/>
                </a:prstGeom>
                <a:noFill/>
                <a:ln w="12700" cap="flat" cmpd="sng" algn="ctr">
                  <a:solidFill>
                    <a:srgbClr val="7EA7DD"/>
                  </a:solidFill>
                  <a:prstDash val="solid"/>
                </a:ln>
                <a:effectLst/>
              </p:spPr>
            </p:cxnSp>
            <p:cxnSp>
              <p:nvCxnSpPr>
                <p:cNvPr id="85" name="直接连接符 84">
                  <a:extLst>
                    <a:ext uri="{FF2B5EF4-FFF2-40B4-BE49-F238E27FC236}">
                      <a16:creationId xmlns:a16="http://schemas.microsoft.com/office/drawing/2014/main" id="{DFB4B3ED-C718-4580-A45C-265EF61D5BA3}"/>
                    </a:ext>
                  </a:extLst>
                </p:cNvPr>
                <p:cNvCxnSpPr/>
                <p:nvPr/>
              </p:nvCxnSpPr>
              <p:spPr>
                <a:xfrm flipV="1">
                  <a:off x="5313574" y="5378929"/>
                  <a:ext cx="0" cy="189224"/>
                </a:xfrm>
                <a:prstGeom prst="line">
                  <a:avLst/>
                </a:prstGeom>
                <a:noFill/>
                <a:ln w="12700" cap="flat" cmpd="sng" algn="ctr">
                  <a:solidFill>
                    <a:srgbClr val="7EA7DD"/>
                  </a:solidFill>
                  <a:prstDash val="solid"/>
                </a:ln>
                <a:effectLst/>
              </p:spPr>
            </p:cxnSp>
            <p:sp>
              <p:nvSpPr>
                <p:cNvPr id="86" name="矩形 85">
                  <a:extLst>
                    <a:ext uri="{FF2B5EF4-FFF2-40B4-BE49-F238E27FC236}">
                      <a16:creationId xmlns:a16="http://schemas.microsoft.com/office/drawing/2014/main" id="{D42FA16E-9757-49DB-B97F-518EF7347E3C}"/>
                    </a:ext>
                  </a:extLst>
                </p:cNvPr>
                <p:cNvSpPr/>
                <p:nvPr/>
              </p:nvSpPr>
              <p:spPr>
                <a:xfrm>
                  <a:off x="5115575" y="5528753"/>
                  <a:ext cx="377619" cy="144000"/>
                </a:xfrm>
                <a:prstGeom prst="rect">
                  <a:avLst/>
                </a:prstGeom>
                <a:solidFill>
                  <a:srgbClr val="FCD7B2"/>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sp>
              <p:nvSpPr>
                <p:cNvPr id="87" name="矩形 86">
                  <a:extLst>
                    <a:ext uri="{FF2B5EF4-FFF2-40B4-BE49-F238E27FC236}">
                      <a16:creationId xmlns:a16="http://schemas.microsoft.com/office/drawing/2014/main" id="{5942A934-1C9F-49B6-A86C-613A4D0F0092}"/>
                    </a:ext>
                  </a:extLst>
                </p:cNvPr>
                <p:cNvSpPr/>
                <p:nvPr/>
              </p:nvSpPr>
              <p:spPr>
                <a:xfrm>
                  <a:off x="5115574" y="5313294"/>
                  <a:ext cx="864000" cy="144000"/>
                </a:xfrm>
                <a:prstGeom prst="rect">
                  <a:avLst/>
                </a:prstGeom>
                <a:solidFill>
                  <a:srgbClr val="D4E9FC"/>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en-US" altLang="zh-CN" sz="800" b="1" kern="0" dirty="0">
                    <a:solidFill>
                      <a:srgbClr val="000000"/>
                    </a:solidFill>
                    <a:latin typeface="微软雅黑" pitchFamily="34" charset="-122"/>
                    <a:ea typeface="微软雅黑" pitchFamily="34" charset="-122"/>
                    <a:cs typeface="Arial Unicode MS" pitchFamily="34" charset="-122"/>
                  </a:endParaRPr>
                </a:p>
              </p:txBody>
            </p:sp>
            <p:sp>
              <p:nvSpPr>
                <p:cNvPr id="88" name="矩形 87">
                  <a:extLst>
                    <a:ext uri="{FF2B5EF4-FFF2-40B4-BE49-F238E27FC236}">
                      <a16:creationId xmlns:a16="http://schemas.microsoft.com/office/drawing/2014/main" id="{F727D23A-49AF-452D-A9F9-4BFF07052873}"/>
                    </a:ext>
                  </a:extLst>
                </p:cNvPr>
                <p:cNvSpPr/>
                <p:nvPr/>
              </p:nvSpPr>
              <p:spPr>
                <a:xfrm>
                  <a:off x="5583574" y="5528753"/>
                  <a:ext cx="396000" cy="144000"/>
                </a:xfrm>
                <a:prstGeom prst="rect">
                  <a:avLst/>
                </a:prstGeom>
                <a:solidFill>
                  <a:sysClr val="window" lastClr="FFFFFF">
                    <a:lumMod val="95000"/>
                  </a:sysClr>
                </a:solidFill>
                <a:ln w="19050" cap="flat" cmpd="sng" algn="ctr">
                  <a:solidFill>
                    <a:srgbClr val="7EA7DD"/>
                  </a:solidFill>
                  <a:prstDash val="solid"/>
                </a:ln>
                <a:effectLst/>
              </p:spPr>
              <p:txBody>
                <a:bodyPr lIns="68562" tIns="34281" rIns="68562" bIns="34281" rtlCol="0" anchor="ctr"/>
                <a:lstStyle/>
                <a:p>
                  <a:pPr algn="ctr" defTabSz="878592" fontAlgn="auto">
                    <a:spcBef>
                      <a:spcPts val="0"/>
                    </a:spcBef>
                    <a:spcAft>
                      <a:spcPts val="0"/>
                    </a:spcAft>
                    <a:defRPr/>
                  </a:pPr>
                  <a:endParaRPr kumimoji="0" lang="zh-CN" altLang="en-US" sz="600" kern="0" dirty="0">
                    <a:solidFill>
                      <a:srgbClr val="000000"/>
                    </a:solidFill>
                    <a:latin typeface="微软雅黑" pitchFamily="34" charset="-122"/>
                    <a:ea typeface="微软雅黑" pitchFamily="34" charset="-122"/>
                    <a:cs typeface="Arial Unicode MS" pitchFamily="34" charset="-122"/>
                  </a:endParaRPr>
                </a:p>
              </p:txBody>
            </p:sp>
          </p:grpSp>
        </p:grpSp>
        <p:sp>
          <p:nvSpPr>
            <p:cNvPr id="76" name="矩形 75">
              <a:extLst>
                <a:ext uri="{FF2B5EF4-FFF2-40B4-BE49-F238E27FC236}">
                  <a16:creationId xmlns:a16="http://schemas.microsoft.com/office/drawing/2014/main" id="{D9B13D08-36ED-41A8-9A95-44ED628411A5}"/>
                </a:ext>
              </a:extLst>
            </p:cNvPr>
            <p:cNvSpPr/>
            <p:nvPr/>
          </p:nvSpPr>
          <p:spPr>
            <a:xfrm>
              <a:off x="7415418" y="6092167"/>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77" name="矩形 76">
              <a:extLst>
                <a:ext uri="{FF2B5EF4-FFF2-40B4-BE49-F238E27FC236}">
                  <a16:creationId xmlns:a16="http://schemas.microsoft.com/office/drawing/2014/main" id="{18D5D80C-4438-4A2C-90A7-32C405C0098D}"/>
                </a:ext>
              </a:extLst>
            </p:cNvPr>
            <p:cNvSpPr/>
            <p:nvPr/>
          </p:nvSpPr>
          <p:spPr>
            <a:xfrm>
              <a:off x="7648305" y="6091716"/>
              <a:ext cx="222076" cy="119854"/>
            </a:xfrm>
            <a:prstGeom prst="rect">
              <a:avLst/>
            </a:prstGeom>
            <a:noFill/>
            <a:ln>
              <a:noFill/>
              <a:prstDash val="sysDash"/>
            </a:ln>
          </p:spPr>
          <p:txBody>
            <a:bodyPr wrap="none" lIns="68562" tIns="34281" rIns="68562" bIns="34281" rtlCol="0" anchor="ctr">
              <a:spAutoFit/>
            </a:bodyPr>
            <a:lstStyle/>
            <a:p>
              <a:pPr algn="ctr" defTabSz="914400" fontAlgn="auto">
                <a:spcBef>
                  <a:spcPts val="0"/>
                </a:spcBef>
                <a:spcAft>
                  <a:spcPts val="0"/>
                </a:spcAft>
                <a:buClr>
                  <a:srgbClr val="CC9900"/>
                </a:buClr>
                <a:defRPr/>
              </a:pPr>
              <a:r>
                <a:rPr kumimoji="0" lang="en-US" altLang="zh-CN" sz="800" kern="0" dirty="0">
                  <a:solidFill>
                    <a:srgbClr val="000000"/>
                  </a:solidFill>
                  <a:latin typeface="微软雅黑" pitchFamily="34" charset="-122"/>
                  <a:ea typeface="微软雅黑" pitchFamily="34" charset="-122"/>
                  <a:cs typeface="Arial Unicode MS" pitchFamily="34" charset="-122"/>
                </a:rPr>
                <a:t>VM</a:t>
              </a:r>
              <a:endParaRPr kumimoji="0" lang="zh-CN" altLang="en-US" sz="800" kern="0" dirty="0">
                <a:solidFill>
                  <a:srgbClr val="000000"/>
                </a:solidFill>
                <a:latin typeface="微软雅黑" pitchFamily="34" charset="-122"/>
                <a:ea typeface="微软雅黑" pitchFamily="34" charset="-122"/>
                <a:cs typeface="Arial Unicode MS" pitchFamily="34" charset="-122"/>
              </a:endParaRPr>
            </a:p>
          </p:txBody>
        </p:sp>
        <p:sp>
          <p:nvSpPr>
            <p:cNvPr id="78" name="椭圆 77">
              <a:extLst>
                <a:ext uri="{FF2B5EF4-FFF2-40B4-BE49-F238E27FC236}">
                  <a16:creationId xmlns:a16="http://schemas.microsoft.com/office/drawing/2014/main" id="{FBFDE5D6-5E1D-4577-A8E3-4B6E0780AA1A}"/>
                </a:ext>
              </a:extLst>
            </p:cNvPr>
            <p:cNvSpPr/>
            <p:nvPr/>
          </p:nvSpPr>
          <p:spPr bwMode="auto">
            <a:xfrm>
              <a:off x="7600606" y="5583500"/>
              <a:ext cx="142569" cy="125877"/>
            </a:xfrm>
            <a:prstGeom prst="ellipse">
              <a:avLst/>
            </a:prstGeom>
            <a:noFill/>
            <a:ln w="28575" cap="flat" cmpd="sng" algn="ctr">
              <a:solidFill>
                <a:srgbClr val="C0504D">
                  <a:lumMod val="50000"/>
                </a:srgbClr>
              </a:solidFill>
              <a:prstDash val="solid"/>
            </a:ln>
            <a:effectLst/>
          </p:spPr>
          <p:txBody>
            <a:bodyPr lIns="68562" tIns="34281" rIns="68562" bIns="34281" anchor="ctr"/>
            <a:lstStyle/>
            <a:p>
              <a:pPr algn="ctr" defTabSz="914400" fontAlgn="auto">
                <a:spcBef>
                  <a:spcPts val="0"/>
                </a:spcBef>
                <a:spcAft>
                  <a:spcPts val="0"/>
                </a:spcAft>
                <a:defRPr/>
              </a:pPr>
              <a:endParaRPr kumimoji="0" lang="zh-CN" altLang="en-US" sz="1100" kern="0" dirty="0">
                <a:solidFill>
                  <a:srgbClr val="FFFFFF"/>
                </a:solidFill>
                <a:latin typeface="微软雅黑" pitchFamily="34" charset="-122"/>
                <a:ea typeface="微软雅黑" pitchFamily="34" charset="-122"/>
                <a:cs typeface="Arial Unicode MS" pitchFamily="34" charset="-122"/>
              </a:endParaRPr>
            </a:p>
          </p:txBody>
        </p:sp>
        <p:cxnSp>
          <p:nvCxnSpPr>
            <p:cNvPr id="79" name="直接连接符 148">
              <a:extLst>
                <a:ext uri="{FF2B5EF4-FFF2-40B4-BE49-F238E27FC236}">
                  <a16:creationId xmlns:a16="http://schemas.microsoft.com/office/drawing/2014/main" id="{3F580E94-3C0D-4998-B5CA-D9C5201B18C3}"/>
                </a:ext>
              </a:extLst>
            </p:cNvPr>
            <p:cNvCxnSpPr/>
            <p:nvPr/>
          </p:nvCxnSpPr>
          <p:spPr bwMode="auto">
            <a:xfrm>
              <a:off x="8150499" y="5730334"/>
              <a:ext cx="0" cy="209111"/>
            </a:xfrm>
            <a:prstGeom prst="line">
              <a:avLst/>
            </a:prstGeom>
            <a:noFill/>
            <a:ln w="9525" cap="flat" cmpd="sng" algn="ctr">
              <a:solidFill>
                <a:sysClr val="window" lastClr="FFFFFF">
                  <a:lumMod val="65000"/>
                </a:sysClr>
              </a:solidFill>
              <a:prstDash val="solid"/>
              <a:round/>
              <a:headEnd type="none" w="med" len="med"/>
              <a:tailEnd type="none" w="med" len="med"/>
            </a:ln>
            <a:effectLst/>
          </p:spPr>
        </p:cxnSp>
        <p:cxnSp>
          <p:nvCxnSpPr>
            <p:cNvPr id="80" name="直接连接符 79">
              <a:extLst>
                <a:ext uri="{FF2B5EF4-FFF2-40B4-BE49-F238E27FC236}">
                  <a16:creationId xmlns:a16="http://schemas.microsoft.com/office/drawing/2014/main" id="{00763BB9-CCB6-4007-AE87-4F70446F3E0C}"/>
                </a:ext>
              </a:extLst>
            </p:cNvPr>
            <p:cNvCxnSpPr>
              <a:stCxn id="21" idx="2"/>
              <a:endCxn id="71" idx="0"/>
            </p:cNvCxnSpPr>
            <p:nvPr/>
          </p:nvCxnSpPr>
          <p:spPr>
            <a:xfrm>
              <a:off x="6851699" y="5256173"/>
              <a:ext cx="972416" cy="276577"/>
            </a:xfrm>
            <a:prstGeom prst="line">
              <a:avLst/>
            </a:prstGeom>
            <a:noFill/>
            <a:ln w="9525" cap="flat" cmpd="sng" algn="ctr">
              <a:solidFill>
                <a:sysClr val="window" lastClr="FFFFFF">
                  <a:lumMod val="50000"/>
                </a:sysClr>
              </a:solidFill>
              <a:prstDash val="solid"/>
            </a:ln>
            <a:effectLst/>
          </p:spPr>
        </p:cxnSp>
        <p:sp>
          <p:nvSpPr>
            <p:cNvPr id="81" name="文本框 80">
              <a:extLst>
                <a:ext uri="{FF2B5EF4-FFF2-40B4-BE49-F238E27FC236}">
                  <a16:creationId xmlns:a16="http://schemas.microsoft.com/office/drawing/2014/main" id="{B852EB3D-595C-4AB2-A71F-B8CD0361CDEA}"/>
                </a:ext>
              </a:extLst>
            </p:cNvPr>
            <p:cNvSpPr txBox="1"/>
            <p:nvPr/>
          </p:nvSpPr>
          <p:spPr>
            <a:xfrm>
              <a:off x="1274898" y="6729953"/>
              <a:ext cx="6929916" cy="210962"/>
            </a:xfrm>
            <a:prstGeom prst="rect">
              <a:avLst/>
            </a:prstGeom>
            <a:noFill/>
          </p:spPr>
          <p:txBody>
            <a:bodyPr wrap="square" rtlCol="0">
              <a:spAutoFit/>
            </a:bodyPr>
            <a:lstStyle/>
            <a:p>
              <a:r>
                <a:rPr lang="en-US" altLang="zh-CN" sz="1600" b="1" dirty="0">
                  <a:solidFill>
                    <a:prstClr val="black"/>
                  </a:solidFill>
                </a:rPr>
                <a:t>SDN based Cloud datacenter built for MIGU Video\MIGU Reading\MIGU Music </a:t>
              </a:r>
              <a:r>
                <a:rPr lang="en-US" altLang="zh-CN" sz="1600" b="1" dirty="0">
                  <a:solidFill>
                    <a:srgbClr val="FF0000"/>
                  </a:solidFill>
                </a:rPr>
                <a:t>except MIGU AI</a:t>
              </a:r>
              <a:r>
                <a:rPr lang="en-US" altLang="zh-CN" sz="1600" b="1" dirty="0">
                  <a:solidFill>
                    <a:prstClr val="black"/>
                  </a:solidFill>
                </a:rPr>
                <a:t>.</a:t>
              </a:r>
              <a:endParaRPr lang="zh-CN" altLang="en-US" sz="1600" b="1" dirty="0">
                <a:solidFill>
                  <a:prstClr val="black"/>
                </a:solidFill>
              </a:endParaRPr>
            </a:p>
          </p:txBody>
        </p:sp>
      </p:grpSp>
    </p:spTree>
    <p:extLst>
      <p:ext uri="{BB962C8B-B14F-4D97-AF65-F5344CB8AC3E}">
        <p14:creationId xmlns:p14="http://schemas.microsoft.com/office/powerpoint/2010/main" val="813275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453849-E58E-4649-809D-0B9594EF0888}"/>
              </a:ext>
            </a:extLst>
          </p:cNvPr>
          <p:cNvSpPr>
            <a:spLocks noGrp="1"/>
          </p:cNvSpPr>
          <p:nvPr>
            <p:ph type="title"/>
          </p:nvPr>
        </p:nvSpPr>
        <p:spPr>
          <a:xfrm>
            <a:off x="838199" y="365125"/>
            <a:ext cx="11091863" cy="1325563"/>
          </a:xfrm>
        </p:spPr>
        <p:txBody>
          <a:bodyPr>
            <a:normAutofit/>
          </a:bodyPr>
          <a:lstStyle/>
          <a:p>
            <a:r>
              <a:rPr lang="en-US" altLang="zh-CN" sz="4000" b="1" dirty="0">
                <a:latin typeface="+mn-ea"/>
                <a:ea typeface="+mn-ea"/>
                <a:cs typeface="Microsoft YaHei UI" charset="0"/>
              </a:rPr>
              <a:t>Network designed for China Mobile MIGU AI</a:t>
            </a:r>
            <a:endParaRPr lang="zh-CN" altLang="en-US" sz="4000" b="1" dirty="0">
              <a:latin typeface="+mn-ea"/>
              <a:ea typeface="+mn-ea"/>
            </a:endParaRPr>
          </a:p>
        </p:txBody>
      </p:sp>
      <p:sp>
        <p:nvSpPr>
          <p:cNvPr id="3" name="内容占位符 2">
            <a:extLst>
              <a:ext uri="{FF2B5EF4-FFF2-40B4-BE49-F238E27FC236}">
                <a16:creationId xmlns:a16="http://schemas.microsoft.com/office/drawing/2014/main" id="{DB11EFAA-0443-4EC9-9247-5C617BA3C608}"/>
              </a:ext>
            </a:extLst>
          </p:cNvPr>
          <p:cNvSpPr>
            <a:spLocks noGrp="1"/>
          </p:cNvSpPr>
          <p:nvPr>
            <p:ph idx="4294967295"/>
          </p:nvPr>
        </p:nvSpPr>
        <p:spPr>
          <a:xfrm>
            <a:off x="838200" y="1825625"/>
            <a:ext cx="10515600" cy="2503488"/>
          </a:xfrm>
        </p:spPr>
        <p:txBody>
          <a:bodyPr>
            <a:normAutofit/>
          </a:bodyPr>
          <a:lstStyle/>
          <a:p>
            <a:pPr marL="285750" indent="-285750" algn="just">
              <a:lnSpc>
                <a:spcPct val="150000"/>
              </a:lnSpc>
              <a:spcBef>
                <a:spcPts val="0"/>
              </a:spcBef>
              <a:defRPr/>
            </a:pPr>
            <a:r>
              <a:rPr lang="en-US" altLang="zh-CN" sz="1800" kern="0" dirty="0">
                <a:solidFill>
                  <a:prstClr val="black"/>
                </a:solidFill>
                <a:latin typeface="微软雅黑" pitchFamily="34" charset="-122"/>
                <a:ea typeface="微软雅黑" pitchFamily="34" charset="-122"/>
              </a:rPr>
              <a:t>On the first step, MIGU AI platform consists of </a:t>
            </a:r>
            <a:r>
              <a:rPr lang="en-US" altLang="zh-CN" sz="1800" b="1" kern="0" dirty="0">
                <a:solidFill>
                  <a:prstClr val="black"/>
                </a:solidFill>
                <a:latin typeface="微软雅黑" pitchFamily="34" charset="-122"/>
                <a:ea typeface="微软雅黑" pitchFamily="34" charset="-122"/>
              </a:rPr>
              <a:t>five hundred GPU-servers @ 25G</a:t>
            </a:r>
            <a:r>
              <a:rPr lang="en-US" altLang="zh-CN" sz="1800" kern="0" dirty="0">
                <a:solidFill>
                  <a:prstClr val="black"/>
                </a:solidFill>
                <a:latin typeface="微软雅黑" pitchFamily="34" charset="-122"/>
                <a:ea typeface="微软雅黑" pitchFamily="34" charset="-122"/>
              </a:rPr>
              <a:t>.</a:t>
            </a:r>
          </a:p>
          <a:p>
            <a:pPr lvl="1" algn="just">
              <a:lnSpc>
                <a:spcPct val="120000"/>
              </a:lnSpc>
              <a:spcBef>
                <a:spcPts val="0"/>
              </a:spcBef>
              <a:buFont typeface="Wingdings" panose="05000000000000000000" pitchFamily="2" charset="2"/>
              <a:buChar char="Ø"/>
              <a:defRPr/>
            </a:pPr>
            <a:r>
              <a:rPr lang="en-US" altLang="zh-CN" sz="1800" kern="0" dirty="0">
                <a:solidFill>
                  <a:prstClr val="black"/>
                </a:solidFill>
                <a:latin typeface="微软雅黑" pitchFamily="34" charset="-122"/>
                <a:ea typeface="微软雅黑" pitchFamily="34" charset="-122"/>
              </a:rPr>
              <a:t>Distributed algorithm for AI leads to </a:t>
            </a:r>
            <a:r>
              <a:rPr lang="en-US" altLang="zh-CN" sz="1800" b="1" kern="0" dirty="0" err="1">
                <a:solidFill>
                  <a:prstClr val="black"/>
                </a:solidFill>
                <a:latin typeface="微软雅黑" pitchFamily="34" charset="-122"/>
                <a:ea typeface="微软雅黑" pitchFamily="34" charset="-122"/>
              </a:rPr>
              <a:t>Incast</a:t>
            </a:r>
            <a:r>
              <a:rPr lang="en-US" altLang="zh-CN" sz="1800" b="1" kern="0" dirty="0">
                <a:solidFill>
                  <a:prstClr val="black"/>
                </a:solidFill>
                <a:latin typeface="微软雅黑" pitchFamily="34" charset="-122"/>
                <a:ea typeface="微软雅黑" pitchFamily="34" charset="-122"/>
              </a:rPr>
              <a:t> Problem </a:t>
            </a:r>
            <a:r>
              <a:rPr lang="en-US" altLang="zh-CN" sz="1800" kern="0" dirty="0">
                <a:solidFill>
                  <a:prstClr val="black"/>
                </a:solidFill>
                <a:latin typeface="微软雅黑" pitchFamily="34" charset="-122"/>
                <a:ea typeface="微软雅黑" pitchFamily="34" charset="-122"/>
              </a:rPr>
              <a:t>(Many to One communication).</a:t>
            </a:r>
          </a:p>
          <a:p>
            <a:pPr lvl="1" algn="just">
              <a:lnSpc>
                <a:spcPct val="120000"/>
              </a:lnSpc>
              <a:spcBef>
                <a:spcPts val="0"/>
              </a:spcBef>
              <a:buFont typeface="Wingdings" panose="05000000000000000000" pitchFamily="2" charset="2"/>
              <a:buChar char="Ø"/>
              <a:defRPr/>
            </a:pPr>
            <a:r>
              <a:rPr lang="en-US" altLang="zh-CN" sz="1800" b="1" kern="0" dirty="0">
                <a:solidFill>
                  <a:prstClr val="black"/>
                </a:solidFill>
                <a:latin typeface="微软雅黑" pitchFamily="34" charset="-122"/>
                <a:ea typeface="微软雅黑" pitchFamily="34" charset="-122"/>
              </a:rPr>
              <a:t>Large scales of worker servers and Burst traffic</a:t>
            </a:r>
            <a:r>
              <a:rPr lang="en-US" altLang="zh-CN" sz="1800" kern="0" dirty="0">
                <a:solidFill>
                  <a:prstClr val="black"/>
                </a:solidFill>
                <a:latin typeface="微软雅黑" pitchFamily="34" charset="-122"/>
                <a:ea typeface="微软雅黑" pitchFamily="34" charset="-122"/>
              </a:rPr>
              <a:t> become challenges to the network.</a:t>
            </a:r>
          </a:p>
          <a:p>
            <a:pPr lvl="1" algn="just">
              <a:lnSpc>
                <a:spcPct val="120000"/>
              </a:lnSpc>
              <a:spcBef>
                <a:spcPts val="0"/>
              </a:spcBef>
              <a:buFont typeface="Wingdings" panose="05000000000000000000" pitchFamily="2" charset="2"/>
              <a:buChar char="Ø"/>
              <a:defRPr/>
            </a:pPr>
            <a:r>
              <a:rPr lang="en-US" altLang="zh-CN" sz="1800" b="1" kern="0" dirty="0">
                <a:solidFill>
                  <a:prstClr val="black"/>
                </a:solidFill>
                <a:latin typeface="微软雅黑" pitchFamily="34" charset="-122"/>
                <a:ea typeface="微软雅黑" pitchFamily="34" charset="-122"/>
              </a:rPr>
              <a:t>Zero Packet-loss\Low latency\High throughput </a:t>
            </a:r>
            <a:r>
              <a:rPr lang="en-US" altLang="zh-CN" sz="1800" kern="0" dirty="0">
                <a:solidFill>
                  <a:prstClr val="black"/>
                </a:solidFill>
                <a:latin typeface="微软雅黑" pitchFamily="34" charset="-122"/>
                <a:ea typeface="微软雅黑" pitchFamily="34" charset="-122"/>
              </a:rPr>
              <a:t>are all required.</a:t>
            </a:r>
          </a:p>
          <a:p>
            <a:pPr lvl="1" algn="just">
              <a:lnSpc>
                <a:spcPct val="120000"/>
              </a:lnSpc>
              <a:spcBef>
                <a:spcPts val="0"/>
              </a:spcBef>
              <a:buFont typeface="Wingdings" panose="05000000000000000000" pitchFamily="2" charset="2"/>
              <a:buChar char="Ø"/>
              <a:defRPr/>
            </a:pPr>
            <a:r>
              <a:rPr lang="en-US" altLang="zh-CN" sz="1800" b="1" kern="0" dirty="0">
                <a:solidFill>
                  <a:prstClr val="black"/>
                </a:solidFill>
                <a:latin typeface="微软雅黑" pitchFamily="34" charset="-122"/>
                <a:ea typeface="微软雅黑" pitchFamily="34" charset="-122"/>
              </a:rPr>
              <a:t>End to End lossless </a:t>
            </a:r>
            <a:r>
              <a:rPr lang="en-US" altLang="zh-CN" sz="1800" kern="0" dirty="0">
                <a:solidFill>
                  <a:prstClr val="black"/>
                </a:solidFill>
                <a:latin typeface="微软雅黑" pitchFamily="34" charset="-122"/>
                <a:ea typeface="微软雅黑" pitchFamily="34" charset="-122"/>
              </a:rPr>
              <a:t>including Network adapter, Leaf and Spine switch are required.</a:t>
            </a:r>
          </a:p>
          <a:p>
            <a:r>
              <a:rPr lang="en-US" altLang="zh-CN" sz="1800" kern="0" dirty="0">
                <a:solidFill>
                  <a:prstClr val="black"/>
                </a:solidFill>
                <a:latin typeface="微软雅黑" pitchFamily="34" charset="-122"/>
                <a:ea typeface="微软雅黑" pitchFamily="34" charset="-122"/>
              </a:rPr>
              <a:t>Next step, thousands numbers of GPU-servers @ 25G/40G/100G are planned.</a:t>
            </a:r>
          </a:p>
        </p:txBody>
      </p:sp>
      <p:grpSp>
        <p:nvGrpSpPr>
          <p:cNvPr id="4" name="组合 3">
            <a:extLst>
              <a:ext uri="{FF2B5EF4-FFF2-40B4-BE49-F238E27FC236}">
                <a16:creationId xmlns:a16="http://schemas.microsoft.com/office/drawing/2014/main" id="{48F14A18-58C0-480C-9C76-CE1E143988AB}"/>
              </a:ext>
            </a:extLst>
          </p:cNvPr>
          <p:cNvGrpSpPr/>
          <p:nvPr/>
        </p:nvGrpSpPr>
        <p:grpSpPr>
          <a:xfrm>
            <a:off x="1977283" y="4329113"/>
            <a:ext cx="7876329" cy="2038354"/>
            <a:chOff x="118297" y="4459772"/>
            <a:chExt cx="6960392" cy="2315353"/>
          </a:xfrm>
        </p:grpSpPr>
        <p:grpSp>
          <p:nvGrpSpPr>
            <p:cNvPr id="5" name="组合 4">
              <a:extLst>
                <a:ext uri="{FF2B5EF4-FFF2-40B4-BE49-F238E27FC236}">
                  <a16:creationId xmlns:a16="http://schemas.microsoft.com/office/drawing/2014/main" id="{6CB89B8B-3E14-4DB7-B3DB-61B0C83F557B}"/>
                </a:ext>
              </a:extLst>
            </p:cNvPr>
            <p:cNvGrpSpPr/>
            <p:nvPr/>
          </p:nvGrpSpPr>
          <p:grpSpPr>
            <a:xfrm>
              <a:off x="118297" y="4459772"/>
              <a:ext cx="6642513" cy="2036750"/>
              <a:chOff x="1137328" y="3219767"/>
              <a:chExt cx="6642513" cy="2036750"/>
            </a:xfrm>
          </p:grpSpPr>
          <p:sp>
            <p:nvSpPr>
              <p:cNvPr id="9" name="矩形 8">
                <a:extLst>
                  <a:ext uri="{FF2B5EF4-FFF2-40B4-BE49-F238E27FC236}">
                    <a16:creationId xmlns:a16="http://schemas.microsoft.com/office/drawing/2014/main" id="{3F49142F-F31B-4D1B-B671-648B647F173E}"/>
                  </a:ext>
                </a:extLst>
              </p:cNvPr>
              <p:cNvSpPr/>
              <p:nvPr/>
            </p:nvSpPr>
            <p:spPr bwMode="auto">
              <a:xfrm>
                <a:off x="1354781" y="4134197"/>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pic>
            <p:nvPicPr>
              <p:cNvPr id="10" name="Picture 1939" descr="图片682">
                <a:extLst>
                  <a:ext uri="{FF2B5EF4-FFF2-40B4-BE49-F238E27FC236}">
                    <a16:creationId xmlns:a16="http://schemas.microsoft.com/office/drawing/2014/main" id="{646EC29E-08D4-4C15-B4A1-0F0F56F46DB4}"/>
                  </a:ext>
                </a:extLst>
              </p:cNvPr>
              <p:cNvPicPr>
                <a:picLocks noChangeAspect="1" noChangeArrowheads="1"/>
              </p:cNvPicPr>
              <p:nvPr/>
            </p:nvPicPr>
            <p:blipFill>
              <a:blip r:embed="rId3" cstate="print"/>
              <a:srcRect/>
              <a:stretch>
                <a:fillRect/>
              </a:stretch>
            </p:blipFill>
            <p:spPr bwMode="auto">
              <a:xfrm>
                <a:off x="1137328" y="4590076"/>
                <a:ext cx="253091" cy="379675"/>
              </a:xfrm>
              <a:prstGeom prst="rect">
                <a:avLst/>
              </a:prstGeom>
              <a:noFill/>
            </p:spPr>
          </p:pic>
          <p:sp>
            <p:nvSpPr>
              <p:cNvPr id="11" name="文本框 26">
                <a:extLst>
                  <a:ext uri="{FF2B5EF4-FFF2-40B4-BE49-F238E27FC236}">
                    <a16:creationId xmlns:a16="http://schemas.microsoft.com/office/drawing/2014/main" id="{CB30F5F6-3E25-4D1C-8B98-3385D262E143}"/>
                  </a:ext>
                </a:extLst>
              </p:cNvPr>
              <p:cNvSpPr txBox="1"/>
              <p:nvPr/>
            </p:nvSpPr>
            <p:spPr>
              <a:xfrm>
                <a:off x="1655508" y="4148310"/>
                <a:ext cx="404562"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Leaf</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pic>
            <p:nvPicPr>
              <p:cNvPr id="12" name="Picture 1939" descr="图片682">
                <a:extLst>
                  <a:ext uri="{FF2B5EF4-FFF2-40B4-BE49-F238E27FC236}">
                    <a16:creationId xmlns:a16="http://schemas.microsoft.com/office/drawing/2014/main" id="{924353C2-31B3-4DB3-A435-099AA0505760}"/>
                  </a:ext>
                </a:extLst>
              </p:cNvPr>
              <p:cNvPicPr>
                <a:picLocks noChangeAspect="1" noChangeArrowheads="1"/>
              </p:cNvPicPr>
              <p:nvPr/>
            </p:nvPicPr>
            <p:blipFill>
              <a:blip r:embed="rId3" cstate="print"/>
              <a:srcRect/>
              <a:stretch>
                <a:fillRect/>
              </a:stretch>
            </p:blipFill>
            <p:spPr bwMode="auto">
              <a:xfrm>
                <a:off x="1502646" y="4570689"/>
                <a:ext cx="253091" cy="379675"/>
              </a:xfrm>
              <a:prstGeom prst="rect">
                <a:avLst/>
              </a:prstGeom>
              <a:noFill/>
            </p:spPr>
          </p:pic>
          <p:pic>
            <p:nvPicPr>
              <p:cNvPr id="13" name="Picture 1939" descr="图片682">
                <a:extLst>
                  <a:ext uri="{FF2B5EF4-FFF2-40B4-BE49-F238E27FC236}">
                    <a16:creationId xmlns:a16="http://schemas.microsoft.com/office/drawing/2014/main" id="{55A7E693-D6A0-4639-ADE0-A5A1B8FD7E85}"/>
                  </a:ext>
                </a:extLst>
              </p:cNvPr>
              <p:cNvPicPr>
                <a:picLocks noChangeAspect="1" noChangeArrowheads="1"/>
              </p:cNvPicPr>
              <p:nvPr/>
            </p:nvPicPr>
            <p:blipFill>
              <a:blip r:embed="rId3" cstate="print"/>
              <a:srcRect/>
              <a:stretch>
                <a:fillRect/>
              </a:stretch>
            </p:blipFill>
            <p:spPr bwMode="auto">
              <a:xfrm>
                <a:off x="1867964" y="4576764"/>
                <a:ext cx="253091" cy="379675"/>
              </a:xfrm>
              <a:prstGeom prst="rect">
                <a:avLst/>
              </a:prstGeom>
              <a:noFill/>
            </p:spPr>
          </p:pic>
          <p:pic>
            <p:nvPicPr>
              <p:cNvPr id="14" name="Picture 1939" descr="图片682">
                <a:extLst>
                  <a:ext uri="{FF2B5EF4-FFF2-40B4-BE49-F238E27FC236}">
                    <a16:creationId xmlns:a16="http://schemas.microsoft.com/office/drawing/2014/main" id="{64CB92B1-BBF0-41E7-A2B0-59ABD1E1F83C}"/>
                  </a:ext>
                </a:extLst>
              </p:cNvPr>
              <p:cNvPicPr>
                <a:picLocks noChangeAspect="1" noChangeArrowheads="1"/>
              </p:cNvPicPr>
              <p:nvPr/>
            </p:nvPicPr>
            <p:blipFill>
              <a:blip r:embed="rId3" cstate="print"/>
              <a:srcRect/>
              <a:stretch>
                <a:fillRect/>
              </a:stretch>
            </p:blipFill>
            <p:spPr bwMode="auto">
              <a:xfrm>
                <a:off x="2271611" y="4570688"/>
                <a:ext cx="253091" cy="379675"/>
              </a:xfrm>
              <a:prstGeom prst="rect">
                <a:avLst/>
              </a:prstGeom>
              <a:noFill/>
            </p:spPr>
          </p:pic>
          <p:cxnSp>
            <p:nvCxnSpPr>
              <p:cNvPr id="15" name="直接连接符 14">
                <a:extLst>
                  <a:ext uri="{FF2B5EF4-FFF2-40B4-BE49-F238E27FC236}">
                    <a16:creationId xmlns:a16="http://schemas.microsoft.com/office/drawing/2014/main" id="{D132819D-5784-4EF0-9F32-7D2D6B39C698}"/>
                  </a:ext>
                </a:extLst>
              </p:cNvPr>
              <p:cNvCxnSpPr>
                <a:stCxn id="13" idx="0"/>
                <a:endCxn id="11" idx="2"/>
              </p:cNvCxnSpPr>
              <p:nvPr/>
            </p:nvCxnSpPr>
            <p:spPr>
              <a:xfrm flipH="1" flipV="1">
                <a:off x="1857789" y="4379124"/>
                <a:ext cx="136721" cy="197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27E7911B-B352-410E-8FA3-0111E4649967}"/>
                  </a:ext>
                </a:extLst>
              </p:cNvPr>
              <p:cNvCxnSpPr>
                <a:stCxn id="10" idx="0"/>
                <a:endCxn id="9" idx="2"/>
              </p:cNvCxnSpPr>
              <p:nvPr/>
            </p:nvCxnSpPr>
            <p:spPr>
              <a:xfrm flipV="1">
                <a:off x="1263874" y="4379943"/>
                <a:ext cx="569505" cy="210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327B59F5-C1FD-472F-96B5-028CB8EB3E63}"/>
                  </a:ext>
                </a:extLst>
              </p:cNvPr>
              <p:cNvCxnSpPr>
                <a:stCxn id="12" idx="0"/>
                <a:endCxn id="9" idx="2"/>
              </p:cNvCxnSpPr>
              <p:nvPr/>
            </p:nvCxnSpPr>
            <p:spPr>
              <a:xfrm flipV="1">
                <a:off x="1629192" y="4379943"/>
                <a:ext cx="204187" cy="190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D1C7C859-7D1F-4A2B-A0AB-75158A855F3B}"/>
                  </a:ext>
                </a:extLst>
              </p:cNvPr>
              <p:cNvCxnSpPr>
                <a:stCxn id="14" idx="0"/>
                <a:endCxn id="9" idx="2"/>
              </p:cNvCxnSpPr>
              <p:nvPr/>
            </p:nvCxnSpPr>
            <p:spPr>
              <a:xfrm flipH="1" flipV="1">
                <a:off x="1833379" y="4379943"/>
                <a:ext cx="564778" cy="190745"/>
              </a:xfrm>
              <a:prstGeom prst="line">
                <a:avLst/>
              </a:prstGeom>
            </p:spPr>
            <p:style>
              <a:lnRef idx="1">
                <a:schemeClr val="accent1"/>
              </a:lnRef>
              <a:fillRef idx="0">
                <a:schemeClr val="accent1"/>
              </a:fillRef>
              <a:effectRef idx="0">
                <a:schemeClr val="accent1"/>
              </a:effectRef>
              <a:fontRef idx="minor">
                <a:schemeClr val="tx1"/>
              </a:fontRef>
            </p:style>
          </p:cxnSp>
          <p:sp>
            <p:nvSpPr>
              <p:cNvPr id="19" name="矩形 18">
                <a:extLst>
                  <a:ext uri="{FF2B5EF4-FFF2-40B4-BE49-F238E27FC236}">
                    <a16:creationId xmlns:a16="http://schemas.microsoft.com/office/drawing/2014/main" id="{C7EAF3B8-36E9-4BC8-9EED-E1C05587D296}"/>
                  </a:ext>
                </a:extLst>
              </p:cNvPr>
              <p:cNvSpPr/>
              <p:nvPr/>
            </p:nvSpPr>
            <p:spPr bwMode="auto">
              <a:xfrm>
                <a:off x="3106494" y="4133378"/>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pic>
            <p:nvPicPr>
              <p:cNvPr id="20" name="Picture 1939" descr="图片682">
                <a:extLst>
                  <a:ext uri="{FF2B5EF4-FFF2-40B4-BE49-F238E27FC236}">
                    <a16:creationId xmlns:a16="http://schemas.microsoft.com/office/drawing/2014/main" id="{591FF786-8C99-4DF4-ADD8-759BE342231D}"/>
                  </a:ext>
                </a:extLst>
              </p:cNvPr>
              <p:cNvPicPr>
                <a:picLocks noChangeAspect="1" noChangeArrowheads="1"/>
              </p:cNvPicPr>
              <p:nvPr/>
            </p:nvPicPr>
            <p:blipFill>
              <a:blip r:embed="rId3" cstate="print"/>
              <a:srcRect/>
              <a:stretch>
                <a:fillRect/>
              </a:stretch>
            </p:blipFill>
            <p:spPr bwMode="auto">
              <a:xfrm>
                <a:off x="2889041" y="4589257"/>
                <a:ext cx="253091" cy="379675"/>
              </a:xfrm>
              <a:prstGeom prst="rect">
                <a:avLst/>
              </a:prstGeom>
              <a:noFill/>
            </p:spPr>
          </p:pic>
          <p:sp>
            <p:nvSpPr>
              <p:cNvPr id="21" name="文本框 26">
                <a:extLst>
                  <a:ext uri="{FF2B5EF4-FFF2-40B4-BE49-F238E27FC236}">
                    <a16:creationId xmlns:a16="http://schemas.microsoft.com/office/drawing/2014/main" id="{176B57C6-D06D-4020-BDDA-BD3E2DE4F10C}"/>
                  </a:ext>
                </a:extLst>
              </p:cNvPr>
              <p:cNvSpPr txBox="1"/>
              <p:nvPr/>
            </p:nvSpPr>
            <p:spPr>
              <a:xfrm>
                <a:off x="3407221" y="4147491"/>
                <a:ext cx="404562"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Leaf</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pic>
            <p:nvPicPr>
              <p:cNvPr id="22" name="Picture 1939" descr="图片682">
                <a:extLst>
                  <a:ext uri="{FF2B5EF4-FFF2-40B4-BE49-F238E27FC236}">
                    <a16:creationId xmlns:a16="http://schemas.microsoft.com/office/drawing/2014/main" id="{5B650AE2-D8C1-4748-BE03-E7DC32FE1EF8}"/>
                  </a:ext>
                </a:extLst>
              </p:cNvPr>
              <p:cNvPicPr>
                <a:picLocks noChangeAspect="1" noChangeArrowheads="1"/>
              </p:cNvPicPr>
              <p:nvPr/>
            </p:nvPicPr>
            <p:blipFill>
              <a:blip r:embed="rId3" cstate="print"/>
              <a:srcRect/>
              <a:stretch>
                <a:fillRect/>
              </a:stretch>
            </p:blipFill>
            <p:spPr bwMode="auto">
              <a:xfrm>
                <a:off x="3254359" y="4569870"/>
                <a:ext cx="253091" cy="379675"/>
              </a:xfrm>
              <a:prstGeom prst="rect">
                <a:avLst/>
              </a:prstGeom>
              <a:noFill/>
            </p:spPr>
          </p:pic>
          <p:pic>
            <p:nvPicPr>
              <p:cNvPr id="23" name="Picture 1939" descr="图片682">
                <a:extLst>
                  <a:ext uri="{FF2B5EF4-FFF2-40B4-BE49-F238E27FC236}">
                    <a16:creationId xmlns:a16="http://schemas.microsoft.com/office/drawing/2014/main" id="{C967042A-BF59-43CE-977B-CC6CC4346DE0}"/>
                  </a:ext>
                </a:extLst>
              </p:cNvPr>
              <p:cNvPicPr>
                <a:picLocks noChangeAspect="1" noChangeArrowheads="1"/>
              </p:cNvPicPr>
              <p:nvPr/>
            </p:nvPicPr>
            <p:blipFill>
              <a:blip r:embed="rId3" cstate="print"/>
              <a:srcRect/>
              <a:stretch>
                <a:fillRect/>
              </a:stretch>
            </p:blipFill>
            <p:spPr bwMode="auto">
              <a:xfrm>
                <a:off x="3619677" y="4575945"/>
                <a:ext cx="253091" cy="379675"/>
              </a:xfrm>
              <a:prstGeom prst="rect">
                <a:avLst/>
              </a:prstGeom>
              <a:noFill/>
            </p:spPr>
          </p:pic>
          <p:pic>
            <p:nvPicPr>
              <p:cNvPr id="24" name="Picture 1939" descr="图片682">
                <a:extLst>
                  <a:ext uri="{FF2B5EF4-FFF2-40B4-BE49-F238E27FC236}">
                    <a16:creationId xmlns:a16="http://schemas.microsoft.com/office/drawing/2014/main" id="{C0F00641-238C-471B-8555-7AC3AE54C886}"/>
                  </a:ext>
                </a:extLst>
              </p:cNvPr>
              <p:cNvPicPr>
                <a:picLocks noChangeAspect="1" noChangeArrowheads="1"/>
              </p:cNvPicPr>
              <p:nvPr/>
            </p:nvPicPr>
            <p:blipFill>
              <a:blip r:embed="rId3" cstate="print"/>
              <a:srcRect/>
              <a:stretch>
                <a:fillRect/>
              </a:stretch>
            </p:blipFill>
            <p:spPr bwMode="auto">
              <a:xfrm>
                <a:off x="4023324" y="4569869"/>
                <a:ext cx="253091" cy="379675"/>
              </a:xfrm>
              <a:prstGeom prst="rect">
                <a:avLst/>
              </a:prstGeom>
              <a:noFill/>
            </p:spPr>
          </p:pic>
          <p:cxnSp>
            <p:nvCxnSpPr>
              <p:cNvPr id="25" name="直接连接符 24">
                <a:extLst>
                  <a:ext uri="{FF2B5EF4-FFF2-40B4-BE49-F238E27FC236}">
                    <a16:creationId xmlns:a16="http://schemas.microsoft.com/office/drawing/2014/main" id="{DC977E94-7FB2-4439-9858-F9B72BEDC129}"/>
                  </a:ext>
                </a:extLst>
              </p:cNvPr>
              <p:cNvCxnSpPr>
                <a:stCxn id="23" idx="0"/>
                <a:endCxn id="21" idx="2"/>
              </p:cNvCxnSpPr>
              <p:nvPr/>
            </p:nvCxnSpPr>
            <p:spPr>
              <a:xfrm flipH="1" flipV="1">
                <a:off x="3609502" y="4378305"/>
                <a:ext cx="136721" cy="197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0AD882C1-11D7-4CC3-A556-0852F969B795}"/>
                  </a:ext>
                </a:extLst>
              </p:cNvPr>
              <p:cNvCxnSpPr>
                <a:stCxn id="20" idx="0"/>
                <a:endCxn id="19" idx="2"/>
              </p:cNvCxnSpPr>
              <p:nvPr/>
            </p:nvCxnSpPr>
            <p:spPr>
              <a:xfrm flipV="1">
                <a:off x="3015587" y="4379124"/>
                <a:ext cx="569505" cy="210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965F6F1C-7A31-4388-8B59-E15EEA128DE0}"/>
                  </a:ext>
                </a:extLst>
              </p:cNvPr>
              <p:cNvCxnSpPr>
                <a:stCxn id="22" idx="0"/>
                <a:endCxn id="19" idx="2"/>
              </p:cNvCxnSpPr>
              <p:nvPr/>
            </p:nvCxnSpPr>
            <p:spPr>
              <a:xfrm flipV="1">
                <a:off x="3380905" y="4379124"/>
                <a:ext cx="204187" cy="190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D9BBA704-637F-4DC2-93A0-3CC6FFA53C30}"/>
                  </a:ext>
                </a:extLst>
              </p:cNvPr>
              <p:cNvCxnSpPr>
                <a:stCxn id="24" idx="0"/>
                <a:endCxn id="19" idx="2"/>
              </p:cNvCxnSpPr>
              <p:nvPr/>
            </p:nvCxnSpPr>
            <p:spPr>
              <a:xfrm flipH="1" flipV="1">
                <a:off x="3585092" y="4379124"/>
                <a:ext cx="564778" cy="190745"/>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a:extLst>
                  <a:ext uri="{FF2B5EF4-FFF2-40B4-BE49-F238E27FC236}">
                    <a16:creationId xmlns:a16="http://schemas.microsoft.com/office/drawing/2014/main" id="{3B57172D-2744-495E-B944-3A695C16EAD3}"/>
                  </a:ext>
                </a:extLst>
              </p:cNvPr>
              <p:cNvSpPr/>
              <p:nvPr/>
            </p:nvSpPr>
            <p:spPr bwMode="auto">
              <a:xfrm>
                <a:off x="4858207" y="4133378"/>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pic>
            <p:nvPicPr>
              <p:cNvPr id="30" name="Picture 1939" descr="图片682">
                <a:extLst>
                  <a:ext uri="{FF2B5EF4-FFF2-40B4-BE49-F238E27FC236}">
                    <a16:creationId xmlns:a16="http://schemas.microsoft.com/office/drawing/2014/main" id="{A1353CB9-1269-49E0-9432-CCF2CA2F0E7C}"/>
                  </a:ext>
                </a:extLst>
              </p:cNvPr>
              <p:cNvPicPr>
                <a:picLocks noChangeAspect="1" noChangeArrowheads="1"/>
              </p:cNvPicPr>
              <p:nvPr/>
            </p:nvPicPr>
            <p:blipFill>
              <a:blip r:embed="rId3" cstate="print"/>
              <a:srcRect/>
              <a:stretch>
                <a:fillRect/>
              </a:stretch>
            </p:blipFill>
            <p:spPr bwMode="auto">
              <a:xfrm>
                <a:off x="4640754" y="4589257"/>
                <a:ext cx="253091" cy="379675"/>
              </a:xfrm>
              <a:prstGeom prst="rect">
                <a:avLst/>
              </a:prstGeom>
              <a:noFill/>
            </p:spPr>
          </p:pic>
          <p:sp>
            <p:nvSpPr>
              <p:cNvPr id="31" name="文本框 26">
                <a:extLst>
                  <a:ext uri="{FF2B5EF4-FFF2-40B4-BE49-F238E27FC236}">
                    <a16:creationId xmlns:a16="http://schemas.microsoft.com/office/drawing/2014/main" id="{80AA2F22-F9CA-4835-880D-C92C9D8E65C4}"/>
                  </a:ext>
                </a:extLst>
              </p:cNvPr>
              <p:cNvSpPr txBox="1"/>
              <p:nvPr/>
            </p:nvSpPr>
            <p:spPr>
              <a:xfrm>
                <a:off x="5158934" y="4147491"/>
                <a:ext cx="404562"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Leaf</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pic>
            <p:nvPicPr>
              <p:cNvPr id="32" name="Picture 1939" descr="图片682">
                <a:extLst>
                  <a:ext uri="{FF2B5EF4-FFF2-40B4-BE49-F238E27FC236}">
                    <a16:creationId xmlns:a16="http://schemas.microsoft.com/office/drawing/2014/main" id="{561C923F-D663-4585-B79E-83582C65AADD}"/>
                  </a:ext>
                </a:extLst>
              </p:cNvPr>
              <p:cNvPicPr>
                <a:picLocks noChangeAspect="1" noChangeArrowheads="1"/>
              </p:cNvPicPr>
              <p:nvPr/>
            </p:nvPicPr>
            <p:blipFill>
              <a:blip r:embed="rId3" cstate="print"/>
              <a:srcRect/>
              <a:stretch>
                <a:fillRect/>
              </a:stretch>
            </p:blipFill>
            <p:spPr bwMode="auto">
              <a:xfrm>
                <a:off x="5006072" y="4569870"/>
                <a:ext cx="253091" cy="379675"/>
              </a:xfrm>
              <a:prstGeom prst="rect">
                <a:avLst/>
              </a:prstGeom>
              <a:noFill/>
            </p:spPr>
          </p:pic>
          <p:pic>
            <p:nvPicPr>
              <p:cNvPr id="33" name="Picture 1939" descr="图片682">
                <a:extLst>
                  <a:ext uri="{FF2B5EF4-FFF2-40B4-BE49-F238E27FC236}">
                    <a16:creationId xmlns:a16="http://schemas.microsoft.com/office/drawing/2014/main" id="{4940ED84-47ED-4AD2-8141-4E13D4E50854}"/>
                  </a:ext>
                </a:extLst>
              </p:cNvPr>
              <p:cNvPicPr>
                <a:picLocks noChangeAspect="1" noChangeArrowheads="1"/>
              </p:cNvPicPr>
              <p:nvPr/>
            </p:nvPicPr>
            <p:blipFill>
              <a:blip r:embed="rId3" cstate="print"/>
              <a:srcRect/>
              <a:stretch>
                <a:fillRect/>
              </a:stretch>
            </p:blipFill>
            <p:spPr bwMode="auto">
              <a:xfrm>
                <a:off x="5371390" y="4575945"/>
                <a:ext cx="253091" cy="379675"/>
              </a:xfrm>
              <a:prstGeom prst="rect">
                <a:avLst/>
              </a:prstGeom>
              <a:noFill/>
            </p:spPr>
          </p:pic>
          <p:pic>
            <p:nvPicPr>
              <p:cNvPr id="34" name="Picture 1939" descr="图片682">
                <a:extLst>
                  <a:ext uri="{FF2B5EF4-FFF2-40B4-BE49-F238E27FC236}">
                    <a16:creationId xmlns:a16="http://schemas.microsoft.com/office/drawing/2014/main" id="{DC5E581A-DE4F-4B6C-8A34-9C345B7A53FC}"/>
                  </a:ext>
                </a:extLst>
              </p:cNvPr>
              <p:cNvPicPr>
                <a:picLocks noChangeAspect="1" noChangeArrowheads="1"/>
              </p:cNvPicPr>
              <p:nvPr/>
            </p:nvPicPr>
            <p:blipFill>
              <a:blip r:embed="rId3" cstate="print"/>
              <a:srcRect/>
              <a:stretch>
                <a:fillRect/>
              </a:stretch>
            </p:blipFill>
            <p:spPr bwMode="auto">
              <a:xfrm>
                <a:off x="5775037" y="4569869"/>
                <a:ext cx="253091" cy="379675"/>
              </a:xfrm>
              <a:prstGeom prst="rect">
                <a:avLst/>
              </a:prstGeom>
              <a:noFill/>
            </p:spPr>
          </p:pic>
          <p:cxnSp>
            <p:nvCxnSpPr>
              <p:cNvPr id="35" name="直接连接符 34">
                <a:extLst>
                  <a:ext uri="{FF2B5EF4-FFF2-40B4-BE49-F238E27FC236}">
                    <a16:creationId xmlns:a16="http://schemas.microsoft.com/office/drawing/2014/main" id="{6B057EC9-D1BD-44CF-B820-A419E37AA340}"/>
                  </a:ext>
                </a:extLst>
              </p:cNvPr>
              <p:cNvCxnSpPr>
                <a:stCxn id="33" idx="0"/>
                <a:endCxn id="31" idx="2"/>
              </p:cNvCxnSpPr>
              <p:nvPr/>
            </p:nvCxnSpPr>
            <p:spPr>
              <a:xfrm flipH="1" flipV="1">
                <a:off x="5361215" y="4378305"/>
                <a:ext cx="136721" cy="197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a16="http://schemas.microsoft.com/office/drawing/2014/main" id="{EABED716-CC13-4D63-9236-61F9A7AA107F}"/>
                  </a:ext>
                </a:extLst>
              </p:cNvPr>
              <p:cNvCxnSpPr>
                <a:stCxn id="30" idx="0"/>
                <a:endCxn id="29" idx="2"/>
              </p:cNvCxnSpPr>
              <p:nvPr/>
            </p:nvCxnSpPr>
            <p:spPr>
              <a:xfrm flipV="1">
                <a:off x="4767300" y="4379124"/>
                <a:ext cx="569505" cy="210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1D6FB782-5BDF-45ED-A0B5-54A4A5D3C5F5}"/>
                  </a:ext>
                </a:extLst>
              </p:cNvPr>
              <p:cNvCxnSpPr>
                <a:stCxn id="32" idx="0"/>
                <a:endCxn id="29" idx="2"/>
              </p:cNvCxnSpPr>
              <p:nvPr/>
            </p:nvCxnSpPr>
            <p:spPr>
              <a:xfrm flipV="1">
                <a:off x="5132618" y="4379124"/>
                <a:ext cx="204187" cy="190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a16="http://schemas.microsoft.com/office/drawing/2014/main" id="{3682C401-C3CA-41B5-8A8D-51E4D1D6D9EC}"/>
                  </a:ext>
                </a:extLst>
              </p:cNvPr>
              <p:cNvCxnSpPr>
                <a:stCxn id="34" idx="0"/>
                <a:endCxn id="29" idx="2"/>
              </p:cNvCxnSpPr>
              <p:nvPr/>
            </p:nvCxnSpPr>
            <p:spPr>
              <a:xfrm flipH="1" flipV="1">
                <a:off x="5336805" y="4379124"/>
                <a:ext cx="564778" cy="190745"/>
              </a:xfrm>
              <a:prstGeom prst="line">
                <a:avLst/>
              </a:prstGeom>
            </p:spPr>
            <p:style>
              <a:lnRef idx="1">
                <a:schemeClr val="accent1"/>
              </a:lnRef>
              <a:fillRef idx="0">
                <a:schemeClr val="accent1"/>
              </a:fillRef>
              <a:effectRef idx="0">
                <a:schemeClr val="accent1"/>
              </a:effectRef>
              <a:fontRef idx="minor">
                <a:schemeClr val="tx1"/>
              </a:fontRef>
            </p:style>
          </p:cxnSp>
          <p:sp>
            <p:nvSpPr>
              <p:cNvPr id="39" name="矩形 38">
                <a:extLst>
                  <a:ext uri="{FF2B5EF4-FFF2-40B4-BE49-F238E27FC236}">
                    <a16:creationId xmlns:a16="http://schemas.microsoft.com/office/drawing/2014/main" id="{1CE8250F-2F28-4888-A98F-AA47B7D204D4}"/>
                  </a:ext>
                </a:extLst>
              </p:cNvPr>
              <p:cNvSpPr/>
              <p:nvPr/>
            </p:nvSpPr>
            <p:spPr bwMode="auto">
              <a:xfrm>
                <a:off x="6609920" y="4133378"/>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pic>
            <p:nvPicPr>
              <p:cNvPr id="40" name="Picture 1939" descr="图片682">
                <a:extLst>
                  <a:ext uri="{FF2B5EF4-FFF2-40B4-BE49-F238E27FC236}">
                    <a16:creationId xmlns:a16="http://schemas.microsoft.com/office/drawing/2014/main" id="{EE2A45E6-EE2C-4B2D-86AF-F11903DBA042}"/>
                  </a:ext>
                </a:extLst>
              </p:cNvPr>
              <p:cNvPicPr>
                <a:picLocks noChangeAspect="1" noChangeArrowheads="1"/>
              </p:cNvPicPr>
              <p:nvPr/>
            </p:nvPicPr>
            <p:blipFill>
              <a:blip r:embed="rId3" cstate="print"/>
              <a:srcRect/>
              <a:stretch>
                <a:fillRect/>
              </a:stretch>
            </p:blipFill>
            <p:spPr bwMode="auto">
              <a:xfrm>
                <a:off x="6392467" y="4589257"/>
                <a:ext cx="253091" cy="379675"/>
              </a:xfrm>
              <a:prstGeom prst="rect">
                <a:avLst/>
              </a:prstGeom>
              <a:noFill/>
            </p:spPr>
          </p:pic>
          <p:sp>
            <p:nvSpPr>
              <p:cNvPr id="41" name="文本框 26">
                <a:extLst>
                  <a:ext uri="{FF2B5EF4-FFF2-40B4-BE49-F238E27FC236}">
                    <a16:creationId xmlns:a16="http://schemas.microsoft.com/office/drawing/2014/main" id="{1F98ED8A-1E47-48A4-B4ED-15595FDF6C34}"/>
                  </a:ext>
                </a:extLst>
              </p:cNvPr>
              <p:cNvSpPr txBox="1"/>
              <p:nvPr/>
            </p:nvSpPr>
            <p:spPr>
              <a:xfrm>
                <a:off x="6910647" y="4147491"/>
                <a:ext cx="404562"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Leaf</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pic>
            <p:nvPicPr>
              <p:cNvPr id="42" name="Picture 1939" descr="图片682">
                <a:extLst>
                  <a:ext uri="{FF2B5EF4-FFF2-40B4-BE49-F238E27FC236}">
                    <a16:creationId xmlns:a16="http://schemas.microsoft.com/office/drawing/2014/main" id="{7A8AE937-E13D-4A06-B138-B72F475F45BF}"/>
                  </a:ext>
                </a:extLst>
              </p:cNvPr>
              <p:cNvPicPr>
                <a:picLocks noChangeAspect="1" noChangeArrowheads="1"/>
              </p:cNvPicPr>
              <p:nvPr/>
            </p:nvPicPr>
            <p:blipFill>
              <a:blip r:embed="rId3" cstate="print"/>
              <a:srcRect/>
              <a:stretch>
                <a:fillRect/>
              </a:stretch>
            </p:blipFill>
            <p:spPr bwMode="auto">
              <a:xfrm>
                <a:off x="6757785" y="4569870"/>
                <a:ext cx="253091" cy="379675"/>
              </a:xfrm>
              <a:prstGeom prst="rect">
                <a:avLst/>
              </a:prstGeom>
              <a:noFill/>
            </p:spPr>
          </p:pic>
          <p:pic>
            <p:nvPicPr>
              <p:cNvPr id="43" name="Picture 1939" descr="图片682">
                <a:extLst>
                  <a:ext uri="{FF2B5EF4-FFF2-40B4-BE49-F238E27FC236}">
                    <a16:creationId xmlns:a16="http://schemas.microsoft.com/office/drawing/2014/main" id="{02B7C326-7FA4-46F3-921C-68F9B1AA5489}"/>
                  </a:ext>
                </a:extLst>
              </p:cNvPr>
              <p:cNvPicPr>
                <a:picLocks noChangeAspect="1" noChangeArrowheads="1"/>
              </p:cNvPicPr>
              <p:nvPr/>
            </p:nvPicPr>
            <p:blipFill>
              <a:blip r:embed="rId3" cstate="print"/>
              <a:srcRect/>
              <a:stretch>
                <a:fillRect/>
              </a:stretch>
            </p:blipFill>
            <p:spPr bwMode="auto">
              <a:xfrm>
                <a:off x="7123103" y="4575945"/>
                <a:ext cx="253091" cy="379675"/>
              </a:xfrm>
              <a:prstGeom prst="rect">
                <a:avLst/>
              </a:prstGeom>
              <a:noFill/>
            </p:spPr>
          </p:pic>
          <p:pic>
            <p:nvPicPr>
              <p:cNvPr id="44" name="Picture 1939" descr="图片682">
                <a:extLst>
                  <a:ext uri="{FF2B5EF4-FFF2-40B4-BE49-F238E27FC236}">
                    <a16:creationId xmlns:a16="http://schemas.microsoft.com/office/drawing/2014/main" id="{EB432559-23E0-471D-A88C-139634CC5018}"/>
                  </a:ext>
                </a:extLst>
              </p:cNvPr>
              <p:cNvPicPr>
                <a:picLocks noChangeAspect="1" noChangeArrowheads="1"/>
              </p:cNvPicPr>
              <p:nvPr/>
            </p:nvPicPr>
            <p:blipFill>
              <a:blip r:embed="rId3" cstate="print"/>
              <a:srcRect/>
              <a:stretch>
                <a:fillRect/>
              </a:stretch>
            </p:blipFill>
            <p:spPr bwMode="auto">
              <a:xfrm>
                <a:off x="7526750" y="4569869"/>
                <a:ext cx="253091" cy="379675"/>
              </a:xfrm>
              <a:prstGeom prst="rect">
                <a:avLst/>
              </a:prstGeom>
              <a:noFill/>
            </p:spPr>
          </p:pic>
          <p:cxnSp>
            <p:nvCxnSpPr>
              <p:cNvPr id="45" name="直接连接符 44">
                <a:extLst>
                  <a:ext uri="{FF2B5EF4-FFF2-40B4-BE49-F238E27FC236}">
                    <a16:creationId xmlns:a16="http://schemas.microsoft.com/office/drawing/2014/main" id="{19465A29-8625-4DFF-95BF-C76DDC2B208D}"/>
                  </a:ext>
                </a:extLst>
              </p:cNvPr>
              <p:cNvCxnSpPr>
                <a:stCxn id="43" idx="0"/>
                <a:endCxn id="41" idx="2"/>
              </p:cNvCxnSpPr>
              <p:nvPr/>
            </p:nvCxnSpPr>
            <p:spPr>
              <a:xfrm flipH="1" flipV="1">
                <a:off x="7112928" y="4378305"/>
                <a:ext cx="136721" cy="197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A2D120DB-2ACC-473C-BE64-424CA7A1A035}"/>
                  </a:ext>
                </a:extLst>
              </p:cNvPr>
              <p:cNvCxnSpPr>
                <a:stCxn id="40" idx="0"/>
                <a:endCxn id="39" idx="2"/>
              </p:cNvCxnSpPr>
              <p:nvPr/>
            </p:nvCxnSpPr>
            <p:spPr>
              <a:xfrm flipV="1">
                <a:off x="6519013" y="4379124"/>
                <a:ext cx="569505" cy="210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6E93EC4E-E4B0-495D-BC63-844B8250944D}"/>
                  </a:ext>
                </a:extLst>
              </p:cNvPr>
              <p:cNvCxnSpPr>
                <a:stCxn id="42" idx="0"/>
                <a:endCxn id="39" idx="2"/>
              </p:cNvCxnSpPr>
              <p:nvPr/>
            </p:nvCxnSpPr>
            <p:spPr>
              <a:xfrm flipV="1">
                <a:off x="6884331" y="4379124"/>
                <a:ext cx="204187" cy="190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834D3BA1-D154-4193-BE11-61C2AD55BD91}"/>
                  </a:ext>
                </a:extLst>
              </p:cNvPr>
              <p:cNvCxnSpPr>
                <a:stCxn id="44" idx="0"/>
                <a:endCxn id="39" idx="2"/>
              </p:cNvCxnSpPr>
              <p:nvPr/>
            </p:nvCxnSpPr>
            <p:spPr>
              <a:xfrm flipH="1" flipV="1">
                <a:off x="7088518" y="4379124"/>
                <a:ext cx="564778" cy="190745"/>
              </a:xfrm>
              <a:prstGeom prst="line">
                <a:avLst/>
              </a:prstGeom>
            </p:spPr>
            <p:style>
              <a:lnRef idx="1">
                <a:schemeClr val="accent1"/>
              </a:lnRef>
              <a:fillRef idx="0">
                <a:schemeClr val="accent1"/>
              </a:fillRef>
              <a:effectRef idx="0">
                <a:schemeClr val="accent1"/>
              </a:effectRef>
              <a:fontRef idx="minor">
                <a:schemeClr val="tx1"/>
              </a:fontRef>
            </p:style>
          </p:cxnSp>
          <p:sp>
            <p:nvSpPr>
              <p:cNvPr id="49" name="矩形 48">
                <a:extLst>
                  <a:ext uri="{FF2B5EF4-FFF2-40B4-BE49-F238E27FC236}">
                    <a16:creationId xmlns:a16="http://schemas.microsoft.com/office/drawing/2014/main" id="{96D04928-1090-4160-9241-5BC540E3A792}"/>
                  </a:ext>
                </a:extLst>
              </p:cNvPr>
              <p:cNvSpPr/>
              <p:nvPr/>
            </p:nvSpPr>
            <p:spPr bwMode="auto">
              <a:xfrm>
                <a:off x="3067726" y="3219767"/>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sp>
            <p:nvSpPr>
              <p:cNvPr id="50" name="矩形 49">
                <a:extLst>
                  <a:ext uri="{FF2B5EF4-FFF2-40B4-BE49-F238E27FC236}">
                    <a16:creationId xmlns:a16="http://schemas.microsoft.com/office/drawing/2014/main" id="{BB3AC62B-7C7A-438A-9373-15CDF9968CE2}"/>
                  </a:ext>
                </a:extLst>
              </p:cNvPr>
              <p:cNvSpPr/>
              <p:nvPr/>
            </p:nvSpPr>
            <p:spPr bwMode="auto">
              <a:xfrm>
                <a:off x="4817110" y="3219767"/>
                <a:ext cx="957195" cy="245746"/>
              </a:xfrm>
              <a:prstGeom prst="rect">
                <a:avLst/>
              </a:prstGeom>
              <a:solidFill>
                <a:schemeClr val="accent6">
                  <a:lumMod val="40000"/>
                  <a:lumOff val="60000"/>
                </a:schemeClr>
              </a:solidFill>
              <a:ln w="9525" cap="flat" cmpd="sng" algn="ctr">
                <a:solidFill>
                  <a:srgbClr val="0070C0"/>
                </a:solidFill>
                <a:prstDash val="solid"/>
                <a:round/>
                <a:headEnd type="none" w="med" len="med"/>
                <a:tailEnd type="none" w="med" len="med"/>
              </a:ln>
              <a:effectLst/>
              <a:extLst/>
            </p:spPr>
            <p:txBody>
              <a:bodyPr vert="horz" wrap="square" lIns="51421" tIns="25711" rIns="51421" bIns="25711" numCol="1" rtlCol="0" anchor="t" anchorCtr="0" compatLnSpc="1">
                <a:prstTxWarp prst="textNoShape">
                  <a:avLst/>
                </a:prstTxWarp>
              </a:bodyPr>
              <a:lstStyle/>
              <a:p>
                <a:pPr defTabSz="914400" fontAlgn="auto">
                  <a:spcBef>
                    <a:spcPts val="0"/>
                  </a:spcBef>
                  <a:spcAft>
                    <a:spcPts val="0"/>
                  </a:spcAft>
                  <a:buClr>
                    <a:srgbClr val="CC9900"/>
                  </a:buClr>
                  <a:buFont typeface="Wingdings" pitchFamily="2" charset="2"/>
                  <a:buChar char="n"/>
                  <a:defRPr/>
                </a:pPr>
                <a:endParaRPr kumimoji="0" lang="zh-CN" altLang="en-US" kern="0" dirty="0">
                  <a:solidFill>
                    <a:prstClr val="black"/>
                  </a:solidFill>
                  <a:latin typeface="微软雅黑" pitchFamily="34" charset="-122"/>
                  <a:ea typeface="微软雅黑" pitchFamily="34" charset="-122"/>
                  <a:cs typeface="Arial Unicode MS" pitchFamily="34" charset="-122"/>
                </a:endParaRPr>
              </a:p>
            </p:txBody>
          </p:sp>
          <p:sp>
            <p:nvSpPr>
              <p:cNvPr id="51" name="文本框 26">
                <a:extLst>
                  <a:ext uri="{FF2B5EF4-FFF2-40B4-BE49-F238E27FC236}">
                    <a16:creationId xmlns:a16="http://schemas.microsoft.com/office/drawing/2014/main" id="{CDCB6AC0-C2D8-4EEA-9024-47188670625A}"/>
                  </a:ext>
                </a:extLst>
              </p:cNvPr>
              <p:cNvSpPr txBox="1"/>
              <p:nvPr/>
            </p:nvSpPr>
            <p:spPr>
              <a:xfrm>
                <a:off x="3318642" y="3257510"/>
                <a:ext cx="519978"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SPINE</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sp>
            <p:nvSpPr>
              <p:cNvPr id="52" name="文本框 26">
                <a:extLst>
                  <a:ext uri="{FF2B5EF4-FFF2-40B4-BE49-F238E27FC236}">
                    <a16:creationId xmlns:a16="http://schemas.microsoft.com/office/drawing/2014/main" id="{BD1F8B66-28F6-44A7-8284-B8F5BB1E4DFE}"/>
                  </a:ext>
                </a:extLst>
              </p:cNvPr>
              <p:cNvSpPr txBox="1"/>
              <p:nvPr/>
            </p:nvSpPr>
            <p:spPr>
              <a:xfrm>
                <a:off x="5052052" y="3257510"/>
                <a:ext cx="519978"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SPINE</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cxnSp>
            <p:nvCxnSpPr>
              <p:cNvPr id="53" name="直接连接符 52">
                <a:extLst>
                  <a:ext uri="{FF2B5EF4-FFF2-40B4-BE49-F238E27FC236}">
                    <a16:creationId xmlns:a16="http://schemas.microsoft.com/office/drawing/2014/main" id="{7942C289-A588-4AC1-A2FB-A5CF2199376B}"/>
                  </a:ext>
                </a:extLst>
              </p:cNvPr>
              <p:cNvCxnSpPr>
                <a:stCxn id="9" idx="0"/>
                <a:endCxn id="49" idx="2"/>
              </p:cNvCxnSpPr>
              <p:nvPr/>
            </p:nvCxnSpPr>
            <p:spPr>
              <a:xfrm flipV="1">
                <a:off x="1833379" y="3465513"/>
                <a:ext cx="1712945" cy="668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a16="http://schemas.microsoft.com/office/drawing/2014/main" id="{971913B4-B6C6-4129-8B0A-6DF10F0DF9C7}"/>
                  </a:ext>
                </a:extLst>
              </p:cNvPr>
              <p:cNvCxnSpPr>
                <a:stCxn id="9" idx="0"/>
                <a:endCxn id="50" idx="2"/>
              </p:cNvCxnSpPr>
              <p:nvPr/>
            </p:nvCxnSpPr>
            <p:spPr>
              <a:xfrm flipV="1">
                <a:off x="1833379" y="3465513"/>
                <a:ext cx="3462329" cy="668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a16="http://schemas.microsoft.com/office/drawing/2014/main" id="{8571FEF2-69F6-4E4E-89A2-294330488C47}"/>
                  </a:ext>
                </a:extLst>
              </p:cNvPr>
              <p:cNvCxnSpPr>
                <a:stCxn id="21" idx="0"/>
                <a:endCxn id="49" idx="2"/>
              </p:cNvCxnSpPr>
              <p:nvPr/>
            </p:nvCxnSpPr>
            <p:spPr>
              <a:xfrm flipH="1" flipV="1">
                <a:off x="3546324" y="3465513"/>
                <a:ext cx="63178" cy="68197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a16="http://schemas.microsoft.com/office/drawing/2014/main" id="{BF681C83-FE74-4391-9D08-F1F8D4D453D3}"/>
                  </a:ext>
                </a:extLst>
              </p:cNvPr>
              <p:cNvCxnSpPr>
                <a:stCxn id="21" idx="0"/>
                <a:endCxn id="50" idx="2"/>
              </p:cNvCxnSpPr>
              <p:nvPr/>
            </p:nvCxnSpPr>
            <p:spPr>
              <a:xfrm flipV="1">
                <a:off x="3609502" y="3465513"/>
                <a:ext cx="1686206" cy="68197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a16="http://schemas.microsoft.com/office/drawing/2014/main" id="{815CDF35-8FE8-4BB5-AF52-F2FB6462AEAE}"/>
                  </a:ext>
                </a:extLst>
              </p:cNvPr>
              <p:cNvCxnSpPr>
                <a:stCxn id="29" idx="0"/>
                <a:endCxn id="51" idx="2"/>
              </p:cNvCxnSpPr>
              <p:nvPr/>
            </p:nvCxnSpPr>
            <p:spPr>
              <a:xfrm flipH="1" flipV="1">
                <a:off x="3578631" y="3488324"/>
                <a:ext cx="1758174" cy="645054"/>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接连接符 57">
                <a:extLst>
                  <a:ext uri="{FF2B5EF4-FFF2-40B4-BE49-F238E27FC236}">
                    <a16:creationId xmlns:a16="http://schemas.microsoft.com/office/drawing/2014/main" id="{1E4B648C-5CD9-454E-9046-0DE5C8D797AA}"/>
                  </a:ext>
                </a:extLst>
              </p:cNvPr>
              <p:cNvCxnSpPr>
                <a:stCxn id="31" idx="0"/>
                <a:endCxn id="52" idx="2"/>
              </p:cNvCxnSpPr>
              <p:nvPr/>
            </p:nvCxnSpPr>
            <p:spPr>
              <a:xfrm flipH="1" flipV="1">
                <a:off x="5312041" y="3488324"/>
                <a:ext cx="49174" cy="659167"/>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E837C2A2-C680-4396-8497-C55C7327B187}"/>
                  </a:ext>
                </a:extLst>
              </p:cNvPr>
              <p:cNvCxnSpPr>
                <a:stCxn id="39" idx="0"/>
                <a:endCxn id="50" idx="2"/>
              </p:cNvCxnSpPr>
              <p:nvPr/>
            </p:nvCxnSpPr>
            <p:spPr>
              <a:xfrm flipH="1" flipV="1">
                <a:off x="5295708" y="3465513"/>
                <a:ext cx="1792810" cy="6678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文本框 26">
                <a:extLst>
                  <a:ext uri="{FF2B5EF4-FFF2-40B4-BE49-F238E27FC236}">
                    <a16:creationId xmlns:a16="http://schemas.microsoft.com/office/drawing/2014/main" id="{8737230E-3F6A-4870-8726-809FE58EBFBC}"/>
                  </a:ext>
                </a:extLst>
              </p:cNvPr>
              <p:cNvSpPr txBox="1"/>
              <p:nvPr/>
            </p:nvSpPr>
            <p:spPr>
              <a:xfrm>
                <a:off x="1317257" y="5025703"/>
                <a:ext cx="1058587"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Worker Group</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sp>
            <p:nvSpPr>
              <p:cNvPr id="61" name="文本框 26">
                <a:extLst>
                  <a:ext uri="{FF2B5EF4-FFF2-40B4-BE49-F238E27FC236}">
                    <a16:creationId xmlns:a16="http://schemas.microsoft.com/office/drawing/2014/main" id="{7BA1B946-F252-4361-84BC-0A154BD900CB}"/>
                  </a:ext>
                </a:extLst>
              </p:cNvPr>
              <p:cNvSpPr txBox="1"/>
              <p:nvPr/>
            </p:nvSpPr>
            <p:spPr>
              <a:xfrm>
                <a:off x="3005102" y="5025703"/>
                <a:ext cx="1058587"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Worker Group</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sp>
            <p:nvSpPr>
              <p:cNvPr id="62" name="文本框 26">
                <a:extLst>
                  <a:ext uri="{FF2B5EF4-FFF2-40B4-BE49-F238E27FC236}">
                    <a16:creationId xmlns:a16="http://schemas.microsoft.com/office/drawing/2014/main" id="{43E53636-CBAF-4E2F-9D93-1E52FF61AFA3}"/>
                  </a:ext>
                </a:extLst>
              </p:cNvPr>
              <p:cNvSpPr txBox="1"/>
              <p:nvPr/>
            </p:nvSpPr>
            <p:spPr>
              <a:xfrm>
                <a:off x="4817110" y="5025703"/>
                <a:ext cx="1058587"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Worker Group</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sp>
            <p:nvSpPr>
              <p:cNvPr id="63" name="文本框 26">
                <a:extLst>
                  <a:ext uri="{FF2B5EF4-FFF2-40B4-BE49-F238E27FC236}">
                    <a16:creationId xmlns:a16="http://schemas.microsoft.com/office/drawing/2014/main" id="{A0C7B52F-C1C2-401C-B5C7-1F7803768D48}"/>
                  </a:ext>
                </a:extLst>
              </p:cNvPr>
              <p:cNvSpPr txBox="1"/>
              <p:nvPr/>
            </p:nvSpPr>
            <p:spPr>
              <a:xfrm>
                <a:off x="6629118" y="5024882"/>
                <a:ext cx="988055" cy="230814"/>
              </a:xfrm>
              <a:prstGeom prst="rect">
                <a:avLst/>
              </a:prstGeom>
              <a:noFill/>
            </p:spPr>
            <p:txBody>
              <a:bodyPr wrap="none" lIns="68562" tIns="34281" rIns="68562" bIns="34281" rtlCol="0">
                <a:spAutoFit/>
              </a:bodyPr>
              <a:lstStyle/>
              <a:p>
                <a:pPr defTabSz="914400" fontAlgn="auto">
                  <a:spcBef>
                    <a:spcPts val="0"/>
                  </a:spcBef>
                  <a:spcAft>
                    <a:spcPts val="0"/>
                  </a:spcAft>
                  <a:defRPr/>
                </a:pPr>
                <a:r>
                  <a:rPr kumimoji="0" lang="en-US" altLang="zh-CN" sz="1050" kern="0" dirty="0">
                    <a:solidFill>
                      <a:prstClr val="black"/>
                    </a:solidFill>
                    <a:latin typeface="微软雅黑" pitchFamily="34" charset="-122"/>
                    <a:ea typeface="微软雅黑" pitchFamily="34" charset="-122"/>
                    <a:cs typeface="Arial Unicode MS" pitchFamily="34" charset="-122"/>
                  </a:rPr>
                  <a:t>Server Group</a:t>
                </a:r>
                <a:endParaRPr kumimoji="0" lang="zh-CN" altLang="en-US" sz="1050" kern="0" dirty="0">
                  <a:solidFill>
                    <a:prstClr val="black"/>
                  </a:solidFill>
                  <a:latin typeface="微软雅黑" pitchFamily="34" charset="-122"/>
                  <a:ea typeface="微软雅黑" pitchFamily="34" charset="-122"/>
                  <a:cs typeface="Arial Unicode MS" pitchFamily="34" charset="-122"/>
                </a:endParaRPr>
              </a:p>
            </p:txBody>
          </p:sp>
          <p:sp>
            <p:nvSpPr>
              <p:cNvPr id="64" name="任意多边形 18463">
                <a:extLst>
                  <a:ext uri="{FF2B5EF4-FFF2-40B4-BE49-F238E27FC236}">
                    <a16:creationId xmlns:a16="http://schemas.microsoft.com/office/drawing/2014/main" id="{B5F34BF7-BD51-4279-B5F3-AB9512CD5F79}"/>
                  </a:ext>
                </a:extLst>
              </p:cNvPr>
              <p:cNvSpPr/>
              <p:nvPr/>
            </p:nvSpPr>
            <p:spPr>
              <a:xfrm>
                <a:off x="1913438" y="3345753"/>
                <a:ext cx="4991381" cy="1365947"/>
              </a:xfrm>
              <a:custGeom>
                <a:avLst/>
                <a:gdLst>
                  <a:gd name="connsiteX0" fmla="*/ 105862 w 4991381"/>
                  <a:gd name="connsiteY0" fmla="*/ 1327847 h 1365947"/>
                  <a:gd name="connsiteX1" fmla="*/ 42362 w 4991381"/>
                  <a:gd name="connsiteY1" fmla="*/ 959547 h 1365947"/>
                  <a:gd name="connsiteX2" fmla="*/ 664662 w 4991381"/>
                  <a:gd name="connsiteY2" fmla="*/ 349947 h 1365947"/>
                  <a:gd name="connsiteX3" fmla="*/ 1363162 w 4991381"/>
                  <a:gd name="connsiteY3" fmla="*/ 32447 h 1365947"/>
                  <a:gd name="connsiteX4" fmla="*/ 1934662 w 4991381"/>
                  <a:gd name="connsiteY4" fmla="*/ 57847 h 1365947"/>
                  <a:gd name="connsiteX5" fmla="*/ 4131762 w 4991381"/>
                  <a:gd name="connsiteY5" fmla="*/ 451547 h 1365947"/>
                  <a:gd name="connsiteX6" fmla="*/ 4893762 w 4991381"/>
                  <a:gd name="connsiteY6" fmla="*/ 883347 h 1365947"/>
                  <a:gd name="connsiteX7" fmla="*/ 4957262 w 4991381"/>
                  <a:gd name="connsiteY7" fmla="*/ 1365947 h 136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1381" h="1365947">
                    <a:moveTo>
                      <a:pt x="105862" y="1327847"/>
                    </a:moveTo>
                    <a:cubicBezTo>
                      <a:pt x="27545" y="1225188"/>
                      <a:pt x="-50771" y="1122530"/>
                      <a:pt x="42362" y="959547"/>
                    </a:cubicBezTo>
                    <a:cubicBezTo>
                      <a:pt x="135495" y="796564"/>
                      <a:pt x="444529" y="504464"/>
                      <a:pt x="664662" y="349947"/>
                    </a:cubicBezTo>
                    <a:cubicBezTo>
                      <a:pt x="884795" y="195430"/>
                      <a:pt x="1151495" y="81130"/>
                      <a:pt x="1363162" y="32447"/>
                    </a:cubicBezTo>
                    <a:cubicBezTo>
                      <a:pt x="1574829" y="-16236"/>
                      <a:pt x="1473229" y="-12003"/>
                      <a:pt x="1934662" y="57847"/>
                    </a:cubicBezTo>
                    <a:cubicBezTo>
                      <a:pt x="2396095" y="127697"/>
                      <a:pt x="3638579" y="313964"/>
                      <a:pt x="4131762" y="451547"/>
                    </a:cubicBezTo>
                    <a:cubicBezTo>
                      <a:pt x="4624945" y="589130"/>
                      <a:pt x="4756179" y="730947"/>
                      <a:pt x="4893762" y="883347"/>
                    </a:cubicBezTo>
                    <a:cubicBezTo>
                      <a:pt x="5031345" y="1035747"/>
                      <a:pt x="4994303" y="1200847"/>
                      <a:pt x="4957262" y="1365947"/>
                    </a:cubicBezTo>
                  </a:path>
                </a:pathLst>
              </a:custGeom>
              <a:noFill/>
              <a:ln w="28575">
                <a:solidFill>
                  <a:srgbClr val="00B050"/>
                </a:solidFill>
                <a:tailEnd type="stealt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65" name="任意多边形 445">
                <a:extLst>
                  <a:ext uri="{FF2B5EF4-FFF2-40B4-BE49-F238E27FC236}">
                    <a16:creationId xmlns:a16="http://schemas.microsoft.com/office/drawing/2014/main" id="{AF850E0E-03A2-4F16-9AF9-7281FA02A7D6}"/>
                  </a:ext>
                </a:extLst>
              </p:cNvPr>
              <p:cNvSpPr/>
              <p:nvPr/>
            </p:nvSpPr>
            <p:spPr>
              <a:xfrm>
                <a:off x="3349936" y="3424151"/>
                <a:ext cx="3907332" cy="1401850"/>
              </a:xfrm>
              <a:custGeom>
                <a:avLst/>
                <a:gdLst>
                  <a:gd name="connsiteX0" fmla="*/ 105862 w 4991381"/>
                  <a:gd name="connsiteY0" fmla="*/ 1327847 h 1365947"/>
                  <a:gd name="connsiteX1" fmla="*/ 42362 w 4991381"/>
                  <a:gd name="connsiteY1" fmla="*/ 959547 h 1365947"/>
                  <a:gd name="connsiteX2" fmla="*/ 664662 w 4991381"/>
                  <a:gd name="connsiteY2" fmla="*/ 349947 h 1365947"/>
                  <a:gd name="connsiteX3" fmla="*/ 1363162 w 4991381"/>
                  <a:gd name="connsiteY3" fmla="*/ 32447 h 1365947"/>
                  <a:gd name="connsiteX4" fmla="*/ 1934662 w 4991381"/>
                  <a:gd name="connsiteY4" fmla="*/ 57847 h 1365947"/>
                  <a:gd name="connsiteX5" fmla="*/ 4131762 w 4991381"/>
                  <a:gd name="connsiteY5" fmla="*/ 451547 h 1365947"/>
                  <a:gd name="connsiteX6" fmla="*/ 4893762 w 4991381"/>
                  <a:gd name="connsiteY6" fmla="*/ 883347 h 1365947"/>
                  <a:gd name="connsiteX7" fmla="*/ 4957262 w 4991381"/>
                  <a:gd name="connsiteY7" fmla="*/ 1365947 h 1365947"/>
                  <a:gd name="connsiteX0" fmla="*/ 3234 w 4888753"/>
                  <a:gd name="connsiteY0" fmla="*/ 1327847 h 1365947"/>
                  <a:gd name="connsiteX1" fmla="*/ 1387534 w 4888753"/>
                  <a:gd name="connsiteY1" fmla="*/ 819847 h 1365947"/>
                  <a:gd name="connsiteX2" fmla="*/ 562034 w 4888753"/>
                  <a:gd name="connsiteY2" fmla="*/ 349947 h 1365947"/>
                  <a:gd name="connsiteX3" fmla="*/ 1260534 w 4888753"/>
                  <a:gd name="connsiteY3" fmla="*/ 32447 h 1365947"/>
                  <a:gd name="connsiteX4" fmla="*/ 1832034 w 4888753"/>
                  <a:gd name="connsiteY4" fmla="*/ 57847 h 1365947"/>
                  <a:gd name="connsiteX5" fmla="*/ 4029134 w 4888753"/>
                  <a:gd name="connsiteY5" fmla="*/ 451547 h 1365947"/>
                  <a:gd name="connsiteX6" fmla="*/ 4791134 w 4888753"/>
                  <a:gd name="connsiteY6" fmla="*/ 883347 h 1365947"/>
                  <a:gd name="connsiteX7" fmla="*/ 4854634 w 4888753"/>
                  <a:gd name="connsiteY7" fmla="*/ 1365947 h 1365947"/>
                  <a:gd name="connsiteX0" fmla="*/ 635642 w 4327361"/>
                  <a:gd name="connsiteY0" fmla="*/ 1315147 h 1365947"/>
                  <a:gd name="connsiteX1" fmla="*/ 826142 w 4327361"/>
                  <a:gd name="connsiteY1" fmla="*/ 819847 h 1365947"/>
                  <a:gd name="connsiteX2" fmla="*/ 642 w 4327361"/>
                  <a:gd name="connsiteY2" fmla="*/ 349947 h 1365947"/>
                  <a:gd name="connsiteX3" fmla="*/ 699142 w 4327361"/>
                  <a:gd name="connsiteY3" fmla="*/ 32447 h 1365947"/>
                  <a:gd name="connsiteX4" fmla="*/ 1270642 w 4327361"/>
                  <a:gd name="connsiteY4" fmla="*/ 57847 h 1365947"/>
                  <a:gd name="connsiteX5" fmla="*/ 3467742 w 4327361"/>
                  <a:gd name="connsiteY5" fmla="*/ 451547 h 1365947"/>
                  <a:gd name="connsiteX6" fmla="*/ 4229742 w 4327361"/>
                  <a:gd name="connsiteY6" fmla="*/ 883347 h 1365947"/>
                  <a:gd name="connsiteX7" fmla="*/ 4293242 w 4327361"/>
                  <a:gd name="connsiteY7" fmla="*/ 1365947 h 1365947"/>
                  <a:gd name="connsiteX0" fmla="*/ 15565 w 3707284"/>
                  <a:gd name="connsiteY0" fmla="*/ 1304944 h 1355744"/>
                  <a:gd name="connsiteX1" fmla="*/ 206065 w 3707284"/>
                  <a:gd name="connsiteY1" fmla="*/ 809644 h 1355744"/>
                  <a:gd name="connsiteX2" fmla="*/ 180665 w 3707284"/>
                  <a:gd name="connsiteY2" fmla="*/ 187344 h 1355744"/>
                  <a:gd name="connsiteX3" fmla="*/ 79065 w 3707284"/>
                  <a:gd name="connsiteY3" fmla="*/ 22244 h 1355744"/>
                  <a:gd name="connsiteX4" fmla="*/ 650565 w 3707284"/>
                  <a:gd name="connsiteY4" fmla="*/ 47644 h 1355744"/>
                  <a:gd name="connsiteX5" fmla="*/ 2847665 w 3707284"/>
                  <a:gd name="connsiteY5" fmla="*/ 441344 h 1355744"/>
                  <a:gd name="connsiteX6" fmla="*/ 3609665 w 3707284"/>
                  <a:gd name="connsiteY6" fmla="*/ 873144 h 1355744"/>
                  <a:gd name="connsiteX7" fmla="*/ 3673165 w 3707284"/>
                  <a:gd name="connsiteY7" fmla="*/ 1355744 h 1355744"/>
                  <a:gd name="connsiteX0" fmla="*/ 15565 w 3707284"/>
                  <a:gd name="connsiteY0" fmla="*/ 1389150 h 1439950"/>
                  <a:gd name="connsiteX1" fmla="*/ 206065 w 3707284"/>
                  <a:gd name="connsiteY1" fmla="*/ 893850 h 1439950"/>
                  <a:gd name="connsiteX2" fmla="*/ 180665 w 3707284"/>
                  <a:gd name="connsiteY2" fmla="*/ 271550 h 1439950"/>
                  <a:gd name="connsiteX3" fmla="*/ 256865 w 3707284"/>
                  <a:gd name="connsiteY3" fmla="*/ 4850 h 1439950"/>
                  <a:gd name="connsiteX4" fmla="*/ 650565 w 3707284"/>
                  <a:gd name="connsiteY4" fmla="*/ 131850 h 1439950"/>
                  <a:gd name="connsiteX5" fmla="*/ 2847665 w 3707284"/>
                  <a:gd name="connsiteY5" fmla="*/ 525550 h 1439950"/>
                  <a:gd name="connsiteX6" fmla="*/ 3609665 w 3707284"/>
                  <a:gd name="connsiteY6" fmla="*/ 957350 h 1439950"/>
                  <a:gd name="connsiteX7" fmla="*/ 3673165 w 3707284"/>
                  <a:gd name="connsiteY7" fmla="*/ 1439950 h 1439950"/>
                  <a:gd name="connsiteX0" fmla="*/ 15565 w 3907332"/>
                  <a:gd name="connsiteY0" fmla="*/ 1389150 h 1401850"/>
                  <a:gd name="connsiteX1" fmla="*/ 206065 w 3907332"/>
                  <a:gd name="connsiteY1" fmla="*/ 893850 h 1401850"/>
                  <a:gd name="connsiteX2" fmla="*/ 180665 w 3907332"/>
                  <a:gd name="connsiteY2" fmla="*/ 271550 h 1401850"/>
                  <a:gd name="connsiteX3" fmla="*/ 256865 w 3907332"/>
                  <a:gd name="connsiteY3" fmla="*/ 4850 h 1401850"/>
                  <a:gd name="connsiteX4" fmla="*/ 650565 w 3907332"/>
                  <a:gd name="connsiteY4" fmla="*/ 131850 h 1401850"/>
                  <a:gd name="connsiteX5" fmla="*/ 2847665 w 3907332"/>
                  <a:gd name="connsiteY5" fmla="*/ 525550 h 1401850"/>
                  <a:gd name="connsiteX6" fmla="*/ 3609665 w 3907332"/>
                  <a:gd name="connsiteY6" fmla="*/ 957350 h 1401850"/>
                  <a:gd name="connsiteX7" fmla="*/ 3901765 w 3907332"/>
                  <a:gd name="connsiteY7" fmla="*/ 1401850 h 1401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7332" h="1401850">
                    <a:moveTo>
                      <a:pt x="15565" y="1389150"/>
                    </a:moveTo>
                    <a:cubicBezTo>
                      <a:pt x="-62752" y="1286491"/>
                      <a:pt x="178548" y="1080117"/>
                      <a:pt x="206065" y="893850"/>
                    </a:cubicBezTo>
                    <a:cubicBezTo>
                      <a:pt x="233582" y="707583"/>
                      <a:pt x="172198" y="419717"/>
                      <a:pt x="180665" y="271550"/>
                    </a:cubicBezTo>
                    <a:cubicBezTo>
                      <a:pt x="189132" y="123383"/>
                      <a:pt x="178548" y="28133"/>
                      <a:pt x="256865" y="4850"/>
                    </a:cubicBezTo>
                    <a:cubicBezTo>
                      <a:pt x="335182" y="-18433"/>
                      <a:pt x="218765" y="45067"/>
                      <a:pt x="650565" y="131850"/>
                    </a:cubicBezTo>
                    <a:cubicBezTo>
                      <a:pt x="1082365" y="218633"/>
                      <a:pt x="2354482" y="387967"/>
                      <a:pt x="2847665" y="525550"/>
                    </a:cubicBezTo>
                    <a:cubicBezTo>
                      <a:pt x="3340848" y="663133"/>
                      <a:pt x="3433982" y="811300"/>
                      <a:pt x="3609665" y="957350"/>
                    </a:cubicBezTo>
                    <a:cubicBezTo>
                      <a:pt x="3785348" y="1103400"/>
                      <a:pt x="3938806" y="1236750"/>
                      <a:pt x="3901765" y="1401850"/>
                    </a:cubicBezTo>
                  </a:path>
                </a:pathLst>
              </a:custGeom>
              <a:noFill/>
              <a:ln w="28575">
                <a:solidFill>
                  <a:srgbClr val="00B050"/>
                </a:solidFill>
                <a:tailEnd type="stealt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cxnSp>
            <p:nvCxnSpPr>
              <p:cNvPr id="66" name="直接连接符 65">
                <a:extLst>
                  <a:ext uri="{FF2B5EF4-FFF2-40B4-BE49-F238E27FC236}">
                    <a16:creationId xmlns:a16="http://schemas.microsoft.com/office/drawing/2014/main" id="{E760C1E4-661F-442E-9BA1-901C88397437}"/>
                  </a:ext>
                </a:extLst>
              </p:cNvPr>
              <p:cNvCxnSpPr>
                <a:stCxn id="39" idx="0"/>
                <a:endCxn id="49" idx="2"/>
              </p:cNvCxnSpPr>
              <p:nvPr/>
            </p:nvCxnSpPr>
            <p:spPr>
              <a:xfrm flipH="1" flipV="1">
                <a:off x="3546324" y="3465513"/>
                <a:ext cx="3542194" cy="6678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6" name="文本框 5">
              <a:extLst>
                <a:ext uri="{FF2B5EF4-FFF2-40B4-BE49-F238E27FC236}">
                  <a16:creationId xmlns:a16="http://schemas.microsoft.com/office/drawing/2014/main" id="{845FC73B-544B-4694-AD16-74B31C77323B}"/>
                </a:ext>
              </a:extLst>
            </p:cNvPr>
            <p:cNvSpPr txBox="1"/>
            <p:nvPr/>
          </p:nvSpPr>
          <p:spPr>
            <a:xfrm>
              <a:off x="148773" y="6498126"/>
              <a:ext cx="6929916" cy="276999"/>
            </a:xfrm>
            <a:prstGeom prst="rect">
              <a:avLst/>
            </a:prstGeom>
            <a:noFill/>
          </p:spPr>
          <p:txBody>
            <a:bodyPr wrap="square" rtlCol="0">
              <a:spAutoFit/>
            </a:bodyPr>
            <a:lstStyle/>
            <a:p>
              <a:pPr algn="ctr"/>
              <a:r>
                <a:rPr lang="en-US" altLang="zh-CN" sz="1200" b="1" dirty="0">
                  <a:solidFill>
                    <a:prstClr val="black"/>
                  </a:solidFill>
                </a:rPr>
                <a:t>Special Network built for </a:t>
              </a:r>
              <a:r>
                <a:rPr lang="en-US" altLang="zh-CN" sz="1200" b="1" dirty="0">
                  <a:solidFill>
                    <a:srgbClr val="FF0000"/>
                  </a:solidFill>
                </a:rPr>
                <a:t>MIGU AI platform (Deep Learning) </a:t>
              </a:r>
              <a:endParaRPr lang="zh-CN" altLang="en-US" sz="1200" b="1" dirty="0">
                <a:solidFill>
                  <a:srgbClr val="FF0000"/>
                </a:solidFill>
              </a:endParaRPr>
            </a:p>
          </p:txBody>
        </p:sp>
        <p:sp>
          <p:nvSpPr>
            <p:cNvPr id="7" name="矩形 6">
              <a:extLst>
                <a:ext uri="{FF2B5EF4-FFF2-40B4-BE49-F238E27FC236}">
                  <a16:creationId xmlns:a16="http://schemas.microsoft.com/office/drawing/2014/main" id="{A958F84B-92FE-4FE8-A037-862D8DD00A21}"/>
                </a:ext>
              </a:extLst>
            </p:cNvPr>
            <p:cNvSpPr/>
            <p:nvPr/>
          </p:nvSpPr>
          <p:spPr>
            <a:xfrm>
              <a:off x="2792752" y="4590630"/>
              <a:ext cx="372218" cy="369332"/>
            </a:xfrm>
            <a:prstGeom prst="rect">
              <a:avLst/>
            </a:prstGeom>
          </p:spPr>
          <p:txBody>
            <a:bodyPr wrap="none">
              <a:spAutoFit/>
            </a:bodyPr>
            <a:lstStyle/>
            <a:p>
              <a:r>
                <a:rPr kumimoji="0" lang="en-US" altLang="zh-CN" kern="0" dirty="0">
                  <a:solidFill>
                    <a:srgbClr val="FF0000"/>
                  </a:solidFill>
                  <a:latin typeface="微软雅黑" pitchFamily="34" charset="-122"/>
                  <a:ea typeface="微软雅黑" pitchFamily="34" charset="-122"/>
                </a:rPr>
                <a:t>★</a:t>
              </a:r>
              <a:endParaRPr lang="zh-CN" altLang="en-US" dirty="0">
                <a:solidFill>
                  <a:srgbClr val="FF0000"/>
                </a:solidFill>
              </a:endParaRPr>
            </a:p>
          </p:txBody>
        </p:sp>
        <p:sp>
          <p:nvSpPr>
            <p:cNvPr id="8" name="矩形 7">
              <a:extLst>
                <a:ext uri="{FF2B5EF4-FFF2-40B4-BE49-F238E27FC236}">
                  <a16:creationId xmlns:a16="http://schemas.microsoft.com/office/drawing/2014/main" id="{67A3B885-2E02-4135-BECF-5376C772CF0F}"/>
                </a:ext>
              </a:extLst>
            </p:cNvPr>
            <p:cNvSpPr/>
            <p:nvPr/>
          </p:nvSpPr>
          <p:spPr>
            <a:xfrm>
              <a:off x="4297810" y="4604544"/>
              <a:ext cx="372218" cy="369332"/>
            </a:xfrm>
            <a:prstGeom prst="rect">
              <a:avLst/>
            </a:prstGeom>
          </p:spPr>
          <p:txBody>
            <a:bodyPr wrap="none">
              <a:spAutoFit/>
            </a:bodyPr>
            <a:lstStyle/>
            <a:p>
              <a:r>
                <a:rPr kumimoji="0" lang="en-US" altLang="zh-CN" kern="0" dirty="0">
                  <a:solidFill>
                    <a:srgbClr val="FF0000"/>
                  </a:solidFill>
                  <a:latin typeface="微软雅黑" pitchFamily="34" charset="-122"/>
                  <a:ea typeface="微软雅黑" pitchFamily="34" charset="-122"/>
                </a:rPr>
                <a:t>★</a:t>
              </a:r>
              <a:endParaRPr lang="zh-CN" altLang="en-US" dirty="0">
                <a:solidFill>
                  <a:srgbClr val="FF0000"/>
                </a:solidFill>
              </a:endParaRPr>
            </a:p>
          </p:txBody>
        </p:sp>
      </p:grpSp>
    </p:spTree>
    <p:extLst>
      <p:ext uri="{BB962C8B-B14F-4D97-AF65-F5344CB8AC3E}">
        <p14:creationId xmlns:p14="http://schemas.microsoft.com/office/powerpoint/2010/main" val="518655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839434276"/>
              </p:ext>
            </p:extLst>
          </p:nvPr>
        </p:nvGraphicFramePr>
        <p:xfrm>
          <a:off x="1788221" y="1805968"/>
          <a:ext cx="9759144" cy="3136463"/>
        </p:xfrm>
        <a:graphic>
          <a:graphicData uri="http://schemas.openxmlformats.org/drawingml/2006/table">
            <a:tbl>
              <a:tblPr>
                <a:tableStyleId>{327F97BB-C833-4FB7-BDE5-3F7075034690}</a:tableStyleId>
              </a:tblPr>
              <a:tblGrid>
                <a:gridCol w="2809703">
                  <a:extLst>
                    <a:ext uri="{9D8B030D-6E8A-4147-A177-3AD203B41FA5}">
                      <a16:colId xmlns:a16="http://schemas.microsoft.com/office/drawing/2014/main" val="20000"/>
                    </a:ext>
                  </a:extLst>
                </a:gridCol>
                <a:gridCol w="3075709">
                  <a:extLst>
                    <a:ext uri="{9D8B030D-6E8A-4147-A177-3AD203B41FA5}">
                      <a16:colId xmlns:a16="http://schemas.microsoft.com/office/drawing/2014/main" val="20001"/>
                    </a:ext>
                  </a:extLst>
                </a:gridCol>
                <a:gridCol w="3873732">
                  <a:extLst>
                    <a:ext uri="{9D8B030D-6E8A-4147-A177-3AD203B41FA5}">
                      <a16:colId xmlns:a16="http://schemas.microsoft.com/office/drawing/2014/main" val="20002"/>
                    </a:ext>
                  </a:extLst>
                </a:gridCol>
              </a:tblGrid>
              <a:tr h="590113">
                <a:tc>
                  <a:txBody>
                    <a:bodyPr/>
                    <a:lstStyle/>
                    <a:p>
                      <a:pPr algn="ctr"/>
                      <a:r>
                        <a:rPr lang="en-US" altLang="zh-CN" sz="2000" dirty="0"/>
                        <a:t>Name</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Company</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Contact</a:t>
                      </a:r>
                      <a:endParaRPr lang="zh-CN" altLang="en-US" sz="20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0"/>
                  </a:ext>
                </a:extLst>
              </a:tr>
              <a:tr h="699339">
                <a:tc>
                  <a:txBody>
                    <a:bodyPr/>
                    <a:lstStyle/>
                    <a:p>
                      <a:pPr algn="ctr"/>
                      <a:r>
                        <a:rPr lang="en-US" altLang="zh-CN" sz="2000" dirty="0" err="1"/>
                        <a:t>Jizhuang</a:t>
                      </a:r>
                      <a:r>
                        <a:rPr lang="en-US" altLang="zh-CN" sz="2000" dirty="0"/>
                        <a:t> Zhao</a:t>
                      </a:r>
                      <a:endParaRPr lang="zh-CN" altLang="en-US" sz="2000" b="1"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CTBRI</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hlinkClick r:id="rId2"/>
                        </a:rPr>
                        <a:t>zhaojzh.bri@chinatelecom.cn</a:t>
                      </a:r>
                      <a:endParaRPr lang="zh-CN" altLang="en-US" sz="20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1"/>
                  </a:ext>
                </a:extLst>
              </a:tr>
              <a:tr h="666785">
                <a:tc>
                  <a:txBody>
                    <a:bodyPr/>
                    <a:lstStyle/>
                    <a:p>
                      <a:pPr algn="ctr"/>
                      <a:r>
                        <a:rPr lang="en-US" altLang="zh-CN" sz="2000" dirty="0" err="1"/>
                        <a:t>Rong</a:t>
                      </a:r>
                      <a:r>
                        <a:rPr lang="en-US" altLang="zh-CN" sz="2000" dirty="0"/>
                        <a:t> Gu</a:t>
                      </a:r>
                      <a:endParaRPr lang="zh-CN" altLang="en-US" sz="2000" b="1"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CMRI </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hlinkClick r:id="rId3"/>
                        </a:rPr>
                        <a:t>gurong@chinamobile.com</a:t>
                      </a:r>
                      <a:r>
                        <a:rPr lang="en-US" altLang="zh-CN" sz="2000" dirty="0"/>
                        <a:t> </a:t>
                      </a:r>
                      <a:endParaRPr lang="zh-CN" altLang="en-US" sz="20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2"/>
                  </a:ext>
                </a:extLst>
              </a:tr>
              <a:tr h="590113">
                <a:tc>
                  <a:txBody>
                    <a:bodyPr/>
                    <a:lstStyle/>
                    <a:p>
                      <a:pPr algn="ctr"/>
                      <a:r>
                        <a:rPr lang="en-US" altLang="zh-CN" sz="2000" dirty="0" err="1"/>
                        <a:t>Haifang</a:t>
                      </a:r>
                      <a:r>
                        <a:rPr lang="en-US" altLang="zh-CN" sz="2000" dirty="0"/>
                        <a:t> Chang</a:t>
                      </a:r>
                      <a:endParaRPr lang="zh-CN" altLang="en-US" sz="2000" b="1"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MIGU ISG </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hlinkClick r:id="rId4"/>
                        </a:rPr>
                        <a:t>changhaifang@migu.cn</a:t>
                      </a:r>
                      <a:r>
                        <a:rPr lang="en-US" altLang="zh-CN" sz="2000" dirty="0"/>
                        <a:t> </a:t>
                      </a:r>
                      <a:endParaRPr lang="zh-CN" altLang="en-US" sz="20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3"/>
                  </a:ext>
                </a:extLst>
              </a:tr>
              <a:tr h="590113">
                <a:tc>
                  <a:txBody>
                    <a:bodyPr/>
                    <a:lstStyle/>
                    <a:p>
                      <a:pPr algn="ctr"/>
                      <a:r>
                        <a:rPr lang="en-US" altLang="zh-CN" sz="2000" dirty="0"/>
                        <a:t>Ping Hu </a:t>
                      </a:r>
                      <a:endParaRPr lang="zh-CN" altLang="en-US" sz="2000" b="1"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t>MIGU TSG </a:t>
                      </a:r>
                      <a:endParaRPr lang="zh-CN" altLang="en-US" sz="20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2000" dirty="0">
                          <a:hlinkClick r:id="rId5"/>
                        </a:rPr>
                        <a:t>huping@migu.cn</a:t>
                      </a:r>
                      <a:r>
                        <a:rPr lang="en-US" altLang="zh-CN" sz="2000" dirty="0"/>
                        <a:t> </a:t>
                      </a:r>
                      <a:endParaRPr lang="zh-CN" altLang="en-US" sz="20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4"/>
                  </a:ext>
                </a:extLst>
              </a:tr>
            </a:tbl>
          </a:graphicData>
        </a:graphic>
      </p:graphicFrame>
      <p:grpSp>
        <p:nvGrpSpPr>
          <p:cNvPr id="5" name="组合 4"/>
          <p:cNvGrpSpPr/>
          <p:nvPr/>
        </p:nvGrpSpPr>
        <p:grpSpPr>
          <a:xfrm>
            <a:off x="491568" y="853925"/>
            <a:ext cx="2593307" cy="1685944"/>
            <a:chOff x="2931887" y="1699435"/>
            <a:chExt cx="6328227" cy="4223361"/>
          </a:xfrm>
        </p:grpSpPr>
        <p:grpSp>
          <p:nvGrpSpPr>
            <p:cNvPr id="6" name="组合 5"/>
            <p:cNvGrpSpPr/>
            <p:nvPr/>
          </p:nvGrpSpPr>
          <p:grpSpPr>
            <a:xfrm>
              <a:off x="2931887" y="1699435"/>
              <a:ext cx="6328227" cy="3459130"/>
              <a:chOff x="3599544" y="2333398"/>
              <a:chExt cx="3823607" cy="2090057"/>
            </a:xfrm>
          </p:grpSpPr>
          <p:sp>
            <p:nvSpPr>
              <p:cNvPr id="9" name="矩形 5"/>
              <p:cNvSpPr/>
              <p:nvPr/>
            </p:nvSpPr>
            <p:spPr>
              <a:xfrm>
                <a:off x="3599544" y="2333398"/>
                <a:ext cx="3469822" cy="2090057"/>
              </a:xfrm>
              <a:custGeom>
                <a:avLst/>
                <a:gdLst>
                  <a:gd name="connsiteX0" fmla="*/ 0 w 4877707"/>
                  <a:gd name="connsiteY0" fmla="*/ 0 h 3280228"/>
                  <a:gd name="connsiteX1" fmla="*/ 4877707 w 4877707"/>
                  <a:gd name="connsiteY1" fmla="*/ 0 h 3280228"/>
                  <a:gd name="connsiteX2" fmla="*/ 4877707 w 4877707"/>
                  <a:gd name="connsiteY2" fmla="*/ 3280228 h 3280228"/>
                  <a:gd name="connsiteX3" fmla="*/ 0 w 4877707"/>
                  <a:gd name="connsiteY3" fmla="*/ 3280228 h 3280228"/>
                  <a:gd name="connsiteX4" fmla="*/ 0 w 4877707"/>
                  <a:gd name="connsiteY4" fmla="*/ 0 h 3280228"/>
                  <a:gd name="connsiteX0" fmla="*/ 0 w 4877707"/>
                  <a:gd name="connsiteY0" fmla="*/ 0 h 3367314"/>
                  <a:gd name="connsiteX1" fmla="*/ 4877707 w 4877707"/>
                  <a:gd name="connsiteY1" fmla="*/ 0 h 3367314"/>
                  <a:gd name="connsiteX2" fmla="*/ 2903764 w 4877707"/>
                  <a:gd name="connsiteY2" fmla="*/ 3367314 h 3367314"/>
                  <a:gd name="connsiteX3" fmla="*/ 0 w 4877707"/>
                  <a:gd name="connsiteY3" fmla="*/ 3280228 h 3367314"/>
                  <a:gd name="connsiteX4" fmla="*/ 0 w 4877707"/>
                  <a:gd name="connsiteY4" fmla="*/ 0 h 3367314"/>
                  <a:gd name="connsiteX0" fmla="*/ 0 w 5138965"/>
                  <a:gd name="connsiteY0" fmla="*/ 1277257 h 3367314"/>
                  <a:gd name="connsiteX1" fmla="*/ 5138965 w 5138965"/>
                  <a:gd name="connsiteY1" fmla="*/ 0 h 3367314"/>
                  <a:gd name="connsiteX2" fmla="*/ 3165022 w 5138965"/>
                  <a:gd name="connsiteY2" fmla="*/ 3367314 h 3367314"/>
                  <a:gd name="connsiteX3" fmla="*/ 261258 w 5138965"/>
                  <a:gd name="connsiteY3" fmla="*/ 3280228 h 3367314"/>
                  <a:gd name="connsiteX4" fmla="*/ 0 w 5138965"/>
                  <a:gd name="connsiteY4" fmla="*/ 1277257 h 3367314"/>
                  <a:gd name="connsiteX0" fmla="*/ 0 w 3165022"/>
                  <a:gd name="connsiteY0" fmla="*/ 0 h 2090057"/>
                  <a:gd name="connsiteX1" fmla="*/ 2642508 w 3165022"/>
                  <a:gd name="connsiteY1" fmla="*/ 1407886 h 2090057"/>
                  <a:gd name="connsiteX2" fmla="*/ 3165022 w 3165022"/>
                  <a:gd name="connsiteY2" fmla="*/ 2090057 h 2090057"/>
                  <a:gd name="connsiteX3" fmla="*/ 261258 w 3165022"/>
                  <a:gd name="connsiteY3" fmla="*/ 2002971 h 2090057"/>
                  <a:gd name="connsiteX4" fmla="*/ 0 w 3165022"/>
                  <a:gd name="connsiteY4" fmla="*/ 0 h 2090057"/>
                  <a:gd name="connsiteX0" fmla="*/ 0 w 3469822"/>
                  <a:gd name="connsiteY0" fmla="*/ 0 h 2090057"/>
                  <a:gd name="connsiteX1" fmla="*/ 3469822 w 3469822"/>
                  <a:gd name="connsiteY1" fmla="*/ 493486 h 2090057"/>
                  <a:gd name="connsiteX2" fmla="*/ 3165022 w 3469822"/>
                  <a:gd name="connsiteY2" fmla="*/ 2090057 h 2090057"/>
                  <a:gd name="connsiteX3" fmla="*/ 261258 w 3469822"/>
                  <a:gd name="connsiteY3" fmla="*/ 2002971 h 2090057"/>
                  <a:gd name="connsiteX4" fmla="*/ 0 w 3469822"/>
                  <a:gd name="connsiteY4" fmla="*/ 0 h 2090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9822" h="2090057">
                    <a:moveTo>
                      <a:pt x="0" y="0"/>
                    </a:moveTo>
                    <a:lnTo>
                      <a:pt x="3469822" y="493486"/>
                    </a:lnTo>
                    <a:lnTo>
                      <a:pt x="3165022" y="2090057"/>
                    </a:lnTo>
                    <a:lnTo>
                      <a:pt x="261258" y="2002971"/>
                    </a:lnTo>
                    <a:lnTo>
                      <a:pt x="0" y="0"/>
                    </a:lnTo>
                    <a:close/>
                  </a:path>
                </a:pathLst>
              </a:cu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zh-HK" altLang="en-US"/>
              </a:p>
            </p:txBody>
          </p:sp>
          <p:sp>
            <p:nvSpPr>
              <p:cNvPr id="10" name="矩形 6"/>
              <p:cNvSpPr/>
              <p:nvPr/>
            </p:nvSpPr>
            <p:spPr>
              <a:xfrm>
                <a:off x="4026807" y="2507570"/>
                <a:ext cx="3396344" cy="1915885"/>
              </a:xfrm>
              <a:custGeom>
                <a:avLst/>
                <a:gdLst>
                  <a:gd name="connsiteX0" fmla="*/ 0 w 1117601"/>
                  <a:gd name="connsiteY0" fmla="*/ 0 h 1422400"/>
                  <a:gd name="connsiteX1" fmla="*/ 1117601 w 1117601"/>
                  <a:gd name="connsiteY1" fmla="*/ 0 h 1422400"/>
                  <a:gd name="connsiteX2" fmla="*/ 1117601 w 1117601"/>
                  <a:gd name="connsiteY2" fmla="*/ 1422400 h 1422400"/>
                  <a:gd name="connsiteX3" fmla="*/ 0 w 1117601"/>
                  <a:gd name="connsiteY3" fmla="*/ 1422400 h 1422400"/>
                  <a:gd name="connsiteX4" fmla="*/ 0 w 1117601"/>
                  <a:gd name="connsiteY4" fmla="*/ 0 h 1422400"/>
                  <a:gd name="connsiteX0" fmla="*/ 1378857 w 2496458"/>
                  <a:gd name="connsiteY0" fmla="*/ 0 h 1422400"/>
                  <a:gd name="connsiteX1" fmla="*/ 2496458 w 2496458"/>
                  <a:gd name="connsiteY1" fmla="*/ 0 h 1422400"/>
                  <a:gd name="connsiteX2" fmla="*/ 2496458 w 2496458"/>
                  <a:gd name="connsiteY2" fmla="*/ 1422400 h 1422400"/>
                  <a:gd name="connsiteX3" fmla="*/ 0 w 2496458"/>
                  <a:gd name="connsiteY3" fmla="*/ 1422400 h 1422400"/>
                  <a:gd name="connsiteX4" fmla="*/ 1378857 w 2496458"/>
                  <a:gd name="connsiteY4" fmla="*/ 0 h 1422400"/>
                  <a:gd name="connsiteX0" fmla="*/ 14515 w 2496458"/>
                  <a:gd name="connsiteY0" fmla="*/ 0 h 1582057"/>
                  <a:gd name="connsiteX1" fmla="*/ 2496458 w 2496458"/>
                  <a:gd name="connsiteY1" fmla="*/ 159657 h 1582057"/>
                  <a:gd name="connsiteX2" fmla="*/ 2496458 w 2496458"/>
                  <a:gd name="connsiteY2" fmla="*/ 1582057 h 1582057"/>
                  <a:gd name="connsiteX3" fmla="*/ 0 w 2496458"/>
                  <a:gd name="connsiteY3" fmla="*/ 1582057 h 1582057"/>
                  <a:gd name="connsiteX4" fmla="*/ 14515 w 2496458"/>
                  <a:gd name="connsiteY4" fmla="*/ 0 h 1582057"/>
                  <a:gd name="connsiteX0" fmla="*/ 14515 w 3396344"/>
                  <a:gd name="connsiteY0" fmla="*/ 0 h 1582057"/>
                  <a:gd name="connsiteX1" fmla="*/ 3396344 w 3396344"/>
                  <a:gd name="connsiteY1" fmla="*/ 14514 h 1582057"/>
                  <a:gd name="connsiteX2" fmla="*/ 2496458 w 3396344"/>
                  <a:gd name="connsiteY2" fmla="*/ 1582057 h 1582057"/>
                  <a:gd name="connsiteX3" fmla="*/ 0 w 3396344"/>
                  <a:gd name="connsiteY3" fmla="*/ 1582057 h 1582057"/>
                  <a:gd name="connsiteX4" fmla="*/ 14515 w 3396344"/>
                  <a:gd name="connsiteY4" fmla="*/ 0 h 1582057"/>
                  <a:gd name="connsiteX0" fmla="*/ 14515 w 3396344"/>
                  <a:gd name="connsiteY0" fmla="*/ 0 h 1915885"/>
                  <a:gd name="connsiteX1" fmla="*/ 3396344 w 3396344"/>
                  <a:gd name="connsiteY1" fmla="*/ 14514 h 1915885"/>
                  <a:gd name="connsiteX2" fmla="*/ 2801258 w 3396344"/>
                  <a:gd name="connsiteY2" fmla="*/ 1915885 h 1915885"/>
                  <a:gd name="connsiteX3" fmla="*/ 0 w 3396344"/>
                  <a:gd name="connsiteY3" fmla="*/ 1582057 h 1915885"/>
                  <a:gd name="connsiteX4" fmla="*/ 14515 w 3396344"/>
                  <a:gd name="connsiteY4" fmla="*/ 0 h 1915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6344" h="1915885">
                    <a:moveTo>
                      <a:pt x="14515" y="0"/>
                    </a:moveTo>
                    <a:lnTo>
                      <a:pt x="3396344" y="14514"/>
                    </a:lnTo>
                    <a:lnTo>
                      <a:pt x="2801258" y="1915885"/>
                    </a:lnTo>
                    <a:lnTo>
                      <a:pt x="0" y="1582057"/>
                    </a:lnTo>
                    <a:lnTo>
                      <a:pt x="14515" y="0"/>
                    </a:lnTo>
                    <a:close/>
                  </a:path>
                </a:pathLst>
              </a:cu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zh-HK" altLang="en-US"/>
              </a:p>
            </p:txBody>
          </p:sp>
        </p:grpSp>
        <p:sp>
          <p:nvSpPr>
            <p:cNvPr id="7" name="文本框 6"/>
            <p:cNvSpPr txBox="1"/>
            <p:nvPr/>
          </p:nvSpPr>
          <p:spPr>
            <a:xfrm>
              <a:off x="4140201" y="2915921"/>
              <a:ext cx="3911599" cy="30068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endParaRPr lang="zh-HK" altLang="en-US" sz="7200" dirty="0">
                <a:solidFill>
                  <a:schemeClr val="bg1"/>
                </a:solidFill>
                <a:latin typeface="张海山锐谐体2.0-授权联系：Samtype@QQ.com" panose="02000000000000000000" pitchFamily="2" charset="-122"/>
                <a:ea typeface="张海山锐谐体2.0-授权联系：Samtype@QQ.com" panose="02000000000000000000" pitchFamily="2" charset="-122"/>
              </a:endParaRPr>
            </a:p>
          </p:txBody>
        </p:sp>
      </p:grpSp>
      <p:sp>
        <p:nvSpPr>
          <p:cNvPr id="11" name="矩形 10"/>
          <p:cNvSpPr/>
          <p:nvPr/>
        </p:nvSpPr>
        <p:spPr>
          <a:xfrm>
            <a:off x="1007922" y="1282748"/>
            <a:ext cx="1271502" cy="523220"/>
          </a:xfrm>
          <a:prstGeom prst="rect">
            <a:avLst/>
          </a:prstGeom>
        </p:spPr>
        <p:txBody>
          <a:bodyPr wrap="none">
            <a:spAutoFit/>
          </a:bodyPr>
          <a:lstStyle/>
          <a:p>
            <a:r>
              <a:rPr lang="en-US" altLang="zh-CN" sz="2800" b="1" dirty="0">
                <a:solidFill>
                  <a:schemeClr val="bg1"/>
                </a:solidFill>
                <a:latin typeface="+mn-ea"/>
              </a:rPr>
              <a:t>THANKS</a:t>
            </a:r>
            <a:endParaRPr lang="zh-CN" altLang="en-US" sz="2800" dirty="0">
              <a:solidFill>
                <a:schemeClr val="bg1"/>
              </a:solidFill>
            </a:endParaRPr>
          </a:p>
        </p:txBody>
      </p:sp>
    </p:spTree>
    <p:extLst>
      <p:ext uri="{BB962C8B-B14F-4D97-AF65-F5344CB8AC3E}">
        <p14:creationId xmlns:p14="http://schemas.microsoft.com/office/powerpoint/2010/main" val="26158838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852</TotalTime>
  <Words>974</Words>
  <Application>Microsoft Office PowerPoint</Application>
  <PresentationFormat>宽屏</PresentationFormat>
  <Paragraphs>115</Paragraphs>
  <Slides>8</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 Unicode MS</vt:lpstr>
      <vt:lpstr>Microsoft YaHei UI</vt:lpstr>
      <vt:lpstr>新細明體</vt:lpstr>
      <vt:lpstr>等线</vt:lpstr>
      <vt:lpstr>等线 Light</vt:lpstr>
      <vt:lpstr>微软雅黑</vt:lpstr>
      <vt:lpstr>张海山锐谐体2.0-授权联系：Samtype@QQ.com</vt:lpstr>
      <vt:lpstr>Arial</vt:lpstr>
      <vt:lpstr>Wingdings</vt:lpstr>
      <vt:lpstr>Office 主题​​</vt:lpstr>
      <vt:lpstr>Application scene of Lossless Network</vt:lpstr>
      <vt:lpstr>Storage traffic </vt:lpstr>
      <vt:lpstr>Storage Pool traffic </vt:lpstr>
      <vt:lpstr>High performance database Based SDS</vt:lpstr>
      <vt:lpstr>What is MIGU?</vt:lpstr>
      <vt:lpstr>SDN based Cloud datacenter</vt:lpstr>
      <vt:lpstr>Network designed for China Mobile MIGU AI</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Ric Guo</dc:creator>
  <cp:lastModifiedBy>Ric Guo</cp:lastModifiedBy>
  <cp:revision>77</cp:revision>
  <dcterms:created xsi:type="dcterms:W3CDTF">2018-02-24T00:25:31Z</dcterms:created>
  <dcterms:modified xsi:type="dcterms:W3CDTF">2018-03-06T22:33:01Z</dcterms:modified>
</cp:coreProperties>
</file>