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3"/>
  </p:notesMasterIdLst>
  <p:handoutMasterIdLst>
    <p:handoutMasterId r:id="rId24"/>
  </p:handoutMasterIdLst>
  <p:sldIdLst>
    <p:sldId id="278" r:id="rId2"/>
    <p:sldId id="488" r:id="rId3"/>
    <p:sldId id="489" r:id="rId4"/>
    <p:sldId id="606" r:id="rId5"/>
    <p:sldId id="2017" r:id="rId6"/>
    <p:sldId id="2033" r:id="rId7"/>
    <p:sldId id="2046" r:id="rId8"/>
    <p:sldId id="2001" r:id="rId9"/>
    <p:sldId id="2047" r:id="rId10"/>
    <p:sldId id="2048" r:id="rId11"/>
    <p:sldId id="2049" r:id="rId12"/>
    <p:sldId id="2050" r:id="rId13"/>
    <p:sldId id="2022" r:id="rId14"/>
    <p:sldId id="2007" r:id="rId15"/>
    <p:sldId id="2051" r:id="rId16"/>
    <p:sldId id="2052" r:id="rId17"/>
    <p:sldId id="2030" r:id="rId18"/>
    <p:sldId id="2014" r:id="rId19"/>
    <p:sldId id="2031" r:id="rId20"/>
    <p:sldId id="1993" r:id="rId21"/>
    <p:sldId id="377" r:id="rId22"/>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8F22C820-E670-44D8-9823-C8D1F63B6BD0}">
          <p14:sldIdLst>
            <p14:sldId id="278"/>
            <p14:sldId id="488"/>
            <p14:sldId id="489"/>
          </p14:sldIdLst>
        </p14:section>
        <p14:section name="Opening Plenary" id="{60C8A1DD-480C-49A6-8C62-66D5172C2187}">
          <p14:sldIdLst>
            <p14:sldId id="606"/>
            <p14:sldId id="2017"/>
            <p14:sldId id="2033"/>
            <p14:sldId id="2046"/>
            <p14:sldId id="2001"/>
            <p14:sldId id="2047"/>
            <p14:sldId id="2048"/>
            <p14:sldId id="2049"/>
          </p14:sldIdLst>
        </p14:section>
        <p14:section name="6.05 Student Outreach Program" id="{A11BD5E3-ED7A-4AD6-B048-AD58E3F3E628}">
          <p14:sldIdLst>
            <p14:sldId id="2050"/>
            <p14:sldId id="2022"/>
            <p14:sldId id="2007"/>
            <p14:sldId id="2051"/>
            <p14:sldId id="2052"/>
          </p14:sldIdLst>
        </p14:section>
        <p14:section name="802 Executive Secretary Succession Planning" id="{ED8753B8-5D4D-491B-92EA-D5603C3F4A39}">
          <p14:sldIdLst>
            <p14:sldId id="2030"/>
            <p14:sldId id="2014"/>
            <p14:sldId id="2031"/>
          </p14:sldIdLst>
        </p14:section>
        <p14:section name="802 Telecons and Tutorial" id="{3691E67F-3ED7-4A7D-969D-B7987AAE5135}">
          <p14:sldIdLst>
            <p14:sldId id="1993"/>
            <p14:sldId id="37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99FF99"/>
    <a:srgbClr val="006600"/>
    <a:srgbClr val="69BE28"/>
    <a:srgbClr val="0066FF"/>
    <a:srgbClr val="33CCFF"/>
    <a:srgbClr val="FFFF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476438-A29E-42E3-9A6E-124EDFA338F5}" v="8" dt="2025-05-06T19:49:23.1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5" autoAdjust="0"/>
    <p:restoredTop sz="67963" autoAdjust="0"/>
  </p:normalViewPr>
  <p:slideViewPr>
    <p:cSldViewPr>
      <p:cViewPr varScale="1">
        <p:scale>
          <a:sx n="75" d="100"/>
          <a:sy n="75" d="100"/>
        </p:scale>
        <p:origin x="66" y="54"/>
      </p:cViewPr>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84476438-A29E-42E3-9A6E-124EDFA338F5}"/>
    <pc:docChg chg="undo custSel addSld delSld modSld modMainMaster modSection">
      <pc:chgData name="Jon Rosdahl" userId="2820f357-2dd4-4127-8713-e0bfde0fd756" providerId="ADAL" clId="{84476438-A29E-42E3-9A6E-124EDFA338F5}" dt="2025-05-06T19:58:19.354" v="836" actId="20577"/>
      <pc:docMkLst>
        <pc:docMk/>
      </pc:docMkLst>
      <pc:sldChg chg="modNotesTx">
        <pc:chgData name="Jon Rosdahl" userId="2820f357-2dd4-4127-8713-e0bfde0fd756" providerId="ADAL" clId="{84476438-A29E-42E3-9A6E-124EDFA338F5}" dt="2025-05-06T19:58:19.354" v="836" actId="20577"/>
        <pc:sldMkLst>
          <pc:docMk/>
          <pc:sldMk cId="0" sldId="278"/>
        </pc:sldMkLst>
      </pc:sldChg>
      <pc:sldChg chg="modSp mod">
        <pc:chgData name="Jon Rosdahl" userId="2820f357-2dd4-4127-8713-e0bfde0fd756" providerId="ADAL" clId="{84476438-A29E-42E3-9A6E-124EDFA338F5}" dt="2025-05-06T19:55:50.155" v="763" actId="20577"/>
        <pc:sldMkLst>
          <pc:docMk/>
          <pc:sldMk cId="4147266254" sldId="606"/>
        </pc:sldMkLst>
        <pc:spChg chg="mod">
          <ac:chgData name="Jon Rosdahl" userId="2820f357-2dd4-4127-8713-e0bfde0fd756" providerId="ADAL" clId="{84476438-A29E-42E3-9A6E-124EDFA338F5}" dt="2025-05-06T19:55:50.155" v="763" actId="20577"/>
          <ac:spMkLst>
            <pc:docMk/>
            <pc:sldMk cId="4147266254" sldId="606"/>
            <ac:spMk id="3" creationId="{79B66A02-BFC4-28B8-40C4-26FF2742C963}"/>
          </ac:spMkLst>
        </pc:spChg>
      </pc:sldChg>
      <pc:sldChg chg="modSp mod">
        <pc:chgData name="Jon Rosdahl" userId="2820f357-2dd4-4127-8713-e0bfde0fd756" providerId="ADAL" clId="{84476438-A29E-42E3-9A6E-124EDFA338F5}" dt="2025-05-06T19:55:56.270" v="764" actId="20577"/>
        <pc:sldMkLst>
          <pc:docMk/>
          <pc:sldMk cId="3101944453" sldId="2050"/>
        </pc:sldMkLst>
        <pc:spChg chg="mod">
          <ac:chgData name="Jon Rosdahl" userId="2820f357-2dd4-4127-8713-e0bfde0fd756" providerId="ADAL" clId="{84476438-A29E-42E3-9A6E-124EDFA338F5}" dt="2025-05-06T19:55:56.270" v="764" actId="20577"/>
          <ac:spMkLst>
            <pc:docMk/>
            <pc:sldMk cId="3101944453" sldId="2050"/>
            <ac:spMk id="2" creationId="{000057C3-2702-D10A-BF80-07DA1BB5D43E}"/>
          </ac:spMkLst>
        </pc:spChg>
        <pc:spChg chg="mod">
          <ac:chgData name="Jon Rosdahl" userId="2820f357-2dd4-4127-8713-e0bfde0fd756" providerId="ADAL" clId="{84476438-A29E-42E3-9A6E-124EDFA338F5}" dt="2025-05-06T19:35:44.676" v="254" actId="14100"/>
          <ac:spMkLst>
            <pc:docMk/>
            <pc:sldMk cId="3101944453" sldId="2050"/>
            <ac:spMk id="3" creationId="{D8C79F22-E135-455E-F162-7B609EC691D2}"/>
          </ac:spMkLst>
        </pc:spChg>
      </pc:sldChg>
      <pc:sldChg chg="addSp modSp mod">
        <pc:chgData name="Jon Rosdahl" userId="2820f357-2dd4-4127-8713-e0bfde0fd756" providerId="ADAL" clId="{84476438-A29E-42E3-9A6E-124EDFA338F5}" dt="2025-05-06T19:42:45.394" v="547" actId="1076"/>
        <pc:sldMkLst>
          <pc:docMk/>
          <pc:sldMk cId="334064044" sldId="2051"/>
        </pc:sldMkLst>
        <pc:spChg chg="add mod">
          <ac:chgData name="Jon Rosdahl" userId="2820f357-2dd4-4127-8713-e0bfde0fd756" providerId="ADAL" clId="{84476438-A29E-42E3-9A6E-124EDFA338F5}" dt="2025-05-06T19:42:45.394" v="547" actId="1076"/>
          <ac:spMkLst>
            <pc:docMk/>
            <pc:sldMk cId="334064044" sldId="2051"/>
            <ac:spMk id="6" creationId="{03A511B3-1B5B-759E-BD66-4BD211E8F7BF}"/>
          </ac:spMkLst>
        </pc:spChg>
        <pc:spChg chg="add mod">
          <ac:chgData name="Jon Rosdahl" userId="2820f357-2dd4-4127-8713-e0bfde0fd756" providerId="ADAL" clId="{84476438-A29E-42E3-9A6E-124EDFA338F5}" dt="2025-05-06T19:42:34.762" v="545" actId="20577"/>
          <ac:spMkLst>
            <pc:docMk/>
            <pc:sldMk cId="334064044" sldId="2051"/>
            <ac:spMk id="7" creationId="{8913B147-C60E-7183-9385-51895424E42D}"/>
          </ac:spMkLst>
        </pc:spChg>
        <pc:picChg chg="mod">
          <ac:chgData name="Jon Rosdahl" userId="2820f357-2dd4-4127-8713-e0bfde0fd756" providerId="ADAL" clId="{84476438-A29E-42E3-9A6E-124EDFA338F5}" dt="2025-05-06T19:41:26.917" v="448" actId="14100"/>
          <ac:picMkLst>
            <pc:docMk/>
            <pc:sldMk cId="334064044" sldId="2051"/>
            <ac:picMk id="5" creationId="{2AEE4E74-5020-15E2-3A8F-D3B04CF0B289}"/>
          </ac:picMkLst>
        </pc:picChg>
      </pc:sldChg>
      <pc:sldChg chg="modSp add mod">
        <pc:chgData name="Jon Rosdahl" userId="2820f357-2dd4-4127-8713-e0bfde0fd756" providerId="ADAL" clId="{84476438-A29E-42E3-9A6E-124EDFA338F5}" dt="2025-05-06T19:49:46.869" v="762" actId="6549"/>
        <pc:sldMkLst>
          <pc:docMk/>
          <pc:sldMk cId="1410743862" sldId="2052"/>
        </pc:sldMkLst>
        <pc:spChg chg="mod">
          <ac:chgData name="Jon Rosdahl" userId="2820f357-2dd4-4127-8713-e0bfde0fd756" providerId="ADAL" clId="{84476438-A29E-42E3-9A6E-124EDFA338F5}" dt="2025-05-06T19:49:46.869" v="762" actId="6549"/>
          <ac:spMkLst>
            <pc:docMk/>
            <pc:sldMk cId="1410743862" sldId="2052"/>
            <ac:spMk id="2" creationId="{AADD78E8-1B33-1F84-7A81-7945A8144C7F}"/>
          </ac:spMkLst>
        </pc:spChg>
        <pc:spChg chg="mod">
          <ac:chgData name="Jon Rosdahl" userId="2820f357-2dd4-4127-8713-e0bfde0fd756" providerId="ADAL" clId="{84476438-A29E-42E3-9A6E-124EDFA338F5}" dt="2025-05-06T19:49:31.796" v="753" actId="5793"/>
          <ac:spMkLst>
            <pc:docMk/>
            <pc:sldMk cId="1410743862" sldId="2052"/>
            <ac:spMk id="3" creationId="{6841009E-F5AA-A587-9812-C4CCC8A9F6BF}"/>
          </ac:spMkLst>
        </pc:spChg>
      </pc:sldChg>
      <pc:sldChg chg="modSp new del mod">
        <pc:chgData name="Jon Rosdahl" userId="2820f357-2dd4-4127-8713-e0bfde0fd756" providerId="ADAL" clId="{84476438-A29E-42E3-9A6E-124EDFA338F5}" dt="2025-05-06T19:37:33.246" v="441" actId="2696"/>
        <pc:sldMkLst>
          <pc:docMk/>
          <pc:sldMk cId="3951133549" sldId="2052"/>
        </pc:sldMkLst>
        <pc:spChg chg="mod">
          <ac:chgData name="Jon Rosdahl" userId="2820f357-2dd4-4127-8713-e0bfde0fd756" providerId="ADAL" clId="{84476438-A29E-42E3-9A6E-124EDFA338F5}" dt="2025-05-06T19:36:42.899" v="301" actId="20577"/>
          <ac:spMkLst>
            <pc:docMk/>
            <pc:sldMk cId="3951133549" sldId="2052"/>
            <ac:spMk id="2" creationId="{AADD78E8-1B33-1F84-7A81-7945A8144C7F}"/>
          </ac:spMkLst>
        </pc:spChg>
        <pc:spChg chg="mod">
          <ac:chgData name="Jon Rosdahl" userId="2820f357-2dd4-4127-8713-e0bfde0fd756" providerId="ADAL" clId="{84476438-A29E-42E3-9A6E-124EDFA338F5}" dt="2025-05-06T19:37:28.266" v="440" actId="20577"/>
          <ac:spMkLst>
            <pc:docMk/>
            <pc:sldMk cId="3951133549" sldId="2052"/>
            <ac:spMk id="3" creationId="{6841009E-F5AA-A587-9812-C4CCC8A9F6BF}"/>
          </ac:spMkLst>
        </pc:spChg>
      </pc:sldChg>
      <pc:sldMasterChg chg="modSp mod modSldLayout">
        <pc:chgData name="Jon Rosdahl" userId="2820f357-2dd4-4127-8713-e0bfde0fd756" providerId="ADAL" clId="{84476438-A29E-42E3-9A6E-124EDFA338F5}" dt="2025-05-06T19:33:56.871" v="3" actId="6549"/>
        <pc:sldMasterMkLst>
          <pc:docMk/>
          <pc:sldMasterMk cId="0" sldId="2147483657"/>
        </pc:sldMasterMkLst>
        <pc:spChg chg="mod">
          <ac:chgData name="Jon Rosdahl" userId="2820f357-2dd4-4127-8713-e0bfde0fd756" providerId="ADAL" clId="{84476438-A29E-42E3-9A6E-124EDFA338F5}" dt="2025-05-06T19:33:46.738" v="1" actId="6549"/>
          <ac:spMkLst>
            <pc:docMk/>
            <pc:sldMasterMk cId="0" sldId="2147483657"/>
            <ac:spMk id="329736" creationId="{066FFC52-A651-6ADA-A5C8-8525ACB7402A}"/>
          </ac:spMkLst>
        </pc:spChg>
        <pc:sldLayoutChg chg="modSp mod">
          <pc:chgData name="Jon Rosdahl" userId="2820f357-2dd4-4127-8713-e0bfde0fd756" providerId="ADAL" clId="{84476438-A29E-42E3-9A6E-124EDFA338F5}" dt="2025-05-06T19:33:56.871" v="3" actId="6549"/>
          <pc:sldLayoutMkLst>
            <pc:docMk/>
            <pc:sldMasterMk cId="0" sldId="2147483657"/>
            <pc:sldLayoutMk cId="0" sldId="2147483658"/>
          </pc:sldLayoutMkLst>
          <pc:spChg chg="mod">
            <ac:chgData name="Jon Rosdahl" userId="2820f357-2dd4-4127-8713-e0bfde0fd756" providerId="ADAL" clId="{84476438-A29E-42E3-9A6E-124EDFA338F5}" dt="2025-05-06T19:33:56.871" v="3" actId="6549"/>
            <ac:spMkLst>
              <pc:docMk/>
              <pc:sldMasterMk cId="0" sldId="2147483657"/>
              <pc:sldLayoutMk cId="0" sldId="2147483658"/>
              <ac:spMk id="3" creationId="{A432FE7E-60AD-9D71-DE74-E5AF1043C9AC}"/>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C4E73362-6F77-B48C-4845-A720CBF56F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33E8B8D0-786A-4A52-4481-146C4C2B7684}"/>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May 2025</a:t>
            </a:r>
          </a:p>
        </p:txBody>
      </p:sp>
      <p:sp>
        <p:nvSpPr>
          <p:cNvPr id="595972" name="Rectangle 4">
            <a:extLst>
              <a:ext uri="{FF2B5EF4-FFF2-40B4-BE49-F238E27FC236}">
                <a16:creationId xmlns:a16="http://schemas.microsoft.com/office/drawing/2014/main" id="{7432AF3F-587B-1929-8FBD-31D418B860A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802-EC-25/0101r1</a:t>
            </a:r>
          </a:p>
        </p:txBody>
      </p:sp>
      <p:sp>
        <p:nvSpPr>
          <p:cNvPr id="595973" name="Rectangle 5">
            <a:extLst>
              <a:ext uri="{FF2B5EF4-FFF2-40B4-BE49-F238E27FC236}">
                <a16:creationId xmlns:a16="http://schemas.microsoft.com/office/drawing/2014/main" id="{D01118A0-23CA-1F30-CFA8-FAE049544D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BF840F5-73D8-4C49-8CA2-02B9D40FA99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B7C88D3-7AFC-E8EC-BD8A-BB2D5640032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56B44987-7B25-A524-3CAB-D9868D29433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May 2025</a:t>
            </a:r>
          </a:p>
        </p:txBody>
      </p:sp>
      <p:sp>
        <p:nvSpPr>
          <p:cNvPr id="107524" name="Rectangle 4">
            <a:extLst>
              <a:ext uri="{FF2B5EF4-FFF2-40B4-BE49-F238E27FC236}">
                <a16:creationId xmlns:a16="http://schemas.microsoft.com/office/drawing/2014/main" id="{465A97CF-59A3-5104-8DE8-1D79CE89C2DB}"/>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49BB6068-6E46-13CF-F53E-2D552B3C9F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7E4B10D7-FF09-E3BF-47E2-D0D35D96873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802-EC-25/0101r1</a:t>
            </a:r>
          </a:p>
        </p:txBody>
      </p:sp>
      <p:sp>
        <p:nvSpPr>
          <p:cNvPr id="107527" name="Rectangle 7">
            <a:extLst>
              <a:ext uri="{FF2B5EF4-FFF2-40B4-BE49-F238E27FC236}">
                <a16:creationId xmlns:a16="http://schemas.microsoft.com/office/drawing/2014/main" id="{02F88482-BC8A-7CD4-9B39-6C6060D97D4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D9A5F81-010C-45C5-B0D5-1FA113717E2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4CDDE6-0122-26AF-B40A-C8B93EAC6CCA}"/>
              </a:ext>
            </a:extLst>
          </p:cNvPr>
          <p:cNvSpPr>
            <a:spLocks noGrp="1" noChangeArrowheads="1"/>
          </p:cNvSpPr>
          <p:nvPr>
            <p:ph type="sldNum" sz="quarter" idx="5"/>
          </p:nvPr>
        </p:nvSpPr>
        <p:spPr>
          <a:ln/>
        </p:spPr>
        <p:txBody>
          <a:bodyPr/>
          <a:lstStyle/>
          <a:p>
            <a:fld id="{BEFF219C-B961-4708-8C23-7A3AEC5E8FCC}" type="slidenum">
              <a:rPr lang="en-US" altLang="en-US"/>
              <a:pPr/>
              <a:t>1</a:t>
            </a:fld>
            <a:endParaRPr lang="en-US" altLang="en-US"/>
          </a:p>
        </p:txBody>
      </p:sp>
      <p:sp>
        <p:nvSpPr>
          <p:cNvPr id="237570" name="Rectangle 2">
            <a:extLst>
              <a:ext uri="{FF2B5EF4-FFF2-40B4-BE49-F238E27FC236}">
                <a16:creationId xmlns:a16="http://schemas.microsoft.com/office/drawing/2014/main" id="{5940260B-0BAD-B444-B81A-720A5B6B9F66}"/>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18463BC1-32C9-454A-61A3-91FDF87AA5C4}"/>
              </a:ext>
            </a:extLst>
          </p:cNvPr>
          <p:cNvSpPr>
            <a:spLocks noGrp="1" noChangeArrowheads="1"/>
          </p:cNvSpPr>
          <p:nvPr>
            <p:ph type="body" idx="1"/>
          </p:nvPr>
        </p:nvSpPr>
        <p:spPr/>
        <p:txBody>
          <a:bodyPr/>
          <a:lstStyle/>
          <a:p>
            <a:r>
              <a:rPr lang="en-US" altLang="en-US" dirty="0"/>
              <a:t>R0: Draft prepared for the 802 LMSC 2025 May Interim Telecon</a:t>
            </a:r>
          </a:p>
          <a:p>
            <a:r>
              <a:rPr lang="en-US" altLang="en-US" dirty="0"/>
              <a:t>R1: update to add 6.02 agenda item – </a:t>
            </a:r>
            <a:r>
              <a:rPr lang="en-US" altLang="en-US"/>
              <a:t>Student Outreach Program.</a:t>
            </a:r>
            <a:endParaRPr lang="en-US" altLang="en-US" dirty="0"/>
          </a:p>
        </p:txBody>
      </p:sp>
      <p:sp>
        <p:nvSpPr>
          <p:cNvPr id="2" name="Date Placeholder 1">
            <a:extLst>
              <a:ext uri="{FF2B5EF4-FFF2-40B4-BE49-F238E27FC236}">
                <a16:creationId xmlns:a16="http://schemas.microsoft.com/office/drawing/2014/main" id="{70EEE810-0593-6FF6-A177-24C8EFCBD93A}"/>
              </a:ext>
            </a:extLst>
          </p:cNvPr>
          <p:cNvSpPr>
            <a:spLocks noGrp="1"/>
          </p:cNvSpPr>
          <p:nvPr>
            <p:ph type="dt" idx="1"/>
          </p:nvPr>
        </p:nvSpPr>
        <p:spPr/>
        <p:txBody>
          <a:bodyPr/>
          <a:lstStyle/>
          <a:p>
            <a:r>
              <a:rPr lang="en-US" altLang="en-US"/>
              <a:t>May 2025</a:t>
            </a:r>
          </a:p>
        </p:txBody>
      </p:sp>
      <p:sp>
        <p:nvSpPr>
          <p:cNvPr id="3" name="Footer Placeholder 2">
            <a:extLst>
              <a:ext uri="{FF2B5EF4-FFF2-40B4-BE49-F238E27FC236}">
                <a16:creationId xmlns:a16="http://schemas.microsoft.com/office/drawing/2014/main" id="{C004A6C0-6E27-BCD6-5A4F-4CFEB6E8DE35}"/>
              </a:ext>
            </a:extLst>
          </p:cNvPr>
          <p:cNvSpPr>
            <a:spLocks noGrp="1"/>
          </p:cNvSpPr>
          <p:nvPr>
            <p:ph type="ftr" sz="quarter" idx="4"/>
          </p:nvPr>
        </p:nvSpPr>
        <p:spPr/>
        <p:txBody>
          <a:bodyPr/>
          <a:lstStyle/>
          <a:p>
            <a:r>
              <a:rPr lang="en-US" altLang="en-US"/>
              <a:t>Doc 802-EC-25/0101r1</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Odd years Europe – Even Years Asia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1"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Room Block Review and request to update.</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in IEEE processing</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Face to Face Events to finalize</a:t>
            </a:r>
          </a:p>
          <a:p>
            <a:pPr marL="0" indent="0">
              <a:buNone/>
            </a:pPr>
            <a:r>
              <a:rPr lang="en-US" sz="1600" dirty="0"/>
              <a:t>	</a:t>
            </a:r>
            <a:r>
              <a:rPr lang="en-US" sz="1600" b="0" dirty="0"/>
              <a:t> –</a:t>
            </a:r>
            <a:r>
              <a:rPr lang="en-US" sz="1600" dirty="0"/>
              <a:t> </a:t>
            </a:r>
            <a:r>
              <a:rPr lang="en-US" sz="1600" b="0" dirty="0"/>
              <a:t>Targeted end of  Oct 2024 – Try to finish up this week.</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March.</a:t>
            </a:r>
          </a:p>
          <a:p>
            <a:pPr>
              <a:buFont typeface="Wingdings" panose="05000000000000000000" pitchFamily="2" charset="2"/>
              <a:buChar char="§"/>
            </a:pPr>
            <a:r>
              <a:rPr lang="en-US" sz="1600" dirty="0"/>
              <a:t>2028 July 9-14 – Sheraton Le Centre Montreal – Executed. </a:t>
            </a:r>
          </a:p>
          <a:p>
            <a:pPr lvl="1">
              <a:buFont typeface="Wingdings" panose="05000000000000000000" pitchFamily="2" charset="2"/>
              <a:buChar char="§"/>
            </a:pPr>
            <a:r>
              <a:rPr lang="en-US" sz="1200" b="0" dirty="0"/>
              <a:t>Error found after signing – Amendment in IEEE processing</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May 2025</a:t>
            </a:r>
            <a:endParaRPr lang="en-US" dirty="0"/>
          </a:p>
        </p:txBody>
      </p:sp>
      <p:sp>
        <p:nvSpPr>
          <p:cNvPr id="6" name="Footer Placeholder 5"/>
          <p:cNvSpPr>
            <a:spLocks noGrp="1"/>
          </p:cNvSpPr>
          <p:nvPr>
            <p:ph type="ftr"/>
          </p:nvPr>
        </p:nvSpPr>
        <p:spPr/>
        <p:txBody>
          <a:bodyPr/>
          <a:lstStyle/>
          <a:p>
            <a:r>
              <a:rPr lang="en-US"/>
              <a:t>Doc 802-EC-25/0101r1</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IEEE 802 LMSC Policies and Procedures -- ec-20-0124-05-00EC</a:t>
            </a:r>
          </a:p>
        </p:txBody>
      </p:sp>
      <p:sp>
        <p:nvSpPr>
          <p:cNvPr id="4" name="Date Placeholder 3"/>
          <p:cNvSpPr>
            <a:spLocks noGrp="1"/>
          </p:cNvSpPr>
          <p:nvPr>
            <p:ph type="dt" idx="1"/>
          </p:nvPr>
        </p:nvSpPr>
        <p:spPr/>
        <p:txBody>
          <a:bodyPr/>
          <a:lstStyle/>
          <a:p>
            <a:r>
              <a:rPr lang="en-US" altLang="en-US"/>
              <a:t>May 2025</a:t>
            </a:r>
          </a:p>
        </p:txBody>
      </p:sp>
      <p:sp>
        <p:nvSpPr>
          <p:cNvPr id="5" name="Footer Placeholder 4"/>
          <p:cNvSpPr>
            <a:spLocks noGrp="1"/>
          </p:cNvSpPr>
          <p:nvPr>
            <p:ph type="ftr" sz="quarter" idx="4"/>
          </p:nvPr>
        </p:nvSpPr>
        <p:spPr/>
        <p:txBody>
          <a:bodyPr/>
          <a:lstStyle/>
          <a:p>
            <a:r>
              <a:rPr lang="en-US" altLang="en-US"/>
              <a:t>Doc 802-EC-25/0101r1</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18</a:t>
            </a:fld>
            <a:endParaRPr lang="en-US" altLang="en-US"/>
          </a:p>
        </p:txBody>
      </p:sp>
    </p:spTree>
    <p:extLst>
      <p:ext uri="{BB962C8B-B14F-4D97-AF65-F5344CB8AC3E}">
        <p14:creationId xmlns:p14="http://schemas.microsoft.com/office/powerpoint/2010/main" val="1204444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a:p>
            <a:r>
              <a:rPr lang="en-US" sz="1200" kern="1200" dirty="0">
                <a:solidFill>
                  <a:schemeClr val="tx1"/>
                </a:solidFill>
                <a:latin typeface="Arial" panose="020B0604020202020204" pitchFamily="34" charset="0"/>
                <a:ea typeface="+mn-ea"/>
                <a:cs typeface="+mn-cs"/>
              </a:rPr>
              <a:t>Jan 7 , Feb 4,  April 1, May 6, June 3, August 5, Sept 2, Oct 7</a:t>
            </a:r>
          </a:p>
        </p:txBody>
      </p:sp>
      <p:sp>
        <p:nvSpPr>
          <p:cNvPr id="4" name="Date Placeholder 3"/>
          <p:cNvSpPr>
            <a:spLocks noGrp="1"/>
          </p:cNvSpPr>
          <p:nvPr>
            <p:ph type="dt" idx="1"/>
          </p:nvPr>
        </p:nvSpPr>
        <p:spPr/>
        <p:txBody>
          <a:bodyPr/>
          <a:lstStyle/>
          <a:p>
            <a:r>
              <a:rPr lang="en-US" altLang="en-US"/>
              <a:t>May 2025</a:t>
            </a:r>
          </a:p>
        </p:txBody>
      </p:sp>
      <p:sp>
        <p:nvSpPr>
          <p:cNvPr id="5" name="Footer Placeholder 4"/>
          <p:cNvSpPr>
            <a:spLocks noGrp="1"/>
          </p:cNvSpPr>
          <p:nvPr>
            <p:ph type="ftr" sz="quarter" idx="4"/>
          </p:nvPr>
        </p:nvSpPr>
        <p:spPr/>
        <p:txBody>
          <a:bodyPr/>
          <a:lstStyle/>
          <a:p>
            <a:r>
              <a:rPr lang="en-US" altLang="en-US"/>
              <a:t>Doc 802-EC-25/0101r1</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20</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2023 Tutorial Request form: </a:t>
            </a:r>
            <a:r>
              <a:rPr lang="en-US" sz="1200" u="sng" kern="1200" dirty="0">
                <a:solidFill>
                  <a:srgbClr val="0066FF"/>
                </a:solidFill>
                <a:effectLst/>
                <a:latin typeface="Times New Roman" pitchFamily="16" charset="0"/>
                <a:ea typeface="+mn-ea"/>
                <a:cs typeface="+mn-cs"/>
              </a:rPr>
              <a:t>https://mentor.ieee.org/802-ec/dcn/23/ec-23-0128-00-00EC-802-tutorial-request-form-2023.docx  </a:t>
            </a:r>
          </a:p>
        </p:txBody>
      </p:sp>
      <p:sp>
        <p:nvSpPr>
          <p:cNvPr id="5" name="Date Placeholder 4"/>
          <p:cNvSpPr>
            <a:spLocks noGrp="1"/>
          </p:cNvSpPr>
          <p:nvPr>
            <p:ph type="dt" idx="1"/>
          </p:nvPr>
        </p:nvSpPr>
        <p:spPr/>
        <p:txBody>
          <a:bodyPr/>
          <a:lstStyle/>
          <a:p>
            <a:r>
              <a:rPr lang="en-US" altLang="en-US"/>
              <a:t>May 2025</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21</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Doc 802-EC-25/0101r1</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052311F-EED1-577B-00D2-C4CFA7F7B3CF}"/>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D150820C-B403-B5C7-8207-DFDCCA07E3FA}"/>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2674FB-8115-FF44-7F24-A0821BB87E18}"/>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CE15CAF-90D7-CEF0-5F3F-EEE0848F6D83}"/>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grpSp>
        <p:nvGrpSpPr>
          <p:cNvPr id="330761" name="Group 9">
            <a:extLst>
              <a:ext uri="{FF2B5EF4-FFF2-40B4-BE49-F238E27FC236}">
                <a16:creationId xmlns:a16="http://schemas.microsoft.com/office/drawing/2014/main" id="{C223E48D-7678-BFC5-6AAB-100801145243}"/>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7794BF6A-E234-CFA6-DF7D-BA5676532AD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CED8025-A05F-000E-3A16-9E48B6BCD99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83E82BF6-31C2-1F6C-99DD-967D9CD7762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4A0E2E1-A231-6508-05CB-14243DC929EF}"/>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chemeClr val="bg1"/>
                  </a:solidFill>
                </a:rPr>
                <a:t>802</a:t>
              </a:r>
            </a:p>
          </p:txBody>
        </p:sp>
      </p:grpSp>
      <p:sp>
        <p:nvSpPr>
          <p:cNvPr id="4" name="Text Box 7">
            <a:extLst>
              <a:ext uri="{FF2B5EF4-FFF2-40B4-BE49-F238E27FC236}">
                <a16:creationId xmlns:a16="http://schemas.microsoft.com/office/drawing/2014/main" id="{D4DC036D-FE0D-C69A-4FD5-8CAE1F594333}"/>
              </a:ext>
            </a:extLst>
          </p:cNvPr>
          <p:cNvSpPr txBox="1">
            <a:spLocks noChangeArrowheads="1"/>
          </p:cNvSpPr>
          <p:nvPr userDrawn="1"/>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5" name="Text Box 9">
            <a:extLst>
              <a:ext uri="{FF2B5EF4-FFF2-40B4-BE49-F238E27FC236}">
                <a16:creationId xmlns:a16="http://schemas.microsoft.com/office/drawing/2014/main" id="{4FADB595-7055-7C80-99B8-0E9C6F486665}"/>
              </a:ext>
            </a:extLst>
          </p:cNvPr>
          <p:cNvSpPr txBox="1">
            <a:spLocks noChangeArrowheads="1"/>
          </p:cNvSpPr>
          <p:nvPr userDrawn="1"/>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May 802 LMSC Interim Telecon</a:t>
            </a:r>
          </a:p>
        </p:txBody>
      </p:sp>
      <p:sp>
        <p:nvSpPr>
          <p:cNvPr id="3" name="Text Box 8">
            <a:extLst>
              <a:ext uri="{FF2B5EF4-FFF2-40B4-BE49-F238E27FC236}">
                <a16:creationId xmlns:a16="http://schemas.microsoft.com/office/drawing/2014/main" id="{A432FE7E-60AD-9D71-DE74-E5AF1043C9AC}"/>
              </a:ext>
            </a:extLst>
          </p:cNvPr>
          <p:cNvSpPr txBox="1">
            <a:spLocks noChangeArrowheads="1"/>
          </p:cNvSpPr>
          <p:nvPr userDrawn="1"/>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1200" dirty="0">
                <a:solidFill>
                  <a:schemeClr val="tx1"/>
                </a:solidFill>
              </a:rPr>
              <a:t>Doc:802 ec-25-0101-01-LMSC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C8E6-5810-6158-8114-58D35C84E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3C83B2-95EF-A764-25C9-6B7AE99C4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9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F14A3-655F-6923-1262-740AC90F5971}"/>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99CB2-804A-1CDB-A81B-70EB85446496}"/>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09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B36B-65F2-C6FB-E02B-6319F2BF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1D0CC-1C53-9590-73E2-AF40696C8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962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2DBD-65C6-3141-370A-5B8421F56D0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07591-377C-7A81-77AA-7C291A54461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9750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606C-DA87-EA9F-A8F9-8AA55E183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2F2B-7707-F313-7CD1-E78F705BED15}"/>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F0C0E2-7D7C-F586-B5BC-0BDD409FE9AC}"/>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29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9C4B-011A-FA1D-E9D3-20A2FADB867D}"/>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1CF64-5E06-7BF2-313B-68DF4BC69B2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D26C3-D953-BDE8-7559-26A396262EC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7CE98-C76F-8557-8082-0F6E3EEF9FC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A577A-F984-1B11-A19D-867C94E4E54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12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58DF-F387-C37D-7586-54A923685A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139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69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347-56F2-D778-39A1-A6E7D320A2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DF6FA-900F-7B26-250D-5AEA6F6AFE5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BC2A1-F0FF-D770-BA7B-983FD38AD4F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083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CFC62-3C46-116F-6F16-8BE24A8FDE1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D051CE-A89C-B469-0267-5ED79C41BA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12EE61-9818-DFCB-1612-F149BEA8D9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1484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7292F7F-BF57-4E95-AE3B-3C9E4F55995C}"/>
              </a:ext>
            </a:extLst>
          </p:cNvPr>
          <p:cNvSpPr>
            <a:spLocks noChangeArrowheads="1"/>
          </p:cNvSpPr>
          <p:nvPr/>
        </p:nvSpPr>
        <p:spPr bwMode="auto">
          <a:xfrm>
            <a:off x="0" y="6586538"/>
            <a:ext cx="12185651" cy="277812"/>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7" name="Text Box 9">
            <a:extLst>
              <a:ext uri="{FF2B5EF4-FFF2-40B4-BE49-F238E27FC236}">
                <a16:creationId xmlns:a16="http://schemas.microsoft.com/office/drawing/2014/main" id="{898217D0-841C-D064-E34A-02F02D341E34}"/>
              </a:ext>
            </a:extLst>
          </p:cNvPr>
          <p:cNvSpPr txBox="1">
            <a:spLocks noChangeArrowheads="1"/>
          </p:cNvSpPr>
          <p:nvPr/>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May 802 LMSC Interim Telecon</a:t>
            </a:r>
          </a:p>
        </p:txBody>
      </p:sp>
      <p:sp>
        <p:nvSpPr>
          <p:cNvPr id="329731" name="Rectangle 3">
            <a:extLst>
              <a:ext uri="{FF2B5EF4-FFF2-40B4-BE49-F238E27FC236}">
                <a16:creationId xmlns:a16="http://schemas.microsoft.com/office/drawing/2014/main" id="{C2C87C22-8B31-AD40-875B-3628AD064402}"/>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3ACBF366-EBA4-ADDC-F95C-E5B668BC37E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D10CF9CF-4206-486D-51F1-D60981DCEFE9}"/>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7784D76B-56E5-8531-1B48-443D1EFFBA13}"/>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05B84EB9-56D1-993A-9CC3-10A03F0D45EC}"/>
              </a:ext>
            </a:extLst>
          </p:cNvPr>
          <p:cNvSpPr txBox="1">
            <a:spLocks noChangeArrowheads="1"/>
          </p:cNvSpPr>
          <p:nvPr/>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329736" name="Text Box 8">
            <a:extLst>
              <a:ext uri="{FF2B5EF4-FFF2-40B4-BE49-F238E27FC236}">
                <a16:creationId xmlns:a16="http://schemas.microsoft.com/office/drawing/2014/main" id="{066FFC52-A651-6ADA-A5C8-8525ACB7402A}"/>
              </a:ext>
            </a:extLst>
          </p:cNvPr>
          <p:cNvSpPr txBox="1">
            <a:spLocks noChangeArrowheads="1"/>
          </p:cNvSpPr>
          <p:nvPr/>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ec-25-0101-01-LMSC</a:t>
            </a:r>
          </a:p>
        </p:txBody>
      </p:sp>
      <p:grpSp>
        <p:nvGrpSpPr>
          <p:cNvPr id="329748" name="Group 20">
            <a:extLst>
              <a:ext uri="{FF2B5EF4-FFF2-40B4-BE49-F238E27FC236}">
                <a16:creationId xmlns:a16="http://schemas.microsoft.com/office/drawing/2014/main" id="{A2501175-51D3-4FDF-1CE6-3B12E39AC28D}"/>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ACB0F83A-BA6A-4E52-34F9-44D1B5729761}"/>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3D606333-88DF-906A-99BB-900868C69DC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6D853213-879F-5816-829E-4A4BA9A8BF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0CBA2A2D-665B-A264-6BEA-9D5D9FACCF3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5/ec-25-0103-00-LMSC-proposed-method-to-manage-student-registration-for-ieee-802-plenary-sessions.docx"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ec/dcn/25/ec-25-0095-00-LMSC-ieee-802-rfp-target-0327.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13920269-E2C7-FAD1-29AE-5FAF7F00091F}"/>
              </a:ext>
            </a:extLst>
          </p:cNvPr>
          <p:cNvSpPr>
            <a:spLocks noGrp="1" noChangeArrowheads="1"/>
          </p:cNvSpPr>
          <p:nvPr>
            <p:ph type="ctrTitle"/>
          </p:nvPr>
        </p:nvSpPr>
        <p:spPr>
          <a:xfrm>
            <a:off x="2133600" y="1676400"/>
            <a:ext cx="7848600" cy="1752600"/>
          </a:xfrm>
        </p:spPr>
        <p:txBody>
          <a:bodyPr/>
          <a:lstStyle/>
          <a:p>
            <a:r>
              <a:rPr lang="en-US" altLang="en-US" sz="4000" dirty="0"/>
              <a:t>Executive Secretary Report for 2025 May LMSC Interim Telecon</a:t>
            </a:r>
            <a:endParaRPr lang="en-US" altLang="en-US" sz="4400" dirty="0"/>
          </a:p>
        </p:txBody>
      </p:sp>
      <p:sp>
        <p:nvSpPr>
          <p:cNvPr id="111621" name="Rectangle 5">
            <a:extLst>
              <a:ext uri="{FF2B5EF4-FFF2-40B4-BE49-F238E27FC236}">
                <a16:creationId xmlns:a16="http://schemas.microsoft.com/office/drawing/2014/main" id="{03425CC1-0E12-2DA7-39AD-EE1B92A02C98}"/>
              </a:ext>
            </a:extLst>
          </p:cNvPr>
          <p:cNvSpPr>
            <a:spLocks noGrp="1" noChangeArrowheads="1"/>
          </p:cNvSpPr>
          <p:nvPr>
            <p:ph type="subTitle" idx="1"/>
          </p:nvPr>
        </p:nvSpPr>
        <p:spPr>
          <a:xfrm>
            <a:off x="2895600" y="3908425"/>
            <a:ext cx="6400800" cy="1752600"/>
          </a:xfrm>
        </p:spPr>
        <p:txBody>
          <a:bodyPr/>
          <a:lstStyle/>
          <a:p>
            <a:pPr>
              <a:lnSpc>
                <a:spcPct val="80000"/>
              </a:lnSpc>
            </a:pPr>
            <a:r>
              <a:rPr lang="en-US" altLang="en-US" sz="3300" dirty="0"/>
              <a:t>Jon Rosdahl</a:t>
            </a:r>
            <a:br>
              <a:rPr lang="en-US" altLang="en-US" sz="3300" dirty="0"/>
            </a:br>
            <a:r>
              <a:rPr lang="en-US" altLang="en-US" sz="3300" dirty="0"/>
              <a:t>IEEE Executive Secretary</a:t>
            </a:r>
            <a:br>
              <a:rPr lang="en-US" altLang="en-US" sz="3300" dirty="0"/>
            </a:br>
            <a:r>
              <a:rPr lang="en-US" altLang="en-US" sz="3300" dirty="0" err="1"/>
              <a:t>jrosdahl@</a:t>
            </a:r>
            <a:r>
              <a:rPr lang="en-US" altLang="en-US" sz="3300" err="1"/>
              <a:t>ieee</a:t>
            </a:r>
            <a:r>
              <a:rPr lang="en-US" altLang="en-US" sz="3300"/>
              <a:t>.org</a:t>
            </a:r>
            <a:endParaRPr lang="en-US" altLang="en-US"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69391-9879-1D15-8836-5EC8A490C3D1}"/>
              </a:ext>
            </a:extLst>
          </p:cNvPr>
          <p:cNvSpPr>
            <a:spLocks noGrp="1"/>
          </p:cNvSpPr>
          <p:nvPr>
            <p:ph type="title"/>
          </p:nvPr>
        </p:nvSpPr>
        <p:spPr/>
        <p:txBody>
          <a:bodyPr/>
          <a:lstStyle/>
          <a:p>
            <a:r>
              <a:rPr lang="en-US"/>
              <a:t>2025 May 5 Hotel Discount report</a:t>
            </a:r>
            <a:endParaRPr lang="en-US" dirty="0"/>
          </a:p>
        </p:txBody>
      </p:sp>
      <p:pic>
        <p:nvPicPr>
          <p:cNvPr id="5" name="Content Placeholder 4">
            <a:extLst>
              <a:ext uri="{FF2B5EF4-FFF2-40B4-BE49-F238E27FC236}">
                <a16:creationId xmlns:a16="http://schemas.microsoft.com/office/drawing/2014/main" id="{D7452856-BDBA-5367-7633-F8DE021F27BF}"/>
              </a:ext>
            </a:extLst>
          </p:cNvPr>
          <p:cNvPicPr>
            <a:picLocks noGrp="1" noChangeAspect="1"/>
          </p:cNvPicPr>
          <p:nvPr>
            <p:ph idx="1"/>
          </p:nvPr>
        </p:nvPicPr>
        <p:blipFill>
          <a:blip r:embed="rId2"/>
          <a:stretch>
            <a:fillRect/>
          </a:stretch>
        </p:blipFill>
        <p:spPr>
          <a:xfrm>
            <a:off x="609600" y="1554162"/>
            <a:ext cx="11018827" cy="2895600"/>
          </a:xfrm>
        </p:spPr>
      </p:pic>
      <p:sp>
        <p:nvSpPr>
          <p:cNvPr id="8" name="TextBox 7">
            <a:extLst>
              <a:ext uri="{FF2B5EF4-FFF2-40B4-BE49-F238E27FC236}">
                <a16:creationId xmlns:a16="http://schemas.microsoft.com/office/drawing/2014/main" id="{C6F08C5E-1FBC-E5DE-EC97-1A3A932B2757}"/>
              </a:ext>
            </a:extLst>
          </p:cNvPr>
          <p:cNvSpPr txBox="1"/>
          <p:nvPr/>
        </p:nvSpPr>
        <p:spPr>
          <a:xfrm>
            <a:off x="609600" y="4800600"/>
            <a:ext cx="10972800" cy="830997"/>
          </a:xfrm>
          <a:prstGeom prst="rect">
            <a:avLst/>
          </a:prstGeom>
          <a:noFill/>
        </p:spPr>
        <p:txBody>
          <a:bodyPr wrap="square" rtlCol="0">
            <a:spAutoFit/>
          </a:bodyPr>
          <a:lstStyle/>
          <a:p>
            <a:r>
              <a:rPr lang="en-US" dirty="0"/>
              <a:t>Hotel Room Block: 2585 (pending) 2415 Contracted: </a:t>
            </a:r>
          </a:p>
          <a:p>
            <a:r>
              <a:rPr lang="en-US" dirty="0"/>
              <a:t>2025 May 5 Pickup – 1059 (41%)     Require 75%.</a:t>
            </a:r>
          </a:p>
        </p:txBody>
      </p:sp>
    </p:spTree>
    <p:extLst>
      <p:ext uri="{BB962C8B-B14F-4D97-AF65-F5344CB8AC3E}">
        <p14:creationId xmlns:p14="http://schemas.microsoft.com/office/powerpoint/2010/main" val="3465028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13579-15B4-BFF8-3A29-61ED40FA8BAE}"/>
              </a:ext>
            </a:extLst>
          </p:cNvPr>
          <p:cNvSpPr>
            <a:spLocks noGrp="1"/>
          </p:cNvSpPr>
          <p:nvPr>
            <p:ph type="title"/>
          </p:nvPr>
        </p:nvSpPr>
        <p:spPr/>
        <p:txBody>
          <a:bodyPr/>
          <a:lstStyle/>
          <a:p>
            <a:r>
              <a:rPr lang="en-US" dirty="0"/>
              <a:t>IETF One Day Pass Registration</a:t>
            </a:r>
          </a:p>
        </p:txBody>
      </p:sp>
      <p:pic>
        <p:nvPicPr>
          <p:cNvPr id="5" name="Content Placeholder 4">
            <a:extLst>
              <a:ext uri="{FF2B5EF4-FFF2-40B4-BE49-F238E27FC236}">
                <a16:creationId xmlns:a16="http://schemas.microsoft.com/office/drawing/2014/main" id="{C528930D-86D6-0F5F-3BF2-D6E6975E63A1}"/>
              </a:ext>
            </a:extLst>
          </p:cNvPr>
          <p:cNvPicPr>
            <a:picLocks noGrp="1" noChangeAspect="1"/>
          </p:cNvPicPr>
          <p:nvPr>
            <p:ph idx="1"/>
          </p:nvPr>
        </p:nvPicPr>
        <p:blipFill>
          <a:blip r:embed="rId2"/>
          <a:stretch>
            <a:fillRect/>
          </a:stretch>
        </p:blipFill>
        <p:spPr>
          <a:xfrm>
            <a:off x="3003167" y="1341437"/>
            <a:ext cx="6365900" cy="5111749"/>
          </a:xfrm>
        </p:spPr>
      </p:pic>
    </p:spTree>
    <p:extLst>
      <p:ext uri="{BB962C8B-B14F-4D97-AF65-F5344CB8AC3E}">
        <p14:creationId xmlns:p14="http://schemas.microsoft.com/office/powerpoint/2010/main" val="1901881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057C3-2702-D10A-BF80-07DA1BB5D43E}"/>
              </a:ext>
            </a:extLst>
          </p:cNvPr>
          <p:cNvSpPr>
            <a:spLocks noGrp="1"/>
          </p:cNvSpPr>
          <p:nvPr>
            <p:ph type="title"/>
          </p:nvPr>
        </p:nvSpPr>
        <p:spPr/>
        <p:txBody>
          <a:bodyPr/>
          <a:lstStyle/>
          <a:p>
            <a:r>
              <a:rPr lang="en-US" dirty="0"/>
              <a:t>6.05 Student Outreach Program</a:t>
            </a:r>
          </a:p>
        </p:txBody>
      </p:sp>
      <p:sp>
        <p:nvSpPr>
          <p:cNvPr id="3" name="Content Placeholder 2">
            <a:extLst>
              <a:ext uri="{FF2B5EF4-FFF2-40B4-BE49-F238E27FC236}">
                <a16:creationId xmlns:a16="http://schemas.microsoft.com/office/drawing/2014/main" id="{D8C79F22-E135-455E-F162-7B609EC691D2}"/>
              </a:ext>
            </a:extLst>
          </p:cNvPr>
          <p:cNvSpPr>
            <a:spLocks noGrp="1"/>
          </p:cNvSpPr>
          <p:nvPr>
            <p:ph idx="1"/>
          </p:nvPr>
        </p:nvSpPr>
        <p:spPr>
          <a:xfrm>
            <a:off x="334433" y="1341438"/>
            <a:ext cx="10972800" cy="4906962"/>
          </a:xfrm>
        </p:spPr>
        <p:txBody>
          <a:bodyPr/>
          <a:lstStyle/>
          <a:p>
            <a:r>
              <a:rPr lang="en-US" dirty="0"/>
              <a:t>Approved new Text for Chair’s Guidelines March 14, 2025.  Not yet posted to LMSC website (currently only redline for 11/17/2023)</a:t>
            </a:r>
          </a:p>
          <a:p>
            <a:r>
              <a:rPr lang="en-US" dirty="0"/>
              <a:t>Action item for WG Chairs – Ensure Students are not granted voting rights in WG</a:t>
            </a:r>
          </a:p>
          <a:p>
            <a:r>
              <a:rPr lang="en-US" dirty="0"/>
              <a:t>Today, Review direction and definition</a:t>
            </a:r>
          </a:p>
          <a:p>
            <a:pPr lvl="1"/>
            <a:r>
              <a:rPr lang="en-US" dirty="0"/>
              <a:t>We have programed the certification of Students per updated policy.</a:t>
            </a:r>
          </a:p>
          <a:p>
            <a:pPr lvl="1"/>
            <a:r>
              <a:rPr lang="en-US" dirty="0"/>
              <a:t>Please respond to emails you may receive.</a:t>
            </a:r>
          </a:p>
          <a:p>
            <a:endParaRPr lang="en-US" dirty="0"/>
          </a:p>
          <a:p>
            <a:endParaRPr lang="en-US" dirty="0"/>
          </a:p>
        </p:txBody>
      </p:sp>
    </p:spTree>
    <p:extLst>
      <p:ext uri="{BB962C8B-B14F-4D97-AF65-F5344CB8AC3E}">
        <p14:creationId xmlns:p14="http://schemas.microsoft.com/office/powerpoint/2010/main" val="3101944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0EFC08-7B92-C25C-8FBC-E9CE4D973E45}"/>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B0DAEC39-BF46-9893-2D6F-32222D649C67}"/>
              </a:ext>
            </a:extLst>
          </p:cNvPr>
          <p:cNvSpPr>
            <a:spLocks noGrp="1"/>
          </p:cNvSpPr>
          <p:nvPr>
            <p:ph idx="1"/>
          </p:nvPr>
        </p:nvSpPr>
        <p:spPr/>
        <p:txBody>
          <a:bodyPr/>
          <a:lstStyle/>
          <a:p>
            <a:pPr marL="0" indent="0">
              <a:buNone/>
            </a:pPr>
            <a:r>
              <a:rPr lang="en-US" sz="1400" dirty="0"/>
              <a:t>4.2 Student Fees </a:t>
            </a:r>
          </a:p>
          <a:p>
            <a:pPr marL="0" indent="0">
              <a:buNone/>
            </a:pPr>
            <a:r>
              <a:rPr lang="en-US" sz="1400" dirty="0"/>
              <a:t>(LMSC motion origin, motion approved 17 November 2022.) </a:t>
            </a:r>
          </a:p>
          <a:p>
            <a:pPr marL="0" indent="0">
              <a:buNone/>
            </a:pPr>
            <a:r>
              <a:rPr lang="en-US" sz="1400" dirty="0"/>
              <a:t>This guideline defines how IEEE 802 will handle student registration fees. </a:t>
            </a:r>
          </a:p>
          <a:p>
            <a:pPr marL="0" indent="0">
              <a:buNone/>
            </a:pPr>
            <a:r>
              <a:rPr lang="en-US" sz="1400" dirty="0"/>
              <a:t>Moved: Student registration fee at the IEEE 802 plenary sessions of $150. </a:t>
            </a:r>
          </a:p>
          <a:p>
            <a:pPr marL="400050" lvl="1" indent="0">
              <a:buNone/>
            </a:pPr>
            <a:r>
              <a:rPr lang="en-US" sz="1400" dirty="0"/>
              <a:t>1) This motion is effective from the November 2022 plenary session onward. </a:t>
            </a:r>
          </a:p>
          <a:p>
            <a:pPr marL="400050" lvl="1" indent="0">
              <a:buNone/>
            </a:pPr>
            <a:r>
              <a:rPr lang="en-US" sz="1400" dirty="0"/>
              <a:t>2) Professors and academic staff need to pay the full registration fee. There are no exceptions to that rule. Retirees, out of work attendees also pay the full rate. IEEE 802 already has a number of university members attending and they will continue to pay the full fee. </a:t>
            </a:r>
          </a:p>
          <a:p>
            <a:pPr marL="400050" lvl="1" indent="0">
              <a:buNone/>
            </a:pPr>
            <a:r>
              <a:rPr lang="en-US" sz="1400" dirty="0"/>
              <a:t>3) The student discount is based upon: </a:t>
            </a:r>
          </a:p>
          <a:p>
            <a:pPr marL="800100" lvl="2" indent="0">
              <a:buNone/>
            </a:pPr>
            <a:r>
              <a:rPr lang="en-US" sz="1400" dirty="0"/>
              <a:t>a) Student attendance will not count toward voting rights.</a:t>
            </a:r>
          </a:p>
          <a:p>
            <a:pPr marL="800100" lvl="2" indent="0">
              <a:buNone/>
            </a:pPr>
            <a:r>
              <a:rPr lang="en-US" sz="1400" dirty="0"/>
              <a:t>b) Students will not be included in the Membership Data Base for future meeting announcements. Since students are expected to change status rapidly, we don't want to try to keep track of their address. </a:t>
            </a:r>
          </a:p>
          <a:p>
            <a:pPr marL="800100" lvl="2" indent="0">
              <a:buNone/>
            </a:pPr>
            <a:r>
              <a:rPr lang="en-US" sz="1400" dirty="0"/>
              <a:t>c) Students might join a Working Group Chair's reflector, at the discretion of the Working Group Chair. </a:t>
            </a:r>
          </a:p>
          <a:p>
            <a:pPr marL="400050" lvl="1" indent="0">
              <a:buNone/>
            </a:pPr>
            <a:r>
              <a:rPr lang="en-US" sz="1400" dirty="0"/>
              <a:t>To obtain this discount, a member of the LMSC needs to certify the student. This will typically require the LMSC member to confirm that the individual is a student and that the LMSC member has explained the process for attending IEEE 802 meetings. </a:t>
            </a:r>
          </a:p>
          <a:p>
            <a:pPr marL="400050" lvl="1" indent="0">
              <a:buNone/>
            </a:pPr>
            <a:r>
              <a:rPr lang="en-US" sz="1400" dirty="0"/>
              <a:t>Registration form will be filled out and fee will be paid at the meeting in normal manner. Student Badge will designate "student". </a:t>
            </a:r>
          </a:p>
          <a:p>
            <a:pPr marL="400050" lvl="1" indent="0">
              <a:buNone/>
            </a:pPr>
            <a:r>
              <a:rPr lang="en-US" sz="1400" dirty="0"/>
              <a:t>A student is defined as currently taking at least 50% of a normal full-time academic program in an IEEE designated field of interest for the current academic year. </a:t>
            </a:r>
          </a:p>
          <a:p>
            <a:pPr marL="400050" lvl="1" indent="0">
              <a:buNone/>
            </a:pPr>
            <a:r>
              <a:rPr lang="en-US" sz="1400" dirty="0"/>
              <a:t>The number of student discounts at a meeting will be limited to the first 10 applications.</a:t>
            </a:r>
          </a:p>
        </p:txBody>
      </p:sp>
    </p:spTree>
    <p:extLst>
      <p:ext uri="{BB962C8B-B14F-4D97-AF65-F5344CB8AC3E}">
        <p14:creationId xmlns:p14="http://schemas.microsoft.com/office/powerpoint/2010/main" val="2110411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Text to replace Chair’s Guideline section 4.2</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457200" y="1341437"/>
            <a:ext cx="11201400" cy="5111749"/>
          </a:xfrm>
        </p:spPr>
        <p:txBody>
          <a:bodyPr>
            <a:normAutofit lnSpcReduction="10000"/>
          </a:bodyPr>
          <a:lstStyle/>
          <a:p>
            <a:pPr marL="400050" lvl="1" indent="0">
              <a:buNone/>
            </a:pPr>
            <a:r>
              <a:rPr lang="en-US" sz="1800" dirty="0">
                <a:latin typeface="Times New Roman" panose="02020603050405020304" pitchFamily="18" charset="0"/>
                <a:cs typeface="Times New Roman" panose="02020603050405020304" pitchFamily="18" charset="0"/>
              </a:rPr>
              <a:t>4.2 Student Fees </a:t>
            </a:r>
          </a:p>
          <a:p>
            <a:pPr marL="400050" lvl="1" indent="0">
              <a:buNone/>
            </a:pPr>
            <a:r>
              <a:rPr lang="en-US" sz="1800" dirty="0">
                <a:latin typeface="Times New Roman" panose="02020603050405020304" pitchFamily="18" charset="0"/>
                <a:cs typeface="Times New Roman" panose="02020603050405020304" pitchFamily="18" charset="0"/>
              </a:rPr>
              <a:t>(LMSC Motion approved 14 March 2025.)</a:t>
            </a:r>
          </a:p>
          <a:p>
            <a:pPr marL="400050" lvl="1" indent="0">
              <a:buNone/>
            </a:pPr>
            <a:r>
              <a:rPr lang="en-US" sz="1800" dirty="0">
                <a:solidFill>
                  <a:srgbClr val="000000"/>
                </a:solidFill>
                <a:effectLst/>
                <a:latin typeface="Times New Roman" panose="02020603050405020304" pitchFamily="18" charset="0"/>
                <a:cs typeface="Times New Roman" panose="02020603050405020304" pitchFamily="18" charset="0"/>
              </a:rPr>
              <a:t>This guideline defines how IEEE 802 LMSC will handle student registration.</a:t>
            </a:r>
            <a:endParaRPr lang="en-US" sz="1800" dirty="0">
              <a:latin typeface="Times New Roman" panose="02020603050405020304" pitchFamily="18" charset="0"/>
              <a:cs typeface="Times New Roman" panose="02020603050405020304" pitchFamily="18" charset="0"/>
            </a:endParaRPr>
          </a:p>
          <a:p>
            <a:pPr marL="857250" lvl="1" indent="-457200">
              <a:buFont typeface="+mj-lt"/>
              <a:buAutoNum type="arabicParenR"/>
            </a:pPr>
            <a:r>
              <a:rPr lang="en-US" sz="1800" dirty="0">
                <a:latin typeface="Times New Roman" panose="02020603050405020304" pitchFamily="18" charset="0"/>
                <a:cs typeface="Times New Roman" panose="02020603050405020304" pitchFamily="18" charset="0"/>
              </a:rPr>
              <a:t>Student registration fees for the IEEE 802 Plenary sessions are to be set concurrently with a motion setting the IEEE 802 Plenary session meeting registration fees.  Any restrictions on number of students allowed for a session would also be set in said motion.</a:t>
            </a:r>
          </a:p>
          <a:p>
            <a:pPr marL="857250" lvl="1" indent="-457200">
              <a:buFont typeface="+mj-lt"/>
              <a:buAutoNum type="arabicParenR"/>
            </a:pPr>
            <a:r>
              <a:rPr lang="en-US" sz="1800" dirty="0">
                <a:solidFill>
                  <a:srgbClr val="000000"/>
                </a:solidFill>
                <a:effectLst/>
                <a:latin typeface="Times New Roman" panose="02020603050405020304" pitchFamily="18" charset="0"/>
                <a:cs typeface="Times New Roman" panose="02020603050405020304" pitchFamily="18" charset="0"/>
              </a:rPr>
              <a:t>Student registration fees only applies to </a:t>
            </a:r>
            <a:r>
              <a:rPr lang="en-US" sz="1800" dirty="0">
                <a:solidFill>
                  <a:srgbClr val="000000"/>
                </a:solidFill>
                <a:latin typeface="Times New Roman" panose="02020603050405020304" pitchFamily="18" charset="0"/>
                <a:cs typeface="Times New Roman" panose="02020603050405020304" pitchFamily="18" charset="0"/>
              </a:rPr>
              <a:t>an individual</a:t>
            </a:r>
            <a:r>
              <a:rPr lang="en-US" sz="1800" dirty="0">
                <a:solidFill>
                  <a:srgbClr val="000000"/>
                </a:solidFill>
                <a:effectLst/>
                <a:latin typeface="Times New Roman" panose="02020603050405020304" pitchFamily="18" charset="0"/>
                <a:cs typeface="Times New Roman" panose="02020603050405020304" pitchFamily="18" charset="0"/>
              </a:rPr>
              <a:t> student. A Student is defined as currently taking at least 50% of a normal full-time academic program in an IEEE designated field of interest for the current academic year.</a:t>
            </a:r>
            <a:r>
              <a:rPr lang="en-US" sz="1800" dirty="0">
                <a:solidFill>
                  <a:srgbClr val="000000"/>
                </a:solidFill>
                <a:latin typeface="Times New Roman" panose="02020603050405020304" pitchFamily="18" charset="0"/>
                <a:cs typeface="Times New Roman" panose="02020603050405020304" pitchFamily="18" charset="0"/>
              </a:rPr>
              <a:t> </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Student Attendance does not count toward voting rights.</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Students may join an IEEE 802 LMSC subgroup reflector at the discretion of the IEEE 802 LMSC subgroup chair.</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A member of the IEEE 802 LMSC is required to certify a student’s status and request a registration link from the meeting planner for access to student registration.  The IEEE 802 LMSC member who certified the student should explain the process for attending IEEE 802 meetings. </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The Meeting Planner will provide a list of Students and the IEEE 802 LMSC certifier to the IEEE 802 LMSC Chair for reporting during the IEEE 802 LMSC Opening Meeting.</a:t>
            </a:r>
          </a:p>
          <a:p>
            <a:pPr marL="857250" lvl="1" indent="-457200">
              <a:buFont typeface="+mj-lt"/>
              <a:buAutoNum type="arabicParenR"/>
            </a:pPr>
            <a:endParaRPr lang="en-US" sz="1800" dirty="0">
              <a:solidFill>
                <a:srgbClr val="000000"/>
              </a:solidFill>
              <a:latin typeface="Times New Roman" panose="02020603050405020304" pitchFamily="18" charset="0"/>
              <a:cs typeface="Times New Roman" panose="02020603050405020304" pitchFamily="18" charset="0"/>
            </a:endParaRPr>
          </a:p>
          <a:p>
            <a:pPr marL="857250" lvl="1" indent="-457200">
              <a:buFont typeface="+mj-lt"/>
              <a:buAutoNum type="arabicParenR"/>
            </a:pPr>
            <a:endParaRPr lang="en-US" sz="1800" dirty="0">
              <a:solidFill>
                <a:srgbClr val="000000"/>
              </a:solidFill>
              <a:latin typeface="Times New Roman" panose="02020603050405020304" pitchFamily="18" charset="0"/>
              <a:cs typeface="Times New Roman" panose="02020603050405020304" pitchFamily="18" charset="0"/>
            </a:endParaRPr>
          </a:p>
          <a:p>
            <a:pPr marL="857250" lvl="1" indent="-457200">
              <a:buFont typeface="+mj-lt"/>
              <a:buAutoNum type="arabicParenR"/>
            </a:pPr>
            <a:endParaRPr lang="en-US" sz="1800" dirty="0">
              <a:latin typeface="Times New Roman" panose="02020603050405020304" pitchFamily="18" charset="0"/>
              <a:cs typeface="Times New Roman" panose="02020603050405020304" pitchFamily="18" charset="0"/>
            </a:endParaRPr>
          </a:p>
          <a:p>
            <a:pPr marL="400050" lvl="1" indent="0">
              <a:buNone/>
            </a:pPr>
            <a:endParaRPr lang="en-US" sz="1800" dirty="0">
              <a:latin typeface="Times New Roman" panose="02020603050405020304" pitchFamily="18" charset="0"/>
              <a:cs typeface="Times New Roman" panose="02020603050405020304" pitchFamily="18" charset="0"/>
            </a:endParaRPr>
          </a:p>
          <a:p>
            <a:pPr marL="400050" lvl="1" indent="0">
              <a:buNone/>
            </a:pPr>
            <a:endParaRPr lang="en-US" sz="1800" b="1" dirty="0">
              <a:latin typeface="Times New Roman" panose="02020603050405020304" pitchFamily="18" charset="0"/>
              <a:cs typeface="Times New Roman" panose="02020603050405020304" pitchFamily="18" charset="0"/>
            </a:endParaRPr>
          </a:p>
          <a:p>
            <a:pPr marL="400050" lvl="1" indent="0">
              <a:buNone/>
            </a:pPr>
            <a:endParaRPr lang="en-US" sz="1800" b="1"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2080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6A946-6E29-5FB6-203C-D9E9BD2FCA62}"/>
              </a:ext>
            </a:extLst>
          </p:cNvPr>
          <p:cNvSpPr>
            <a:spLocks noGrp="1"/>
          </p:cNvSpPr>
          <p:nvPr>
            <p:ph type="title"/>
          </p:nvPr>
        </p:nvSpPr>
        <p:spPr/>
        <p:txBody>
          <a:bodyPr/>
          <a:lstStyle/>
          <a:p>
            <a:r>
              <a:rPr lang="en-US" dirty="0"/>
              <a:t>Current LMSC Member Certification Process</a:t>
            </a:r>
          </a:p>
        </p:txBody>
      </p:sp>
      <p:pic>
        <p:nvPicPr>
          <p:cNvPr id="5" name="Content Placeholder 4">
            <a:extLst>
              <a:ext uri="{FF2B5EF4-FFF2-40B4-BE49-F238E27FC236}">
                <a16:creationId xmlns:a16="http://schemas.microsoft.com/office/drawing/2014/main" id="{2AEE4E74-5020-15E2-3A8F-D3B04CF0B289}"/>
              </a:ext>
            </a:extLst>
          </p:cNvPr>
          <p:cNvPicPr>
            <a:picLocks noGrp="1" noChangeAspect="1"/>
          </p:cNvPicPr>
          <p:nvPr>
            <p:ph idx="1"/>
          </p:nvPr>
        </p:nvPicPr>
        <p:blipFill>
          <a:blip r:embed="rId2"/>
          <a:stretch>
            <a:fillRect/>
          </a:stretch>
        </p:blipFill>
        <p:spPr>
          <a:xfrm>
            <a:off x="1676400" y="1330693"/>
            <a:ext cx="9332096" cy="4071296"/>
          </a:xfrm>
        </p:spPr>
      </p:pic>
      <p:sp>
        <p:nvSpPr>
          <p:cNvPr id="6" name="TextBox 5">
            <a:extLst>
              <a:ext uri="{FF2B5EF4-FFF2-40B4-BE49-F238E27FC236}">
                <a16:creationId xmlns:a16="http://schemas.microsoft.com/office/drawing/2014/main" id="{03A511B3-1B5B-759E-BD66-4BD211E8F7BF}"/>
              </a:ext>
            </a:extLst>
          </p:cNvPr>
          <p:cNvSpPr txBox="1"/>
          <p:nvPr/>
        </p:nvSpPr>
        <p:spPr>
          <a:xfrm>
            <a:off x="2301240" y="5806856"/>
            <a:ext cx="8707256" cy="646331"/>
          </a:xfrm>
          <a:prstGeom prst="rect">
            <a:avLst/>
          </a:prstGeom>
          <a:noFill/>
        </p:spPr>
        <p:txBody>
          <a:bodyPr wrap="square" rtlCol="0">
            <a:spAutoFit/>
          </a:bodyPr>
          <a:lstStyle/>
          <a:p>
            <a:r>
              <a:rPr lang="en-US" sz="1800" dirty="0">
                <a:hlinkClick r:id="rId3"/>
              </a:rPr>
              <a:t>https://mentor.ieee.org/802-ec/dcn/25/ec-25-0103-00-LMSC-proposed-method-to-manage-student-registration-for-ieee-802-plenary-sessions.docx</a:t>
            </a:r>
            <a:r>
              <a:rPr lang="en-US" sz="1800" dirty="0"/>
              <a:t> </a:t>
            </a:r>
          </a:p>
        </p:txBody>
      </p:sp>
      <p:sp>
        <p:nvSpPr>
          <p:cNvPr id="7" name="TextBox 6">
            <a:extLst>
              <a:ext uri="{FF2B5EF4-FFF2-40B4-BE49-F238E27FC236}">
                <a16:creationId xmlns:a16="http://schemas.microsoft.com/office/drawing/2014/main" id="{8913B147-C60E-7183-9385-51895424E42D}"/>
              </a:ext>
            </a:extLst>
          </p:cNvPr>
          <p:cNvSpPr txBox="1"/>
          <p:nvPr/>
        </p:nvSpPr>
        <p:spPr>
          <a:xfrm>
            <a:off x="685800" y="5401989"/>
            <a:ext cx="10307456" cy="465410"/>
          </a:xfrm>
          <a:prstGeom prst="rect">
            <a:avLst/>
          </a:prstGeom>
          <a:noFill/>
        </p:spPr>
        <p:txBody>
          <a:bodyPr wrap="square" rtlCol="0">
            <a:spAutoFit/>
          </a:bodyPr>
          <a:lstStyle/>
          <a:p>
            <a:r>
              <a:rPr lang="en-US" dirty="0"/>
              <a:t>Proposed Student Fees Process documented in 802-EC-25/103:</a:t>
            </a:r>
          </a:p>
        </p:txBody>
      </p:sp>
    </p:spTree>
    <p:extLst>
      <p:ext uri="{BB962C8B-B14F-4D97-AF65-F5344CB8AC3E}">
        <p14:creationId xmlns:p14="http://schemas.microsoft.com/office/powerpoint/2010/main" val="334064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D78E8-1B33-1F84-7A81-7945A8144C7F}"/>
              </a:ext>
            </a:extLst>
          </p:cNvPr>
          <p:cNvSpPr>
            <a:spLocks noGrp="1"/>
          </p:cNvSpPr>
          <p:nvPr>
            <p:ph type="title"/>
          </p:nvPr>
        </p:nvSpPr>
        <p:spPr/>
        <p:txBody>
          <a:bodyPr/>
          <a:lstStyle/>
          <a:p>
            <a:r>
              <a:rPr lang="en-US" dirty="0"/>
              <a:t>Proposed Changes to </a:t>
            </a:r>
            <a:r>
              <a:rPr lang="en-US"/>
              <a:t>approve during June Telecon</a:t>
            </a:r>
            <a:endParaRPr lang="en-US" dirty="0"/>
          </a:p>
        </p:txBody>
      </p:sp>
      <p:sp>
        <p:nvSpPr>
          <p:cNvPr id="3" name="Content Placeholder 2">
            <a:extLst>
              <a:ext uri="{FF2B5EF4-FFF2-40B4-BE49-F238E27FC236}">
                <a16:creationId xmlns:a16="http://schemas.microsoft.com/office/drawing/2014/main" id="{6841009E-F5AA-A587-9812-C4CCC8A9F6BF}"/>
              </a:ext>
            </a:extLst>
          </p:cNvPr>
          <p:cNvSpPr>
            <a:spLocks noGrp="1"/>
          </p:cNvSpPr>
          <p:nvPr>
            <p:ph idx="1"/>
          </p:nvPr>
        </p:nvSpPr>
        <p:spPr/>
        <p:txBody>
          <a:bodyPr/>
          <a:lstStyle/>
          <a:p>
            <a:pPr marL="457200" indent="-457200">
              <a:buAutoNum type="arabicPeriod"/>
            </a:pPr>
            <a:r>
              <a:rPr lang="en-US" sz="2400" dirty="0"/>
              <a:t>Change title of 4.2 to Student Outreach Program</a:t>
            </a:r>
          </a:p>
          <a:p>
            <a:pPr marL="0" indent="0">
              <a:buNone/>
            </a:pPr>
            <a:endParaRPr lang="en-US" sz="2400" dirty="0"/>
          </a:p>
          <a:p>
            <a:pPr marL="0" indent="0">
              <a:buNone/>
            </a:pPr>
            <a:r>
              <a:rPr lang="en-US" sz="2400" dirty="0"/>
              <a:t>2. Add(insert) preamble to describe Student Outreach Program purpose and goals:</a:t>
            </a:r>
          </a:p>
          <a:p>
            <a:pPr marL="0" indent="0">
              <a:buNone/>
            </a:pPr>
            <a:r>
              <a:rPr lang="en-US" sz="2400" dirty="0"/>
              <a:t>	4.2.1 Purpose: Encourage university students and professors to participate in IEEE 802 LMSC standards activities by reducing the required session fees.</a:t>
            </a:r>
          </a:p>
          <a:p>
            <a:pPr marL="0" indent="0">
              <a:buNone/>
            </a:pPr>
            <a:r>
              <a:rPr lang="en-US" sz="2400" dirty="0"/>
              <a:t>	4.2.2 [</a:t>
            </a:r>
            <a:r>
              <a:rPr lang="en-US" sz="2400" i="1" dirty="0"/>
              <a:t>existing text]</a:t>
            </a:r>
          </a:p>
          <a:p>
            <a:pPr marL="0" indent="0">
              <a:buNone/>
            </a:pPr>
            <a:endParaRPr lang="en-US" sz="2400" i="1" dirty="0"/>
          </a:p>
          <a:p>
            <a:pPr marL="0" indent="0">
              <a:buNone/>
            </a:pPr>
            <a:r>
              <a:rPr lang="en-US" sz="2400" dirty="0"/>
              <a:t>3. Update Cert process per feedback/discussion.</a:t>
            </a:r>
          </a:p>
        </p:txBody>
      </p:sp>
    </p:spTree>
    <p:extLst>
      <p:ext uri="{BB962C8B-B14F-4D97-AF65-F5344CB8AC3E}">
        <p14:creationId xmlns:p14="http://schemas.microsoft.com/office/powerpoint/2010/main" val="1410743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8BF1-CB20-4BE0-D948-64B2E32CA04D}"/>
              </a:ext>
            </a:extLst>
          </p:cNvPr>
          <p:cNvSpPr>
            <a:spLocks noGrp="1"/>
          </p:cNvSpPr>
          <p:nvPr>
            <p:ph type="title"/>
          </p:nvPr>
        </p:nvSpPr>
        <p:spPr/>
        <p:txBody>
          <a:bodyPr/>
          <a:lstStyle/>
          <a:p>
            <a:r>
              <a:rPr lang="en-US" sz="2800" dirty="0"/>
              <a:t>Ongoing - Call for Interest – 802 Executive Secretary – </a:t>
            </a:r>
            <a:br>
              <a:rPr lang="en-US" sz="2800" dirty="0"/>
            </a:br>
            <a:r>
              <a:rPr lang="en-US" sz="2800" dirty="0"/>
              <a:t>Venue Preparation, Selection, and Contracting</a:t>
            </a:r>
            <a:r>
              <a:rPr lang="en-US" sz="2400" dirty="0"/>
              <a:t>	</a:t>
            </a:r>
          </a:p>
        </p:txBody>
      </p:sp>
      <p:sp>
        <p:nvSpPr>
          <p:cNvPr id="3" name="Content Placeholder 2">
            <a:extLst>
              <a:ext uri="{FF2B5EF4-FFF2-40B4-BE49-F238E27FC236}">
                <a16:creationId xmlns:a16="http://schemas.microsoft.com/office/drawing/2014/main" id="{54F2B5C2-2D5C-773A-5A82-179A782ED867}"/>
              </a:ext>
            </a:extLst>
          </p:cNvPr>
          <p:cNvSpPr>
            <a:spLocks noGrp="1"/>
          </p:cNvSpPr>
          <p:nvPr>
            <p:ph idx="1"/>
          </p:nvPr>
        </p:nvSpPr>
        <p:spPr/>
        <p:txBody>
          <a:bodyPr/>
          <a:lstStyle/>
          <a:p>
            <a:r>
              <a:rPr lang="en-US" sz="2000" dirty="0"/>
              <a:t>The IEEE 802 LMSC Chair, James Gilb, has asked all appointed LMSC members to prepare a succession plan.  The preparation of someone to step into the roles that need orientation and training so that they would be ready to take over the role and responsibilities.</a:t>
            </a:r>
          </a:p>
          <a:p>
            <a:endParaRPr lang="en-US" sz="2000" dirty="0"/>
          </a:p>
          <a:p>
            <a:r>
              <a:rPr lang="en-US" sz="2000" dirty="0"/>
              <a:t>One Role that I have is the IEEE 802 Executive Secretary.</a:t>
            </a:r>
          </a:p>
          <a:p>
            <a:r>
              <a:rPr lang="en-US" sz="2000" dirty="0"/>
              <a:t>The next 2 slides outlines the role and responsibilities required.</a:t>
            </a:r>
          </a:p>
          <a:p>
            <a:r>
              <a:rPr lang="en-US" sz="2000" dirty="0"/>
              <a:t>If you or someone you know would be interested in taking an active part in this role in the future, please have them contact me.</a:t>
            </a:r>
          </a:p>
        </p:txBody>
      </p:sp>
      <p:sp>
        <p:nvSpPr>
          <p:cNvPr id="6" name="Slide Number Placeholder 5">
            <a:extLst>
              <a:ext uri="{FF2B5EF4-FFF2-40B4-BE49-F238E27FC236}">
                <a16:creationId xmlns:a16="http://schemas.microsoft.com/office/drawing/2014/main" id="{5A855CF0-9E71-5DBF-7222-E8817D84A1ED}"/>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578729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B953-5C1F-64C9-83FC-1CCD578E5F94}"/>
              </a:ext>
            </a:extLst>
          </p:cNvPr>
          <p:cNvSpPr>
            <a:spLocks noGrp="1"/>
          </p:cNvSpPr>
          <p:nvPr>
            <p:ph type="title"/>
          </p:nvPr>
        </p:nvSpPr>
        <p:spPr/>
        <p:txBody>
          <a:bodyPr/>
          <a:lstStyle/>
          <a:p>
            <a:r>
              <a:rPr lang="en-US" dirty="0"/>
              <a:t>Executive Secretary Responsibilities</a:t>
            </a:r>
          </a:p>
        </p:txBody>
      </p:sp>
      <p:sp>
        <p:nvSpPr>
          <p:cNvPr id="3" name="Content Placeholder 2">
            <a:extLst>
              <a:ext uri="{FF2B5EF4-FFF2-40B4-BE49-F238E27FC236}">
                <a16:creationId xmlns:a16="http://schemas.microsoft.com/office/drawing/2014/main" id="{13A0C282-9D70-B45B-119B-D0C6F274EC86}"/>
              </a:ext>
            </a:extLst>
          </p:cNvPr>
          <p:cNvSpPr>
            <a:spLocks noGrp="1"/>
          </p:cNvSpPr>
          <p:nvPr>
            <p:ph idx="1"/>
          </p:nvPr>
        </p:nvSpPr>
        <p:spPr>
          <a:xfrm>
            <a:off x="334433" y="1341437"/>
            <a:ext cx="10972800" cy="5111749"/>
          </a:xfrm>
        </p:spPr>
        <p:txBody>
          <a:bodyPr/>
          <a:lstStyle/>
          <a:p>
            <a:r>
              <a:rPr lang="en-US" sz="2000" dirty="0"/>
              <a:t>3.4.6 Executive Secretary</a:t>
            </a:r>
          </a:p>
          <a:p>
            <a:pPr lvl="1"/>
            <a:r>
              <a:rPr lang="en-US" sz="2000" dirty="0"/>
              <a:t>The responsibilities of the Executive Secretary include:</a:t>
            </a:r>
          </a:p>
          <a:p>
            <a:pPr lvl="2"/>
            <a:r>
              <a:rPr lang="en-US" sz="2000" dirty="0"/>
              <a:t>a) Scheduling meetings in coordination with the Standards Committee Chair and distributing a meeting notice at least 30 days before the meeting</a:t>
            </a:r>
          </a:p>
          <a:p>
            <a:pPr lvl="2"/>
            <a:r>
              <a:rPr lang="en-US" sz="2000" dirty="0"/>
              <a:t>b) Oversee all activities related to Standards Committee sponsored meeting facilities and services</a:t>
            </a:r>
          </a:p>
          <a:p>
            <a:pPr lvl="2"/>
            <a:r>
              <a:rPr lang="en-US" sz="2000" dirty="0"/>
              <a:t>c) With the Treasurer, ensure that Standards Committee sponsored sessions are compliant with IEEE financial policies</a:t>
            </a:r>
          </a:p>
          <a:p>
            <a:pPr lvl="2"/>
            <a:r>
              <a:rPr lang="en-US" sz="2000" dirty="0"/>
              <a:t>d) Present summaries of venue options to the Standards Committee, select venues with approval of the Standards Committee, and sign approved proposals on behalf of IEEE 802</a:t>
            </a:r>
          </a:p>
          <a:p>
            <a:pPr lvl="2"/>
            <a:r>
              <a:rPr lang="en-US" sz="2000" dirty="0"/>
              <a:t>e) Coordinate with conference service providers and Standards Committee Chair </a:t>
            </a:r>
            <a:r>
              <a:rPr lang="en-US" sz="2000"/>
              <a:t>on major decisions</a:t>
            </a:r>
            <a:endParaRPr lang="en-US" sz="2000" dirty="0"/>
          </a:p>
          <a:p>
            <a:pPr lvl="2"/>
            <a:r>
              <a:rPr lang="en-US" sz="2000" dirty="0"/>
              <a:t>f) Oversee maintenance of Standards Committee registration database</a:t>
            </a:r>
          </a:p>
          <a:p>
            <a:pPr lvl="2"/>
            <a:r>
              <a:rPr lang="en-US" sz="2000" dirty="0"/>
              <a:t>g) Carry out the duties of the Treasurer if the Treasurer is unavailable.</a:t>
            </a:r>
          </a:p>
        </p:txBody>
      </p:sp>
    </p:spTree>
    <p:extLst>
      <p:ext uri="{BB962C8B-B14F-4D97-AF65-F5344CB8AC3E}">
        <p14:creationId xmlns:p14="http://schemas.microsoft.com/office/powerpoint/2010/main" val="3336702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E036-9BB4-68C9-3C76-EFE35464EAFB}"/>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7124C9E0-5235-BC2C-593E-7A9E756C5EA5}"/>
              </a:ext>
            </a:extLst>
          </p:cNvPr>
          <p:cNvSpPr>
            <a:spLocks noGrp="1"/>
          </p:cNvSpPr>
          <p:nvPr>
            <p:ph idx="1"/>
          </p:nvPr>
        </p:nvSpPr>
        <p:spPr>
          <a:xfrm>
            <a:off x="334433" y="1341438"/>
            <a:ext cx="10972800" cy="5287962"/>
          </a:xfrm>
        </p:spPr>
        <p:txBody>
          <a:bodyPr/>
          <a:lstStyle/>
          <a:p>
            <a:pPr marL="0" indent="0">
              <a:buNone/>
            </a:pPr>
            <a:r>
              <a:rPr lang="en-US" sz="1100" dirty="0"/>
              <a:t>2.10.6 Executive Secretary Responsibilities</a:t>
            </a:r>
          </a:p>
          <a:p>
            <a:pPr marL="400050" lvl="1" indent="0">
              <a:buNone/>
            </a:pPr>
            <a:r>
              <a:rPr lang="en-US" sz="1100" dirty="0"/>
              <a:t>1) IEEE 802 sessions: Efficiency improvement</a:t>
            </a:r>
          </a:p>
          <a:p>
            <a:pPr marL="800100" lvl="2" indent="0">
              <a:buNone/>
            </a:pPr>
            <a:r>
              <a:rPr lang="en-US" sz="1100" dirty="0"/>
              <a:t>a) Ensure existing automated tools are operating properly (e.g., registration database, </a:t>
            </a:r>
          </a:p>
          <a:p>
            <a:pPr marL="800100" lvl="2" indent="0">
              <a:buNone/>
            </a:pPr>
            <a:r>
              <a:rPr lang="en-US" sz="1100" dirty="0"/>
              <a:t>attendance monitoring, document handling, IEEE 802 web page, etc.) in conjunction with </a:t>
            </a:r>
          </a:p>
          <a:p>
            <a:pPr marL="800100" lvl="2" indent="0">
              <a:buNone/>
            </a:pPr>
            <a:r>
              <a:rPr lang="en-US" sz="1100" dirty="0"/>
              <a:t>the Recording Secretary</a:t>
            </a:r>
          </a:p>
          <a:p>
            <a:pPr marL="800100" lvl="2" indent="0">
              <a:buNone/>
            </a:pPr>
            <a:r>
              <a:rPr lang="en-US" sz="1100" dirty="0"/>
              <a:t>b) Develop requirements for additional meeting services to improve IEEE 802’s efficiencies in </a:t>
            </a:r>
          </a:p>
          <a:p>
            <a:pPr marL="800100" lvl="2" indent="0">
              <a:buNone/>
            </a:pPr>
            <a:r>
              <a:rPr lang="en-US" sz="1100" dirty="0"/>
              <a:t>developing standards (e.g., combined live and virtual meetings, purely virtual meetings, </a:t>
            </a:r>
          </a:p>
          <a:p>
            <a:pPr marL="800100" lvl="2" indent="0">
              <a:buNone/>
            </a:pPr>
            <a:r>
              <a:rPr lang="en-US" sz="1100" dirty="0"/>
              <a:t>improved registration, attendance and document systems, etc.)</a:t>
            </a:r>
          </a:p>
          <a:p>
            <a:pPr marL="800100" lvl="2" indent="0">
              <a:buNone/>
            </a:pPr>
            <a:r>
              <a:rPr lang="en-US" sz="1100" dirty="0"/>
              <a:t>c) Prototypes, deploys, tests, evaluates and summarizes test results of new systems. </a:t>
            </a:r>
          </a:p>
          <a:p>
            <a:pPr marL="800100" lvl="2" indent="0">
              <a:buNone/>
            </a:pPr>
            <a:r>
              <a:rPr lang="en-US" sz="1100" dirty="0"/>
              <a:t>d) When appropriate work closely with IEEE SA staff to evaluate and/or implement new </a:t>
            </a:r>
          </a:p>
          <a:p>
            <a:pPr marL="800100" lvl="2" indent="0">
              <a:buNone/>
            </a:pPr>
            <a:r>
              <a:rPr lang="en-US" sz="1100" dirty="0"/>
              <a:t>systems.</a:t>
            </a:r>
          </a:p>
          <a:p>
            <a:pPr marL="800100" lvl="2" indent="0">
              <a:buNone/>
            </a:pPr>
            <a:r>
              <a:rPr lang="en-US" sz="1100" dirty="0"/>
              <a:t>e) Manage the introduction of new systems until they are operating smoothly.</a:t>
            </a:r>
          </a:p>
          <a:p>
            <a:pPr marL="800100" lvl="2" indent="0">
              <a:buNone/>
            </a:pPr>
            <a:r>
              <a:rPr lang="en-US" sz="1100" dirty="0"/>
              <a:t>f) Provide guidance to IEEE SA Standards Committees, Working Groups and Staff outside of </a:t>
            </a:r>
          </a:p>
          <a:p>
            <a:pPr marL="800100" lvl="2" indent="0">
              <a:buNone/>
            </a:pPr>
            <a:r>
              <a:rPr lang="en-US" sz="1100" dirty="0"/>
              <a:t>IEEE 802 in deploying new smoothly operating systems</a:t>
            </a:r>
          </a:p>
          <a:p>
            <a:pPr marL="400050" lvl="1" indent="0">
              <a:buNone/>
            </a:pPr>
            <a:r>
              <a:rPr lang="en-US" sz="1100" dirty="0"/>
              <a:t>2) IEEE 802 plenary sessions: Facilities and services</a:t>
            </a:r>
          </a:p>
          <a:p>
            <a:pPr marL="800100" lvl="2" indent="0">
              <a:buNone/>
            </a:pPr>
            <a:r>
              <a:rPr lang="en-US" sz="1100" dirty="0"/>
              <a:t>a) Oversee activities related to meeting facilities and services in conjunction with the Treasurer</a:t>
            </a:r>
          </a:p>
          <a:p>
            <a:pPr marL="800100" lvl="2" indent="0">
              <a:buNone/>
            </a:pPr>
            <a:r>
              <a:rPr lang="en-US" sz="1100" dirty="0"/>
              <a:t>b) Assist in identification of future site choices/locations </a:t>
            </a:r>
          </a:p>
          <a:p>
            <a:pPr marL="800100" lvl="2" indent="0">
              <a:buNone/>
            </a:pPr>
            <a:r>
              <a:rPr lang="en-US" sz="1100" dirty="0"/>
              <a:t>c) Coordinate with Conference Service Provider and the Standards Committee Chair on major </a:t>
            </a:r>
          </a:p>
          <a:p>
            <a:pPr marL="800100" lvl="2" indent="0">
              <a:buNone/>
            </a:pPr>
            <a:r>
              <a:rPr lang="en-US" sz="1100" dirty="0"/>
              <a:t>decisions</a:t>
            </a:r>
          </a:p>
          <a:p>
            <a:pPr marL="400050" lvl="1" indent="0">
              <a:buNone/>
            </a:pPr>
            <a:r>
              <a:rPr lang="en-US" sz="1100" dirty="0"/>
              <a:t>3) IEEE 802 registration database</a:t>
            </a:r>
          </a:p>
          <a:p>
            <a:pPr marL="800100" lvl="2" indent="0">
              <a:buNone/>
            </a:pPr>
            <a:r>
              <a:rPr lang="en-US" sz="1100" dirty="0"/>
              <a:t>a) Responsible for database maintenance</a:t>
            </a:r>
          </a:p>
          <a:p>
            <a:pPr marL="800100" lvl="2" indent="0">
              <a:buNone/>
            </a:pPr>
            <a:r>
              <a:rPr lang="en-US" sz="1100" dirty="0"/>
              <a:t>b) Oversee conference service staff on updates and additions</a:t>
            </a:r>
          </a:p>
          <a:p>
            <a:pPr marL="800100" lvl="2" indent="0">
              <a:buNone/>
            </a:pPr>
            <a:r>
              <a:rPr lang="en-US" sz="1100" dirty="0"/>
              <a:t>c) Protection against loss/corruption of data</a:t>
            </a:r>
          </a:p>
          <a:p>
            <a:pPr marL="400050" lvl="1" indent="0">
              <a:buNone/>
            </a:pPr>
            <a:r>
              <a:rPr lang="en-US" sz="1100" dirty="0"/>
              <a:t>4) Assist IEEE 802 Treasurer </a:t>
            </a:r>
          </a:p>
          <a:p>
            <a:pPr marL="800100" lvl="2" indent="0">
              <a:buNone/>
            </a:pPr>
            <a:r>
              <a:rPr lang="en-US" sz="1100" dirty="0"/>
              <a:t>a) Review of expenditures and future budget preparations </a:t>
            </a:r>
          </a:p>
          <a:p>
            <a:pPr marL="800100" lvl="2" indent="0">
              <a:buNone/>
            </a:pPr>
            <a:r>
              <a:rPr lang="en-US" sz="1100" dirty="0"/>
              <a:t>b) Identify meeting deadbeats and report to treasurer for collection</a:t>
            </a:r>
          </a:p>
        </p:txBody>
      </p:sp>
    </p:spTree>
    <p:extLst>
      <p:ext uri="{BB962C8B-B14F-4D97-AF65-F5344CB8AC3E}">
        <p14:creationId xmlns:p14="http://schemas.microsoft.com/office/powerpoint/2010/main" val="1729037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LMSC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762000" y="1341438"/>
            <a:ext cx="10668000" cy="4983162"/>
          </a:xfrm>
        </p:spPr>
        <p:txBody>
          <a:bodyPr/>
          <a:lstStyle/>
          <a:p>
            <a:pPr marL="0" indent="0">
              <a:buNone/>
            </a:pPr>
            <a:r>
              <a:rPr lang="en-US" sz="2800" b="1" dirty="0"/>
              <a:t>Announcement of 802 LMSC Interim Telecons </a:t>
            </a:r>
          </a:p>
          <a:p>
            <a:r>
              <a:rPr lang="en-US" sz="2400" dirty="0"/>
              <a:t>Tuesday 6 May 2025, 19:00-21:00 UTC</a:t>
            </a:r>
          </a:p>
          <a:p>
            <a:r>
              <a:rPr lang="en-US" sz="2400" dirty="0"/>
              <a:t>Tuesday 3 June 2025, 19:00-21:00 UTC</a:t>
            </a:r>
          </a:p>
          <a:p>
            <a:endParaRPr lang="en-US" sz="2400" dirty="0"/>
          </a:p>
          <a:p>
            <a:r>
              <a:rPr lang="en-US" sz="2400" dirty="0"/>
              <a:t>Call Time: Tuesday, 3:00 PM - 5:00 PM (UTC-04:00) Eastern Time (ET)</a:t>
            </a:r>
          </a:p>
          <a:p>
            <a:r>
              <a:rPr lang="en-US" sz="2400" dirty="0"/>
              <a:t>Recurrence: Occurs Generally the first Tuesday of every month.</a:t>
            </a:r>
          </a:p>
          <a:p>
            <a:r>
              <a:rPr lang="en-US" sz="2400" dirty="0"/>
              <a:t>From 7:00 PM to 9:00 PM, (UTC+00:00) Reykjavik, Iceland time zone.</a:t>
            </a:r>
          </a:p>
          <a:p>
            <a:endParaRPr lang="en-US" sz="2400" dirty="0"/>
          </a:p>
          <a:p>
            <a:pPr marL="0" indent="0">
              <a:buNone/>
            </a:pPr>
            <a:r>
              <a:rPr lang="en-US" sz="2400" dirty="0"/>
              <a:t>Calls after July Plenary to be Scheduled during 2025 July IEEE 802 LMSC Closing Plenary meeting.</a:t>
            </a:r>
            <a:br>
              <a:rPr lang="en-US" sz="2400" dirty="0"/>
            </a:br>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July 2025</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066800" y="1341442"/>
            <a:ext cx="9982200" cy="5111746"/>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March </a:t>
            </a:r>
            <a:r>
              <a:rPr lang="en-US" sz="2000" dirty="0"/>
              <a:t>(Mon/Tues) </a:t>
            </a:r>
          </a:p>
          <a:p>
            <a:pPr>
              <a:buFont typeface="Arial" panose="020B0604020202020204" pitchFamily="34" charset="0"/>
              <a:buChar char="•"/>
            </a:pPr>
            <a:endParaRPr lang="en-US" sz="1800" kern="0" dirty="0">
              <a:solidFill>
                <a:srgbClr val="000000"/>
              </a:solidFill>
            </a:endParaRPr>
          </a:p>
          <a:p>
            <a:pPr lvl="0"/>
            <a:r>
              <a:rPr lang="en-US" sz="2000" kern="0" dirty="0">
                <a:solidFill>
                  <a:srgbClr val="000000"/>
                </a:solidFill>
              </a:rPr>
              <a:t>Tutorial Request form:</a:t>
            </a:r>
          </a:p>
          <a:p>
            <a:pPr lvl="1"/>
            <a:r>
              <a:rPr lang="en-US" sz="2000" kern="0" dirty="0">
                <a:solidFill>
                  <a:schemeClr val="accent2"/>
                </a:solidFill>
              </a:rPr>
              <a:t>https://mentor.ieee.org/802-ec/dcn/23/ec-23-0128-00-00EC-802-tutorial-request-form-2023.docx</a:t>
            </a:r>
          </a:p>
          <a:p>
            <a:pPr marL="457200" lvl="1" indent="0">
              <a:buNone/>
            </a:pPr>
            <a:endParaRPr lang="en-US" sz="18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18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18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12 June 2025</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Closing Plenary:</a:t>
            </a:r>
          </a:p>
          <a:p>
            <a:pPr marL="400050" lvl="1" indent="0">
              <a:buNone/>
            </a:pPr>
            <a:r>
              <a:rPr lang="en-US" sz="2000" dirty="0"/>
              <a:t>3.01: Future Venue Update</a:t>
            </a:r>
          </a:p>
          <a:p>
            <a:pPr marL="1257300" lvl="2" indent="-457200">
              <a:buFontTx/>
              <a:buAutoNum type="arabicPeriod"/>
            </a:pPr>
            <a:r>
              <a:rPr lang="en-US" sz="2000" dirty="0"/>
              <a:t>802 Venue Contract Status update</a:t>
            </a:r>
          </a:p>
          <a:p>
            <a:pPr marL="1257300" lvl="2" indent="-457200">
              <a:buFontTx/>
              <a:buAutoNum type="arabicPeriod"/>
            </a:pPr>
            <a:r>
              <a:rPr lang="en-US" sz="2000" dirty="0"/>
              <a:t>Registration Status – 2025 July 802 Plenary</a:t>
            </a:r>
          </a:p>
          <a:p>
            <a:pPr marL="1257300" lvl="2" indent="-457200">
              <a:buFontTx/>
              <a:buAutoNum type="arabicPeriod"/>
            </a:pPr>
            <a:r>
              <a:rPr lang="en-US" sz="2000" dirty="0"/>
              <a:t>Notes for Madrid</a:t>
            </a:r>
          </a:p>
          <a:p>
            <a:pPr marL="400050" lvl="1" indent="0">
              <a:buNone/>
            </a:pPr>
            <a:r>
              <a:rPr lang="en-US" sz="2400" dirty="0"/>
              <a:t>6.05 Student Outreach Program</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4147266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March 8,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FFCC00"/>
                </a:highlight>
              </a:rPr>
              <a:t>2027 March 14-19 – </a:t>
            </a:r>
            <a:r>
              <a:rPr lang="en-US" sz="1900" b="0" strike="sngStrike" dirty="0">
                <a:highlight>
                  <a:srgbClr val="FFCC00"/>
                </a:highlight>
              </a:rPr>
              <a:t>Hilton Atlanta, Atlanta, GA, United States </a:t>
            </a:r>
            <a:r>
              <a:rPr lang="en-US" sz="1900" b="0" dirty="0">
                <a:highlight>
                  <a:srgbClr val="FFCC00"/>
                </a:highlight>
              </a:rPr>
              <a:t>Replacement to be found</a:t>
            </a:r>
          </a:p>
          <a:p>
            <a:pPr>
              <a:buFont typeface="Wingdings" panose="05000000000000000000" pitchFamily="2" charset="2"/>
              <a:buChar char="v"/>
            </a:pPr>
            <a:r>
              <a:rPr lang="en-US" sz="1900" b="0" dirty="0">
                <a:highlight>
                  <a:srgbClr val="00FF00"/>
                </a:highlight>
              </a:rPr>
              <a:t>2027 July  11-16 -  </a:t>
            </a:r>
            <a:r>
              <a:rPr lang="en-US" sz="1900" b="0" kern="1200" dirty="0">
                <a:highlight>
                  <a:srgbClr val="00FF00"/>
                </a:highlight>
                <a:cs typeface="+mn-cs"/>
              </a:rPr>
              <a:t>Gothia Towers, Gothenburg, Sweden – Contract pending</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q"/>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757999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AAC19-4832-C0B4-227B-492E62759B63}"/>
              </a:ext>
            </a:extLst>
          </p:cNvPr>
          <p:cNvSpPr>
            <a:spLocks noGrp="1"/>
          </p:cNvSpPr>
          <p:nvPr>
            <p:ph type="title"/>
          </p:nvPr>
        </p:nvSpPr>
        <p:spPr/>
        <p:txBody>
          <a:bodyPr/>
          <a:lstStyle/>
          <a:p>
            <a:r>
              <a:rPr lang="en-US" dirty="0"/>
              <a:t>IEEE 802 Mixed-mode Plenary Attendance</a:t>
            </a:r>
          </a:p>
        </p:txBody>
      </p:sp>
      <p:pic>
        <p:nvPicPr>
          <p:cNvPr id="8" name="Picture 7">
            <a:extLst>
              <a:ext uri="{FF2B5EF4-FFF2-40B4-BE49-F238E27FC236}">
                <a16:creationId xmlns:a16="http://schemas.microsoft.com/office/drawing/2014/main" id="{FEE203E2-D861-0D13-3973-561E0BF52565}"/>
              </a:ext>
            </a:extLst>
          </p:cNvPr>
          <p:cNvPicPr>
            <a:picLocks noChangeAspect="1"/>
          </p:cNvPicPr>
          <p:nvPr/>
        </p:nvPicPr>
        <p:blipFill>
          <a:blip r:embed="rId2"/>
          <a:stretch>
            <a:fillRect/>
          </a:stretch>
        </p:blipFill>
        <p:spPr>
          <a:xfrm>
            <a:off x="489820" y="1600200"/>
            <a:ext cx="5010150" cy="4057650"/>
          </a:xfrm>
          <a:prstGeom prst="rect">
            <a:avLst/>
          </a:prstGeom>
        </p:spPr>
      </p:pic>
      <p:pic>
        <p:nvPicPr>
          <p:cNvPr id="12" name="Picture 11">
            <a:extLst>
              <a:ext uri="{FF2B5EF4-FFF2-40B4-BE49-F238E27FC236}">
                <a16:creationId xmlns:a16="http://schemas.microsoft.com/office/drawing/2014/main" id="{A38EAB31-B5E2-BEF4-A779-06E75A552249}"/>
              </a:ext>
            </a:extLst>
          </p:cNvPr>
          <p:cNvPicPr>
            <a:picLocks noChangeAspect="1"/>
          </p:cNvPicPr>
          <p:nvPr/>
        </p:nvPicPr>
        <p:blipFill>
          <a:blip r:embed="rId3"/>
          <a:stretch>
            <a:fillRect/>
          </a:stretch>
        </p:blipFill>
        <p:spPr>
          <a:xfrm>
            <a:off x="5486400" y="1600200"/>
            <a:ext cx="6257925" cy="4057650"/>
          </a:xfrm>
          <a:prstGeom prst="rect">
            <a:avLst/>
          </a:prstGeom>
        </p:spPr>
      </p:pic>
    </p:spTree>
    <p:extLst>
      <p:ext uri="{BB962C8B-B14F-4D97-AF65-F5344CB8AC3E}">
        <p14:creationId xmlns:p14="http://schemas.microsoft.com/office/powerpoint/2010/main" val="4077812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702C4-F485-81B2-D821-02B0461B03FE}"/>
              </a:ext>
            </a:extLst>
          </p:cNvPr>
          <p:cNvSpPr>
            <a:spLocks noGrp="1"/>
          </p:cNvSpPr>
          <p:nvPr>
            <p:ph type="title"/>
          </p:nvPr>
        </p:nvSpPr>
        <p:spPr/>
        <p:txBody>
          <a:bodyPr/>
          <a:lstStyle/>
          <a:p>
            <a:r>
              <a:rPr lang="en-US" dirty="0"/>
              <a:t>RFP for 2027 March 802 Plenary Session</a:t>
            </a:r>
          </a:p>
        </p:txBody>
      </p:sp>
      <p:sp>
        <p:nvSpPr>
          <p:cNvPr id="5" name="Content Placeholder 4">
            <a:extLst>
              <a:ext uri="{FF2B5EF4-FFF2-40B4-BE49-F238E27FC236}">
                <a16:creationId xmlns:a16="http://schemas.microsoft.com/office/drawing/2014/main" id="{77064DD8-855F-C96C-1BCE-F0068D9FD999}"/>
              </a:ext>
            </a:extLst>
          </p:cNvPr>
          <p:cNvSpPr>
            <a:spLocks noGrp="1"/>
          </p:cNvSpPr>
          <p:nvPr>
            <p:ph idx="1"/>
          </p:nvPr>
        </p:nvSpPr>
        <p:spPr>
          <a:xfrm>
            <a:off x="334433" y="1341438"/>
            <a:ext cx="10972800" cy="3687762"/>
          </a:xfrm>
        </p:spPr>
        <p:txBody>
          <a:bodyPr/>
          <a:lstStyle/>
          <a:p>
            <a:r>
              <a:rPr lang="en-US" sz="2400" dirty="0"/>
              <a:t>In regard to the 2027 March 802 Plenary, after our discussion at the closing meeting on March 14</a:t>
            </a:r>
            <a:r>
              <a:rPr lang="en-US" sz="2400" baseline="30000" dirty="0"/>
              <a:t>th</a:t>
            </a:r>
            <a:r>
              <a:rPr lang="en-US" sz="2400" dirty="0"/>
              <a:t>, an RFP has been prepared for use by Face to Face Events to look for an APAC – (Asia Pacific) location as a replacement.</a:t>
            </a:r>
          </a:p>
          <a:p>
            <a:r>
              <a:rPr lang="en-US" sz="2400" dirty="0"/>
              <a:t>Dawn will be attending IMEX in Frankfurt and will provide a proposal for discussion at the 2025 July Plenary Session.</a:t>
            </a:r>
          </a:p>
          <a:p>
            <a:r>
              <a:rPr lang="en-US" sz="2400" dirty="0"/>
              <a:t>The RFP file is posted on Mentor: 802-EC-25/0095r0:</a:t>
            </a:r>
          </a:p>
          <a:p>
            <a:pPr lvl="1"/>
            <a:r>
              <a:rPr lang="en-US" sz="2400" dirty="0">
                <a:hlinkClick r:id="rId2"/>
              </a:rPr>
              <a:t>https://mentor.ieee.org/802-ec/dcn/25/ec-25-0095-00-LMSC-ieee-802-rfp-target-0327.xlsx</a:t>
            </a:r>
            <a:r>
              <a:rPr lang="en-US" sz="2400" dirty="0"/>
              <a:t> </a:t>
            </a:r>
          </a:p>
        </p:txBody>
      </p:sp>
    </p:spTree>
    <p:extLst>
      <p:ext uri="{BB962C8B-B14F-4D97-AF65-F5344CB8AC3E}">
        <p14:creationId xmlns:p14="http://schemas.microsoft.com/office/powerpoint/2010/main" val="1178413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Notes for Madrid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409767" cy="5111749"/>
          </a:xfrm>
        </p:spPr>
        <p:txBody>
          <a:bodyPr/>
          <a:lstStyle/>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highlight>
                  <a:srgbClr val="99FF99"/>
                </a:highlight>
              </a:rPr>
              <a:t>IETF/IEEE 802 Leadership Meeting 2025 July 26 Saturday 9am-1pm</a:t>
            </a:r>
          </a:p>
          <a:p>
            <a:pPr lvl="1"/>
            <a:r>
              <a:rPr lang="en-US" sz="2000" dirty="0"/>
              <a:t>Reminder – Basic Schedule moved 1 hour (start 9 am) add PM3 before dinner</a:t>
            </a:r>
            <a:br>
              <a:rPr lang="en-US" sz="2000" dirty="0"/>
            </a:br>
            <a:r>
              <a:rPr lang="en-US" sz="1800" dirty="0"/>
              <a:t>Nominal Time Blocks CET:</a:t>
            </a:r>
          </a:p>
          <a:p>
            <a:pPr lvl="3"/>
            <a:r>
              <a:rPr lang="en-US" sz="1800" dirty="0"/>
              <a:t>AM0=08:00-09:00;</a:t>
            </a:r>
          </a:p>
          <a:p>
            <a:pPr lvl="3"/>
            <a:r>
              <a:rPr lang="en-US" sz="1800" dirty="0"/>
              <a:t>AM1=09:00-11:00; </a:t>
            </a:r>
          </a:p>
          <a:p>
            <a:pPr lvl="3"/>
            <a:r>
              <a:rPr lang="en-US" sz="1800" dirty="0"/>
              <a:t>AM2=11:30-13:30; </a:t>
            </a:r>
          </a:p>
          <a:p>
            <a:pPr lvl="3"/>
            <a:r>
              <a:rPr lang="en-US" sz="1800" dirty="0"/>
              <a:t>Lunch 13:00-14:30 </a:t>
            </a:r>
          </a:p>
          <a:p>
            <a:pPr lvl="3"/>
            <a:r>
              <a:rPr lang="en-US" sz="1800" dirty="0"/>
              <a:t>PM1=14:30-16:30; </a:t>
            </a:r>
          </a:p>
          <a:p>
            <a:pPr lvl="3"/>
            <a:r>
              <a:rPr lang="en-US" sz="1800" dirty="0"/>
              <a:t>PM2=17:00-19:00; </a:t>
            </a:r>
          </a:p>
          <a:p>
            <a:pPr lvl="3"/>
            <a:r>
              <a:rPr lang="en-US" sz="1800" dirty="0"/>
              <a:t>PM3=19:30-21:30</a:t>
            </a:r>
          </a:p>
          <a:p>
            <a:pPr marL="457200" lvl="1" indent="0">
              <a:buNone/>
            </a:pPr>
            <a:r>
              <a:rPr lang="en-US" sz="2600" dirty="0"/>
              <a:t>Note: 	802 LMSC Opening is 08:00-10:15 CET </a:t>
            </a:r>
          </a:p>
          <a:p>
            <a:pPr marL="457200" lvl="1" indent="0">
              <a:buNone/>
            </a:pPr>
            <a:r>
              <a:rPr lang="en-US" sz="2600" dirty="0"/>
              <a:t>		802 LMSC Closing is 13:00-18:00 CET</a:t>
            </a:r>
          </a:p>
          <a:p>
            <a:pPr lvl="1"/>
            <a:endParaRPr lang="en-US" sz="1800" dirty="0"/>
          </a:p>
        </p:txBody>
      </p:sp>
    </p:spTree>
    <p:extLst>
      <p:ext uri="{BB962C8B-B14F-4D97-AF65-F5344CB8AC3E}">
        <p14:creationId xmlns:p14="http://schemas.microsoft.com/office/powerpoint/2010/main" val="1157979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6803B-9D8D-F18F-3326-7183507C1E4F}"/>
              </a:ext>
            </a:extLst>
          </p:cNvPr>
          <p:cNvSpPr>
            <a:spLocks noGrp="1"/>
          </p:cNvSpPr>
          <p:nvPr>
            <p:ph type="title"/>
          </p:nvPr>
        </p:nvSpPr>
        <p:spPr/>
        <p:txBody>
          <a:bodyPr/>
          <a:lstStyle/>
          <a:p>
            <a:r>
              <a:rPr lang="en-US" dirty="0"/>
              <a:t>2025 May 5 Registration Status Report</a:t>
            </a:r>
          </a:p>
        </p:txBody>
      </p:sp>
      <p:pic>
        <p:nvPicPr>
          <p:cNvPr id="7" name="Content Placeholder 6">
            <a:extLst>
              <a:ext uri="{FF2B5EF4-FFF2-40B4-BE49-F238E27FC236}">
                <a16:creationId xmlns:a16="http://schemas.microsoft.com/office/drawing/2014/main" id="{10DD1B19-672A-37A3-8D03-ED690CBC94D7}"/>
              </a:ext>
            </a:extLst>
          </p:cNvPr>
          <p:cNvPicPr>
            <a:picLocks noGrp="1" noChangeAspect="1"/>
          </p:cNvPicPr>
          <p:nvPr>
            <p:ph idx="1"/>
          </p:nvPr>
        </p:nvPicPr>
        <p:blipFill>
          <a:blip r:embed="rId2"/>
          <a:stretch>
            <a:fillRect/>
          </a:stretch>
        </p:blipFill>
        <p:spPr>
          <a:xfrm>
            <a:off x="521670" y="1600200"/>
            <a:ext cx="11082131" cy="4191000"/>
          </a:xfrm>
        </p:spPr>
      </p:pic>
    </p:spTree>
    <p:extLst>
      <p:ext uri="{BB962C8B-B14F-4D97-AF65-F5344CB8AC3E}">
        <p14:creationId xmlns:p14="http://schemas.microsoft.com/office/powerpoint/2010/main" val="1607387978"/>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263C96D0-8883-4F1D-BD5E-18616D4C1761}" vid="{0D6AB0E4-0594-44ED-8CCC-DBC65F31BC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18562</TotalTime>
  <Words>2483</Words>
  <Application>Microsoft Office PowerPoint</Application>
  <PresentationFormat>Widescreen</PresentationFormat>
  <Paragraphs>213</Paragraphs>
  <Slides>21</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Times New Roman</vt:lpstr>
      <vt:lpstr>Wingdings</vt:lpstr>
      <vt:lpstr>Title slide</vt:lpstr>
      <vt:lpstr>Executive Secretary Report for 2025 May LMSC Interim Telecon</vt:lpstr>
      <vt:lpstr>Event Conduct and Safety Statement </vt:lpstr>
      <vt:lpstr>Event Conduct and Safety Statement</vt:lpstr>
      <vt:lpstr>Executive Secretary Agenda Items</vt:lpstr>
      <vt:lpstr>Future 802 Plenary Venue Contract Status</vt:lpstr>
      <vt:lpstr>IEEE 802 Mixed-mode Plenary Attendance</vt:lpstr>
      <vt:lpstr>RFP for 2027 March 802 Plenary Session</vt:lpstr>
      <vt:lpstr>Notes for Madrid </vt:lpstr>
      <vt:lpstr>2025 May 5 Registration Status Report</vt:lpstr>
      <vt:lpstr>2025 May 5 Hotel Discount report</vt:lpstr>
      <vt:lpstr>IETF One Day Pass Registration</vt:lpstr>
      <vt:lpstr>6.05 Student Outreach Program</vt:lpstr>
      <vt:lpstr>IEEE 802 LMSC Chair's Guidelines and Standards Committee Policy Decisions, v37 11/17/2023</vt:lpstr>
      <vt:lpstr>Text to replace Chair’s Guideline section 4.2</vt:lpstr>
      <vt:lpstr>Current LMSC Member Certification Process</vt:lpstr>
      <vt:lpstr>Proposed Changes to approve during June Telecon</vt:lpstr>
      <vt:lpstr>Ongoing - Call for Interest – 802 Executive Secretary –  Venue Preparation, Selection, and Contracting </vt:lpstr>
      <vt:lpstr>Executive Secretary Responsibilities</vt:lpstr>
      <vt:lpstr>IEEE 802 LMSC Chair's Guidelines and Standards Committee Policy Decisions, v37 11/17/2023</vt:lpstr>
      <vt:lpstr>8.04 Monthly IEEE 802 LMSC Telecons</vt:lpstr>
      <vt:lpstr>8.05 Call for Tutorials for July 2025</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2025 May LMSC Interim Telecon</dc:title>
  <dc:subject/>
  <dc:creator>Jon Rosdahl</dc:creator>
  <cp:keywords>IEEE 802 LMSC May Interim Telecon</cp:keywords>
  <dc:description>Jon Rosdahl, Qualcomm</dc:description>
  <cp:lastModifiedBy>Jon Rosdahl</cp:lastModifiedBy>
  <cp:revision>13</cp:revision>
  <dcterms:created xsi:type="dcterms:W3CDTF">2024-07-13T20:54:22Z</dcterms:created>
  <dcterms:modified xsi:type="dcterms:W3CDTF">2025-05-06T19:58:21Z</dcterms:modified>
  <cp:category>May 2025</cp:category>
</cp:coreProperties>
</file>