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78" r:id="rId2"/>
    <p:sldId id="488" r:id="rId3"/>
    <p:sldId id="489" r:id="rId4"/>
    <p:sldId id="606" r:id="rId5"/>
    <p:sldId id="2017" r:id="rId6"/>
    <p:sldId id="2033" r:id="rId7"/>
    <p:sldId id="2046" r:id="rId8"/>
    <p:sldId id="2001" r:id="rId9"/>
    <p:sldId id="2047" r:id="rId10"/>
    <p:sldId id="2048" r:id="rId11"/>
    <p:sldId id="2049" r:id="rId12"/>
    <p:sldId id="2050" r:id="rId13"/>
    <p:sldId id="2021" r:id="rId14"/>
    <p:sldId id="2022" r:id="rId15"/>
    <p:sldId id="2007" r:id="rId16"/>
    <p:sldId id="2041" r:id="rId17"/>
    <p:sldId id="2040" r:id="rId18"/>
    <p:sldId id="2030" r:id="rId19"/>
    <p:sldId id="2014" r:id="rId20"/>
    <p:sldId id="2031" r:id="rId21"/>
    <p:sldId id="1993" r:id="rId22"/>
    <p:sldId id="377" r:id="rId23"/>
    <p:sldId id="2016" r:id="rId24"/>
    <p:sldId id="1999" r:id="rId25"/>
    <p:sldId id="2002" r:id="rId26"/>
    <p:sldId id="2013" r:id="rId27"/>
    <p:sldId id="2027" r:id="rId28"/>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Opening Plenary" id="{60C8A1DD-480C-49A6-8C62-66D5172C2187}">
          <p14:sldIdLst>
            <p14:sldId id="606"/>
            <p14:sldId id="2017"/>
            <p14:sldId id="2033"/>
            <p14:sldId id="2046"/>
            <p14:sldId id="2001"/>
            <p14:sldId id="2047"/>
            <p14:sldId id="2048"/>
            <p14:sldId id="2049"/>
            <p14:sldId id="2050"/>
          </p14:sldIdLst>
        </p14:section>
        <p14:section name="Rules Meeting topics" id="{82B6DBA1-EE24-49C4-827F-FF0787582499}">
          <p14:sldIdLst>
            <p14:sldId id="2021"/>
            <p14:sldId id="2022"/>
          </p14:sldIdLst>
        </p14:section>
        <p14:section name="Future Venue Adhocs" id="{AFBED5D7-F413-4D94-A24A-B339DF6B7506}">
          <p14:sldIdLst/>
        </p14:section>
        <p14:section name="Friday Closing LMSC Meeting" id="{43319FEA-8DE9-4C83-AB5E-EF738D9EA210}">
          <p14:sldIdLst/>
        </p14:section>
        <p14:section name="Chairs Guideline Motion" id="{A11BD5E3-ED7A-4AD6-B048-AD58E3F3E628}">
          <p14:sldIdLst>
            <p14:sldId id="2007"/>
          </p14:sldIdLst>
        </p14:section>
        <p14:section name="4.022 IETF Day Pass - MI" id="{0DD8EA49-182A-43D1-95C1-12026545B51A}">
          <p14:sldIdLst>
            <p14:sldId id="2041"/>
            <p14:sldId id="2040"/>
          </p14:sldIdLst>
        </p14:section>
        <p14:section name="802 Executive Secretary" id="{ED8753B8-5D4D-491B-92EA-D5603C3F4A39}">
          <p14:sldIdLst>
            <p14:sldId id="2030"/>
            <p14:sldId id="2014"/>
            <p14:sldId id="2031"/>
          </p14:sldIdLst>
        </p14:section>
        <p14:section name="802 Telecons and Tutorial" id="{3691E67F-3ED7-4A7D-969D-B7987AAE5135}">
          <p14:sldIdLst>
            <p14:sldId id="1993"/>
            <p14:sldId id="377"/>
          </p14:sldIdLst>
        </p14:section>
        <p14:section name="Backup Slides" id="{A290899A-E08A-43F8-8395-76CFD0B7C8E3}">
          <p14:sldIdLst>
            <p14:sldId id="2016"/>
            <p14:sldId id="1999"/>
            <p14:sldId id="2002"/>
            <p14:sldId id="2013"/>
            <p14:sldId id="202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99FF99"/>
    <a:srgbClr val="006600"/>
    <a:srgbClr val="69BE28"/>
    <a:srgbClr val="0066FF"/>
    <a:srgbClr val="33CCFF"/>
    <a:srgbClr val="FFFF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291E7B-1F9F-4442-AE1F-FDE90FB54344}" v="16" dt="2025-05-06T19:07:24.4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5" autoAdjust="0"/>
    <p:restoredTop sz="67963" autoAdjust="0"/>
  </p:normalViewPr>
  <p:slideViewPr>
    <p:cSldViewPr>
      <p:cViewPr varScale="1">
        <p:scale>
          <a:sx n="54" d="100"/>
          <a:sy n="54" d="100"/>
        </p:scale>
        <p:origin x="108" y="276"/>
      </p:cViewPr>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DF291E7B-1F9F-4442-AE1F-FDE90FB54344}"/>
    <pc:docChg chg="undo custSel addSld delSld modSld sldOrd modMainMaster modSection">
      <pc:chgData name="Jon Rosdahl" userId="2820f357-2dd4-4127-8713-e0bfde0fd756" providerId="ADAL" clId="{DF291E7B-1F9F-4442-AE1F-FDE90FB54344}" dt="2025-05-06T19:07:28.796" v="1073" actId="680"/>
      <pc:docMkLst>
        <pc:docMk/>
      </pc:docMkLst>
      <pc:sldChg chg="modSp mod modNotesTx">
        <pc:chgData name="Jon Rosdahl" userId="2820f357-2dd4-4127-8713-e0bfde0fd756" providerId="ADAL" clId="{DF291E7B-1F9F-4442-AE1F-FDE90FB54344}" dt="2025-05-06T18:21:47.595" v="48" actId="6549"/>
        <pc:sldMkLst>
          <pc:docMk/>
          <pc:sldMk cId="0" sldId="278"/>
        </pc:sldMkLst>
        <pc:spChg chg="mod">
          <ac:chgData name="Jon Rosdahl" userId="2820f357-2dd4-4127-8713-e0bfde0fd756" providerId="ADAL" clId="{DF291E7B-1F9F-4442-AE1F-FDE90FB54344}" dt="2025-05-06T18:21:18.487" v="23" actId="20577"/>
          <ac:spMkLst>
            <pc:docMk/>
            <pc:sldMk cId="0" sldId="278"/>
            <ac:spMk id="111620" creationId="{13920269-E2C7-FAD1-29AE-5FAF7F00091F}"/>
          </ac:spMkLst>
        </pc:spChg>
      </pc:sldChg>
      <pc:sldChg chg="del">
        <pc:chgData name="Jon Rosdahl" userId="2820f357-2dd4-4127-8713-e0bfde0fd756" providerId="ADAL" clId="{DF291E7B-1F9F-4442-AE1F-FDE90FB54344}" dt="2025-05-06T18:40:27.100" v="179" actId="47"/>
        <pc:sldMkLst>
          <pc:docMk/>
          <pc:sldMk cId="3706501002" sldId="290"/>
        </pc:sldMkLst>
      </pc:sldChg>
      <pc:sldChg chg="del">
        <pc:chgData name="Jon Rosdahl" userId="2820f357-2dd4-4127-8713-e0bfde0fd756" providerId="ADAL" clId="{DF291E7B-1F9F-4442-AE1F-FDE90FB54344}" dt="2025-05-06T18:44:15.114" v="248" actId="47"/>
        <pc:sldMkLst>
          <pc:docMk/>
          <pc:sldMk cId="1347016404" sldId="422"/>
        </pc:sldMkLst>
      </pc:sldChg>
      <pc:sldChg chg="del">
        <pc:chgData name="Jon Rosdahl" userId="2820f357-2dd4-4127-8713-e0bfde0fd756" providerId="ADAL" clId="{DF291E7B-1F9F-4442-AE1F-FDE90FB54344}" dt="2025-05-06T18:44:15.114" v="248" actId="47"/>
        <pc:sldMkLst>
          <pc:docMk/>
          <pc:sldMk cId="3373978571" sldId="579"/>
        </pc:sldMkLst>
      </pc:sldChg>
      <pc:sldChg chg="del">
        <pc:chgData name="Jon Rosdahl" userId="2820f357-2dd4-4127-8713-e0bfde0fd756" providerId="ADAL" clId="{DF291E7B-1F9F-4442-AE1F-FDE90FB54344}" dt="2025-05-06T18:44:15.114" v="248" actId="47"/>
        <pc:sldMkLst>
          <pc:docMk/>
          <pc:sldMk cId="1303961553" sldId="580"/>
        </pc:sldMkLst>
      </pc:sldChg>
      <pc:sldChg chg="modSp mod">
        <pc:chgData name="Jon Rosdahl" userId="2820f357-2dd4-4127-8713-e0bfde0fd756" providerId="ADAL" clId="{DF291E7B-1F9F-4442-AE1F-FDE90FB54344}" dt="2025-05-06T18:40:59.081" v="183"/>
        <pc:sldMkLst>
          <pc:docMk/>
          <pc:sldMk cId="4147266254" sldId="606"/>
        </pc:sldMkLst>
        <pc:spChg chg="mod">
          <ac:chgData name="Jon Rosdahl" userId="2820f357-2dd4-4127-8713-e0bfde0fd756" providerId="ADAL" clId="{DF291E7B-1F9F-4442-AE1F-FDE90FB54344}" dt="2025-05-06T18:40:59.081" v="183"/>
          <ac:spMkLst>
            <pc:docMk/>
            <pc:sldMk cId="4147266254" sldId="606"/>
            <ac:spMk id="3" creationId="{79B66A02-BFC4-28B8-40C4-26FF2742C963}"/>
          </ac:spMkLst>
        </pc:spChg>
      </pc:sldChg>
      <pc:sldChg chg="del">
        <pc:chgData name="Jon Rosdahl" userId="2820f357-2dd4-4127-8713-e0bfde0fd756" providerId="ADAL" clId="{DF291E7B-1F9F-4442-AE1F-FDE90FB54344}" dt="2025-05-06T18:40:34.914" v="180" actId="47"/>
        <pc:sldMkLst>
          <pc:docMk/>
          <pc:sldMk cId="338080187" sldId="1987"/>
        </pc:sldMkLst>
      </pc:sldChg>
      <pc:sldChg chg="del">
        <pc:chgData name="Jon Rosdahl" userId="2820f357-2dd4-4127-8713-e0bfde0fd756" providerId="ADAL" clId="{DF291E7B-1F9F-4442-AE1F-FDE90FB54344}" dt="2025-05-06T18:44:21.627" v="250" actId="47"/>
        <pc:sldMkLst>
          <pc:docMk/>
          <pc:sldMk cId="988748528" sldId="1991"/>
        </pc:sldMkLst>
      </pc:sldChg>
      <pc:sldChg chg="del">
        <pc:chgData name="Jon Rosdahl" userId="2820f357-2dd4-4127-8713-e0bfde0fd756" providerId="ADAL" clId="{DF291E7B-1F9F-4442-AE1F-FDE90FB54344}" dt="2025-05-06T18:44:25.322" v="251" actId="47"/>
        <pc:sldMkLst>
          <pc:docMk/>
          <pc:sldMk cId="1433606321" sldId="1992"/>
        </pc:sldMkLst>
      </pc:sldChg>
      <pc:sldChg chg="modSp mod">
        <pc:chgData name="Jon Rosdahl" userId="2820f357-2dd4-4127-8713-e0bfde0fd756" providerId="ADAL" clId="{DF291E7B-1F9F-4442-AE1F-FDE90FB54344}" dt="2025-05-06T18:53:36.729" v="831" actId="6549"/>
        <pc:sldMkLst>
          <pc:docMk/>
          <pc:sldMk cId="0" sldId="1993"/>
        </pc:sldMkLst>
        <pc:spChg chg="mod">
          <ac:chgData name="Jon Rosdahl" userId="2820f357-2dd4-4127-8713-e0bfde0fd756" providerId="ADAL" clId="{DF291E7B-1F9F-4442-AE1F-FDE90FB54344}" dt="2025-05-06T18:53:36.729" v="831" actId="6549"/>
          <ac:spMkLst>
            <pc:docMk/>
            <pc:sldMk cId="0" sldId="1993"/>
            <ac:spMk id="2" creationId="{82277739-66B6-40EB-9580-9458386E0E7F}"/>
          </ac:spMkLst>
        </pc:spChg>
      </pc:sldChg>
      <pc:sldChg chg="del">
        <pc:chgData name="Jon Rosdahl" userId="2820f357-2dd4-4127-8713-e0bfde0fd756" providerId="ADAL" clId="{DF291E7B-1F9F-4442-AE1F-FDE90FB54344}" dt="2025-05-06T18:40:39.705" v="181" actId="47"/>
        <pc:sldMkLst>
          <pc:docMk/>
          <pc:sldMk cId="2294323399" sldId="1997"/>
        </pc:sldMkLst>
      </pc:sldChg>
      <pc:sldChg chg="modSp mod">
        <pc:chgData name="Jon Rosdahl" userId="2820f357-2dd4-4127-8713-e0bfde0fd756" providerId="ADAL" clId="{DF291E7B-1F9F-4442-AE1F-FDE90FB54344}" dt="2025-05-06T18:42:08.360" v="243" actId="20577"/>
        <pc:sldMkLst>
          <pc:docMk/>
          <pc:sldMk cId="1157979764" sldId="2001"/>
        </pc:sldMkLst>
        <pc:spChg chg="mod">
          <ac:chgData name="Jon Rosdahl" userId="2820f357-2dd4-4127-8713-e0bfde0fd756" providerId="ADAL" clId="{DF291E7B-1F9F-4442-AE1F-FDE90FB54344}" dt="2025-05-06T18:42:08.360" v="243" actId="20577"/>
          <ac:spMkLst>
            <pc:docMk/>
            <pc:sldMk cId="1157979764" sldId="2001"/>
            <ac:spMk id="3" creationId="{A0CD2558-F8EE-AB9E-7DCF-87E3D413051F}"/>
          </ac:spMkLst>
        </pc:spChg>
      </pc:sldChg>
      <pc:sldChg chg="del">
        <pc:chgData name="Jon Rosdahl" userId="2820f357-2dd4-4127-8713-e0bfde0fd756" providerId="ADAL" clId="{DF291E7B-1F9F-4442-AE1F-FDE90FB54344}" dt="2025-05-06T18:40:25.271" v="177" actId="47"/>
        <pc:sldMkLst>
          <pc:docMk/>
          <pc:sldMk cId="4074324379" sldId="2004"/>
        </pc:sldMkLst>
      </pc:sldChg>
      <pc:sldChg chg="modSp mod">
        <pc:chgData name="Jon Rosdahl" userId="2820f357-2dd4-4127-8713-e0bfde0fd756" providerId="ADAL" clId="{DF291E7B-1F9F-4442-AE1F-FDE90FB54344}" dt="2025-05-06T18:53:09.131" v="830" actId="20577"/>
        <pc:sldMkLst>
          <pc:docMk/>
          <pc:sldMk cId="3336702894" sldId="2014"/>
        </pc:sldMkLst>
        <pc:spChg chg="mod">
          <ac:chgData name="Jon Rosdahl" userId="2820f357-2dd4-4127-8713-e0bfde0fd756" providerId="ADAL" clId="{DF291E7B-1F9F-4442-AE1F-FDE90FB54344}" dt="2025-05-06T18:53:09.131" v="830" actId="20577"/>
          <ac:spMkLst>
            <pc:docMk/>
            <pc:sldMk cId="3336702894" sldId="2014"/>
            <ac:spMk id="2" creationId="{5B8DB953-5C1F-64C9-83FC-1CCD578E5F94}"/>
          </ac:spMkLst>
        </pc:spChg>
      </pc:sldChg>
      <pc:sldChg chg="del">
        <pc:chgData name="Jon Rosdahl" userId="2820f357-2dd4-4127-8713-e0bfde0fd756" providerId="ADAL" clId="{DF291E7B-1F9F-4442-AE1F-FDE90FB54344}" dt="2025-05-06T18:44:20.010" v="249" actId="47"/>
        <pc:sldMkLst>
          <pc:docMk/>
          <pc:sldMk cId="831560631" sldId="2015"/>
        </pc:sldMkLst>
      </pc:sldChg>
      <pc:sldChg chg="modSp mod modNotesTx">
        <pc:chgData name="Jon Rosdahl" userId="2820f357-2dd4-4127-8713-e0bfde0fd756" providerId="ADAL" clId="{DF291E7B-1F9F-4442-AE1F-FDE90FB54344}" dt="2025-05-06T18:49:31.024" v="780" actId="20577"/>
        <pc:sldMkLst>
          <pc:docMk/>
          <pc:sldMk cId="757999706" sldId="2017"/>
        </pc:sldMkLst>
        <pc:spChg chg="mod">
          <ac:chgData name="Jon Rosdahl" userId="2820f357-2dd4-4127-8713-e0bfde0fd756" providerId="ADAL" clId="{DF291E7B-1F9F-4442-AE1F-FDE90FB54344}" dt="2025-05-06T18:49:31.024" v="780" actId="20577"/>
          <ac:spMkLst>
            <pc:docMk/>
            <pc:sldMk cId="757999706" sldId="2017"/>
            <ac:spMk id="10" creationId="{672EC3BA-EA3E-E8B2-9CF0-B5E4A684CF60}"/>
          </ac:spMkLst>
        </pc:spChg>
      </pc:sldChg>
      <pc:sldChg chg="del">
        <pc:chgData name="Jon Rosdahl" userId="2820f357-2dd4-4127-8713-e0bfde0fd756" providerId="ADAL" clId="{DF291E7B-1F9F-4442-AE1F-FDE90FB54344}" dt="2025-05-06T18:40:26.122" v="178" actId="47"/>
        <pc:sldMkLst>
          <pc:docMk/>
          <pc:sldMk cId="1441489224" sldId="2018"/>
        </pc:sldMkLst>
      </pc:sldChg>
      <pc:sldChg chg="del">
        <pc:chgData name="Jon Rosdahl" userId="2820f357-2dd4-4127-8713-e0bfde0fd756" providerId="ADAL" clId="{DF291E7B-1F9F-4442-AE1F-FDE90FB54344}" dt="2025-05-06T18:42:30.858" v="246" actId="47"/>
        <pc:sldMkLst>
          <pc:docMk/>
          <pc:sldMk cId="2848618161" sldId="2019"/>
        </pc:sldMkLst>
      </pc:sldChg>
      <pc:sldChg chg="del">
        <pc:chgData name="Jon Rosdahl" userId="2820f357-2dd4-4127-8713-e0bfde0fd756" providerId="ADAL" clId="{DF291E7B-1F9F-4442-AE1F-FDE90FB54344}" dt="2025-05-06T18:42:34.446" v="247" actId="47"/>
        <pc:sldMkLst>
          <pc:docMk/>
          <pc:sldMk cId="2814786597" sldId="2020"/>
        </pc:sldMkLst>
      </pc:sldChg>
      <pc:sldChg chg="del">
        <pc:chgData name="Jon Rosdahl" userId="2820f357-2dd4-4127-8713-e0bfde0fd756" providerId="ADAL" clId="{DF291E7B-1F9F-4442-AE1F-FDE90FB54344}" dt="2025-05-06T18:42:27.932" v="245" actId="47"/>
        <pc:sldMkLst>
          <pc:docMk/>
          <pc:sldMk cId="786157314" sldId="2023"/>
        </pc:sldMkLst>
      </pc:sldChg>
      <pc:sldChg chg="del">
        <pc:chgData name="Jon Rosdahl" userId="2820f357-2dd4-4127-8713-e0bfde0fd756" providerId="ADAL" clId="{DF291E7B-1F9F-4442-AE1F-FDE90FB54344}" dt="2025-05-06T18:44:15.114" v="248" actId="47"/>
        <pc:sldMkLst>
          <pc:docMk/>
          <pc:sldMk cId="2822043539" sldId="2025"/>
        </pc:sldMkLst>
      </pc:sldChg>
      <pc:sldChg chg="modSp mod">
        <pc:chgData name="Jon Rosdahl" userId="2820f357-2dd4-4127-8713-e0bfde0fd756" providerId="ADAL" clId="{DF291E7B-1F9F-4442-AE1F-FDE90FB54344}" dt="2025-05-06T18:52:51.951" v="811" actId="20577"/>
        <pc:sldMkLst>
          <pc:docMk/>
          <pc:sldMk cId="578729296" sldId="2030"/>
        </pc:sldMkLst>
        <pc:spChg chg="mod">
          <ac:chgData name="Jon Rosdahl" userId="2820f357-2dd4-4127-8713-e0bfde0fd756" providerId="ADAL" clId="{DF291E7B-1F9F-4442-AE1F-FDE90FB54344}" dt="2025-05-06T18:52:51.951" v="811" actId="20577"/>
          <ac:spMkLst>
            <pc:docMk/>
            <pc:sldMk cId="578729296" sldId="2030"/>
            <ac:spMk id="2" creationId="{DCA18BF1-CB20-4BE0-D948-64B2E32CA04D}"/>
          </ac:spMkLst>
        </pc:spChg>
      </pc:sldChg>
      <pc:sldChg chg="del">
        <pc:chgData name="Jon Rosdahl" userId="2820f357-2dd4-4127-8713-e0bfde0fd756" providerId="ADAL" clId="{DF291E7B-1F9F-4442-AE1F-FDE90FB54344}" dt="2025-05-06T18:42:20.567" v="244" actId="47"/>
        <pc:sldMkLst>
          <pc:docMk/>
          <pc:sldMk cId="2192995333" sldId="2032"/>
        </pc:sldMkLst>
      </pc:sldChg>
      <pc:sldChg chg="ord">
        <pc:chgData name="Jon Rosdahl" userId="2820f357-2dd4-4127-8713-e0bfde0fd756" providerId="ADAL" clId="{DF291E7B-1F9F-4442-AE1F-FDE90FB54344}" dt="2025-05-06T18:41:05.859" v="185"/>
        <pc:sldMkLst>
          <pc:docMk/>
          <pc:sldMk cId="4077812210" sldId="2033"/>
        </pc:sldMkLst>
      </pc:sldChg>
      <pc:sldChg chg="del">
        <pc:chgData name="Jon Rosdahl" userId="2820f357-2dd4-4127-8713-e0bfde0fd756" providerId="ADAL" clId="{DF291E7B-1F9F-4442-AE1F-FDE90FB54344}" dt="2025-05-06T18:49:48.028" v="781" actId="47"/>
        <pc:sldMkLst>
          <pc:docMk/>
          <pc:sldMk cId="2617145682" sldId="2035"/>
        </pc:sldMkLst>
      </pc:sldChg>
      <pc:sldChg chg="del">
        <pc:chgData name="Jon Rosdahl" userId="2820f357-2dd4-4127-8713-e0bfde0fd756" providerId="ADAL" clId="{DF291E7B-1F9F-4442-AE1F-FDE90FB54344}" dt="2025-05-06T18:50:58.774" v="798" actId="47"/>
        <pc:sldMkLst>
          <pc:docMk/>
          <pc:sldMk cId="1666691966" sldId="2036"/>
        </pc:sldMkLst>
      </pc:sldChg>
      <pc:sldChg chg="del">
        <pc:chgData name="Jon Rosdahl" userId="2820f357-2dd4-4127-8713-e0bfde0fd756" providerId="ADAL" clId="{DF291E7B-1F9F-4442-AE1F-FDE90FB54344}" dt="2025-05-06T18:44:15.114" v="248" actId="47"/>
        <pc:sldMkLst>
          <pc:docMk/>
          <pc:sldMk cId="1452093780" sldId="2037"/>
        </pc:sldMkLst>
      </pc:sldChg>
      <pc:sldChg chg="del">
        <pc:chgData name="Jon Rosdahl" userId="2820f357-2dd4-4127-8713-e0bfde0fd756" providerId="ADAL" clId="{DF291E7B-1F9F-4442-AE1F-FDE90FB54344}" dt="2025-05-06T18:51:42.460" v="802" actId="47"/>
        <pc:sldMkLst>
          <pc:docMk/>
          <pc:sldMk cId="3805096801" sldId="2038"/>
        </pc:sldMkLst>
      </pc:sldChg>
      <pc:sldChg chg="del">
        <pc:chgData name="Jon Rosdahl" userId="2820f357-2dd4-4127-8713-e0bfde0fd756" providerId="ADAL" clId="{DF291E7B-1F9F-4442-AE1F-FDE90FB54344}" dt="2025-05-06T18:52:27.538" v="803" actId="47"/>
        <pc:sldMkLst>
          <pc:docMk/>
          <pc:sldMk cId="1976088692" sldId="2039"/>
        </pc:sldMkLst>
      </pc:sldChg>
      <pc:sldChg chg="del">
        <pc:chgData name="Jon Rosdahl" userId="2820f357-2dd4-4127-8713-e0bfde0fd756" providerId="ADAL" clId="{DF291E7B-1F9F-4442-AE1F-FDE90FB54344}" dt="2025-05-06T18:51:27.678" v="801" actId="47"/>
        <pc:sldMkLst>
          <pc:docMk/>
          <pc:sldMk cId="3988824305" sldId="2042"/>
        </pc:sldMkLst>
      </pc:sldChg>
      <pc:sldChg chg="del">
        <pc:chgData name="Jon Rosdahl" userId="2820f357-2dd4-4127-8713-e0bfde0fd756" providerId="ADAL" clId="{DF291E7B-1F9F-4442-AE1F-FDE90FB54344}" dt="2025-05-06T18:51:09.687" v="799" actId="47"/>
        <pc:sldMkLst>
          <pc:docMk/>
          <pc:sldMk cId="943022502" sldId="2044"/>
        </pc:sldMkLst>
      </pc:sldChg>
      <pc:sldChg chg="del">
        <pc:chgData name="Jon Rosdahl" userId="2820f357-2dd4-4127-8713-e0bfde0fd756" providerId="ADAL" clId="{DF291E7B-1F9F-4442-AE1F-FDE90FB54344}" dt="2025-05-06T18:51:19.779" v="800" actId="47"/>
        <pc:sldMkLst>
          <pc:docMk/>
          <pc:sldMk cId="3658408513" sldId="2045"/>
        </pc:sldMkLst>
      </pc:sldChg>
      <pc:sldChg chg="addSp delSp modSp new mod modClrScheme chgLayout">
        <pc:chgData name="Jon Rosdahl" userId="2820f357-2dd4-4127-8713-e0bfde0fd756" providerId="ADAL" clId="{DF291E7B-1F9F-4442-AE1F-FDE90FB54344}" dt="2025-05-06T18:50:48.255" v="797" actId="20577"/>
        <pc:sldMkLst>
          <pc:docMk/>
          <pc:sldMk cId="1178413774" sldId="2046"/>
        </pc:sldMkLst>
        <pc:spChg chg="mod ord">
          <ac:chgData name="Jon Rosdahl" userId="2820f357-2dd4-4127-8713-e0bfde0fd756" providerId="ADAL" clId="{DF291E7B-1F9F-4442-AE1F-FDE90FB54344}" dt="2025-05-06T18:48:06.095" v="724" actId="20577"/>
          <ac:spMkLst>
            <pc:docMk/>
            <pc:sldMk cId="1178413774" sldId="2046"/>
            <ac:spMk id="2" creationId="{332702C4-F485-81B2-D821-02B0461B03FE}"/>
          </ac:spMkLst>
        </pc:spChg>
        <pc:spChg chg="del mod ord">
          <ac:chgData name="Jon Rosdahl" userId="2820f357-2dd4-4127-8713-e0bfde0fd756" providerId="ADAL" clId="{DF291E7B-1F9F-4442-AE1F-FDE90FB54344}" dt="2025-05-06T18:45:05.999" v="271" actId="700"/>
          <ac:spMkLst>
            <pc:docMk/>
            <pc:sldMk cId="1178413774" sldId="2046"/>
            <ac:spMk id="3" creationId="{2743F5D3-6863-0D08-8BC1-80C995928788}"/>
          </ac:spMkLst>
        </pc:spChg>
        <pc:spChg chg="del">
          <ac:chgData name="Jon Rosdahl" userId="2820f357-2dd4-4127-8713-e0bfde0fd756" providerId="ADAL" clId="{DF291E7B-1F9F-4442-AE1F-FDE90FB54344}" dt="2025-05-06T18:45:05.999" v="271" actId="700"/>
          <ac:spMkLst>
            <pc:docMk/>
            <pc:sldMk cId="1178413774" sldId="2046"/>
            <ac:spMk id="4" creationId="{5B1A4ED4-9DF7-D7C2-8A8D-B28DF759595E}"/>
          </ac:spMkLst>
        </pc:spChg>
        <pc:spChg chg="add mod ord">
          <ac:chgData name="Jon Rosdahl" userId="2820f357-2dd4-4127-8713-e0bfde0fd756" providerId="ADAL" clId="{DF291E7B-1F9F-4442-AE1F-FDE90FB54344}" dt="2025-05-06T18:50:48.255" v="797" actId="20577"/>
          <ac:spMkLst>
            <pc:docMk/>
            <pc:sldMk cId="1178413774" sldId="2046"/>
            <ac:spMk id="5" creationId="{77064DD8-855F-C96C-1BCE-F0068D9FD999}"/>
          </ac:spMkLst>
        </pc:spChg>
      </pc:sldChg>
      <pc:sldChg chg="addSp delSp modSp new mod">
        <pc:chgData name="Jon Rosdahl" userId="2820f357-2dd4-4127-8713-e0bfde0fd756" providerId="ADAL" clId="{DF291E7B-1F9F-4442-AE1F-FDE90FB54344}" dt="2025-05-06T18:59:50.415" v="874" actId="20577"/>
        <pc:sldMkLst>
          <pc:docMk/>
          <pc:sldMk cId="1607387978" sldId="2047"/>
        </pc:sldMkLst>
        <pc:spChg chg="mod">
          <ac:chgData name="Jon Rosdahl" userId="2820f357-2dd4-4127-8713-e0bfde0fd756" providerId="ADAL" clId="{DF291E7B-1F9F-4442-AE1F-FDE90FB54344}" dt="2025-05-06T18:59:50.415" v="874" actId="20577"/>
          <ac:spMkLst>
            <pc:docMk/>
            <pc:sldMk cId="1607387978" sldId="2047"/>
            <ac:spMk id="2" creationId="{3206803B-9D8D-F18F-3326-7183507C1E4F}"/>
          </ac:spMkLst>
        </pc:spChg>
        <pc:spChg chg="add del">
          <ac:chgData name="Jon Rosdahl" userId="2820f357-2dd4-4127-8713-e0bfde0fd756" providerId="ADAL" clId="{DF291E7B-1F9F-4442-AE1F-FDE90FB54344}" dt="2025-05-06T18:59:31.871" v="835" actId="22"/>
          <ac:spMkLst>
            <pc:docMk/>
            <pc:sldMk cId="1607387978" sldId="2047"/>
            <ac:spMk id="3" creationId="{2BEEFDFE-FA8F-2761-5C97-D95E31D16A5B}"/>
          </ac:spMkLst>
        </pc:spChg>
        <pc:picChg chg="add del mod ord">
          <ac:chgData name="Jon Rosdahl" userId="2820f357-2dd4-4127-8713-e0bfde0fd756" providerId="ADAL" clId="{DF291E7B-1F9F-4442-AE1F-FDE90FB54344}" dt="2025-05-06T18:59:17.645" v="834" actId="22"/>
          <ac:picMkLst>
            <pc:docMk/>
            <pc:sldMk cId="1607387978" sldId="2047"/>
            <ac:picMk id="5" creationId="{9B0CDB6D-85D9-9179-BF94-2819FECE4661}"/>
          </ac:picMkLst>
        </pc:picChg>
        <pc:picChg chg="add mod ord">
          <ac:chgData name="Jon Rosdahl" userId="2820f357-2dd4-4127-8713-e0bfde0fd756" providerId="ADAL" clId="{DF291E7B-1F9F-4442-AE1F-FDE90FB54344}" dt="2025-05-06T18:59:39.255" v="837" actId="14100"/>
          <ac:picMkLst>
            <pc:docMk/>
            <pc:sldMk cId="1607387978" sldId="2047"/>
            <ac:picMk id="7" creationId="{10DD1B19-672A-37A3-8D03-ED690CBC94D7}"/>
          </ac:picMkLst>
        </pc:picChg>
      </pc:sldChg>
      <pc:sldChg chg="addSp delSp modSp new mod chgLayout">
        <pc:chgData name="Jon Rosdahl" userId="2820f357-2dd4-4127-8713-e0bfde0fd756" providerId="ADAL" clId="{DF291E7B-1F9F-4442-AE1F-FDE90FB54344}" dt="2025-05-06T19:03:36.042" v="1039" actId="20577"/>
        <pc:sldMkLst>
          <pc:docMk/>
          <pc:sldMk cId="3465028991" sldId="2048"/>
        </pc:sldMkLst>
        <pc:spChg chg="mod ord">
          <ac:chgData name="Jon Rosdahl" userId="2820f357-2dd4-4127-8713-e0bfde0fd756" providerId="ADAL" clId="{DF291E7B-1F9F-4442-AE1F-FDE90FB54344}" dt="2025-05-06T19:01:23.545" v="917" actId="6264"/>
          <ac:spMkLst>
            <pc:docMk/>
            <pc:sldMk cId="3465028991" sldId="2048"/>
            <ac:spMk id="2" creationId="{2A369391-9879-1D15-8836-5EC8A490C3D1}"/>
          </ac:spMkLst>
        </pc:spChg>
        <pc:spChg chg="del">
          <ac:chgData name="Jon Rosdahl" userId="2820f357-2dd4-4127-8713-e0bfde0fd756" providerId="ADAL" clId="{DF291E7B-1F9F-4442-AE1F-FDE90FB54344}" dt="2025-05-06T19:00:14.557" v="876" actId="22"/>
          <ac:spMkLst>
            <pc:docMk/>
            <pc:sldMk cId="3465028991" sldId="2048"/>
            <ac:spMk id="3" creationId="{0EFB4EE9-8DDB-A920-5AC5-B2D5D4DE7AA7}"/>
          </ac:spMkLst>
        </pc:spChg>
        <pc:spChg chg="add del mod">
          <ac:chgData name="Jon Rosdahl" userId="2820f357-2dd4-4127-8713-e0bfde0fd756" providerId="ADAL" clId="{DF291E7B-1F9F-4442-AE1F-FDE90FB54344}" dt="2025-05-06T19:01:23.545" v="917" actId="6264"/>
          <ac:spMkLst>
            <pc:docMk/>
            <pc:sldMk cId="3465028991" sldId="2048"/>
            <ac:spMk id="6" creationId="{4F74B221-3A10-2FD6-E55F-764E230B9827}"/>
          </ac:spMkLst>
        </pc:spChg>
        <pc:spChg chg="add del mod">
          <ac:chgData name="Jon Rosdahl" userId="2820f357-2dd4-4127-8713-e0bfde0fd756" providerId="ADAL" clId="{DF291E7B-1F9F-4442-AE1F-FDE90FB54344}" dt="2025-05-06T19:01:23.545" v="917" actId="6264"/>
          <ac:spMkLst>
            <pc:docMk/>
            <pc:sldMk cId="3465028991" sldId="2048"/>
            <ac:spMk id="7" creationId="{30823724-7437-0790-7DCC-645E08369E4A}"/>
          </ac:spMkLst>
        </pc:spChg>
        <pc:spChg chg="add mod">
          <ac:chgData name="Jon Rosdahl" userId="2820f357-2dd4-4127-8713-e0bfde0fd756" providerId="ADAL" clId="{DF291E7B-1F9F-4442-AE1F-FDE90FB54344}" dt="2025-05-06T19:03:36.042" v="1039" actId="20577"/>
          <ac:spMkLst>
            <pc:docMk/>
            <pc:sldMk cId="3465028991" sldId="2048"/>
            <ac:spMk id="8" creationId="{C6F08C5E-1FBC-E5DE-EC97-1A3A932B2757}"/>
          </ac:spMkLst>
        </pc:spChg>
        <pc:picChg chg="add mod ord">
          <ac:chgData name="Jon Rosdahl" userId="2820f357-2dd4-4127-8713-e0bfde0fd756" providerId="ADAL" clId="{DF291E7B-1F9F-4442-AE1F-FDE90FB54344}" dt="2025-05-06T19:01:23.545" v="917" actId="6264"/>
          <ac:picMkLst>
            <pc:docMk/>
            <pc:sldMk cId="3465028991" sldId="2048"/>
            <ac:picMk id="5" creationId="{D7452856-BDBA-5367-7633-F8DE021F27BF}"/>
          </ac:picMkLst>
        </pc:picChg>
        <pc:picChg chg="add del">
          <ac:chgData name="Jon Rosdahl" userId="2820f357-2dd4-4127-8713-e0bfde0fd756" providerId="ADAL" clId="{DF291E7B-1F9F-4442-AE1F-FDE90FB54344}" dt="2025-05-06T19:01:51.675" v="920" actId="22"/>
          <ac:picMkLst>
            <pc:docMk/>
            <pc:sldMk cId="3465028991" sldId="2048"/>
            <ac:picMk id="10" creationId="{0246889A-4445-806F-1543-608E8A0F27EB}"/>
          </ac:picMkLst>
        </pc:picChg>
      </pc:sldChg>
      <pc:sldChg chg="addSp delSp modSp new mod">
        <pc:chgData name="Jon Rosdahl" userId="2820f357-2dd4-4127-8713-e0bfde0fd756" providerId="ADAL" clId="{DF291E7B-1F9F-4442-AE1F-FDE90FB54344}" dt="2025-05-06T19:07:24.450" v="1072" actId="14100"/>
        <pc:sldMkLst>
          <pc:docMk/>
          <pc:sldMk cId="1901881831" sldId="2049"/>
        </pc:sldMkLst>
        <pc:spChg chg="mod">
          <ac:chgData name="Jon Rosdahl" userId="2820f357-2dd4-4127-8713-e0bfde0fd756" providerId="ADAL" clId="{DF291E7B-1F9F-4442-AE1F-FDE90FB54344}" dt="2025-05-06T19:07:18.706" v="1071" actId="20577"/>
          <ac:spMkLst>
            <pc:docMk/>
            <pc:sldMk cId="1901881831" sldId="2049"/>
            <ac:spMk id="2" creationId="{CB413579-15B4-BFF8-3A29-61ED40FA8BAE}"/>
          </ac:spMkLst>
        </pc:spChg>
        <pc:spChg chg="del">
          <ac:chgData name="Jon Rosdahl" userId="2820f357-2dd4-4127-8713-e0bfde0fd756" providerId="ADAL" clId="{DF291E7B-1F9F-4442-AE1F-FDE90FB54344}" dt="2025-05-06T19:07:11.651" v="1058" actId="22"/>
          <ac:spMkLst>
            <pc:docMk/>
            <pc:sldMk cId="1901881831" sldId="2049"/>
            <ac:spMk id="3" creationId="{10AE9B5F-DAB5-A631-46F2-60AC6D476526}"/>
          </ac:spMkLst>
        </pc:spChg>
        <pc:picChg chg="add mod ord">
          <ac:chgData name="Jon Rosdahl" userId="2820f357-2dd4-4127-8713-e0bfde0fd756" providerId="ADAL" clId="{DF291E7B-1F9F-4442-AE1F-FDE90FB54344}" dt="2025-05-06T19:07:24.450" v="1072" actId="14100"/>
          <ac:picMkLst>
            <pc:docMk/>
            <pc:sldMk cId="1901881831" sldId="2049"/>
            <ac:picMk id="5" creationId="{C528930D-86D6-0F5F-3BF2-D6E6975E63A1}"/>
          </ac:picMkLst>
        </pc:picChg>
      </pc:sldChg>
      <pc:sldChg chg="new">
        <pc:chgData name="Jon Rosdahl" userId="2820f357-2dd4-4127-8713-e0bfde0fd756" providerId="ADAL" clId="{DF291E7B-1F9F-4442-AE1F-FDE90FB54344}" dt="2025-05-06T19:07:28.796" v="1073" actId="680"/>
        <pc:sldMkLst>
          <pc:docMk/>
          <pc:sldMk cId="2170437665" sldId="2050"/>
        </pc:sldMkLst>
      </pc:sldChg>
      <pc:sldMasterChg chg="modSp mod modSldLayout">
        <pc:chgData name="Jon Rosdahl" userId="2820f357-2dd4-4127-8713-e0bfde0fd756" providerId="ADAL" clId="{DF291E7B-1F9F-4442-AE1F-FDE90FB54344}" dt="2025-05-06T18:39:04.849" v="135" actId="20577"/>
        <pc:sldMasterMkLst>
          <pc:docMk/>
          <pc:sldMasterMk cId="0" sldId="2147483657"/>
        </pc:sldMasterMkLst>
        <pc:spChg chg="mod">
          <ac:chgData name="Jon Rosdahl" userId="2820f357-2dd4-4127-8713-e0bfde0fd756" providerId="ADAL" clId="{DF291E7B-1F9F-4442-AE1F-FDE90FB54344}" dt="2025-05-06T18:37:58.014" v="77" actId="6549"/>
          <ac:spMkLst>
            <pc:docMk/>
            <pc:sldMasterMk cId="0" sldId="2147483657"/>
            <ac:spMk id="329736" creationId="{066FFC52-A651-6ADA-A5C8-8525ACB7402A}"/>
          </ac:spMkLst>
        </pc:spChg>
        <pc:spChg chg="mod">
          <ac:chgData name="Jon Rosdahl" userId="2820f357-2dd4-4127-8713-e0bfde0fd756" providerId="ADAL" clId="{DF291E7B-1F9F-4442-AE1F-FDE90FB54344}" dt="2025-05-06T18:38:43.543" v="124" actId="20577"/>
          <ac:spMkLst>
            <pc:docMk/>
            <pc:sldMasterMk cId="0" sldId="2147483657"/>
            <ac:spMk id="329737" creationId="{898217D0-841C-D064-E34A-02F02D341E34}"/>
          </ac:spMkLst>
        </pc:spChg>
        <pc:sldLayoutChg chg="modSp mod">
          <pc:chgData name="Jon Rosdahl" userId="2820f357-2dd4-4127-8713-e0bfde0fd756" providerId="ADAL" clId="{DF291E7B-1F9F-4442-AE1F-FDE90FB54344}" dt="2025-05-06T18:39:04.849" v="135" actId="20577"/>
          <pc:sldLayoutMkLst>
            <pc:docMk/>
            <pc:sldMasterMk cId="0" sldId="2147483657"/>
            <pc:sldLayoutMk cId="0" sldId="2147483658"/>
          </pc:sldLayoutMkLst>
          <pc:spChg chg="mod">
            <ac:chgData name="Jon Rosdahl" userId="2820f357-2dd4-4127-8713-e0bfde0fd756" providerId="ADAL" clId="{DF291E7B-1F9F-4442-AE1F-FDE90FB54344}" dt="2025-05-06T18:38:13.966" v="85" actId="6549"/>
            <ac:spMkLst>
              <pc:docMk/>
              <pc:sldMasterMk cId="0" sldId="2147483657"/>
              <pc:sldLayoutMk cId="0" sldId="2147483658"/>
              <ac:spMk id="3" creationId="{A432FE7E-60AD-9D71-DE74-E5AF1043C9AC}"/>
            </ac:spMkLst>
          </pc:spChg>
          <pc:spChg chg="mod">
            <ac:chgData name="Jon Rosdahl" userId="2820f357-2dd4-4127-8713-e0bfde0fd756" providerId="ADAL" clId="{DF291E7B-1F9F-4442-AE1F-FDE90FB54344}" dt="2025-05-06T18:39:04.849" v="135" actId="20577"/>
            <ac:spMkLst>
              <pc:docMk/>
              <pc:sldMasterMk cId="0" sldId="2147483657"/>
              <pc:sldLayoutMk cId="0" sldId="2147483658"/>
              <ac:spMk id="5" creationId="{4FADB595-7055-7C80-99B8-0E9C6F48666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May 2025</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802-EC-25/0101r0</a:t>
            </a:r>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May 2025</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802-EC-25/0101r0</a:t>
            </a:r>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Draft prepared for the 802 LMSC 2025 May Interim Telecon</a:t>
            </a:r>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May 2025</a:t>
            </a:r>
          </a:p>
        </p:txBody>
      </p:sp>
      <p:sp>
        <p:nvSpPr>
          <p:cNvPr id="3" name="Footer Placeholder 2">
            <a:extLst>
              <a:ext uri="{FF2B5EF4-FFF2-40B4-BE49-F238E27FC236}">
                <a16:creationId xmlns:a16="http://schemas.microsoft.com/office/drawing/2014/main" id="{C004A6C0-6E27-BCD6-5A4F-4CFEB6E8DE35}"/>
              </a:ext>
            </a:extLst>
          </p:cNvPr>
          <p:cNvSpPr>
            <a:spLocks noGrp="1"/>
          </p:cNvSpPr>
          <p:nvPr>
            <p:ph type="ftr" sz="quarter" idx="4"/>
          </p:nvPr>
        </p:nvSpPr>
        <p:spPr/>
        <p:txBody>
          <a:bodyPr/>
          <a:lstStyle/>
          <a:p>
            <a:r>
              <a:rPr lang="en-US" altLang="en-US"/>
              <a:t>Doc 802-EC-25/0101r0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Odd years Europe – Even Years Asia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1"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Room Block Review and request to update.</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 </a:t>
            </a:r>
          </a:p>
          <a:p>
            <a:pPr lvl="1">
              <a:buFont typeface="Wingdings" panose="05000000000000000000" pitchFamily="2" charset="2"/>
              <a:buChar char="§"/>
            </a:pPr>
            <a:r>
              <a:rPr lang="en-US" sz="1200" b="0" dirty="0"/>
              <a:t>Error found after signing – Amendment in IEEE processing</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Doc 802-EC-25/0101r0</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 2025 Session Registration Fees: Early-Bird $600   Standard $800    Late/Onsite $1000</a:t>
            </a:r>
          </a:p>
          <a:p>
            <a:pPr lvl="1"/>
            <a:r>
              <a:rPr lang="en-US" sz="1600" dirty="0"/>
              <a:t>$300 discount with 3-night stay</a:t>
            </a:r>
          </a:p>
        </p:txBody>
      </p:sp>
      <p:sp>
        <p:nvSpPr>
          <p:cNvPr id="4" name="Date Placeholder 3"/>
          <p:cNvSpPr>
            <a:spLocks noGrp="1"/>
          </p:cNvSpPr>
          <p:nvPr>
            <p:ph type="dt" idx="1"/>
          </p:nvPr>
        </p:nvSpPr>
        <p:spPr/>
        <p:txBody>
          <a:bodyPr/>
          <a:lstStyle/>
          <a:p>
            <a:r>
              <a:rPr lang="en-US" altLang="en-US"/>
              <a:t>May 2025</a:t>
            </a:r>
          </a:p>
        </p:txBody>
      </p:sp>
      <p:sp>
        <p:nvSpPr>
          <p:cNvPr id="5" name="Footer Placeholder 4"/>
          <p:cNvSpPr>
            <a:spLocks noGrp="1"/>
          </p:cNvSpPr>
          <p:nvPr>
            <p:ph type="ftr" sz="quarter" idx="4"/>
          </p:nvPr>
        </p:nvSpPr>
        <p:spPr/>
        <p:txBody>
          <a:bodyPr/>
          <a:lstStyle/>
          <a:p>
            <a:r>
              <a:rPr lang="en-US" altLang="en-US"/>
              <a:t>Doc 802-EC-25/0101r0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17</a:t>
            </a:fld>
            <a:endParaRPr lang="en-US" altLang="en-US"/>
          </a:p>
        </p:txBody>
      </p:sp>
    </p:spTree>
    <p:extLst>
      <p:ext uri="{BB962C8B-B14F-4D97-AF65-F5344CB8AC3E}">
        <p14:creationId xmlns:p14="http://schemas.microsoft.com/office/powerpoint/2010/main" val="2278437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IEEE 802 LMSC Policies and Procedures -- ec-20-0124-05-00EC</a:t>
            </a:r>
          </a:p>
        </p:txBody>
      </p:sp>
      <p:sp>
        <p:nvSpPr>
          <p:cNvPr id="4" name="Date Placeholder 3"/>
          <p:cNvSpPr>
            <a:spLocks noGrp="1"/>
          </p:cNvSpPr>
          <p:nvPr>
            <p:ph type="dt" idx="1"/>
          </p:nvPr>
        </p:nvSpPr>
        <p:spPr/>
        <p:txBody>
          <a:bodyPr/>
          <a:lstStyle/>
          <a:p>
            <a:r>
              <a:rPr lang="en-US" altLang="en-US"/>
              <a:t>May 2025</a:t>
            </a:r>
          </a:p>
        </p:txBody>
      </p:sp>
      <p:sp>
        <p:nvSpPr>
          <p:cNvPr id="5" name="Footer Placeholder 4"/>
          <p:cNvSpPr>
            <a:spLocks noGrp="1"/>
          </p:cNvSpPr>
          <p:nvPr>
            <p:ph type="ftr" sz="quarter" idx="4"/>
          </p:nvPr>
        </p:nvSpPr>
        <p:spPr/>
        <p:txBody>
          <a:bodyPr/>
          <a:lstStyle/>
          <a:p>
            <a:r>
              <a:rPr lang="en-US" altLang="en-US"/>
              <a:t>Doc 802-EC-25/0101r0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19</a:t>
            </a:fld>
            <a:endParaRPr lang="en-US" altLang="en-US"/>
          </a:p>
        </p:txBody>
      </p:sp>
    </p:spTree>
    <p:extLst>
      <p:ext uri="{BB962C8B-B14F-4D97-AF65-F5344CB8AC3E}">
        <p14:creationId xmlns:p14="http://schemas.microsoft.com/office/powerpoint/2010/main" val="1204444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r>
              <a:rPr lang="en-US" sz="1200" kern="1200" dirty="0">
                <a:solidFill>
                  <a:schemeClr val="tx1"/>
                </a:solidFill>
                <a:latin typeface="Arial" panose="020B0604020202020204" pitchFamily="34" charset="0"/>
                <a:ea typeface="+mn-ea"/>
                <a:cs typeface="+mn-cs"/>
              </a:rPr>
              <a:t>Jan 7 , Feb 4,  April 1, May 6, June 3, August 5, Sept 2, Oct 7</a:t>
            </a:r>
          </a:p>
        </p:txBody>
      </p:sp>
      <p:sp>
        <p:nvSpPr>
          <p:cNvPr id="4" name="Date Placeholder 3"/>
          <p:cNvSpPr>
            <a:spLocks noGrp="1"/>
          </p:cNvSpPr>
          <p:nvPr>
            <p:ph type="dt" idx="1"/>
          </p:nvPr>
        </p:nvSpPr>
        <p:spPr/>
        <p:txBody>
          <a:bodyPr/>
          <a:lstStyle/>
          <a:p>
            <a:r>
              <a:rPr lang="en-US" altLang="en-US"/>
              <a:t>May 2025</a:t>
            </a:r>
          </a:p>
        </p:txBody>
      </p:sp>
      <p:sp>
        <p:nvSpPr>
          <p:cNvPr id="5" name="Footer Placeholder 4"/>
          <p:cNvSpPr>
            <a:spLocks noGrp="1"/>
          </p:cNvSpPr>
          <p:nvPr>
            <p:ph type="ftr" sz="quarter" idx="4"/>
          </p:nvPr>
        </p:nvSpPr>
        <p:spPr/>
        <p:txBody>
          <a:bodyPr/>
          <a:lstStyle/>
          <a:p>
            <a:r>
              <a:rPr lang="en-US" altLang="en-US"/>
              <a:t>Doc 802-EC-25/0101r0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21</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May 2025</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22</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Doc 802-EC-25/0101r0</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May 802 LMSC Interim Telecon</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ec-25-0101-00-LMSC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May 802 LMSC Interim Telecon</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ec-25-0101-00-LMSC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registration.ietf.org/12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25/ec-25-0095-00-LMSC-ieee-802-rfp-target-0327.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2025 May LMSC Interim Telecon</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9391-9879-1D15-8836-5EC8A490C3D1}"/>
              </a:ext>
            </a:extLst>
          </p:cNvPr>
          <p:cNvSpPr>
            <a:spLocks noGrp="1"/>
          </p:cNvSpPr>
          <p:nvPr>
            <p:ph type="title"/>
          </p:nvPr>
        </p:nvSpPr>
        <p:spPr/>
        <p:txBody>
          <a:bodyPr/>
          <a:lstStyle/>
          <a:p>
            <a:r>
              <a:rPr lang="en-US"/>
              <a:t>2025 May 5 Hotel Discount report</a:t>
            </a:r>
            <a:endParaRPr lang="en-US" dirty="0"/>
          </a:p>
        </p:txBody>
      </p:sp>
      <p:pic>
        <p:nvPicPr>
          <p:cNvPr id="5" name="Content Placeholder 4">
            <a:extLst>
              <a:ext uri="{FF2B5EF4-FFF2-40B4-BE49-F238E27FC236}">
                <a16:creationId xmlns:a16="http://schemas.microsoft.com/office/drawing/2014/main" id="{D7452856-BDBA-5367-7633-F8DE021F27BF}"/>
              </a:ext>
            </a:extLst>
          </p:cNvPr>
          <p:cNvPicPr>
            <a:picLocks noGrp="1" noChangeAspect="1"/>
          </p:cNvPicPr>
          <p:nvPr>
            <p:ph idx="1"/>
          </p:nvPr>
        </p:nvPicPr>
        <p:blipFill>
          <a:blip r:embed="rId2"/>
          <a:stretch>
            <a:fillRect/>
          </a:stretch>
        </p:blipFill>
        <p:spPr>
          <a:xfrm>
            <a:off x="609600" y="1554162"/>
            <a:ext cx="11018827" cy="2895600"/>
          </a:xfrm>
        </p:spPr>
      </p:pic>
      <p:sp>
        <p:nvSpPr>
          <p:cNvPr id="8" name="TextBox 7">
            <a:extLst>
              <a:ext uri="{FF2B5EF4-FFF2-40B4-BE49-F238E27FC236}">
                <a16:creationId xmlns:a16="http://schemas.microsoft.com/office/drawing/2014/main" id="{C6F08C5E-1FBC-E5DE-EC97-1A3A932B2757}"/>
              </a:ext>
            </a:extLst>
          </p:cNvPr>
          <p:cNvSpPr txBox="1"/>
          <p:nvPr/>
        </p:nvSpPr>
        <p:spPr>
          <a:xfrm>
            <a:off x="609600" y="4800600"/>
            <a:ext cx="10972800" cy="830997"/>
          </a:xfrm>
          <a:prstGeom prst="rect">
            <a:avLst/>
          </a:prstGeom>
          <a:noFill/>
        </p:spPr>
        <p:txBody>
          <a:bodyPr wrap="square" rtlCol="0">
            <a:spAutoFit/>
          </a:bodyPr>
          <a:lstStyle/>
          <a:p>
            <a:r>
              <a:rPr lang="en-US" dirty="0"/>
              <a:t>Hotel Room Block: 2585 (pending) 2415 Contracted: </a:t>
            </a:r>
          </a:p>
          <a:p>
            <a:r>
              <a:rPr lang="en-US" dirty="0"/>
              <a:t>2025 May 5 Pickup – 1059 (41%)     Require 75%.</a:t>
            </a:r>
          </a:p>
        </p:txBody>
      </p:sp>
    </p:spTree>
    <p:extLst>
      <p:ext uri="{BB962C8B-B14F-4D97-AF65-F5344CB8AC3E}">
        <p14:creationId xmlns:p14="http://schemas.microsoft.com/office/powerpoint/2010/main" val="3465028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13579-15B4-BFF8-3A29-61ED40FA8BAE}"/>
              </a:ext>
            </a:extLst>
          </p:cNvPr>
          <p:cNvSpPr>
            <a:spLocks noGrp="1"/>
          </p:cNvSpPr>
          <p:nvPr>
            <p:ph type="title"/>
          </p:nvPr>
        </p:nvSpPr>
        <p:spPr/>
        <p:txBody>
          <a:bodyPr/>
          <a:lstStyle/>
          <a:p>
            <a:r>
              <a:rPr lang="en-US" dirty="0"/>
              <a:t>IETF One Day Pass Registration</a:t>
            </a:r>
          </a:p>
        </p:txBody>
      </p:sp>
      <p:pic>
        <p:nvPicPr>
          <p:cNvPr id="5" name="Content Placeholder 4">
            <a:extLst>
              <a:ext uri="{FF2B5EF4-FFF2-40B4-BE49-F238E27FC236}">
                <a16:creationId xmlns:a16="http://schemas.microsoft.com/office/drawing/2014/main" id="{C528930D-86D6-0F5F-3BF2-D6E6975E63A1}"/>
              </a:ext>
            </a:extLst>
          </p:cNvPr>
          <p:cNvPicPr>
            <a:picLocks noGrp="1" noChangeAspect="1"/>
          </p:cNvPicPr>
          <p:nvPr>
            <p:ph idx="1"/>
          </p:nvPr>
        </p:nvPicPr>
        <p:blipFill>
          <a:blip r:embed="rId2"/>
          <a:stretch>
            <a:fillRect/>
          </a:stretch>
        </p:blipFill>
        <p:spPr>
          <a:xfrm>
            <a:off x="3003167" y="1341437"/>
            <a:ext cx="6365900" cy="5111749"/>
          </a:xfrm>
        </p:spPr>
      </p:pic>
    </p:spTree>
    <p:extLst>
      <p:ext uri="{BB962C8B-B14F-4D97-AF65-F5344CB8AC3E}">
        <p14:creationId xmlns:p14="http://schemas.microsoft.com/office/powerpoint/2010/main" val="1901881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057C3-2702-D10A-BF80-07DA1BB5D4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C79F22-E135-455E-F162-7B609EC691D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70437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A0BFC-FFDD-034D-F68B-E6E571F7BEB9}"/>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C8BD841-E99B-9864-936C-4E7642D17F9B}"/>
              </a:ext>
            </a:extLst>
          </p:cNvPr>
          <p:cNvSpPr>
            <a:spLocks noGrp="1"/>
          </p:cNvSpPr>
          <p:nvPr>
            <p:ph idx="1"/>
          </p:nvPr>
        </p:nvSpPr>
        <p:spPr/>
        <p:txBody>
          <a:bodyPr/>
          <a:lstStyle/>
          <a:p>
            <a:r>
              <a:rPr lang="en-US" dirty="0"/>
              <a:t>4.2 Student Fees (LMSC motion origin, motion approved 17 November 2022.) </a:t>
            </a:r>
          </a:p>
          <a:p>
            <a:r>
              <a:rPr lang="en-US" dirty="0"/>
              <a:t>Superseded by Motion #3 during 2023 Nov 802 Closing Meeting for 2024 Sessions.</a:t>
            </a:r>
          </a:p>
          <a:p>
            <a:endParaRPr lang="en-US" dirty="0"/>
          </a:p>
          <a:p>
            <a:endParaRPr lang="en-US" dirty="0"/>
          </a:p>
          <a:p>
            <a:r>
              <a:rPr lang="en-US" dirty="0"/>
              <a:t>2025 Sessions – Student fee should have been revisited during the 2024 November Session.</a:t>
            </a:r>
          </a:p>
          <a:p>
            <a:endParaRPr lang="en-US" dirty="0"/>
          </a:p>
          <a:p>
            <a:endParaRPr lang="en-US" dirty="0"/>
          </a:p>
        </p:txBody>
      </p:sp>
      <p:pic>
        <p:nvPicPr>
          <p:cNvPr id="5" name="Picture 4">
            <a:extLst>
              <a:ext uri="{FF2B5EF4-FFF2-40B4-BE49-F238E27FC236}">
                <a16:creationId xmlns:a16="http://schemas.microsoft.com/office/drawing/2014/main" id="{DBC13381-130B-B7DC-B111-C70C9FB082FA}"/>
              </a:ext>
            </a:extLst>
          </p:cNvPr>
          <p:cNvPicPr>
            <a:picLocks noChangeAspect="1"/>
          </p:cNvPicPr>
          <p:nvPr/>
        </p:nvPicPr>
        <p:blipFill>
          <a:blip r:embed="rId2"/>
          <a:stretch>
            <a:fillRect/>
          </a:stretch>
        </p:blipFill>
        <p:spPr>
          <a:xfrm>
            <a:off x="1371600" y="3429001"/>
            <a:ext cx="7705725" cy="1219200"/>
          </a:xfrm>
          <a:prstGeom prst="rect">
            <a:avLst/>
          </a:prstGeom>
        </p:spPr>
      </p:pic>
    </p:spTree>
    <p:extLst>
      <p:ext uri="{BB962C8B-B14F-4D97-AF65-F5344CB8AC3E}">
        <p14:creationId xmlns:p14="http://schemas.microsoft.com/office/powerpoint/2010/main" val="693640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0EFC08-7B92-C25C-8FBC-E9CE4D973E45}"/>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0DAEC39-BF46-9893-2D6F-32222D649C67}"/>
              </a:ext>
            </a:extLst>
          </p:cNvPr>
          <p:cNvSpPr>
            <a:spLocks noGrp="1"/>
          </p:cNvSpPr>
          <p:nvPr>
            <p:ph idx="1"/>
          </p:nvPr>
        </p:nvSpPr>
        <p:spPr/>
        <p:txBody>
          <a:bodyPr/>
          <a:lstStyle/>
          <a:p>
            <a:pPr marL="0" indent="0">
              <a:buNone/>
            </a:pPr>
            <a:r>
              <a:rPr lang="en-US" sz="1400" dirty="0"/>
              <a:t>4.2 Student Fees </a:t>
            </a:r>
          </a:p>
          <a:p>
            <a:pPr marL="0" indent="0">
              <a:buNone/>
            </a:pPr>
            <a:r>
              <a:rPr lang="en-US" sz="1400" dirty="0"/>
              <a:t>(LMSC motion origin, motion approved 17 November 2022.) </a:t>
            </a:r>
          </a:p>
          <a:p>
            <a:pPr marL="0" indent="0">
              <a:buNone/>
            </a:pPr>
            <a:r>
              <a:rPr lang="en-US" sz="1400" dirty="0"/>
              <a:t>This guideline defines how IEEE 802 will handle student registration fees. </a:t>
            </a:r>
          </a:p>
          <a:p>
            <a:pPr marL="0" indent="0">
              <a:buNone/>
            </a:pPr>
            <a:r>
              <a:rPr lang="en-US" sz="1400" dirty="0"/>
              <a:t>Moved: Student registration fee at the IEEE 802 plenary sessions of $150. </a:t>
            </a:r>
          </a:p>
          <a:p>
            <a:pPr marL="400050" lvl="1" indent="0">
              <a:buNone/>
            </a:pPr>
            <a:r>
              <a:rPr lang="en-US" sz="1400" dirty="0"/>
              <a:t>1) This motion is effective from the November 2022 plenary session onward. </a:t>
            </a:r>
          </a:p>
          <a:p>
            <a:pPr marL="400050" lvl="1" indent="0">
              <a:buNone/>
            </a:pPr>
            <a:r>
              <a:rPr lang="en-US" sz="1400" dirty="0"/>
              <a:t>2) Professors and academic staff need to pay the full registration fee. There are no exceptions to that rule. Retirees, out of work attendees also pay the full rate. IEEE 802 already has a number of university members attending and they will continue to pay the full fee. </a:t>
            </a:r>
          </a:p>
          <a:p>
            <a:pPr marL="400050" lvl="1" indent="0">
              <a:buNone/>
            </a:pPr>
            <a:r>
              <a:rPr lang="en-US" sz="1400" dirty="0"/>
              <a:t>3) The student discount is based upon: </a:t>
            </a:r>
          </a:p>
          <a:p>
            <a:pPr marL="800100" lvl="2" indent="0">
              <a:buNone/>
            </a:pPr>
            <a:r>
              <a:rPr lang="en-US" sz="1400" dirty="0"/>
              <a:t>a) Student attendance will not count toward voting rights.</a:t>
            </a:r>
          </a:p>
          <a:p>
            <a:pPr marL="800100" lvl="2" indent="0">
              <a:buNone/>
            </a:pPr>
            <a:r>
              <a:rPr lang="en-US" sz="1400" dirty="0"/>
              <a:t>b) Students will not be included in the Membership Data Base for future meeting announcements. Since students are expected to change status rapidly, we don't want to try to keep track of their address. </a:t>
            </a:r>
          </a:p>
          <a:p>
            <a:pPr marL="800100" lvl="2" indent="0">
              <a:buNone/>
            </a:pPr>
            <a:r>
              <a:rPr lang="en-US" sz="1400" dirty="0"/>
              <a:t>c) Students might join a Working Group Chair's reflector, at the discretion of the Working Group Chair. </a:t>
            </a:r>
          </a:p>
          <a:p>
            <a:pPr marL="400050" lvl="1" indent="0">
              <a:buNone/>
            </a:pPr>
            <a:r>
              <a:rPr lang="en-US" sz="1400" dirty="0"/>
              <a:t>To obtain this discount, a member of the LMSC needs to certify the student. This will typically require the LMSC member to confirm that the individual is a student and that the LMSC member has explained the process for attending IEEE 802 meetings. </a:t>
            </a:r>
          </a:p>
          <a:p>
            <a:pPr marL="400050" lvl="1" indent="0">
              <a:buNone/>
            </a:pPr>
            <a:r>
              <a:rPr lang="en-US" sz="1400" dirty="0"/>
              <a:t>Registration form will be filled out and fee will be paid at the meeting in normal manner. Student Badge will designate "student". </a:t>
            </a:r>
          </a:p>
          <a:p>
            <a:pPr marL="400050" lvl="1" indent="0">
              <a:buNone/>
            </a:pPr>
            <a:r>
              <a:rPr lang="en-US" sz="1400" dirty="0"/>
              <a:t>A student is defined as currently taking at least 50% of a normal full-time academic program in an IEEE designated field of interest for the current academic year. </a:t>
            </a:r>
          </a:p>
          <a:p>
            <a:pPr marL="400050" lvl="1" indent="0">
              <a:buNone/>
            </a:pPr>
            <a:r>
              <a:rPr lang="en-US" sz="1400" dirty="0"/>
              <a:t>The number of student discounts at a meeting will be limited to the first 10 applications.</a:t>
            </a:r>
          </a:p>
        </p:txBody>
      </p:sp>
    </p:spTree>
    <p:extLst>
      <p:ext uri="{BB962C8B-B14F-4D97-AF65-F5344CB8AC3E}">
        <p14:creationId xmlns:p14="http://schemas.microsoft.com/office/powerpoint/2010/main" val="2909531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Text to replace Chair’s Guideline section 4.2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457200" y="1341437"/>
            <a:ext cx="11201400" cy="5111749"/>
          </a:xfrm>
        </p:spPr>
        <p:txBody>
          <a:bodyPr>
            <a:normAutofit lnSpcReduction="10000"/>
          </a:bodyPr>
          <a:lstStyle/>
          <a:p>
            <a:pPr marL="400050" lvl="1" indent="0">
              <a:buNone/>
            </a:pPr>
            <a:r>
              <a:rPr lang="en-US" sz="1800" dirty="0">
                <a:latin typeface="Times New Roman" panose="02020603050405020304" pitchFamily="18" charset="0"/>
                <a:cs typeface="Times New Roman" panose="02020603050405020304" pitchFamily="18" charset="0"/>
              </a:rPr>
              <a:t>4.2 Student Fees </a:t>
            </a:r>
          </a:p>
          <a:p>
            <a:pPr marL="400050" lvl="1" indent="0">
              <a:buNone/>
            </a:pPr>
            <a:r>
              <a:rPr lang="en-US" sz="1800" dirty="0">
                <a:latin typeface="Times New Roman" panose="02020603050405020304" pitchFamily="18" charset="0"/>
                <a:cs typeface="Times New Roman" panose="02020603050405020304" pitchFamily="18" charset="0"/>
              </a:rPr>
              <a:t>(LMSC Motion approved 14 March 2025.)</a:t>
            </a:r>
          </a:p>
          <a:p>
            <a:pPr marL="400050" lvl="1" indent="0">
              <a:buNone/>
            </a:pPr>
            <a:r>
              <a:rPr lang="en-US" sz="1800" dirty="0">
                <a:solidFill>
                  <a:srgbClr val="000000"/>
                </a:solidFill>
                <a:effectLst/>
                <a:latin typeface="Times New Roman" panose="02020603050405020304" pitchFamily="18" charset="0"/>
                <a:cs typeface="Times New Roman" panose="02020603050405020304" pitchFamily="18" charset="0"/>
              </a:rPr>
              <a:t>This guideline defines how IEEE 802 LMSC will handle student registration.</a:t>
            </a:r>
            <a:endParaRPr lang="en-US" sz="1800" dirty="0">
              <a:latin typeface="Times New Roman" panose="02020603050405020304" pitchFamily="18" charset="0"/>
              <a:cs typeface="Times New Roman" panose="02020603050405020304" pitchFamily="18" charset="0"/>
            </a:endParaRPr>
          </a:p>
          <a:p>
            <a:pPr marL="857250" lvl="1" indent="-457200">
              <a:buFont typeface="+mj-lt"/>
              <a:buAutoNum type="arabicParenR"/>
            </a:pPr>
            <a:r>
              <a:rPr lang="en-US" sz="1800" dirty="0">
                <a:latin typeface="Times New Roman" panose="02020603050405020304" pitchFamily="18" charset="0"/>
                <a:cs typeface="Times New Roman" panose="02020603050405020304" pitchFamily="18" charset="0"/>
              </a:rPr>
              <a:t>Student registration fees for the IEEE 802 Plenary sessions are to be set concurrently with a motion setting the IEEE 802 Plenary session meeting registration fees.  Any restrictions on number of students allowed for a session would also be set in said motion.</a:t>
            </a:r>
          </a:p>
          <a:p>
            <a:pPr marL="857250" lvl="1" indent="-457200">
              <a:buFont typeface="+mj-lt"/>
              <a:buAutoNum type="arabicParenR"/>
            </a:pPr>
            <a:r>
              <a:rPr lang="en-US" sz="1800" dirty="0">
                <a:solidFill>
                  <a:srgbClr val="000000"/>
                </a:solidFill>
                <a:effectLst/>
                <a:latin typeface="Times New Roman" panose="02020603050405020304" pitchFamily="18" charset="0"/>
                <a:cs typeface="Times New Roman" panose="02020603050405020304" pitchFamily="18" charset="0"/>
              </a:rPr>
              <a:t>Student registration fees only applies to </a:t>
            </a:r>
            <a:r>
              <a:rPr lang="en-US" sz="1800" dirty="0">
                <a:solidFill>
                  <a:srgbClr val="000000"/>
                </a:solidFill>
                <a:latin typeface="Times New Roman" panose="02020603050405020304" pitchFamily="18" charset="0"/>
                <a:cs typeface="Times New Roman" panose="02020603050405020304" pitchFamily="18" charset="0"/>
              </a:rPr>
              <a:t>an individual</a:t>
            </a:r>
            <a:r>
              <a:rPr lang="en-US" sz="1800" dirty="0">
                <a:solidFill>
                  <a:srgbClr val="000000"/>
                </a:solidFill>
                <a:effectLst/>
                <a:latin typeface="Times New Roman" panose="02020603050405020304" pitchFamily="18" charset="0"/>
                <a:cs typeface="Times New Roman" panose="02020603050405020304" pitchFamily="18" charset="0"/>
              </a:rPr>
              <a:t> student. A Student is defined as currently taking at least 50% of a normal full-time academic program in an IEEE designated field of interest for the current academic year.</a:t>
            </a:r>
            <a:r>
              <a:rPr lang="en-US" sz="1800" dirty="0">
                <a:solidFill>
                  <a:srgbClr val="000000"/>
                </a:solidFill>
                <a:latin typeface="Times New Roman" panose="02020603050405020304" pitchFamily="18" charset="0"/>
                <a:cs typeface="Times New Roman" panose="02020603050405020304" pitchFamily="18" charset="0"/>
              </a:rPr>
              <a:t>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 Attendance does not count toward voting rights.</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Students may join an IEEE 802 LMSC subgroup reflector at the discretion of the IEEE 802 LMSC subgroup chair.</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A member of the IEEE 802 LMSC is required to certify a student’s status and request a registration link from the meeting planner for access to student registration.  The IEEE 802 LMSC member who certified the student should explain the process for attending IEEE 802 meetings.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The Meeting Planner will provide a list of Students and the IEEE 802 LMSC certifier to the IEEE 802 LMSC Chair for reporting during the IEEE 802 LMSC Opening Meeting.</a:t>
            </a: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854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8B832-111C-7846-7939-E16D4170902D}"/>
              </a:ext>
            </a:extLst>
          </p:cNvPr>
          <p:cNvSpPr>
            <a:spLocks noGrp="1"/>
          </p:cNvSpPr>
          <p:nvPr>
            <p:ph type="title"/>
          </p:nvPr>
        </p:nvSpPr>
        <p:spPr/>
        <p:txBody>
          <a:bodyPr/>
          <a:lstStyle/>
          <a:p>
            <a:r>
              <a:rPr lang="en-US" sz="2800" dirty="0"/>
              <a:t>4.022 – Motion to Create IETF Day Pass for 2025 July IEEE 802 Plenary - Madrid</a:t>
            </a:r>
          </a:p>
        </p:txBody>
      </p:sp>
      <p:sp>
        <p:nvSpPr>
          <p:cNvPr id="3" name="Content Placeholder 2">
            <a:extLst>
              <a:ext uri="{FF2B5EF4-FFF2-40B4-BE49-F238E27FC236}">
                <a16:creationId xmlns:a16="http://schemas.microsoft.com/office/drawing/2014/main" id="{5B49A8FD-01C9-04A9-F735-EF47761C2D0F}"/>
              </a:ext>
            </a:extLst>
          </p:cNvPr>
          <p:cNvSpPr>
            <a:spLocks noGrp="1"/>
          </p:cNvSpPr>
          <p:nvPr>
            <p:ph idx="1"/>
          </p:nvPr>
        </p:nvSpPr>
        <p:spPr/>
        <p:txBody>
          <a:bodyPr/>
          <a:lstStyle/>
          <a:p>
            <a:r>
              <a:rPr lang="en-US" sz="2000" dirty="0"/>
              <a:t>IETF has had a one-day pass option for some time.  Since we are back-to-back in July, </a:t>
            </a:r>
          </a:p>
          <a:p>
            <a:r>
              <a:rPr lang="en-US" sz="2000" dirty="0"/>
              <a:t>Glenn would like to propose that we offer a one-day pass for Madrid.  </a:t>
            </a:r>
          </a:p>
          <a:p>
            <a:r>
              <a:rPr lang="en-US" sz="2000" dirty="0"/>
              <a:t>The target is for IETF attendees that may be interested in joining our meeting but not the entire week, so this is sort of a reciprocal arrangement with their one day pass that IEEE 802 delegates could use.  </a:t>
            </a:r>
          </a:p>
          <a:p>
            <a:r>
              <a:rPr lang="en-US" sz="2000" dirty="0"/>
              <a:t>To promote this, Glenn and I recommend we request advertising of the IEEE 802 plenary on the IETF site.</a:t>
            </a:r>
          </a:p>
          <a:p>
            <a:endParaRPr lang="en-US" sz="2000" dirty="0"/>
          </a:p>
          <a:p>
            <a:r>
              <a:rPr lang="en-US" sz="2000" dirty="0"/>
              <a:t>For IETF 123 in Madrid, the one-day pass is about half (54%) of the full week pass on their registration site:  </a:t>
            </a:r>
            <a:r>
              <a:rPr lang="en-US" sz="2000" dirty="0">
                <a:hlinkClick r:id="rId2"/>
              </a:rPr>
              <a:t>IETF Registration</a:t>
            </a:r>
            <a:endParaRPr lang="en-US" sz="2000" dirty="0"/>
          </a:p>
          <a:p>
            <a:endParaRPr lang="en-US" sz="2000" dirty="0"/>
          </a:p>
          <a:p>
            <a:r>
              <a:rPr lang="en-US" sz="2000" dirty="0"/>
              <a:t>Glenn would like to propose to use this similar measure of half for our meeting fees.</a:t>
            </a:r>
          </a:p>
        </p:txBody>
      </p:sp>
    </p:spTree>
    <p:extLst>
      <p:ext uri="{BB962C8B-B14F-4D97-AF65-F5344CB8AC3E}">
        <p14:creationId xmlns:p14="http://schemas.microsoft.com/office/powerpoint/2010/main" val="2041158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3621E-8F72-C6D4-E51D-F7F95ECAE07B}"/>
              </a:ext>
            </a:extLst>
          </p:cNvPr>
          <p:cNvSpPr>
            <a:spLocks noGrp="1"/>
          </p:cNvSpPr>
          <p:nvPr>
            <p:ph type="title"/>
          </p:nvPr>
        </p:nvSpPr>
        <p:spPr/>
        <p:txBody>
          <a:bodyPr/>
          <a:lstStyle/>
          <a:p>
            <a:r>
              <a:rPr lang="en-US" sz="2800" dirty="0"/>
              <a:t>4.022 – Motion to Create IETF Day Pass for 2025 July IEEE 802 Plenary - Madrid</a:t>
            </a:r>
          </a:p>
        </p:txBody>
      </p:sp>
      <p:sp>
        <p:nvSpPr>
          <p:cNvPr id="3" name="Content Placeholder 2">
            <a:extLst>
              <a:ext uri="{FF2B5EF4-FFF2-40B4-BE49-F238E27FC236}">
                <a16:creationId xmlns:a16="http://schemas.microsoft.com/office/drawing/2014/main" id="{8F05BBE6-1140-09D6-C2F5-03C4904CE4C6}"/>
              </a:ext>
            </a:extLst>
          </p:cNvPr>
          <p:cNvSpPr>
            <a:spLocks noGrp="1"/>
          </p:cNvSpPr>
          <p:nvPr>
            <p:ph idx="1"/>
          </p:nvPr>
        </p:nvSpPr>
        <p:spPr>
          <a:xfrm>
            <a:off x="334433" y="1341438"/>
            <a:ext cx="10972800" cy="4906962"/>
          </a:xfrm>
        </p:spPr>
        <p:txBody>
          <a:bodyPr/>
          <a:lstStyle/>
          <a:p>
            <a:pPr marL="0" indent="0">
              <a:buNone/>
            </a:pPr>
            <a:r>
              <a:rPr lang="en-US" sz="2000" dirty="0"/>
              <a:t>Whereas the IEEE 802 LMSC is meeting after the IETF in the same hotel in Madrid, and that offering a one-day meeting fee option may encourage attendance from IETF delegates,</a:t>
            </a:r>
          </a:p>
          <a:p>
            <a:pPr marL="0" indent="0">
              <a:buNone/>
            </a:pPr>
            <a:endParaRPr lang="en-US" sz="2000" dirty="0"/>
          </a:p>
          <a:p>
            <a:r>
              <a:rPr lang="en-US" sz="2000" dirty="0"/>
              <a:t>Move to add a one-day pass to the 2025 IEEE 802 Plenary Session Registration Fees:</a:t>
            </a:r>
          </a:p>
          <a:p>
            <a:pPr lvl="1"/>
            <a:r>
              <a:rPr lang="en-US" sz="2000" dirty="0"/>
              <a:t>        Early-Bird $300</a:t>
            </a:r>
          </a:p>
          <a:p>
            <a:pPr lvl="1"/>
            <a:r>
              <a:rPr lang="en-US" sz="2000" dirty="0"/>
              <a:t>        Standard $400</a:t>
            </a:r>
          </a:p>
          <a:p>
            <a:pPr lvl="1"/>
            <a:r>
              <a:rPr lang="en-US" sz="2000" dirty="0"/>
              <a:t>        Late/Onsite $500</a:t>
            </a:r>
          </a:p>
          <a:p>
            <a:pPr lvl="1"/>
            <a:r>
              <a:rPr lang="en-US" sz="2000" dirty="0"/>
              <a:t>        $150 discount with 2-night stay in IEEE 802 room block</a:t>
            </a:r>
          </a:p>
          <a:p>
            <a:endParaRPr lang="en-US" sz="2400" dirty="0"/>
          </a:p>
          <a:p>
            <a:r>
              <a:rPr lang="en-US" sz="2400" dirty="0"/>
              <a:t>Moved: Parsons</a:t>
            </a:r>
          </a:p>
          <a:p>
            <a:r>
              <a:rPr lang="en-US" sz="2400" dirty="0"/>
              <a:t>Second: Rosdahl</a:t>
            </a:r>
          </a:p>
          <a:p>
            <a:r>
              <a:rPr lang="en-US" sz="2400" dirty="0"/>
              <a:t>Results Unanimous – Motion passes</a:t>
            </a:r>
          </a:p>
          <a:p>
            <a:endParaRPr lang="en-US" sz="2000" dirty="0"/>
          </a:p>
        </p:txBody>
      </p:sp>
    </p:spTree>
    <p:extLst>
      <p:ext uri="{BB962C8B-B14F-4D97-AF65-F5344CB8AC3E}">
        <p14:creationId xmlns:p14="http://schemas.microsoft.com/office/powerpoint/2010/main" val="641805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sz="2800" dirty="0"/>
              <a:t>Ongoing - Call for Interest – 802 Executive Secretary – </a:t>
            </a:r>
            <a:br>
              <a:rPr lang="en-US" sz="2800" dirty="0"/>
            </a:br>
            <a:r>
              <a:rPr lang="en-US" sz="2800" dirty="0"/>
              <a:t>Venue Preparation, Selection, and Contracting</a:t>
            </a:r>
            <a:r>
              <a:rPr lang="en-US" sz="2400" dirty="0"/>
              <a:t>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sz="2000" dirty="0"/>
              <a:t>The IEEE 802 LMSC Chair, James Gilb, has asked all appointed LMSC members to prepare a succession plan.  The preparation of someone to step into the roles that need orientation and training so that they would be ready to take over the role and responsibilities.</a:t>
            </a:r>
          </a:p>
          <a:p>
            <a:endParaRPr lang="en-US" sz="2000" dirty="0"/>
          </a:p>
          <a:p>
            <a:r>
              <a:rPr lang="en-US" sz="2000" dirty="0"/>
              <a:t>One Role that I have is the IEEE 802 Executive Secretary.</a:t>
            </a:r>
          </a:p>
          <a:p>
            <a:r>
              <a:rPr lang="en-US" sz="2000" dirty="0"/>
              <a:t>The next 2 slides outlines the role and responsibilities required.</a:t>
            </a:r>
          </a:p>
          <a:p>
            <a:r>
              <a:rPr lang="en-US" sz="2000" dirty="0"/>
              <a:t>If you or someone you know would be interested in taking an active part in this role in the future, please have them contact me.</a:t>
            </a:r>
          </a:p>
        </p:txBody>
      </p:sp>
      <p:sp>
        <p:nvSpPr>
          <p:cNvPr id="6" name="Slide Number Placeholder 5">
            <a:extLst>
              <a:ext uri="{FF2B5EF4-FFF2-40B4-BE49-F238E27FC236}">
                <a16:creationId xmlns:a16="http://schemas.microsoft.com/office/drawing/2014/main" id="{5A855CF0-9E71-5DBF-7222-E8817D84A1ED}"/>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578729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Executive Secretary Responsibilities</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E036-9BB4-68C9-3C76-EFE35464EAFB}"/>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7124C9E0-5235-BC2C-593E-7A9E756C5EA5}"/>
              </a:ext>
            </a:extLst>
          </p:cNvPr>
          <p:cNvSpPr>
            <a:spLocks noGrp="1"/>
          </p:cNvSpPr>
          <p:nvPr>
            <p:ph idx="1"/>
          </p:nvPr>
        </p:nvSpPr>
        <p:spPr>
          <a:xfrm>
            <a:off x="334433" y="1341438"/>
            <a:ext cx="10972800" cy="5287962"/>
          </a:xfrm>
        </p:spPr>
        <p:txBody>
          <a:bodyPr/>
          <a:lstStyle/>
          <a:p>
            <a:pPr marL="0" indent="0">
              <a:buNone/>
            </a:pPr>
            <a:r>
              <a:rPr lang="en-US" sz="1100" dirty="0"/>
              <a:t>2.10.6 Executive Secretary Responsibilities</a:t>
            </a:r>
          </a:p>
          <a:p>
            <a:pPr marL="400050" lvl="1" indent="0">
              <a:buNone/>
            </a:pPr>
            <a:r>
              <a:rPr lang="en-US" sz="1100" dirty="0"/>
              <a:t>1) IEEE 802 sessions: Efficiency improvement</a:t>
            </a:r>
          </a:p>
          <a:p>
            <a:pPr marL="800100" lvl="2" indent="0">
              <a:buNone/>
            </a:pPr>
            <a:r>
              <a:rPr lang="en-US" sz="1100" dirty="0"/>
              <a:t>a) Ensure existing automated tools are operating properly (e.g., registration database, </a:t>
            </a:r>
          </a:p>
          <a:p>
            <a:pPr marL="800100" lvl="2" indent="0">
              <a:buNone/>
            </a:pPr>
            <a:r>
              <a:rPr lang="en-US" sz="1100" dirty="0"/>
              <a:t>attendance monitoring, document handling, IEEE 802 web page, etc.) in conjunction with </a:t>
            </a:r>
          </a:p>
          <a:p>
            <a:pPr marL="800100" lvl="2" indent="0">
              <a:buNone/>
            </a:pPr>
            <a:r>
              <a:rPr lang="en-US" sz="1100" dirty="0"/>
              <a:t>the Recording Secretary</a:t>
            </a:r>
          </a:p>
          <a:p>
            <a:pPr marL="800100" lvl="2" indent="0">
              <a:buNone/>
            </a:pPr>
            <a:r>
              <a:rPr lang="en-US" sz="1100" dirty="0"/>
              <a:t>b) Develop requirements for additional meeting services to improve IEEE 802’s efficiencies in </a:t>
            </a:r>
          </a:p>
          <a:p>
            <a:pPr marL="800100" lvl="2" indent="0">
              <a:buNone/>
            </a:pPr>
            <a:r>
              <a:rPr lang="en-US" sz="1100" dirty="0"/>
              <a:t>developing standards (e.g., combined live and virtual meetings, purely virtual meetings, </a:t>
            </a:r>
          </a:p>
          <a:p>
            <a:pPr marL="800100" lvl="2" indent="0">
              <a:buNone/>
            </a:pPr>
            <a:r>
              <a:rPr lang="en-US" sz="1100" dirty="0"/>
              <a:t>improved registration, attendance and document systems, etc.)</a:t>
            </a:r>
          </a:p>
          <a:p>
            <a:pPr marL="800100" lvl="2" indent="0">
              <a:buNone/>
            </a:pPr>
            <a:r>
              <a:rPr lang="en-US" sz="1100" dirty="0"/>
              <a:t>c) Prototypes, deploys, tests, evaluates and summarizes test results of new systems. </a:t>
            </a:r>
          </a:p>
          <a:p>
            <a:pPr marL="800100" lvl="2" indent="0">
              <a:buNone/>
            </a:pPr>
            <a:r>
              <a:rPr lang="en-US" sz="1100" dirty="0"/>
              <a:t>d) When appropriate work closely with IEEE SA staff to evaluate and/or implement new </a:t>
            </a:r>
          </a:p>
          <a:p>
            <a:pPr marL="800100" lvl="2" indent="0">
              <a:buNone/>
            </a:pPr>
            <a:r>
              <a:rPr lang="en-US" sz="1100" dirty="0"/>
              <a:t>systems.</a:t>
            </a:r>
          </a:p>
          <a:p>
            <a:pPr marL="800100" lvl="2" indent="0">
              <a:buNone/>
            </a:pPr>
            <a:r>
              <a:rPr lang="en-US" sz="1100" dirty="0"/>
              <a:t>e) Manage the introduction of new systems until they are operating smoothly.</a:t>
            </a:r>
          </a:p>
          <a:p>
            <a:pPr marL="800100" lvl="2" indent="0">
              <a:buNone/>
            </a:pPr>
            <a:r>
              <a:rPr lang="en-US" sz="1100" dirty="0"/>
              <a:t>f) Provide guidance to IEEE SA Standards Committees, Working Groups and Staff outside of </a:t>
            </a:r>
          </a:p>
          <a:p>
            <a:pPr marL="800100" lvl="2" indent="0">
              <a:buNone/>
            </a:pPr>
            <a:r>
              <a:rPr lang="en-US" sz="1100" dirty="0"/>
              <a:t>IEEE 802 in deploying new smoothly operating systems</a:t>
            </a:r>
          </a:p>
          <a:p>
            <a:pPr marL="400050" lvl="1" indent="0">
              <a:buNone/>
            </a:pPr>
            <a:r>
              <a:rPr lang="en-US" sz="1100" dirty="0"/>
              <a:t>2) IEEE 802 plenary sessions: Facilities and services</a:t>
            </a:r>
          </a:p>
          <a:p>
            <a:pPr marL="800100" lvl="2" indent="0">
              <a:buNone/>
            </a:pPr>
            <a:r>
              <a:rPr lang="en-US" sz="1100" dirty="0"/>
              <a:t>a) Oversee activities related to meeting facilities and services in conjunction with the Treasurer</a:t>
            </a:r>
          </a:p>
          <a:p>
            <a:pPr marL="800100" lvl="2" indent="0">
              <a:buNone/>
            </a:pPr>
            <a:r>
              <a:rPr lang="en-US" sz="1100" dirty="0"/>
              <a:t>b) Assist in identification of future site choices/locations </a:t>
            </a:r>
          </a:p>
          <a:p>
            <a:pPr marL="800100" lvl="2" indent="0">
              <a:buNone/>
            </a:pPr>
            <a:r>
              <a:rPr lang="en-US" sz="1100" dirty="0"/>
              <a:t>c) Coordinate with Conference Service Provider and the Standards Committee Chair on major </a:t>
            </a:r>
          </a:p>
          <a:p>
            <a:pPr marL="800100" lvl="2" indent="0">
              <a:buNone/>
            </a:pPr>
            <a:r>
              <a:rPr lang="en-US" sz="1100" dirty="0"/>
              <a:t>decisions</a:t>
            </a:r>
          </a:p>
          <a:p>
            <a:pPr marL="400050" lvl="1" indent="0">
              <a:buNone/>
            </a:pPr>
            <a:r>
              <a:rPr lang="en-US" sz="1100" dirty="0"/>
              <a:t>3) IEEE 802 registration database</a:t>
            </a:r>
          </a:p>
          <a:p>
            <a:pPr marL="800100" lvl="2" indent="0">
              <a:buNone/>
            </a:pPr>
            <a:r>
              <a:rPr lang="en-US" sz="1100" dirty="0"/>
              <a:t>a) Responsible for database maintenance</a:t>
            </a:r>
          </a:p>
          <a:p>
            <a:pPr marL="800100" lvl="2" indent="0">
              <a:buNone/>
            </a:pPr>
            <a:r>
              <a:rPr lang="en-US" sz="1100" dirty="0"/>
              <a:t>b) Oversee conference service staff on updates and additions</a:t>
            </a:r>
          </a:p>
          <a:p>
            <a:pPr marL="800100" lvl="2" indent="0">
              <a:buNone/>
            </a:pPr>
            <a:r>
              <a:rPr lang="en-US" sz="1100" dirty="0"/>
              <a:t>c) Protection against loss/corruption of data</a:t>
            </a:r>
          </a:p>
          <a:p>
            <a:pPr marL="400050" lvl="1" indent="0">
              <a:buNone/>
            </a:pPr>
            <a:r>
              <a:rPr lang="en-US" sz="1100" dirty="0"/>
              <a:t>4) Assist IEEE 802 Treasurer </a:t>
            </a:r>
          </a:p>
          <a:p>
            <a:pPr marL="800100" lvl="2" indent="0">
              <a:buNone/>
            </a:pPr>
            <a:r>
              <a:rPr lang="en-US" sz="1100" dirty="0"/>
              <a:t>a) Review of expenditures and future budget preparations </a:t>
            </a:r>
          </a:p>
          <a:p>
            <a:pPr marL="800100" lvl="2" indent="0">
              <a:buNone/>
            </a:pPr>
            <a:r>
              <a:rPr lang="en-US" sz="1100" dirty="0"/>
              <a:t>b) Identify meeting deadbeats and report to treasurer for collection</a:t>
            </a:r>
          </a:p>
        </p:txBody>
      </p:sp>
    </p:spTree>
    <p:extLst>
      <p:ext uri="{BB962C8B-B14F-4D97-AF65-F5344CB8AC3E}">
        <p14:creationId xmlns:p14="http://schemas.microsoft.com/office/powerpoint/2010/main" val="1729037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Tuesday 6 May 2025, 19:00-21:00 UTC</a:t>
            </a:r>
          </a:p>
          <a:p>
            <a:r>
              <a:rPr lang="en-US" sz="2400" dirty="0"/>
              <a:t>Tuesday 3 June 2025, 19:00-21:00 UTC</a:t>
            </a:r>
          </a:p>
          <a:p>
            <a:endParaRPr lang="en-US" sz="2400" dirty="0"/>
          </a:p>
          <a:p>
            <a:r>
              <a:rPr lang="en-US" sz="2400" dirty="0"/>
              <a:t>Call Time: Tuesday, 3:00 PM - 5:00 PM (UTC-04:00) Eastern Time (ET)</a:t>
            </a:r>
          </a:p>
          <a:p>
            <a:r>
              <a:rPr lang="en-US" sz="2400" dirty="0"/>
              <a:t>Recurrence: Occurs Generally the first Tuesday of every month.</a:t>
            </a:r>
          </a:p>
          <a:p>
            <a:r>
              <a:rPr lang="en-US" sz="2400" dirty="0"/>
              <a:t>From 7:00 PM to 9:00 PM, (UTC+00:00) Reykjavik, Iceland time zone.</a:t>
            </a:r>
          </a:p>
          <a:p>
            <a:endParaRPr lang="en-US" sz="2400" dirty="0"/>
          </a:p>
          <a:p>
            <a:pPr marL="0" indent="0">
              <a:buNone/>
            </a:pPr>
            <a:r>
              <a:rPr lang="en-US" sz="2400" dirty="0"/>
              <a:t>Calls after July Plenary to be Scheduled during 2025 July IEEE 802 LMSC Closing Plenary meeting.</a:t>
            </a:r>
            <a:br>
              <a:rPr lang="en-US" sz="2400" dirty="0"/>
            </a:b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2025</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March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12 June 2025</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0058B-F91C-06FD-F642-8841AAA2CD80}"/>
              </a:ext>
            </a:extLst>
          </p:cNvPr>
          <p:cNvSpPr>
            <a:spLocks noGrp="1"/>
          </p:cNvSpPr>
          <p:nvPr>
            <p:ph type="title"/>
          </p:nvPr>
        </p:nvSpPr>
        <p:spPr>
          <a:xfrm>
            <a:off x="685800" y="228600"/>
            <a:ext cx="10896600" cy="1112838"/>
          </a:xfrm>
        </p:spPr>
        <p:txBody>
          <a:bodyPr/>
          <a:lstStyle/>
          <a:p>
            <a:r>
              <a:rPr lang="en-US" dirty="0"/>
              <a:t>Nov 2024 802 Closing EC Meeting: </a:t>
            </a:r>
            <a:br>
              <a:rPr lang="en-US" dirty="0"/>
            </a:br>
            <a:r>
              <a:rPr lang="en-US" dirty="0"/>
              <a:t>Motion to adjust the Time for 2025 July</a:t>
            </a:r>
          </a:p>
        </p:txBody>
      </p:sp>
      <p:sp>
        <p:nvSpPr>
          <p:cNvPr id="3" name="Content Placeholder 2">
            <a:extLst>
              <a:ext uri="{FF2B5EF4-FFF2-40B4-BE49-F238E27FC236}">
                <a16:creationId xmlns:a16="http://schemas.microsoft.com/office/drawing/2014/main" id="{9E4C7D96-F77F-4C04-79B6-C84E3F91DE63}"/>
              </a:ext>
            </a:extLst>
          </p:cNvPr>
          <p:cNvSpPr>
            <a:spLocks noGrp="1"/>
          </p:cNvSpPr>
          <p:nvPr>
            <p:ph idx="1"/>
          </p:nvPr>
        </p:nvSpPr>
        <p:spPr>
          <a:xfrm>
            <a:off x="410633" y="1524000"/>
            <a:ext cx="10896600" cy="4343400"/>
          </a:xfrm>
        </p:spPr>
        <p:txBody>
          <a:bodyPr/>
          <a:lstStyle/>
          <a:p>
            <a:r>
              <a:rPr lang="en-US" sz="2000" dirty="0"/>
              <a:t>Motion: Move the 2025 July IEEE 802 Plenary – Madrid Spain nominal Timeline for the </a:t>
            </a:r>
          </a:p>
          <a:p>
            <a:pPr marL="0" indent="0">
              <a:buNone/>
            </a:pPr>
            <a:r>
              <a:rPr lang="en-US" sz="2000" dirty="0"/>
              <a:t>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pPr lvl="1"/>
            <a:r>
              <a:rPr lang="en-US" sz="2000" dirty="0"/>
              <a:t>Move: Rosdahl</a:t>
            </a:r>
          </a:p>
          <a:p>
            <a:pPr lvl="1"/>
            <a:r>
              <a:rPr lang="en-US" sz="2000" dirty="0"/>
              <a:t>2</a:t>
            </a:r>
            <a:r>
              <a:rPr lang="en-US" sz="2000" baseline="30000" dirty="0"/>
              <a:t>nd</a:t>
            </a:r>
            <a:r>
              <a:rPr lang="en-US" sz="2000" dirty="0"/>
              <a:t>: Stacey</a:t>
            </a:r>
          </a:p>
          <a:p>
            <a:pPr lvl="1"/>
            <a:r>
              <a:rPr lang="en-US" sz="2000" dirty="0"/>
              <a:t>Results: Unanimous Consent – Motion Passes.</a:t>
            </a:r>
          </a:p>
          <a:p>
            <a:r>
              <a:rPr lang="en-US" sz="2000" dirty="0"/>
              <a:t>Note we will have the LMSC Meetings per the OM at the stated times.</a:t>
            </a:r>
          </a:p>
        </p:txBody>
      </p:sp>
    </p:spTree>
    <p:extLst>
      <p:ext uri="{BB962C8B-B14F-4D97-AF65-F5344CB8AC3E}">
        <p14:creationId xmlns:p14="http://schemas.microsoft.com/office/powerpoint/2010/main" val="2495907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1ADE-2FD3-6DE5-96E2-789CFEEC0BCE}"/>
              </a:ext>
            </a:extLst>
          </p:cNvPr>
          <p:cNvSpPr>
            <a:spLocks noGrp="1"/>
          </p:cNvSpPr>
          <p:nvPr>
            <p:ph type="title"/>
          </p:nvPr>
        </p:nvSpPr>
        <p:spPr/>
        <p:txBody>
          <a:bodyPr/>
          <a:lstStyle/>
          <a:p>
            <a:r>
              <a:rPr lang="en-US" dirty="0"/>
              <a:t>Approved 2025 Session Registration Fees</a:t>
            </a:r>
          </a:p>
        </p:txBody>
      </p:sp>
      <p:sp>
        <p:nvSpPr>
          <p:cNvPr id="3" name="Content Placeholder 2">
            <a:extLst>
              <a:ext uri="{FF2B5EF4-FFF2-40B4-BE49-F238E27FC236}">
                <a16:creationId xmlns:a16="http://schemas.microsoft.com/office/drawing/2014/main" id="{2D9D885D-3136-A945-D26A-7028DE255C74}"/>
              </a:ext>
            </a:extLst>
          </p:cNvPr>
          <p:cNvSpPr>
            <a:spLocks noGrp="1"/>
          </p:cNvSpPr>
          <p:nvPr>
            <p:ph idx="1"/>
          </p:nvPr>
        </p:nvSpPr>
        <p:spPr>
          <a:xfrm>
            <a:off x="334433" y="1341437"/>
            <a:ext cx="8352367" cy="4830763"/>
          </a:xfrm>
        </p:spPr>
        <p:txBody>
          <a:bodyPr/>
          <a:lstStyle/>
          <a:p>
            <a:pPr marL="0" indent="0">
              <a:buNone/>
            </a:pPr>
            <a:r>
              <a:rPr lang="en-US" sz="2400" dirty="0">
                <a:solidFill>
                  <a:srgbClr val="006600"/>
                </a:solidFill>
              </a:rPr>
              <a:t>To allow for Attendees to plan for 2025 expenses, and to accommodate the direction from the Reserve Plan Proposal:</a:t>
            </a:r>
          </a:p>
          <a:p>
            <a:pPr marL="0" indent="0">
              <a:buNone/>
            </a:pPr>
            <a:endParaRPr lang="en-US" sz="2400" dirty="0">
              <a:solidFill>
                <a:srgbClr val="006600"/>
              </a:solidFill>
            </a:endParaRPr>
          </a:p>
          <a:p>
            <a:r>
              <a:rPr lang="en-US" sz="2400" dirty="0"/>
              <a:t>Moved to Set the 2025 Session Registration Fees: </a:t>
            </a:r>
          </a:p>
          <a:p>
            <a:pPr lvl="1"/>
            <a:r>
              <a:rPr lang="en-US" sz="2400" dirty="0"/>
              <a:t>Early-Bird $600</a:t>
            </a:r>
          </a:p>
          <a:p>
            <a:pPr lvl="1"/>
            <a:r>
              <a:rPr lang="en-US" sz="2400" dirty="0"/>
              <a:t>Standard $800</a:t>
            </a:r>
          </a:p>
          <a:p>
            <a:pPr lvl="1"/>
            <a:r>
              <a:rPr lang="en-US" sz="2400" dirty="0"/>
              <a:t>Late/Onsite $1000</a:t>
            </a:r>
          </a:p>
          <a:p>
            <a:pPr lvl="1"/>
            <a:r>
              <a:rPr lang="en-US" sz="2400" dirty="0"/>
              <a:t>$300 discount with 3-night stay</a:t>
            </a:r>
          </a:p>
          <a:p>
            <a:pPr marL="457200" lvl="1" indent="0">
              <a:buNone/>
            </a:pPr>
            <a:endParaRPr lang="en-US" sz="2400" dirty="0"/>
          </a:p>
          <a:p>
            <a:r>
              <a:rPr lang="en-US" sz="2400" dirty="0"/>
              <a:t>Moved: Jon Rosdahl</a:t>
            </a:r>
          </a:p>
          <a:p>
            <a:r>
              <a:rPr lang="en-US" sz="2400" dirty="0"/>
              <a:t>2</a:t>
            </a:r>
            <a:r>
              <a:rPr lang="en-US" sz="2400" baseline="30000" dirty="0"/>
              <a:t>nd</a:t>
            </a:r>
            <a:r>
              <a:rPr lang="en-US" sz="2400" dirty="0"/>
              <a:t>: Glenn Parsons</a:t>
            </a:r>
          </a:p>
        </p:txBody>
      </p:sp>
      <p:sp>
        <p:nvSpPr>
          <p:cNvPr id="4" name="TextBox 3">
            <a:extLst>
              <a:ext uri="{FF2B5EF4-FFF2-40B4-BE49-F238E27FC236}">
                <a16:creationId xmlns:a16="http://schemas.microsoft.com/office/drawing/2014/main" id="{0C251FE7-9CC4-5567-A2BF-7BBF2BADECCD}"/>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1462331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341-B96D-F660-E70F-BA0FB4C4A09D}"/>
              </a:ext>
            </a:extLst>
          </p:cNvPr>
          <p:cNvSpPr>
            <a:spLocks noGrp="1"/>
          </p:cNvSpPr>
          <p:nvPr>
            <p:ph type="title"/>
          </p:nvPr>
        </p:nvSpPr>
        <p:spPr/>
        <p:txBody>
          <a:bodyPr/>
          <a:lstStyle/>
          <a:p>
            <a:r>
              <a:rPr lang="en-US" dirty="0"/>
              <a:t>2028 July Consideration</a:t>
            </a:r>
          </a:p>
        </p:txBody>
      </p:sp>
      <p:sp>
        <p:nvSpPr>
          <p:cNvPr id="3" name="Content Placeholder 2">
            <a:extLst>
              <a:ext uri="{FF2B5EF4-FFF2-40B4-BE49-F238E27FC236}">
                <a16:creationId xmlns:a16="http://schemas.microsoft.com/office/drawing/2014/main" id="{1EDA4F92-FD30-FFD3-6103-97BEC45B1B6E}"/>
              </a:ext>
            </a:extLst>
          </p:cNvPr>
          <p:cNvSpPr>
            <a:spLocks noGrp="1"/>
          </p:cNvSpPr>
          <p:nvPr>
            <p:ph idx="1"/>
          </p:nvPr>
        </p:nvSpPr>
        <p:spPr>
          <a:xfrm>
            <a:off x="334433" y="1341437"/>
            <a:ext cx="10714567" cy="5111749"/>
          </a:xfrm>
        </p:spPr>
        <p:txBody>
          <a:bodyPr/>
          <a:lstStyle/>
          <a:p>
            <a:r>
              <a:rPr lang="en-US" sz="2000" dirty="0"/>
              <a:t>The Le Centre Sheraton Hotel in Montreal, Canada has asked to consider returning 2028 July.</a:t>
            </a:r>
          </a:p>
          <a:p>
            <a:pPr lvl="1"/>
            <a:r>
              <a:rPr lang="en-US" sz="1800" dirty="0"/>
              <a:t>Proposed Room Rates: Single/Double: CAD$329 (US$242.83 as of Sept 2024)</a:t>
            </a:r>
          </a:p>
          <a:p>
            <a:pPr lvl="1"/>
            <a:r>
              <a:rPr lang="en-US" sz="1800" dirty="0"/>
              <a:t>Room Block 2745 – 75% min</a:t>
            </a:r>
          </a:p>
          <a:p>
            <a:pPr lvl="1"/>
            <a:r>
              <a:rPr lang="en-US" sz="1800" dirty="0"/>
              <a:t>F&amp;B Minimum: CAD$225,000 (US$166,075 as of Sept 2024).</a:t>
            </a:r>
          </a:p>
          <a:p>
            <a:pPr lvl="1"/>
            <a:r>
              <a:rPr lang="en-US" sz="1800" dirty="0"/>
              <a:t>Concessions align with previous visit</a:t>
            </a:r>
          </a:p>
          <a:p>
            <a:pPr lvl="1"/>
            <a:r>
              <a:rPr lang="en-US" sz="1800" dirty="0"/>
              <a:t>Decision deadline – Sept 27, 2024.</a:t>
            </a:r>
          </a:p>
          <a:p>
            <a:r>
              <a:rPr lang="en-US" sz="2000" dirty="0"/>
              <a:t>Discussion on 802 LMSC thoughts?</a:t>
            </a:r>
          </a:p>
          <a:p>
            <a:endParaRPr lang="en-US" sz="2000" dirty="0"/>
          </a:p>
          <a:p>
            <a:r>
              <a:rPr lang="en-US" sz="2400" dirty="0"/>
              <a:t>Motion: Move to approve the venue for the 2028 July IEEE 802 Plenary as the – Le Centre Sheraton Montreal, Montreal July 9-14, 2028.</a:t>
            </a:r>
          </a:p>
          <a:p>
            <a:r>
              <a:rPr lang="en-US" sz="2000" dirty="0"/>
              <a:t>Moved: Rosdahl</a:t>
            </a:r>
          </a:p>
          <a:p>
            <a:r>
              <a:rPr lang="en-US" sz="2000" dirty="0"/>
              <a:t>2</a:t>
            </a:r>
            <a:r>
              <a:rPr lang="en-US" sz="2000" baseline="30000" dirty="0"/>
              <a:t>nd</a:t>
            </a:r>
            <a:r>
              <a:rPr lang="en-US" sz="2000" dirty="0"/>
              <a:t>: Stacey</a:t>
            </a:r>
          </a:p>
          <a:p>
            <a:r>
              <a:rPr lang="en-US" sz="2000" dirty="0"/>
              <a:t>Results: Approved by unanimous consent</a:t>
            </a:r>
            <a:br>
              <a:rPr lang="en-US" sz="2400" dirty="0"/>
            </a:br>
            <a:endParaRPr lang="en-US" sz="2400" dirty="0"/>
          </a:p>
        </p:txBody>
      </p:sp>
    </p:spTree>
    <p:extLst>
      <p:ext uri="{BB962C8B-B14F-4D97-AF65-F5344CB8AC3E}">
        <p14:creationId xmlns:p14="http://schemas.microsoft.com/office/powerpoint/2010/main" val="995652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5AF5-D330-C02F-5A59-23E8F4DAD29A}"/>
              </a:ext>
            </a:extLst>
          </p:cNvPr>
          <p:cNvSpPr>
            <a:spLocks noGrp="1"/>
          </p:cNvSpPr>
          <p:nvPr>
            <p:ph type="title"/>
          </p:nvPr>
        </p:nvSpPr>
        <p:spPr>
          <a:xfrm>
            <a:off x="609600" y="228600"/>
            <a:ext cx="10972800" cy="936625"/>
          </a:xfrm>
        </p:spPr>
        <p:txBody>
          <a:bodyPr/>
          <a:lstStyle/>
          <a:p>
            <a:r>
              <a:rPr lang="en-US" sz="2800" dirty="0"/>
              <a:t>2024 November 802 LMSC Closing Plenary: </a:t>
            </a:r>
            <a:br>
              <a:rPr lang="en-US" sz="2800" dirty="0"/>
            </a:br>
            <a:r>
              <a:rPr lang="en-US" sz="2800" dirty="0"/>
              <a:t>Motion to Host ITU-T SG15 2026 July</a:t>
            </a:r>
          </a:p>
        </p:txBody>
      </p:sp>
      <p:sp>
        <p:nvSpPr>
          <p:cNvPr id="3" name="Content Placeholder 2">
            <a:extLst>
              <a:ext uri="{FF2B5EF4-FFF2-40B4-BE49-F238E27FC236}">
                <a16:creationId xmlns:a16="http://schemas.microsoft.com/office/drawing/2014/main" id="{11F33719-4B56-1BF1-113A-1D62DB8ED55F}"/>
              </a:ext>
            </a:extLst>
          </p:cNvPr>
          <p:cNvSpPr>
            <a:spLocks noGrp="1"/>
          </p:cNvSpPr>
          <p:nvPr>
            <p:ph idx="1"/>
          </p:nvPr>
        </p:nvSpPr>
        <p:spPr>
          <a:xfrm>
            <a:off x="334433" y="1676400"/>
            <a:ext cx="10972800" cy="4191000"/>
          </a:xfrm>
        </p:spPr>
        <p:txBody>
          <a:bodyPr/>
          <a:lstStyle/>
          <a:p>
            <a:r>
              <a:rPr lang="en-US" sz="2800" dirty="0"/>
              <a:t>Approve hosting of ITU-T SG15 July 2026 Plenary Session adjacent to IEEE 802 plenary including the hosting of a joint workshop, with cost not to exceed US$175,000</a:t>
            </a:r>
          </a:p>
          <a:p>
            <a:endParaRPr lang="en-US" sz="2800" dirty="0"/>
          </a:p>
          <a:p>
            <a:r>
              <a:rPr lang="en-US" sz="2800" dirty="0"/>
              <a:t>    Proposed:   David Law</a:t>
            </a:r>
          </a:p>
          <a:p>
            <a:r>
              <a:rPr lang="en-US" sz="2800" dirty="0"/>
              <a:t>    Second:   Robert Stacey</a:t>
            </a:r>
          </a:p>
          <a:p>
            <a:r>
              <a:rPr lang="en-US" sz="2800" dirty="0"/>
              <a:t>Results: Unanimous – Motion Passes</a:t>
            </a:r>
          </a:p>
        </p:txBody>
      </p:sp>
    </p:spTree>
    <p:extLst>
      <p:ext uri="{BB962C8B-B14F-4D97-AF65-F5344CB8AC3E}">
        <p14:creationId xmlns:p14="http://schemas.microsoft.com/office/powerpoint/2010/main" val="3055973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Motion to Replace 4.5 in 802 Chair’s Guideline (#2)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334433" y="1341438"/>
            <a:ext cx="11095567" cy="4906962"/>
          </a:xfrm>
        </p:spPr>
        <p:txBody>
          <a:bodyPr/>
          <a:lstStyle/>
          <a:p>
            <a:pPr marL="400050" lvl="1" indent="0">
              <a:buNone/>
            </a:pPr>
            <a:r>
              <a:rPr lang="en-US" sz="2000" b="1" dirty="0"/>
              <a:t>Motion: Move to replace paragraph 4.5 IEEE 802 LMSC Chairs Guidelines: 802-EC-17/0120r37 with the following Text:</a:t>
            </a:r>
          </a:p>
          <a:p>
            <a:pPr marL="400050" lvl="1" indent="0">
              <a:buNone/>
            </a:pPr>
            <a:r>
              <a:rPr lang="en-US" sz="2000" b="1" dirty="0"/>
              <a:t>4.5 Length of hotel stay for discounted registration</a:t>
            </a:r>
          </a:p>
          <a:p>
            <a:pPr lvl="1"/>
            <a:r>
              <a:rPr lang="en-US" sz="2000" dirty="0"/>
              <a:t>(LMSC Motion XXX on Nov 15, 2024 – IEEE 802 LMSC Closing Meeting)</a:t>
            </a:r>
          </a:p>
          <a:p>
            <a:pPr lvl="1"/>
            <a:r>
              <a:rPr lang="en-US" sz="2000" dirty="0"/>
              <a:t>In the November 2024 802 LMSC Closing meeting, the LMSC passed the motion that provides for a discount of $300 to the registration fee for those attendees booking and staying in the IEEE 802-contracted hotel for at least 3 nights.  Proof of hotel stay will be required to earn the discount.</a:t>
            </a:r>
          </a:p>
          <a:p>
            <a:pPr marL="800100" lvl="2" indent="0">
              <a:buNone/>
            </a:pPr>
            <a:r>
              <a:rPr lang="en-US" sz="2000" dirty="0"/>
              <a:t>The result of the motion was that a hotel stay was defined as at least three nights booking and staying in the IEEE 802 contracted hotel in order to be granted a discount of $300.</a:t>
            </a:r>
          </a:p>
          <a:p>
            <a:pPr lvl="1"/>
            <a:r>
              <a:rPr lang="en-US" sz="2000" dirty="0"/>
              <a:t>Effective beginning with the 2025 March IEEE 802 Session.”</a:t>
            </a:r>
          </a:p>
          <a:p>
            <a:r>
              <a:rPr lang="en-US" sz="2000" dirty="0"/>
              <a:t>Moved: Rosdahl</a:t>
            </a:r>
          </a:p>
          <a:p>
            <a:r>
              <a:rPr lang="en-US" sz="2000" dirty="0"/>
              <a:t>2nd: Zimmerman </a:t>
            </a:r>
            <a:br>
              <a:rPr lang="en-US" sz="2000" dirty="0"/>
            </a:br>
            <a:r>
              <a:rPr lang="en-US" sz="2000" dirty="0"/>
              <a:t>Results: passes by Unanimous Consent.</a:t>
            </a:r>
          </a:p>
          <a:p>
            <a:endParaRPr lang="en-US" dirty="0"/>
          </a:p>
        </p:txBody>
      </p:sp>
    </p:spTree>
    <p:extLst>
      <p:ext uri="{BB962C8B-B14F-4D97-AF65-F5344CB8AC3E}">
        <p14:creationId xmlns:p14="http://schemas.microsoft.com/office/powerpoint/2010/main" val="2588969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3.01: Future Venue Update</a:t>
            </a:r>
          </a:p>
          <a:p>
            <a:pPr marL="1257300" lvl="2" indent="-457200">
              <a:buFontTx/>
              <a:buAutoNum type="arabicPeriod"/>
            </a:pPr>
            <a:r>
              <a:rPr lang="en-US" sz="2000" dirty="0"/>
              <a:t>802 Venue Contract Status update</a:t>
            </a:r>
          </a:p>
          <a:p>
            <a:pPr marL="1257300" lvl="2" indent="-457200">
              <a:buFontTx/>
              <a:buAutoNum type="arabicPeriod"/>
            </a:pPr>
            <a:r>
              <a:rPr lang="en-US" sz="2000" dirty="0"/>
              <a:t>Registration Status – 2025 July 802 Plenary</a:t>
            </a:r>
          </a:p>
          <a:p>
            <a:pPr marL="1257300" lvl="2" indent="-457200">
              <a:buFontTx/>
              <a:buAutoNum type="arabicPeriod"/>
            </a:pPr>
            <a:r>
              <a:rPr lang="en-US" sz="2000" dirty="0"/>
              <a:t>Notes for Madrid</a:t>
            </a:r>
          </a:p>
          <a:p>
            <a:pPr marL="1257300" lvl="2" indent="-457200">
              <a:buFontTx/>
              <a:buAutoNum type="arabicPeriod"/>
            </a:pPr>
            <a:r>
              <a:rPr lang="en-US" sz="2000" dirty="0"/>
              <a:t>Student Outreach Program</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FFCC00"/>
                </a:highlight>
              </a:rPr>
              <a:t>2027 March 14-19 – </a:t>
            </a:r>
            <a:r>
              <a:rPr lang="en-US" sz="1900" b="0" strike="sngStrike" dirty="0">
                <a:highlight>
                  <a:srgbClr val="FFCC00"/>
                </a:highlight>
              </a:rPr>
              <a:t>Hilton Atlanta, Atlanta, GA, United States </a:t>
            </a:r>
            <a:r>
              <a:rPr lang="en-US" sz="1900" b="0" dirty="0">
                <a:highlight>
                  <a:srgbClr val="FFCC00"/>
                </a:highlight>
              </a:rPr>
              <a:t>Replacement to be found</a:t>
            </a:r>
          </a:p>
          <a:p>
            <a:pPr>
              <a:buFont typeface="Wingdings" panose="05000000000000000000" pitchFamily="2" charset="2"/>
              <a:buChar char="v"/>
            </a:pPr>
            <a:r>
              <a:rPr lang="en-US" sz="1900" b="0" dirty="0">
                <a:highlight>
                  <a:srgbClr val="00FF00"/>
                </a:highlight>
              </a:rPr>
              <a:t>2027 July  11-16 -  </a:t>
            </a:r>
            <a:r>
              <a:rPr lang="en-US" sz="1900" b="0" kern="1200" dirty="0">
                <a:highlight>
                  <a:srgbClr val="00FF00"/>
                </a:highlight>
                <a:cs typeface="+mn-cs"/>
              </a:rPr>
              <a:t>Gothia Towers, Gothenburg, Sweden – Contract pending</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75799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AAC19-4832-C0B4-227B-492E62759B63}"/>
              </a:ext>
            </a:extLst>
          </p:cNvPr>
          <p:cNvSpPr>
            <a:spLocks noGrp="1"/>
          </p:cNvSpPr>
          <p:nvPr>
            <p:ph type="title"/>
          </p:nvPr>
        </p:nvSpPr>
        <p:spPr/>
        <p:txBody>
          <a:bodyPr/>
          <a:lstStyle/>
          <a:p>
            <a:r>
              <a:rPr lang="en-US" dirty="0"/>
              <a:t>IEEE 802 Mixed-mode Plenary Attendance</a:t>
            </a:r>
          </a:p>
        </p:txBody>
      </p:sp>
      <p:pic>
        <p:nvPicPr>
          <p:cNvPr id="8" name="Picture 7">
            <a:extLst>
              <a:ext uri="{FF2B5EF4-FFF2-40B4-BE49-F238E27FC236}">
                <a16:creationId xmlns:a16="http://schemas.microsoft.com/office/drawing/2014/main" id="{FEE203E2-D861-0D13-3973-561E0BF52565}"/>
              </a:ext>
            </a:extLst>
          </p:cNvPr>
          <p:cNvPicPr>
            <a:picLocks noChangeAspect="1"/>
          </p:cNvPicPr>
          <p:nvPr/>
        </p:nvPicPr>
        <p:blipFill>
          <a:blip r:embed="rId2"/>
          <a:stretch>
            <a:fillRect/>
          </a:stretch>
        </p:blipFill>
        <p:spPr>
          <a:xfrm>
            <a:off x="489820" y="1600200"/>
            <a:ext cx="5010150" cy="4057650"/>
          </a:xfrm>
          <a:prstGeom prst="rect">
            <a:avLst/>
          </a:prstGeom>
        </p:spPr>
      </p:pic>
      <p:pic>
        <p:nvPicPr>
          <p:cNvPr id="12" name="Picture 11">
            <a:extLst>
              <a:ext uri="{FF2B5EF4-FFF2-40B4-BE49-F238E27FC236}">
                <a16:creationId xmlns:a16="http://schemas.microsoft.com/office/drawing/2014/main" id="{A38EAB31-B5E2-BEF4-A779-06E75A552249}"/>
              </a:ext>
            </a:extLst>
          </p:cNvPr>
          <p:cNvPicPr>
            <a:picLocks noChangeAspect="1"/>
          </p:cNvPicPr>
          <p:nvPr/>
        </p:nvPicPr>
        <p:blipFill>
          <a:blip r:embed="rId3"/>
          <a:stretch>
            <a:fillRect/>
          </a:stretch>
        </p:blipFill>
        <p:spPr>
          <a:xfrm>
            <a:off x="5486400" y="1600200"/>
            <a:ext cx="6257925" cy="4057650"/>
          </a:xfrm>
          <a:prstGeom prst="rect">
            <a:avLst/>
          </a:prstGeom>
        </p:spPr>
      </p:pic>
    </p:spTree>
    <p:extLst>
      <p:ext uri="{BB962C8B-B14F-4D97-AF65-F5344CB8AC3E}">
        <p14:creationId xmlns:p14="http://schemas.microsoft.com/office/powerpoint/2010/main" val="4077812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02C4-F485-81B2-D821-02B0461B03FE}"/>
              </a:ext>
            </a:extLst>
          </p:cNvPr>
          <p:cNvSpPr>
            <a:spLocks noGrp="1"/>
          </p:cNvSpPr>
          <p:nvPr>
            <p:ph type="title"/>
          </p:nvPr>
        </p:nvSpPr>
        <p:spPr/>
        <p:txBody>
          <a:bodyPr/>
          <a:lstStyle/>
          <a:p>
            <a:r>
              <a:rPr lang="en-US" dirty="0"/>
              <a:t>RFP for 2027 March 802 Plenary Session</a:t>
            </a:r>
          </a:p>
        </p:txBody>
      </p:sp>
      <p:sp>
        <p:nvSpPr>
          <p:cNvPr id="5" name="Content Placeholder 4">
            <a:extLst>
              <a:ext uri="{FF2B5EF4-FFF2-40B4-BE49-F238E27FC236}">
                <a16:creationId xmlns:a16="http://schemas.microsoft.com/office/drawing/2014/main" id="{77064DD8-855F-C96C-1BCE-F0068D9FD999}"/>
              </a:ext>
            </a:extLst>
          </p:cNvPr>
          <p:cNvSpPr>
            <a:spLocks noGrp="1"/>
          </p:cNvSpPr>
          <p:nvPr>
            <p:ph idx="1"/>
          </p:nvPr>
        </p:nvSpPr>
        <p:spPr/>
        <p:txBody>
          <a:bodyPr/>
          <a:lstStyle/>
          <a:p>
            <a:r>
              <a:rPr lang="en-US" sz="2400" dirty="0"/>
              <a:t>In regards to the 2027 March 802 Plenary, after our discussion at the closing meeting on March 14</a:t>
            </a:r>
            <a:r>
              <a:rPr lang="en-US" sz="2400" baseline="30000" dirty="0"/>
              <a:t>th</a:t>
            </a:r>
            <a:r>
              <a:rPr lang="en-US" sz="2400" dirty="0"/>
              <a:t>, an RFP has been prepared for use by Face to Face Events to look for an APAC – (Asia Pacific) location as a replacement.</a:t>
            </a:r>
          </a:p>
          <a:p>
            <a:r>
              <a:rPr lang="en-US" sz="2400" dirty="0"/>
              <a:t>Dawn will be attending IMEX in Frankfurt and will provide a proposal for the 2025 July Plenary Session.</a:t>
            </a:r>
          </a:p>
          <a:p>
            <a:r>
              <a:rPr lang="en-US" sz="2400" dirty="0"/>
              <a:t>The RFP file is posted on Mentor: 802-EC-25/0095r0:</a:t>
            </a:r>
          </a:p>
          <a:p>
            <a:pPr lvl="1"/>
            <a:r>
              <a:rPr lang="en-US" sz="2400" dirty="0">
                <a:hlinkClick r:id="rId2"/>
              </a:rPr>
              <a:t>https://mentor.ieee.org/802-ec/dcn/25/ec-25-0095-00-LMSC-ieee-802-rfp-target-0327.xlsx</a:t>
            </a:r>
            <a:r>
              <a:rPr lang="en-US" sz="2400" dirty="0"/>
              <a:t> </a:t>
            </a:r>
          </a:p>
        </p:txBody>
      </p:sp>
    </p:spTree>
    <p:extLst>
      <p:ext uri="{BB962C8B-B14F-4D97-AF65-F5344CB8AC3E}">
        <p14:creationId xmlns:p14="http://schemas.microsoft.com/office/powerpoint/2010/main" val="117841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Notes for Madrid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Basic Schedule moved 1 hour (start 9 am) add PM3 before dinner</a:t>
            </a:r>
            <a:br>
              <a:rPr lang="en-US" sz="2000" dirty="0"/>
            </a:br>
            <a:r>
              <a:rPr lang="en-US" sz="1800" dirty="0"/>
              <a:t>Nominal Time Blocks CET:</a:t>
            </a:r>
          </a:p>
          <a:p>
            <a:pPr lvl="3"/>
            <a:r>
              <a:rPr lang="en-US" sz="1800" dirty="0"/>
              <a:t>AM0=08:00-09:00;</a:t>
            </a:r>
          </a:p>
          <a:p>
            <a:pPr lvl="3"/>
            <a:r>
              <a:rPr lang="en-US" sz="1800" dirty="0"/>
              <a:t>AM1=09:00-11:00; </a:t>
            </a:r>
          </a:p>
          <a:p>
            <a:pPr lvl="3"/>
            <a:r>
              <a:rPr lang="en-US" sz="1800" dirty="0"/>
              <a:t>AM2=11:30-13:30; </a:t>
            </a:r>
          </a:p>
          <a:p>
            <a:pPr lvl="3"/>
            <a:r>
              <a:rPr lang="en-US" sz="1800" dirty="0"/>
              <a:t>Lunch 13:00-14:30 </a:t>
            </a:r>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803B-9D8D-F18F-3326-7183507C1E4F}"/>
              </a:ext>
            </a:extLst>
          </p:cNvPr>
          <p:cNvSpPr>
            <a:spLocks noGrp="1"/>
          </p:cNvSpPr>
          <p:nvPr>
            <p:ph type="title"/>
          </p:nvPr>
        </p:nvSpPr>
        <p:spPr/>
        <p:txBody>
          <a:bodyPr/>
          <a:lstStyle/>
          <a:p>
            <a:r>
              <a:rPr lang="en-US" dirty="0"/>
              <a:t>2025 May 5 Registration Status Report</a:t>
            </a:r>
          </a:p>
        </p:txBody>
      </p:sp>
      <p:pic>
        <p:nvPicPr>
          <p:cNvPr id="7" name="Content Placeholder 6">
            <a:extLst>
              <a:ext uri="{FF2B5EF4-FFF2-40B4-BE49-F238E27FC236}">
                <a16:creationId xmlns:a16="http://schemas.microsoft.com/office/drawing/2014/main" id="{10DD1B19-672A-37A3-8D03-ED690CBC94D7}"/>
              </a:ext>
            </a:extLst>
          </p:cNvPr>
          <p:cNvPicPr>
            <a:picLocks noGrp="1" noChangeAspect="1"/>
          </p:cNvPicPr>
          <p:nvPr>
            <p:ph idx="1"/>
          </p:nvPr>
        </p:nvPicPr>
        <p:blipFill>
          <a:blip r:embed="rId2"/>
          <a:stretch>
            <a:fillRect/>
          </a:stretch>
        </p:blipFill>
        <p:spPr>
          <a:xfrm>
            <a:off x="521670" y="1600200"/>
            <a:ext cx="11082131" cy="4191000"/>
          </a:xfrm>
        </p:spPr>
      </p:pic>
    </p:spTree>
    <p:extLst>
      <p:ext uri="{BB962C8B-B14F-4D97-AF65-F5344CB8AC3E}">
        <p14:creationId xmlns:p14="http://schemas.microsoft.com/office/powerpoint/2010/main" val="160738797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18522</TotalTime>
  <Words>3155</Words>
  <Application>Microsoft Office PowerPoint</Application>
  <PresentationFormat>Widescreen</PresentationFormat>
  <Paragraphs>278</Paragraphs>
  <Slides>27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Times New Roman</vt:lpstr>
      <vt:lpstr>Wingdings</vt:lpstr>
      <vt:lpstr>Title slide</vt:lpstr>
      <vt:lpstr>Executive Secretary Report for 2025 May LMSC Interim Telecon</vt:lpstr>
      <vt:lpstr>Event Conduct and Safety Statement </vt:lpstr>
      <vt:lpstr>Event Conduct and Safety Statement</vt:lpstr>
      <vt:lpstr>Executive Secretary Agenda Items</vt:lpstr>
      <vt:lpstr>Future 802 Plenary Venue Contract Status</vt:lpstr>
      <vt:lpstr>IEEE 802 Mixed-mode Plenary Attendance</vt:lpstr>
      <vt:lpstr>RFP for 2027 March 802 Plenary Session</vt:lpstr>
      <vt:lpstr>Notes for Madrid </vt:lpstr>
      <vt:lpstr>2025 May 5 Registration Status Report</vt:lpstr>
      <vt:lpstr>2025 May 5 Hotel Discount report</vt:lpstr>
      <vt:lpstr>IETF One Day Pass Registration</vt:lpstr>
      <vt:lpstr>PowerPoint Presentation</vt:lpstr>
      <vt:lpstr>IEEE 802 LMSC Chair's Guidelines and Standards Committee Policy Decisions, v37 11/17/2023</vt:lpstr>
      <vt:lpstr>IEEE 802 LMSC Chair's Guidelines and Standards Committee Policy Decisions, v37 11/17/2023</vt:lpstr>
      <vt:lpstr>Text to replace Chair’s Guideline section 4.2</vt:lpstr>
      <vt:lpstr>4.022 – Motion to Create IETF Day Pass for 2025 July IEEE 802 Plenary - Madrid</vt:lpstr>
      <vt:lpstr>4.022 – Motion to Create IETF Day Pass for 2025 July IEEE 802 Plenary - Madrid</vt:lpstr>
      <vt:lpstr>Ongoing - Call for Interest – 802 Executive Secretary –  Venue Preparation, Selection, and Contracting </vt:lpstr>
      <vt:lpstr>Executive Secretary Responsibilities</vt:lpstr>
      <vt:lpstr>IEEE 802 LMSC Chair's Guidelines and Standards Committee Policy Decisions, v37 11/17/2023</vt:lpstr>
      <vt:lpstr>8.04 Monthly IEEE 802 LMSC Telecons</vt:lpstr>
      <vt:lpstr>8.05 Call for Tutorials for July 2025</vt:lpstr>
      <vt:lpstr>Nov 2024 802 Closing EC Meeting:  Motion to adjust the Time for 2025 July</vt:lpstr>
      <vt:lpstr>Approved 2025 Session Registration Fees</vt:lpstr>
      <vt:lpstr>2028 July Consideration</vt:lpstr>
      <vt:lpstr>2024 November 802 LMSC Closing Plenary:  Motion to Host ITU-T SG15 2026 July</vt:lpstr>
      <vt:lpstr>Motion to Replace 4.5 in 802 Chair’s Guideline (#2)</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2025 May LMSC Interim Telecon</dc:title>
  <dc:subject/>
  <dc:creator>Jon Rosdahl</dc:creator>
  <cp:keywords>IEEE 802 LMSC May Interim Telecon</cp:keywords>
  <dc:description>Jon Rosdahl, Qualcomm</dc:description>
  <cp:lastModifiedBy>Jon Rosdahl</cp:lastModifiedBy>
  <cp:revision>12</cp:revision>
  <dcterms:created xsi:type="dcterms:W3CDTF">2024-07-13T20:54:22Z</dcterms:created>
  <dcterms:modified xsi:type="dcterms:W3CDTF">2025-05-06T19:07:39Z</dcterms:modified>
  <cp:category>May 2025</cp:category>
</cp:coreProperties>
</file>