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69" r:id="rId2"/>
    <p:sldId id="2656" r:id="rId3"/>
    <p:sldId id="2447" r:id="rId4"/>
    <p:sldId id="2073" r:id="rId5"/>
    <p:sldId id="1101" r:id="rId6"/>
    <p:sldId id="1581" r:id="rId7"/>
    <p:sldId id="2279" r:id="rId8"/>
    <p:sldId id="2673" r:id="rId9"/>
    <p:sldId id="2534" r:id="rId10"/>
    <p:sldId id="2062" r:id="rId11"/>
    <p:sldId id="2280" r:id="rId12"/>
    <p:sldId id="2550" r:id="rId13"/>
    <p:sldId id="1981" r:id="rId14"/>
    <p:sldId id="2650" r:id="rId15"/>
    <p:sldId id="2074" r:id="rId16"/>
    <p:sldId id="2102" r:id="rId17"/>
    <p:sldId id="2465" r:id="rId18"/>
    <p:sldId id="2107" r:id="rId19"/>
    <p:sldId id="2075" r:id="rId20"/>
    <p:sldId id="1164" r:id="rId21"/>
    <p:sldId id="2439" r:id="rId22"/>
    <p:sldId id="2669" r:id="rId23"/>
    <p:sldId id="2676" r:id="rId24"/>
    <p:sldId id="2685" r:id="rId25"/>
    <p:sldId id="2702" r:id="rId26"/>
    <p:sldId id="2682" r:id="rId27"/>
    <p:sldId id="2703" r:id="rId28"/>
    <p:sldId id="2716" r:id="rId29"/>
    <p:sldId id="2710" r:id="rId30"/>
    <p:sldId id="2718" r:id="rId31"/>
    <p:sldId id="2008" r:id="rId32"/>
    <p:sldId id="2552" r:id="rId33"/>
    <p:sldId id="2700" r:id="rId34"/>
    <p:sldId id="2354" r:id="rId35"/>
    <p:sldId id="2719" r:id="rId36"/>
    <p:sldId id="2560" r:id="rId37"/>
    <p:sldId id="2627" r:id="rId38"/>
    <p:sldId id="2562" r:id="rId39"/>
    <p:sldId id="2622" r:id="rId40"/>
    <p:sldId id="2564" r:id="rId41"/>
    <p:sldId id="2466" r:id="rId42"/>
    <p:sldId id="2728" r:id="rId43"/>
    <p:sldId id="2670" r:id="rId44"/>
    <p:sldId id="2671" r:id="rId4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661C"/>
    <a:srgbClr val="FF0000"/>
    <a:srgbClr val="343434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39" autoAdjust="0"/>
    <p:restoredTop sz="96582" autoAdjust="0"/>
  </p:normalViewPr>
  <p:slideViewPr>
    <p:cSldViewPr>
      <p:cViewPr varScale="1">
        <p:scale>
          <a:sx n="124" d="100"/>
          <a:sy n="124" d="100"/>
        </p:scale>
        <p:origin x="616" y="1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1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8" y="177284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doc.: IEEE 802.11-23/1344r03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02441" y="8982075"/>
            <a:ext cx="13158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1" y="97909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doc.: IEEE 802.11-23/1344r03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04264" y="8985250"/>
            <a:ext cx="177747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802.11-23/1344r03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September 2023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19B6D425-D6D0-4B30-A6C8-1418EA409DD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96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96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13304" y="6475413"/>
            <a:ext cx="133062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053546" y="363379"/>
            <a:ext cx="339195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802.ec-25/0097r00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134695"/>
            <a:ext cx="91210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endParaRPr lang="en-US" sz="1600" b="1" dirty="0">
              <a:latin typeface="Arial" pitchFamily="34" charset="0"/>
            </a:endParaRPr>
          </a:p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May 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/>
              <a:t>IEEE 802 status report to ISO/IEC JTC 1/SC 6</a:t>
            </a:r>
            <a:br>
              <a:rPr lang="en-US" dirty="0"/>
            </a:br>
            <a:r>
              <a:rPr lang="en-US" dirty="0"/>
              <a:t>for the hybrid SC 6 meeting in June 2025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2 June 2025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286644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err="1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32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7170973"/>
              </p:ext>
            </p:extLst>
          </p:nvPr>
        </p:nvGraphicFramePr>
        <p:xfrm>
          <a:off x="761999" y="1817511"/>
          <a:ext cx="7696200" cy="447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/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Nov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60952478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Sep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802.3bp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9858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512616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1482755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802.3by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7499073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88425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/>
                        <a:t>802.3/</a:t>
                      </a:r>
                      <a:r>
                        <a:rPr lang="en-AU" sz="1600" err="1"/>
                        <a:t>Cor</a:t>
                      </a:r>
                      <a:r>
                        <a:rPr lang="en-AU" sz="1600"/>
                        <a:t> 1 </a:t>
                      </a:r>
                      <a:endParaRPr lang="en-AU" sz="1600" b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62305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473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32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1922865"/>
              </p:ext>
            </p:extLst>
          </p:nvPr>
        </p:nvGraphicFramePr>
        <p:xfrm>
          <a:off x="761999" y="1828800"/>
          <a:ext cx="7696200" cy="447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/>
                        <a:t>IEEE 802</a:t>
                      </a:r>
                      <a:br>
                        <a:rPr lang="en-AU" sz="1600"/>
                      </a:br>
                      <a:r>
                        <a:rPr lang="en-AU" sz="160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Apr 17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Aug 17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17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802.3cc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802.3-rev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5861158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802.3cn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7027908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802.3cq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1277759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802.3cm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2607954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802.3ch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39321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802.3.2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21582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870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32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6995246"/>
              </p:ext>
            </p:extLst>
          </p:nvPr>
        </p:nvGraphicFramePr>
        <p:xfrm>
          <a:off x="761999" y="1828800"/>
          <a:ext cx="7696200" cy="41260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/>
                        <a:t>IEEE 802</a:t>
                      </a:r>
                      <a:br>
                        <a:rPr lang="en-AU" sz="1600"/>
                      </a:br>
                      <a:r>
                        <a:rPr lang="en-AU" sz="160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Apr 19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802.3cg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4 Jun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075595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802.3cu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4 Jun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60020266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Oct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5189358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Oct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1408949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Oct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49154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1499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802.11 WG has sent 12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0445122"/>
              </p:ext>
            </p:extLst>
          </p:nvPr>
        </p:nvGraphicFramePr>
        <p:xfrm>
          <a:off x="761999" y="1571037"/>
          <a:ext cx="7696200" cy="37742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/>
                        <a:t>802.11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Nov 2013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/>
                        <a:t>802.11aa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/>
                        <a:t>802.11ad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/>
                        <a:t>802.11ae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802.11-2016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May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861734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802.11ai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2017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712582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Jul 2017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02539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2098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802.11 WG has sent 12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9715982"/>
              </p:ext>
            </p:extLst>
          </p:nvPr>
        </p:nvGraphicFramePr>
        <p:xfrm>
          <a:off x="761999" y="1571037"/>
          <a:ext cx="7696200" cy="23669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Jul 2017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0253941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802.11aj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Feb 2019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Jun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6154551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802.11ak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Feb 2019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Jun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1272867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Feb 2019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Jun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8037915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802.11-2020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Jun 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69892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815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WG has sent 5 standards 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6201492"/>
              </p:ext>
            </p:extLst>
          </p:nvPr>
        </p:nvGraphicFramePr>
        <p:xfrm>
          <a:off x="761999" y="1712148"/>
          <a:ext cx="7696200" cy="23669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Oct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85347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802.15.6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23 Nov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 17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Jul 19</a:t>
                      </a:r>
                      <a:endParaRPr lang="en-AU" sz="1600" b="0" baseline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6228889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12 Nov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4 Jul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4206004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12 Nov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8 Nov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Feb 25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41991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800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802.16 WG has sent zero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372848"/>
              </p:ext>
            </p:extLst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/>
                        <a:t>IEEE 802</a:t>
                      </a:r>
                      <a:br>
                        <a:rPr lang="en-AU" sz="1600"/>
                      </a:br>
                      <a:r>
                        <a:rPr lang="en-AU" sz="160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870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802.19 WG has sent zero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1037489"/>
              </p:ext>
            </p:extLst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/>
                        <a:t>IEEE 802</a:t>
                      </a:r>
                      <a:br>
                        <a:rPr lang="en-AU" sz="1600"/>
                      </a:br>
                      <a:r>
                        <a:rPr lang="en-AU" sz="160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2408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802.21 WG has sent three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587851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802.21-2017</a:t>
                      </a:r>
                      <a:endParaRPr lang="en-AU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3192279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802.21/Cor1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Jun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2018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56146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0759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802.22 WG has sent four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934143"/>
              </p:ext>
            </p:extLst>
          </p:nvPr>
        </p:nvGraphicFramePr>
        <p:xfrm>
          <a:off x="761999" y="1712148"/>
          <a:ext cx="7696200" cy="20150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802.22a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April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283699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802.22b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April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1415315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802.22-REV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Oct 2020</a:t>
                      </a:r>
                      <a:endParaRPr lang="en-AU" sz="160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solidFill>
                            <a:srgbClr val="00B050"/>
                          </a:solidFill>
                          <a:latin typeface="+mj-lt"/>
                        </a:rPr>
                        <a:t>Mar 2022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>
                          <a:solidFill>
                            <a:srgbClr val="00B050"/>
                          </a:solidFill>
                          <a:latin typeface="+mj-lt"/>
                        </a:rPr>
                        <a:t>Aug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46670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8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This report from IEEE 802 summarises issues of mutual interest to SC 6</a:t>
            </a:r>
            <a:endParaRPr lang="en-US" dirty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Items included in this report</a:t>
            </a:r>
          </a:p>
          <a:p>
            <a:pPr lvl="1"/>
            <a:r>
              <a:rPr lang="en-AU" dirty="0"/>
              <a:t>Summary of IEEE 802 standards administered through the PSDO process</a:t>
            </a:r>
          </a:p>
          <a:p>
            <a:pPr lvl="1"/>
            <a:r>
              <a:rPr lang="en-AU" dirty="0"/>
              <a:t>Summary of standards currently in the PSDO process</a:t>
            </a:r>
          </a:p>
          <a:p>
            <a:pPr lvl="2"/>
            <a:r>
              <a:rPr lang="en-AU" dirty="0"/>
              <a:t>802.1</a:t>
            </a:r>
          </a:p>
          <a:p>
            <a:pPr lvl="2"/>
            <a:r>
              <a:rPr lang="en-AU" dirty="0"/>
              <a:t>802.3</a:t>
            </a:r>
          </a:p>
          <a:p>
            <a:pPr lvl="2"/>
            <a:r>
              <a:rPr lang="en-AU" dirty="0"/>
              <a:t>803.11</a:t>
            </a:r>
          </a:p>
          <a:p>
            <a:pPr lvl="2"/>
            <a:r>
              <a:rPr lang="en-AU" dirty="0"/>
              <a:t>802.15</a:t>
            </a:r>
          </a:p>
          <a:p>
            <a:pPr lvl="2"/>
            <a:r>
              <a:rPr lang="en-AU" dirty="0"/>
              <a:t>802.19</a:t>
            </a:r>
          </a:p>
          <a:p>
            <a:pPr lvl="2"/>
            <a:r>
              <a:rPr lang="en-AU" dirty="0"/>
              <a:t>802.22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1B19452-AD8F-4A10-B8E5-1701707FC4D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continues to notify SC 6 of various new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IEEE 802 has agreed to notify SC 6 when IEEE 802 starts new projects</a:t>
            </a:r>
          </a:p>
          <a:p>
            <a:pPr lvl="1"/>
            <a:r>
              <a:rPr lang="en-AU" dirty="0"/>
              <a:t>The benefit to IEEE 802 is that it might cause SC 6 members to participate in or contribute to IEEE 802 activities</a:t>
            </a:r>
          </a:p>
          <a:p>
            <a:pPr lvl="1"/>
            <a:r>
              <a:rPr lang="en-AU" dirty="0"/>
              <a:t>After the July 2024 plenary in Montréal, the IEEE 802 LMSC Recording Secretary notified (in N18289) the approval of:</a:t>
            </a:r>
          </a:p>
          <a:p>
            <a:pPr lvl="2"/>
            <a:r>
              <a:rPr lang="en-US" dirty="0">
                <a:effectLst/>
                <a:latin typeface="Arial" panose="020B0604020202020204" pitchFamily="34" charset="0"/>
              </a:rPr>
              <a:t>IEEE 802.3 Power cabling restrictions (PCR) Study Group</a:t>
            </a:r>
          </a:p>
          <a:p>
            <a:pPr lvl="2"/>
            <a:r>
              <a:rPr lang="en-US" dirty="0">
                <a:effectLst/>
                <a:latin typeface="Arial" panose="020B0604020202020204" pitchFamily="34" charset="0"/>
              </a:rPr>
              <a:t>IEEE 802.11 Enhanced Light Communications (ELC) Study Group</a:t>
            </a:r>
            <a:endParaRPr lang="en-AU" i="1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9792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 has 8 standards in the pipeline for adoption under the PSDO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4629478"/>
              </p:ext>
            </p:extLst>
          </p:nvPr>
        </p:nvGraphicFramePr>
        <p:xfrm>
          <a:off x="152399" y="1828800"/>
          <a:ext cx="8839199" cy="3291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.1DC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Oct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15 Jan 25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Closing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 Aug 25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6023658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strike="noStrike" dirty="0">
                          <a:latin typeface="+mj-lt"/>
                          <a:cs typeface="Arial" panose="020B0604020202020204" pitchFamily="34" charset="0"/>
                        </a:rPr>
                        <a:t>.1ASdm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Feb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strike="noStrike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31 Dec 24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Apr 25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36224501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strike="noStrike" dirty="0">
                          <a:latin typeface="+mj-lt"/>
                          <a:cs typeface="Arial" panose="020B0604020202020204" pitchFamily="34" charset="0"/>
                        </a:rPr>
                        <a:t>.1ASdn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Dec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strike="noStrike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31 Dec 24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Apr 25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74630393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.1Qdj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26 Oct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Closing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28 Aug 2025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Nov 24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39087661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strike="noStrike" dirty="0">
                          <a:latin typeface="+mj-lt"/>
                          <a:cs typeface="Arial" panose="020B0604020202020204" pitchFamily="34" charset="0"/>
                        </a:rPr>
                        <a:t>.1Qdx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Feb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strike="noStrike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27 Nov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Apr 25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767146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.1Qdy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D2.1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Nov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Closing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 Jun 25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188351807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802-REVc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Jul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Closing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 Jun 25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26538708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.1DG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D4.0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192476942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56AFDE-DEE0-73E0-6C18-DB6E50E0E5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</p:spTree>
    <p:extLst>
      <p:ext uri="{BB962C8B-B14F-4D97-AF65-F5344CB8AC3E}">
        <p14:creationId xmlns:p14="http://schemas.microsoft.com/office/powerpoint/2010/main" val="7278123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B25FA-B87D-F276-909E-187D5D67A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Systematic review of ISO versions of IEEE 802.1 standards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4E80C-D657-ED07-74D3-539C36630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Systematic review</a:t>
            </a:r>
          </a:p>
          <a:p>
            <a:pPr lvl="1"/>
            <a:r>
              <a:rPr lang="en-US" dirty="0"/>
              <a:t>ISO/IEC/IEEE 8802-1AR:2020 – started 15 January 2025 (N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18404); close 4 June 2025</a:t>
            </a:r>
            <a:endParaRPr lang="en-US" dirty="0"/>
          </a:p>
          <a:p>
            <a:pPr lvl="1"/>
            <a:r>
              <a:rPr lang="en-US" dirty="0"/>
              <a:t>Vote: [to be filled in] 0/0/0/0/0/0 (Confirm/Revise/Withdraw/</a:t>
            </a:r>
            <a:r>
              <a:rPr lang="en-US" dirty="0" err="1"/>
              <a:t>Abst</a:t>
            </a:r>
            <a:r>
              <a:rPr lang="en-US" dirty="0"/>
              <a:t> (cons.)/</a:t>
            </a:r>
            <a:r>
              <a:rPr lang="en-US" dirty="0" err="1"/>
              <a:t>Abst</a:t>
            </a:r>
            <a:r>
              <a:rPr lang="en-US" dirty="0"/>
              <a:t> (exp.)/Stabilize</a:t>
            </a:r>
          </a:p>
          <a:p>
            <a:pPr lvl="2"/>
            <a:r>
              <a:rPr lang="en-US" dirty="0"/>
              <a:t>Only reporting P-members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8CFF72-6893-5DBC-558D-526EE8ED01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9BF40F-DA49-7F30-FF09-40BDAB3AFD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351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Quality of Service Provision by Network Systems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802.1DC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>
                <a:latin typeface="+mj-lt"/>
              </a:rPr>
              <a:t>(Oct 2023) Draft 3.0 liaised for information (N18124)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15 Jan 2025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0" dirty="0"/>
              <a:t>Passed 8-0-10 with one seemingly spurious comment (18425)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 8 Aug 2025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7619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Hot Standby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802.1ASdm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(Jan 2023) No approved draft yet</a:t>
            </a:r>
          </a:p>
          <a:p>
            <a:pPr lvl="1"/>
            <a:r>
              <a:rPr lang="en-AU" dirty="0"/>
              <a:t>(Feb 2024) Submission: N 18222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marL="233363" indent="-233363">
              <a:buFont typeface="Arial" panose="020B0604020202020204" pitchFamily="34" charset="0"/>
              <a:buChar char="•"/>
            </a:pPr>
            <a:r>
              <a:rPr lang="en-AU" b="0" dirty="0"/>
              <a:t>(2 Nov 2024) Ballot initiated</a:t>
            </a:r>
          </a:p>
          <a:p>
            <a:pPr marL="233363" indent="-233363">
              <a:buFont typeface="Arial" panose="020B0604020202020204" pitchFamily="34" charset="0"/>
              <a:buChar char="•"/>
            </a:pPr>
            <a:r>
              <a:rPr lang="en-AU" b="0" dirty="0"/>
              <a:t>(31 Dec 2024) passed 9/0/9 with 1 comment from the China NB (N18416)</a:t>
            </a:r>
          </a:p>
          <a:p>
            <a:pPr marL="233363" indent="-233363">
              <a:buFont typeface="Arial" panose="020B0604020202020204" pitchFamily="34" charset="0"/>
              <a:buChar char="•"/>
            </a:pPr>
            <a:r>
              <a:rPr lang="en-AU" b="0" dirty="0"/>
              <a:t>(Feb 2025) Draft comment response prepared for consideration at the March 2025 plenary</a:t>
            </a:r>
          </a:p>
          <a:p>
            <a:pPr marL="233363" indent="-233363">
              <a:buFont typeface="Arial" panose="020B0604020202020204" pitchFamily="34" charset="0"/>
              <a:buChar char="•"/>
            </a:pPr>
            <a:r>
              <a:rPr lang="en-AU" b="0" dirty="0"/>
              <a:t>(Apr 2025) Comment response sent to SC 6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5491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Timing and Synchronization for Time-Sensitive Applications: YANG Data Model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802.1ASdn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(Dec 2023) Sent for information (N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18200</a:t>
            </a:r>
            <a:r>
              <a:rPr lang="en-AU" dirty="0"/>
              <a:t>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marL="233363" indent="-233363">
              <a:buFont typeface="Arial" panose="020B0604020202020204" pitchFamily="34" charset="0"/>
              <a:buChar char="•"/>
            </a:pPr>
            <a:r>
              <a:rPr lang="en-AU" b="0" dirty="0"/>
              <a:t>(2 Nov 2024) Ballot initiated</a:t>
            </a:r>
          </a:p>
          <a:p>
            <a:pPr marL="233363" indent="-233363">
              <a:buFont typeface="Arial" panose="020B0604020202020204" pitchFamily="34" charset="0"/>
              <a:buChar char="•"/>
            </a:pPr>
            <a:r>
              <a:rPr lang="en-AU" b="0" dirty="0"/>
              <a:t>(31 Dec 2024) passed 7/0/11 with 1 comment from the China NB (N18417)</a:t>
            </a:r>
          </a:p>
          <a:p>
            <a:pPr marL="233363" indent="-233363">
              <a:buFont typeface="Arial" panose="020B0604020202020204" pitchFamily="34" charset="0"/>
              <a:buChar char="•"/>
            </a:pPr>
            <a:r>
              <a:rPr lang="en-AU" b="0" dirty="0"/>
              <a:t>(Feb 2025) Draft comment response prepared for consideration at the March 2025 plenary</a:t>
            </a:r>
          </a:p>
          <a:p>
            <a:pPr marL="233363" indent="-233363">
              <a:buFont typeface="Arial" panose="020B0604020202020204" pitchFamily="34" charset="0"/>
              <a:buChar char="•"/>
            </a:pPr>
            <a:r>
              <a:rPr lang="en-AU" b="0" dirty="0"/>
              <a:t>(Apr 2025) Comment response sent to SC 6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8654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Configuration Enhancements for Time-Sensitive Networking</a:t>
            </a:r>
            <a:br>
              <a:rPr lang="en-US" sz="1600" dirty="0">
                <a:solidFill>
                  <a:schemeClr val="accent2"/>
                </a:solidFill>
              </a:rPr>
            </a:br>
            <a:r>
              <a:rPr lang="en-AU" dirty="0"/>
              <a:t>IEEE 802.1Qdj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(Dec 2023) Sent for information (N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18201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(Mar 2024) EC approved sending for ballot upon publication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26 October 2024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AU" b="0" dirty="0"/>
              <a:t>(Jul 2024) Pre-ballot requested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AU" b="0" dirty="0"/>
              <a:t>(27 Aug 2024) Ballot initiated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AU" b="0" dirty="0"/>
              <a:t>(10 Oct 2024) Passed: 8-0-10 with the usual IEEE 802.1X comment from the China NB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AU" b="0" dirty="0"/>
              <a:t>(30 Oct 2024) Initial comment responses available for review; approval expected during Nov 2024 plenary (submitted: 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18413)</a:t>
            </a:r>
            <a:endParaRPr lang="en-AU" b="0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28 August 2025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9358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YANG Data Models for the Credit-Based Shaper </a:t>
            </a:r>
            <a:br>
              <a:rPr lang="en-US" sz="1600" dirty="0">
                <a:solidFill>
                  <a:schemeClr val="accent2"/>
                </a:solidFill>
              </a:rPr>
            </a:br>
            <a:r>
              <a:rPr lang="en-AU" dirty="0"/>
              <a:t>IEEE 802.1Qdx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(Nov 2023) No approved draft yet</a:t>
            </a:r>
          </a:p>
          <a:p>
            <a:pPr lvl="1"/>
            <a:r>
              <a:rPr lang="en-AU" dirty="0"/>
              <a:t>(Feb 2024) Sent for information: N 18222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AU" b="0" dirty="0"/>
              <a:t>(27 Nov 2024) passed 9/0/9 with 1 comment from the China NB (N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18408)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rgbClr val="000000"/>
                </a:solidFill>
                <a:latin typeface="Helvetica" pitchFamily="2" charset="0"/>
              </a:rPr>
              <a:t>(Apr 2025) Comment response sent to SC 6</a:t>
            </a:r>
            <a:endParaRPr lang="en-AU" b="0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6377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YANG for the Multiple Spanning Tree Protocol </a:t>
            </a:r>
            <a:br>
              <a:rPr lang="en-US" sz="1600" dirty="0">
                <a:solidFill>
                  <a:schemeClr val="accent2"/>
                </a:solidFill>
              </a:rPr>
            </a:br>
            <a:r>
              <a:rPr lang="en-AU" dirty="0"/>
              <a:t>IEEE 802.1Qdy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(Jul 2024) Motion to be made to send for information</a:t>
            </a:r>
          </a:p>
          <a:p>
            <a:pPr lvl="1"/>
            <a:r>
              <a:rPr lang="en-AU" dirty="0"/>
              <a:t>(Nov 2024) D2.1 sent for information</a:t>
            </a:r>
          </a:p>
          <a:p>
            <a:pPr lvl="1"/>
            <a:r>
              <a:rPr lang="en-AU" dirty="0"/>
              <a:t>(Feb 2024) Published by IEEE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closing 8 June 2025</a:t>
            </a:r>
          </a:p>
          <a:p>
            <a:pPr marL="234950" indent="-234950">
              <a:buFont typeface="Arial" panose="020B0604020202020204" pitchFamily="34" charset="0"/>
              <a:buChar char="•"/>
            </a:pPr>
            <a:r>
              <a:rPr lang="en-AU" b="0" dirty="0"/>
              <a:t>(5 Mar 2025) Request for ballot submitted</a:t>
            </a:r>
          </a:p>
          <a:p>
            <a:pPr marL="234950" indent="-234950">
              <a:buFont typeface="Arial" panose="020B0604020202020204" pitchFamily="34" charset="0"/>
              <a:buChar char="•"/>
            </a:pPr>
            <a:r>
              <a:rPr lang="en-AU" b="0" dirty="0"/>
              <a:t>(8 Apr 2025) Ballot initiated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9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Overview and Architecture</a:t>
            </a:r>
            <a:br>
              <a:rPr lang="en-US" sz="1600" dirty="0">
                <a:solidFill>
                  <a:schemeClr val="accent2"/>
                </a:solidFill>
              </a:rPr>
            </a:br>
            <a:r>
              <a:rPr lang="en-AU" dirty="0"/>
              <a:t>IEEE 802-REVc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(Nov 2023) Motion approved to send for information upon SA ballot</a:t>
            </a:r>
          </a:p>
          <a:p>
            <a:pPr lvl="1"/>
            <a:r>
              <a:rPr lang="en-AU" dirty="0"/>
              <a:t>(Jun 2024) Sent for information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closing 8 June 2025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0" dirty="0"/>
              <a:t>(4 Apr 2025) Ballot initiated</a:t>
            </a:r>
          </a:p>
          <a:p>
            <a:pPr marL="0" indent="0"/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265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/>
              <a:t>Summary of IEEE 802 standards administered through the PSDO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0200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TSN Profile for Automotive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802.1DG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>
                <a:latin typeface="+mj-lt"/>
              </a:rPr>
              <a:t>(Jul 2024) Awaiting start of SA ballot before sending for information</a:t>
            </a:r>
          </a:p>
          <a:p>
            <a:pPr lvl="1"/>
            <a:r>
              <a:rPr lang="en-AU" dirty="0">
                <a:latin typeface="+mj-lt"/>
              </a:rPr>
              <a:t>(Sept 2024) Draft 4 sent for information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8637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 has 1 standard in the pipeline for adoption under the PSDO process and 7 awaiting submission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3721039"/>
              </p:ext>
            </p:extLst>
          </p:nvPr>
        </p:nvGraphicFramePr>
        <p:xfrm>
          <a:off x="152400" y="1847466"/>
          <a:ext cx="8839199" cy="3261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60-day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.3-REV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Std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solidFill>
                            <a:srgbClr val="00B050"/>
                          </a:solidFill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 Apr 24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Jun 24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82347444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8620359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2820086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7841319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1259752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1202177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.3cx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59636309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.3cz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2191287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085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802.3-REV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submitted</a:t>
            </a:r>
            <a:r>
              <a:rPr lang="en-AU" dirty="0">
                <a:solidFill>
                  <a:schemeClr val="accent2"/>
                </a:solidFill>
              </a:rPr>
              <a:t> Feb 2023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>
                <a:latin typeface="+mj-lt"/>
                <a:ea typeface="Calibri" panose="020F0502020204030204" pitchFamily="34" charset="0"/>
              </a:rPr>
              <a:t>(Nov 2022) </a:t>
            </a:r>
            <a:r>
              <a:rPr lang="en-AU" dirty="0"/>
              <a:t>IEEE 802.3-REV was liaised for information (N17882)</a:t>
            </a:r>
          </a:p>
          <a:p>
            <a:pPr lvl="1"/>
            <a:r>
              <a:rPr lang="en-AU" dirty="0"/>
              <a:t>(Nov 2022) has the EC approved submission to PSDO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(Apr 2024) Summary N 18255</a:t>
            </a:r>
          </a:p>
          <a:p>
            <a:pPr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Passed on a vote of 7-1-11</a:t>
            </a:r>
          </a:p>
          <a:p>
            <a:pPr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China NB comments:</a:t>
            </a:r>
          </a:p>
          <a:p>
            <a:pPr lvl="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No integral security mechanism</a:t>
            </a:r>
          </a:p>
          <a:p>
            <a:pPr lvl="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IEEE negative </a:t>
            </a:r>
            <a:r>
              <a:rPr lang="en-US" sz="1600" dirty="0" err="1"/>
              <a:t>LoAs</a:t>
            </a:r>
            <a:r>
              <a:rPr lang="en-US" sz="1600" dirty="0"/>
              <a:t> should be disqualifying and prevent balloting under PSDO</a:t>
            </a:r>
          </a:p>
          <a:p>
            <a:pPr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Response to ballot comments </a:t>
            </a:r>
            <a:r>
              <a:rPr lang="en-US" dirty="0"/>
              <a:t>posted 26 June 24 (N18270)</a:t>
            </a:r>
            <a:endParaRPr lang="en-US" b="0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726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 has no standards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1064787"/>
              </p:ext>
            </p:extLst>
          </p:nvPr>
        </p:nvGraphicFramePr>
        <p:xfrm>
          <a:off x="190500" y="1916677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Std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rgbClr val="FA661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117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WG has 6 standards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344964"/>
              </p:ext>
            </p:extLst>
          </p:nvPr>
        </p:nvGraphicFramePr>
        <p:xfrm>
          <a:off x="152399" y="1524000"/>
          <a:ext cx="8839199" cy="2590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79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8652">
                <a:tc>
                  <a:txBody>
                    <a:bodyPr/>
                    <a:lstStyle/>
                    <a:p>
                      <a:pPr algn="ctr"/>
                      <a:r>
                        <a:rPr lang="en-AU" sz="1600" err="1">
                          <a:latin typeface="+mj-lt"/>
                        </a:rPr>
                        <a:t>Std</a:t>
                      </a:r>
                      <a:endParaRPr lang="en-AU" sz="160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60-day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.3-2023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Feb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27 Nov 24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Feb 25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34105398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.7-2018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23 Jul 24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Closing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22 Aug 25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Feb 25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154290473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.7a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719737466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95306217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61230196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.4-2024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Feb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967524967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152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>
                <a:solidFill>
                  <a:schemeClr val="accent6"/>
                </a:solidFill>
              </a:rPr>
              <a:t>Low-rate wireless networks </a:t>
            </a:r>
            <a:br>
              <a:rPr lang="en-AU" sz="2400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802.15.4-2024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68676" y="1676400"/>
            <a:ext cx="7772400" cy="46482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US" dirty="0"/>
              <a:t>(13 Feb 25) Std. submitted for information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2"/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sz="1400" b="0" dirty="0"/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0205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6"/>
                </a:solidFill>
              </a:rPr>
              <a:t>High data rate wireless multi-media networks</a:t>
            </a:r>
            <a:br>
              <a:rPr lang="en-AU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802.15.3-2023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Mar 2024</a:t>
            </a:r>
          </a:p>
          <a:p>
            <a:pPr lvl="1"/>
            <a:r>
              <a:rPr lang="en-US" dirty="0"/>
              <a:t>(May 2023) IEEE 802.15.3 was to be on RevCom agenda for June 2023.</a:t>
            </a:r>
          </a:p>
          <a:p>
            <a:pPr lvl="1"/>
            <a:r>
              <a:rPr lang="en-US" dirty="0"/>
              <a:t>(Sept 2023) IEEE 802.15.3 is now on </a:t>
            </a:r>
            <a:r>
              <a:rPr lang="en-US" dirty="0" err="1"/>
              <a:t>RevCom</a:t>
            </a:r>
            <a:r>
              <a:rPr lang="en-US" dirty="0"/>
              <a:t> agenda for Sept 2023.</a:t>
            </a:r>
          </a:p>
          <a:p>
            <a:pPr lvl="1"/>
            <a:r>
              <a:rPr lang="en-US" dirty="0"/>
              <a:t>(Nov 2023) EC approved submission for information</a:t>
            </a:r>
          </a:p>
          <a:p>
            <a:pPr lvl="1"/>
            <a:r>
              <a:rPr lang="en-US" dirty="0"/>
              <a:t>(Mar 2024) Submitted N 18244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AU" b="0" dirty="0"/>
              <a:t>(Nov 2024) Closed 27 Nov 2024 (N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18407</a:t>
            </a:r>
            <a:r>
              <a:rPr lang="en-AU" b="0" dirty="0"/>
              <a:t>)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AU" b="0" dirty="0"/>
              <a:t>Passed 10/0/8 with 1 comment from the China NB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AU" b="0" dirty="0"/>
              <a:t>(Feb 2025) Comment response sent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629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>
                <a:solidFill>
                  <a:schemeClr val="accent6"/>
                </a:solidFill>
              </a:rPr>
              <a:t>Short-range optical wireless communications </a:t>
            </a:r>
            <a:br>
              <a:rPr lang="en-AU" sz="1600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802.15.7-2018</a:t>
            </a:r>
            <a:br>
              <a:rPr lang="en-AU" dirty="0">
                <a:solidFill>
                  <a:schemeClr val="accent6"/>
                </a:solidFill>
              </a:rPr>
            </a:b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submitted [date unclear]</a:t>
            </a:r>
          </a:p>
          <a:p>
            <a:pPr lvl="1"/>
            <a:r>
              <a:rPr lang="en-AU" dirty="0"/>
              <a:t>(Sept 2022) Plan is to submit to PSDO ASAP</a:t>
            </a:r>
          </a:p>
          <a:p>
            <a:pPr lvl="2"/>
            <a:r>
              <a:rPr lang="en-US" dirty="0"/>
              <a:t>(Dec 2022) A LS was sent specifying plan (N17929)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AU" b="0" dirty="0"/>
              <a:t>Ballot closed 23 July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0" dirty="0"/>
              <a:t>Passed 9/1/7 with 1 comment from the China NB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0" dirty="0"/>
              <a:t>Comment responses posted 6 Feb 2025 (N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18423</a:t>
            </a:r>
            <a:r>
              <a:rPr lang="en-AU" b="0" dirty="0"/>
              <a:t>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8 Aug 2025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480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6"/>
                </a:solidFill>
              </a:rPr>
              <a:t>Higher rate, longer range optical camera communications</a:t>
            </a:r>
            <a:br>
              <a:rPr lang="en-AU" sz="2400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802.15.7a</a:t>
            </a:r>
            <a:br>
              <a:rPr lang="en-AU" dirty="0">
                <a:solidFill>
                  <a:schemeClr val="accent6"/>
                </a:solidFill>
              </a:rPr>
            </a:b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(Sept 2022) 802.15.7a LB starts soon so is not ready for submission</a:t>
            </a:r>
          </a:p>
          <a:p>
            <a:pPr lvl="1"/>
            <a:r>
              <a:rPr lang="en-AU" dirty="0"/>
              <a:t>(Jun 2024) D7 should have been sent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1148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>
                <a:solidFill>
                  <a:schemeClr val="accent6"/>
                </a:solidFill>
              </a:rPr>
              <a:t>Multi Gigabit/sec Optical Wireless Communication</a:t>
            </a:r>
            <a:br>
              <a:rPr lang="en-AU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802.15.13</a:t>
            </a:r>
            <a:br>
              <a:rPr lang="en-AU" dirty="0">
                <a:solidFill>
                  <a:schemeClr val="accent6"/>
                </a:solidFill>
              </a:rPr>
            </a:b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 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(Sep 2022) In SA ballot now –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802.15.13 will probably be submitted for information purposes after it firms up a bit more during the SA ballot process</a:t>
            </a:r>
          </a:p>
          <a:p>
            <a:pPr lvl="1"/>
            <a:r>
              <a:rPr lang="en-GB" dirty="0">
                <a:latin typeface="Arial" panose="020B0604020202020204" pitchFamily="34" charset="0"/>
              </a:rPr>
              <a:t>(Jan 2023) Approved by RevCom, should be published as IEEE 802.15.13-2023.</a:t>
            </a:r>
          </a:p>
          <a:p>
            <a:pPr lvl="1"/>
            <a:r>
              <a:rPr lang="en-GB" dirty="0">
                <a:latin typeface="Arial" panose="020B0604020202020204" pitchFamily="34" charset="0"/>
              </a:rPr>
              <a:t>(Sep 2024) Submitted for information (N18324)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0" dirty="0"/>
              <a:t>IPR issues have been discovered that will likely halt progress.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655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111 standards through the PSDO adoption process, with 28 in-process</a:t>
            </a:r>
            <a:endParaRPr lang="en-AU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5329342"/>
              </p:ext>
            </p:extLst>
          </p:nvPr>
        </p:nvGraphicFramePr>
        <p:xfrm>
          <a:off x="1714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111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28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215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>
                <a:solidFill>
                  <a:schemeClr val="accent6"/>
                </a:solidFill>
              </a:rPr>
              <a:t>Body Area Networking</a:t>
            </a:r>
            <a:br>
              <a:rPr lang="en-AU" sz="2400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There is no need to submit IEEE 802.15.6-2012 for ratification as ISO/IEC/IEEE standard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 revision is in process and IEEE 802.15.6-2012 was inactivated on 30 March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7559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802.19 WG has 1 standard in the pipeline for adoption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757962"/>
              </p:ext>
            </p:extLst>
          </p:nvPr>
        </p:nvGraphicFramePr>
        <p:xfrm>
          <a:off x="152399" y="1600200"/>
          <a:ext cx="8839199" cy="914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Std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60-day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.19.1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-2018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6 Feb 25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247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9F17B5-D5D0-5675-F451-F2A79CEF7C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9C0B061-BC88-26F1-0668-F637C0895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>
                <a:solidFill>
                  <a:schemeClr val="accent6"/>
                </a:solidFill>
              </a:rPr>
              <a:t>Wireless Network Coexistence Methods</a:t>
            </a:r>
            <a:br>
              <a:rPr lang="en-AU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802.19.1</a:t>
            </a:r>
            <a:br>
              <a:rPr lang="en-AU" dirty="0">
                <a:solidFill>
                  <a:schemeClr val="accent6"/>
                </a:solidFill>
              </a:rPr>
            </a:b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546C24F-2EA0-7B9F-5CE0-446753654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 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>
                <a:latin typeface="Arial" panose="020B0604020202020204" pitchFamily="34" charset="0"/>
              </a:rPr>
              <a:t>(Feb 2025) Submitted for information (N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18426</a:t>
            </a:r>
            <a:r>
              <a:rPr lang="en-GB" dirty="0">
                <a:latin typeface="Arial" panose="020B0604020202020204" pitchFamily="34" charset="0"/>
              </a:rPr>
              <a:t>)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3B7F1-9E83-F220-B256-02571801C8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8F9EE-3B62-F2FB-0F92-8D029DCF02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100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802.21 has no standard 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60-day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0226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>
                <a:solidFill>
                  <a:schemeClr val="accent6"/>
                </a:solidFill>
              </a:rPr>
              <a:t>IEEE 802.22 has no standard 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60-day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5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58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1596186"/>
              </p:ext>
            </p:extLst>
          </p:nvPr>
        </p:nvGraphicFramePr>
        <p:xfrm>
          <a:off x="762000" y="1722120"/>
          <a:ext cx="76200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222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</a:p>
                  </a:txBody>
                  <a:tcPr marL="115147" marR="11514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dirty="0"/>
                        <a:t>802.1BA</a:t>
                      </a:r>
                    </a:p>
                  </a:txBody>
                  <a:tcPr marL="115147" marR="115147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924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58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262479"/>
              </p:ext>
            </p:extLst>
          </p:nvPr>
        </p:nvGraphicFramePr>
        <p:xfrm>
          <a:off x="761999" y="1712149"/>
          <a:ext cx="76962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802.1Qbv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802.1Qca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802.1Qbu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9611423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59995518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Dec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1981302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802.1Q-Cor1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2007147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802.1AC-Rev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729895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802d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6309453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GB" sz="1600" dirty="0"/>
                        <a:t>802.1AX/Cor1 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247143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802.1AEcg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Sep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Aug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968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311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58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2187636"/>
              </p:ext>
            </p:extLst>
          </p:nvPr>
        </p:nvGraphicFramePr>
        <p:xfrm>
          <a:off x="761999" y="1712149"/>
          <a:ext cx="76962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802.1CB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802.1Qci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17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 Jan 19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802.1Qch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 Jan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Feb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4211540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802.1CM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27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 Jun 19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0791299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802.1AR-Rev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Nov 19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972569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</a:t>
                      </a:r>
                      <a:r>
                        <a:rPr lang="en-AU" sz="1600" dirty="0">
                          <a:cs typeface="Arial" panose="020B0604020202020204" pitchFamily="34" charset="0"/>
                        </a:rPr>
                        <a:t>AC/Cor-1</a:t>
                      </a:r>
                      <a:r>
                        <a:rPr lang="en-AU" sz="1600" dirty="0"/>
                        <a:t> 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Mar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4114107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802.1Q-2018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4 May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9656697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802.1AE-Rev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 Jun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9520788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</a:t>
                      </a:r>
                      <a:r>
                        <a:rPr lang="en-AU" sz="1600" dirty="0">
                          <a:cs typeface="Arial" panose="020B0604020202020204" pitchFamily="34" charset="0"/>
                        </a:rPr>
                        <a:t>1Xck</a:t>
                      </a:r>
                      <a:r>
                        <a:rPr lang="en-AU" sz="1600" dirty="0"/>
                        <a:t> 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 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 Jun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1471972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802.1AE/Cor1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13 Jan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8909221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802.1Qcp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60739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298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58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9890170"/>
              </p:ext>
            </p:extLst>
          </p:nvPr>
        </p:nvGraphicFramePr>
        <p:xfrm>
          <a:off x="761999" y="1712149"/>
          <a:ext cx="76962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802.1Qcy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802.1AX-REV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2453856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802.1AS-Rev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5019096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802.1CMde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Jan 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027052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.1X-2020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Nov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2022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34069554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.1CS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Jun 2022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76845041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.1CBdb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46231868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.1CBcv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4877585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.1AS/Cor-1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Aug 2022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Nov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153475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.1BA-REV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Mar 2023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 2023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51892543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802.1ACct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Mar 2023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 2023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88480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300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58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588192"/>
              </p:ext>
            </p:extLst>
          </p:nvPr>
        </p:nvGraphicFramePr>
        <p:xfrm>
          <a:off x="761999" y="1712149"/>
          <a:ext cx="7696200" cy="3931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802.1ABcu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Jun 2023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36940376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802.1ABdh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Jun 2023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5445641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2023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July 2024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July 2024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3689968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802.1CS/Cor1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Aug 2024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9552659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802.1Qcz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Sept 2024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Nov 2024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75364278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802.1AEdk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Sept 2024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Nov 2024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1206831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802f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25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452613077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802.1Qcw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25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18417864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802.1Qcj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234432488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802.1ASdr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871282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86309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3428</Words>
  <Application>Microsoft Macintosh PowerPoint</Application>
  <PresentationFormat>On-screen Show (4:3)</PresentationFormat>
  <Paragraphs>1042</Paragraphs>
  <Slides>44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Arial</vt:lpstr>
      <vt:lpstr>Helvetica</vt:lpstr>
      <vt:lpstr>Times New Roman</vt:lpstr>
      <vt:lpstr>802-11-Submission</vt:lpstr>
      <vt:lpstr>IEEE 802 status report to ISO/IEC JTC 1/SC 6 for the hybrid SC 6 meeting in June 2025</vt:lpstr>
      <vt:lpstr>This report from IEEE 802 summarises issues of mutual interest to SC 6</vt:lpstr>
      <vt:lpstr>Summary of IEEE 802 standards administered through the PSDO process</vt:lpstr>
      <vt:lpstr>IEEE 802 has sent 111 standards through the PSDO adoption process, with 28 in-process</vt:lpstr>
      <vt:lpstr>IEEE 802.1 WG has sent 58 standards completely through the PSDO adoption process</vt:lpstr>
      <vt:lpstr>IEEE 802.1 WG has sent 58 standards completely through the PSDO adoption process</vt:lpstr>
      <vt:lpstr>IEEE 802.1 WG has sent 58 standards completely through the PSDO adoption process</vt:lpstr>
      <vt:lpstr>IEEE 802.1 WG has sent 58 standards completely through the PSDO adoption process</vt:lpstr>
      <vt:lpstr>IEEE 802.1 WG has sent 58 standards completely through the PSDO adoption process</vt:lpstr>
      <vt:lpstr>IEEE 802.3 WG has sent 32 standards completely through the PSDO adoption process</vt:lpstr>
      <vt:lpstr>IEEE 802.3 WG has sent 32 standards completely through the PSDO adoption process</vt:lpstr>
      <vt:lpstr>IEEE 802.3 WG has sent 32 standards completely through the PSDO adoption process</vt:lpstr>
      <vt:lpstr>IEEE 802.11 WG has sent 12 standards completely through the PSDO adoption process</vt:lpstr>
      <vt:lpstr>IEEE 802.11 WG has sent 12 standards completely through the PSDO adoption process</vt:lpstr>
      <vt:lpstr>IEEE 802.15 WG has sent 5 standards  completely through the PSDO adoption process</vt:lpstr>
      <vt:lpstr>IEEE 802.16 WG has sent zero standards completely through the PSDO adoption process</vt:lpstr>
      <vt:lpstr>IEEE 802.19 WG has sent zero standards completely through the PSDO adoption process</vt:lpstr>
      <vt:lpstr>IEEE 802.21 WG has sent three standards completely through the PSDO adoption process</vt:lpstr>
      <vt:lpstr>IEEE 802.22 WG has sent four standards completely through the PSDO adoption process</vt:lpstr>
      <vt:lpstr>IEEE 802 continues to notify SC 6 of various new projects</vt:lpstr>
      <vt:lpstr>IEEE 802.1 has 8 standards in the pipeline for adoption under the PSDO</vt:lpstr>
      <vt:lpstr>Systematic review of ISO versions of IEEE 802.1 standards</vt:lpstr>
      <vt:lpstr>Quality of Service Provision by Network Systems IEEE 802.1DC</vt:lpstr>
      <vt:lpstr>Hot Standby IEEE 802.1ASdm</vt:lpstr>
      <vt:lpstr>Timing and Synchronization for Time-Sensitive Applications: YANG Data Model IEEE 802.1ASdn</vt:lpstr>
      <vt:lpstr>Configuration Enhancements for Time-Sensitive Networking IEEE 802.1Qdj</vt:lpstr>
      <vt:lpstr>YANG Data Models for the Credit-Based Shaper  IEEE 802.1Qdx</vt:lpstr>
      <vt:lpstr>YANG for the Multiple Spanning Tree Protocol  IEEE 802.1Qdy</vt:lpstr>
      <vt:lpstr>Overview and Architecture IEEE 802-REVc</vt:lpstr>
      <vt:lpstr>TSN Profile for Automotive IEEE 802.1DG</vt:lpstr>
      <vt:lpstr>IEEE 802.3 has 1 standard in the pipeline for adoption under the PSDO process and 7 awaiting submission</vt:lpstr>
      <vt:lpstr>IEEE 802.3-REV</vt:lpstr>
      <vt:lpstr>IEEE 802.11 has no standards in the pipeline for adoption under the PSDO</vt:lpstr>
      <vt:lpstr>IEEE 802.15 WG has 6 standards in the pipeline for adoption under the PSDO</vt:lpstr>
      <vt:lpstr>Low-rate wireless networks  IEEE 802.15.4-2024</vt:lpstr>
      <vt:lpstr>High data rate wireless multi-media networks IEEE 802.15.3-2023</vt:lpstr>
      <vt:lpstr>Short-range optical wireless communications  IEEE 802.15.7-2018 </vt:lpstr>
      <vt:lpstr>Higher rate, longer range optical camera communications IEEE 802.15.7a </vt:lpstr>
      <vt:lpstr>Multi Gigabit/sec Optical Wireless Communication IEEE 802.15.13 </vt:lpstr>
      <vt:lpstr>Body Area Networking There is no need to submit IEEE 802.15.6-2012 for ratification as ISO/IEC/IEEE standard</vt:lpstr>
      <vt:lpstr>IEEE 802.19 WG has 1 standard in the pipeline for adoption under the PSDO</vt:lpstr>
      <vt:lpstr>Wireless Network Coexistence Methods IEEE 802.19.1 </vt:lpstr>
      <vt:lpstr>IEEE 802.21 has no standard  in the pipeline for adoption under the PSDO</vt:lpstr>
      <vt:lpstr>IEEE 802.22 has no standard  in the pipeline for adoption under the PSDO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2025-05-05T07:58:00Z</dcterms:modified>
</cp:coreProperties>
</file>