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8"/>
  </p:notesMasterIdLst>
  <p:handoutMasterIdLst>
    <p:handoutMasterId r:id="rId49"/>
  </p:handoutMasterIdLst>
  <p:sldIdLst>
    <p:sldId id="278" r:id="rId2"/>
    <p:sldId id="488" r:id="rId3"/>
    <p:sldId id="489" r:id="rId4"/>
    <p:sldId id="606" r:id="rId5"/>
    <p:sldId id="2004" r:id="rId6"/>
    <p:sldId id="2018" r:id="rId7"/>
    <p:sldId id="290" r:id="rId8"/>
    <p:sldId id="1987" r:id="rId9"/>
    <p:sldId id="1997" r:id="rId10"/>
    <p:sldId id="2033" r:id="rId11"/>
    <p:sldId id="2017" r:id="rId12"/>
    <p:sldId id="2001" r:id="rId13"/>
    <p:sldId id="2032" r:id="rId14"/>
    <p:sldId id="2023" r:id="rId15"/>
    <p:sldId id="2019" r:id="rId16"/>
    <p:sldId id="2020" r:id="rId17"/>
    <p:sldId id="2021" r:id="rId18"/>
    <p:sldId id="2022" r:id="rId19"/>
    <p:sldId id="422" r:id="rId20"/>
    <p:sldId id="579" r:id="rId21"/>
    <p:sldId id="2025" r:id="rId22"/>
    <p:sldId id="580" r:id="rId23"/>
    <p:sldId id="2037" r:id="rId24"/>
    <p:sldId id="2015" r:id="rId25"/>
    <p:sldId id="1991" r:id="rId26"/>
    <p:sldId id="1992" r:id="rId27"/>
    <p:sldId id="2035" r:id="rId28"/>
    <p:sldId id="2036" r:id="rId29"/>
    <p:sldId id="2044" r:id="rId30"/>
    <p:sldId id="2045" r:id="rId31"/>
    <p:sldId id="2042" r:id="rId32"/>
    <p:sldId id="2038" r:id="rId33"/>
    <p:sldId id="2007" r:id="rId34"/>
    <p:sldId id="2039" r:id="rId35"/>
    <p:sldId id="2041" r:id="rId36"/>
    <p:sldId id="2040" r:id="rId37"/>
    <p:sldId id="2030" r:id="rId38"/>
    <p:sldId id="2014" r:id="rId39"/>
    <p:sldId id="2031" r:id="rId40"/>
    <p:sldId id="1993" r:id="rId41"/>
    <p:sldId id="377" r:id="rId42"/>
    <p:sldId id="2016" r:id="rId43"/>
    <p:sldId id="1999" r:id="rId44"/>
    <p:sldId id="2002" r:id="rId45"/>
    <p:sldId id="2013" r:id="rId46"/>
    <p:sldId id="2027" r:id="rId47"/>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Opening Plenary" id="{60C8A1DD-480C-49A6-8C62-66D5172C2187}">
          <p14:sldIdLst>
            <p14:sldId id="606"/>
            <p14:sldId id="2004"/>
            <p14:sldId id="2018"/>
            <p14:sldId id="290"/>
            <p14:sldId id="1987"/>
            <p14:sldId id="1997"/>
            <p14:sldId id="2033"/>
            <p14:sldId id="2017"/>
            <p14:sldId id="2001"/>
            <p14:sldId id="2032"/>
            <p14:sldId id="2023"/>
          </p14:sldIdLst>
        </p14:section>
        <p14:section name="Rules Meeting topics" id="{82B6DBA1-EE24-49C4-827F-FF0787582499}">
          <p14:sldIdLst>
            <p14:sldId id="2019"/>
            <p14:sldId id="2020"/>
            <p14:sldId id="2021"/>
            <p14:sldId id="2022"/>
          </p14:sldIdLst>
        </p14:section>
        <p14:section name="Future Venue Adhocs" id="{AFBED5D7-F413-4D94-A24A-B339DF6B7506}">
          <p14:sldIdLst>
            <p14:sldId id="422"/>
            <p14:sldId id="579"/>
            <p14:sldId id="2025"/>
            <p14:sldId id="580"/>
            <p14:sldId id="2037"/>
          </p14:sldIdLst>
        </p14:section>
        <p14:section name="Friday Closing LMSC Meeting" id="{43319FEA-8DE9-4C83-AB5E-EF738D9EA210}">
          <p14:sldIdLst>
            <p14:sldId id="2015"/>
            <p14:sldId id="1991"/>
            <p14:sldId id="1992"/>
            <p14:sldId id="2035"/>
            <p14:sldId id="2036"/>
            <p14:sldId id="2044"/>
            <p14:sldId id="2045"/>
            <p14:sldId id="2042"/>
          </p14:sldIdLst>
        </p14:section>
        <p14:section name="Chairs Guideline Motion" id="{A11BD5E3-ED7A-4AD6-B048-AD58E3F3E628}">
          <p14:sldIdLst>
            <p14:sldId id="2038"/>
            <p14:sldId id="2007"/>
            <p14:sldId id="2039"/>
          </p14:sldIdLst>
        </p14:section>
        <p14:section name="4.022 IETF Day Pass - MI" id="{0DD8EA49-182A-43D1-95C1-12026545B51A}">
          <p14:sldIdLst>
            <p14:sldId id="2041"/>
            <p14:sldId id="2040"/>
          </p14:sldIdLst>
        </p14:section>
        <p14:section name="802 Executive Secretary" id="{ED8753B8-5D4D-491B-92EA-D5603C3F4A39}">
          <p14:sldIdLst>
            <p14:sldId id="2030"/>
            <p14:sldId id="2014"/>
            <p14:sldId id="2031"/>
          </p14:sldIdLst>
        </p14:section>
        <p14:section name="802 Telecons and Tutorial" id="{3691E67F-3ED7-4A7D-969D-B7987AAE5135}">
          <p14:sldIdLst>
            <p14:sldId id="1993"/>
            <p14:sldId id="377"/>
          </p14:sldIdLst>
        </p14:section>
        <p14:section name="Backup Slides" id="{A290899A-E08A-43F8-8395-76CFD0B7C8E3}">
          <p14:sldIdLst>
            <p14:sldId id="2016"/>
            <p14:sldId id="1999"/>
            <p14:sldId id="2002"/>
            <p14:sldId id="2013"/>
            <p14:sldId id="20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006600"/>
    <a:srgbClr val="69BE28"/>
    <a:srgbClr val="0066FF"/>
    <a:srgbClr val="33CC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15F354-5446-49B4-BE30-0293F06C8548}" v="28" dt="2025-03-14T16:07:39.6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36" autoAdjust="0"/>
    <p:restoredTop sz="63033" autoAdjust="0"/>
  </p:normalViewPr>
  <p:slideViewPr>
    <p:cSldViewPr>
      <p:cViewPr varScale="1">
        <p:scale>
          <a:sx n="35" d="100"/>
          <a:sy n="35" d="100"/>
        </p:scale>
        <p:origin x="2088" y="54"/>
      </p:cViewPr>
      <p:guideLst/>
    </p:cSldViewPr>
  </p:slideViewPr>
  <p:notesTextViewPr>
    <p:cViewPr>
      <p:scale>
        <a:sx n="3" d="2"/>
        <a:sy n="3" d="2"/>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615F354-5446-49B4-BE30-0293F06C8548}"/>
    <pc:docChg chg="undo custSel addSld modSld sldOrd modMainMaster modSection">
      <pc:chgData name="Jon Rosdahl" userId="2820f357-2dd4-4127-8713-e0bfde0fd756" providerId="ADAL" clId="{3615F354-5446-49B4-BE30-0293F06C8548}" dt="2025-03-14T16:15:57.338" v="1714" actId="20577"/>
      <pc:docMkLst>
        <pc:docMk/>
      </pc:docMkLst>
      <pc:sldChg chg="modNotesTx">
        <pc:chgData name="Jon Rosdahl" userId="2820f357-2dd4-4127-8713-e0bfde0fd756" providerId="ADAL" clId="{3615F354-5446-49B4-BE30-0293F06C8548}" dt="2025-03-14T16:15:57.338" v="1714" actId="20577"/>
        <pc:sldMkLst>
          <pc:docMk/>
          <pc:sldMk cId="0" sldId="278"/>
        </pc:sldMkLst>
      </pc:sldChg>
      <pc:sldChg chg="addSp modSp mod modClrScheme chgLayout">
        <pc:chgData name="Jon Rosdahl" userId="2820f357-2dd4-4127-8713-e0bfde0fd756" providerId="ADAL" clId="{3615F354-5446-49B4-BE30-0293F06C8548}" dt="2025-03-14T15:41:06.253" v="851" actId="255"/>
        <pc:sldMkLst>
          <pc:docMk/>
          <pc:sldMk cId="988748528" sldId="1991"/>
        </pc:sldMkLst>
        <pc:spChg chg="mod ord">
          <ac:chgData name="Jon Rosdahl" userId="2820f357-2dd4-4127-8713-e0bfde0fd756" providerId="ADAL" clId="{3615F354-5446-49B4-BE30-0293F06C8548}" dt="2025-03-14T15:39:14.264" v="552" actId="700"/>
          <ac:spMkLst>
            <pc:docMk/>
            <pc:sldMk cId="988748528" sldId="1991"/>
            <ac:spMk id="2" creationId="{BB861C1A-D57D-3F9C-158C-2A4143075486}"/>
          </ac:spMkLst>
        </pc:spChg>
        <pc:spChg chg="add mod ord">
          <ac:chgData name="Jon Rosdahl" userId="2820f357-2dd4-4127-8713-e0bfde0fd756" providerId="ADAL" clId="{3615F354-5446-49B4-BE30-0293F06C8548}" dt="2025-03-14T15:41:06.253" v="851" actId="255"/>
          <ac:spMkLst>
            <pc:docMk/>
            <pc:sldMk cId="988748528" sldId="1991"/>
            <ac:spMk id="3" creationId="{49ED3C88-451E-31A0-40F3-B2629308DEC2}"/>
          </ac:spMkLst>
        </pc:spChg>
        <pc:spChg chg="mod ord">
          <ac:chgData name="Jon Rosdahl" userId="2820f357-2dd4-4127-8713-e0bfde0fd756" providerId="ADAL" clId="{3615F354-5446-49B4-BE30-0293F06C8548}" dt="2025-03-14T15:39:14.264" v="552" actId="700"/>
          <ac:spMkLst>
            <pc:docMk/>
            <pc:sldMk cId="988748528" sldId="1991"/>
            <ac:spMk id="4" creationId="{2574052F-AC15-5EAE-AD1D-921F05235D40}"/>
          </ac:spMkLst>
        </pc:spChg>
      </pc:sldChg>
      <pc:sldChg chg="addSp modSp mod modClrScheme chgLayout">
        <pc:chgData name="Jon Rosdahl" userId="2820f357-2dd4-4127-8713-e0bfde0fd756" providerId="ADAL" clId="{3615F354-5446-49B4-BE30-0293F06C8548}" dt="2025-03-14T15:44:53.808" v="1077" actId="20577"/>
        <pc:sldMkLst>
          <pc:docMk/>
          <pc:sldMk cId="1433606321" sldId="1992"/>
        </pc:sldMkLst>
        <pc:spChg chg="mod">
          <ac:chgData name="Jon Rosdahl" userId="2820f357-2dd4-4127-8713-e0bfde0fd756" providerId="ADAL" clId="{3615F354-5446-49B4-BE30-0293F06C8548}" dt="2025-03-14T15:42:43.176" v="902" actId="26606"/>
          <ac:spMkLst>
            <pc:docMk/>
            <pc:sldMk cId="1433606321" sldId="1992"/>
            <ac:spMk id="2" creationId="{59E318FC-1D66-22BA-489E-88C34FDBCB14}"/>
          </ac:spMkLst>
        </pc:spChg>
        <pc:spChg chg="mod">
          <ac:chgData name="Jon Rosdahl" userId="2820f357-2dd4-4127-8713-e0bfde0fd756" providerId="ADAL" clId="{3615F354-5446-49B4-BE30-0293F06C8548}" dt="2025-03-14T15:42:55.955" v="904" actId="255"/>
          <ac:spMkLst>
            <pc:docMk/>
            <pc:sldMk cId="1433606321" sldId="1992"/>
            <ac:spMk id="3" creationId="{A34899DF-D1C3-AE78-5A88-55A92A05B05B}"/>
          </ac:spMkLst>
        </pc:spChg>
        <pc:spChg chg="add mod">
          <ac:chgData name="Jon Rosdahl" userId="2820f357-2dd4-4127-8713-e0bfde0fd756" providerId="ADAL" clId="{3615F354-5446-49B4-BE30-0293F06C8548}" dt="2025-03-14T15:44:53.808" v="1077" actId="20577"/>
          <ac:spMkLst>
            <pc:docMk/>
            <pc:sldMk cId="1433606321" sldId="1992"/>
            <ac:spMk id="8" creationId="{EF97BF04-AC0F-4529-92C2-5D18A1968D83}"/>
          </ac:spMkLst>
        </pc:spChg>
      </pc:sldChg>
      <pc:sldChg chg="modSp mod">
        <pc:chgData name="Jon Rosdahl" userId="2820f357-2dd4-4127-8713-e0bfde0fd756" providerId="ADAL" clId="{3615F354-5446-49B4-BE30-0293F06C8548}" dt="2025-03-14T16:02:56.149" v="1594" actId="20577"/>
        <pc:sldMkLst>
          <pc:docMk/>
          <pc:sldMk cId="1462331194" sldId="1999"/>
        </pc:sldMkLst>
        <pc:spChg chg="mod">
          <ac:chgData name="Jon Rosdahl" userId="2820f357-2dd4-4127-8713-e0bfde0fd756" providerId="ADAL" clId="{3615F354-5446-49B4-BE30-0293F06C8548}" dt="2025-03-14T16:02:56.149" v="1594" actId="20577"/>
          <ac:spMkLst>
            <pc:docMk/>
            <pc:sldMk cId="1462331194" sldId="1999"/>
            <ac:spMk id="3" creationId="{2D9D885D-3136-A945-D26A-7028DE255C74}"/>
          </ac:spMkLst>
        </pc:spChg>
      </pc:sldChg>
      <pc:sldChg chg="modSp mod">
        <pc:chgData name="Jon Rosdahl" userId="2820f357-2dd4-4127-8713-e0bfde0fd756" providerId="ADAL" clId="{3615F354-5446-49B4-BE30-0293F06C8548}" dt="2025-03-14T15:19:43.351" v="102" actId="20577"/>
        <pc:sldMkLst>
          <pc:docMk/>
          <pc:sldMk cId="831560631" sldId="2015"/>
        </pc:sldMkLst>
        <pc:spChg chg="mod">
          <ac:chgData name="Jon Rosdahl" userId="2820f357-2dd4-4127-8713-e0bfde0fd756" providerId="ADAL" clId="{3615F354-5446-49B4-BE30-0293F06C8548}" dt="2025-03-14T15:19:43.351" v="102" actId="20577"/>
          <ac:spMkLst>
            <pc:docMk/>
            <pc:sldMk cId="831560631" sldId="2015"/>
            <ac:spMk id="3" creationId="{79B66A02-BFC4-28B8-40C4-26FF2742C963}"/>
          </ac:spMkLst>
        </pc:spChg>
      </pc:sldChg>
      <pc:sldChg chg="modSp mod modNotesTx">
        <pc:chgData name="Jon Rosdahl" userId="2820f357-2dd4-4127-8713-e0bfde0fd756" providerId="ADAL" clId="{3615F354-5446-49B4-BE30-0293F06C8548}" dt="2025-03-14T15:47:10.567" v="1261" actId="20577"/>
        <pc:sldMkLst>
          <pc:docMk/>
          <pc:sldMk cId="1666691966" sldId="2036"/>
        </pc:sldMkLst>
        <pc:spChg chg="mod">
          <ac:chgData name="Jon Rosdahl" userId="2820f357-2dd4-4127-8713-e0bfde0fd756" providerId="ADAL" clId="{3615F354-5446-49B4-BE30-0293F06C8548}" dt="2025-03-14T15:47:10.567" v="1261" actId="20577"/>
          <ac:spMkLst>
            <pc:docMk/>
            <pc:sldMk cId="1666691966" sldId="2036"/>
            <ac:spMk id="3" creationId="{D3513A60-0812-19BF-04B0-9AF974407AA6}"/>
          </ac:spMkLst>
        </pc:spChg>
      </pc:sldChg>
      <pc:sldChg chg="modSp mod">
        <pc:chgData name="Jon Rosdahl" userId="2820f357-2dd4-4127-8713-e0bfde0fd756" providerId="ADAL" clId="{3615F354-5446-49B4-BE30-0293F06C8548}" dt="2025-03-14T16:10:25.993" v="1639" actId="20577"/>
        <pc:sldMkLst>
          <pc:docMk/>
          <pc:sldMk cId="3805096801" sldId="2038"/>
        </pc:sldMkLst>
        <pc:spChg chg="mod">
          <ac:chgData name="Jon Rosdahl" userId="2820f357-2dd4-4127-8713-e0bfde0fd756" providerId="ADAL" clId="{3615F354-5446-49B4-BE30-0293F06C8548}" dt="2025-03-14T16:10:25.993" v="1639" actId="20577"/>
          <ac:spMkLst>
            <pc:docMk/>
            <pc:sldMk cId="3805096801" sldId="2038"/>
            <ac:spMk id="3" creationId="{FD9ED5E4-DE99-A00C-F705-7D6BC21BF368}"/>
          </ac:spMkLst>
        </pc:spChg>
      </pc:sldChg>
      <pc:sldChg chg="modSp mod modNotesTx">
        <pc:chgData name="Jon Rosdahl" userId="2820f357-2dd4-4127-8713-e0bfde0fd756" providerId="ADAL" clId="{3615F354-5446-49B4-BE30-0293F06C8548}" dt="2025-03-14T15:58:26.602" v="1560" actId="20577"/>
        <pc:sldMkLst>
          <pc:docMk/>
          <pc:sldMk cId="1976088692" sldId="2039"/>
        </pc:sldMkLst>
        <pc:spChg chg="mod">
          <ac:chgData name="Jon Rosdahl" userId="2820f357-2dd4-4127-8713-e0bfde0fd756" providerId="ADAL" clId="{3615F354-5446-49B4-BE30-0293F06C8548}" dt="2025-03-14T15:57:14.118" v="1330" actId="20577"/>
          <ac:spMkLst>
            <pc:docMk/>
            <pc:sldMk cId="1976088692" sldId="2039"/>
            <ac:spMk id="3" creationId="{7FC4BEB4-FAFC-608B-60E5-4EA460E35030}"/>
          </ac:spMkLst>
        </pc:spChg>
      </pc:sldChg>
      <pc:sldChg chg="modSp mod modNotesTx">
        <pc:chgData name="Jon Rosdahl" userId="2820f357-2dd4-4127-8713-e0bfde0fd756" providerId="ADAL" clId="{3615F354-5446-49B4-BE30-0293F06C8548}" dt="2025-03-14T16:04:35.117" v="1611" actId="404"/>
        <pc:sldMkLst>
          <pc:docMk/>
          <pc:sldMk cId="641805273" sldId="2040"/>
        </pc:sldMkLst>
        <pc:spChg chg="mod">
          <ac:chgData name="Jon Rosdahl" userId="2820f357-2dd4-4127-8713-e0bfde0fd756" providerId="ADAL" clId="{3615F354-5446-49B4-BE30-0293F06C8548}" dt="2025-03-14T16:01:53.297" v="1592" actId="20577"/>
          <ac:spMkLst>
            <pc:docMk/>
            <pc:sldMk cId="641805273" sldId="2040"/>
            <ac:spMk id="3" creationId="{8F05BBE6-1140-09D6-C2F5-03C4904CE4C6}"/>
          </ac:spMkLst>
        </pc:spChg>
      </pc:sldChg>
      <pc:sldChg chg="modSp mod">
        <pc:chgData name="Jon Rosdahl" userId="2820f357-2dd4-4127-8713-e0bfde0fd756" providerId="ADAL" clId="{3615F354-5446-49B4-BE30-0293F06C8548}" dt="2025-03-14T16:05:06.416" v="1618" actId="20577"/>
        <pc:sldMkLst>
          <pc:docMk/>
          <pc:sldMk cId="2041158886" sldId="2041"/>
        </pc:sldMkLst>
        <pc:spChg chg="mod">
          <ac:chgData name="Jon Rosdahl" userId="2820f357-2dd4-4127-8713-e0bfde0fd756" providerId="ADAL" clId="{3615F354-5446-49B4-BE30-0293F06C8548}" dt="2025-03-14T16:05:06.416" v="1618" actId="20577"/>
          <ac:spMkLst>
            <pc:docMk/>
            <pc:sldMk cId="2041158886" sldId="2041"/>
            <ac:spMk id="3" creationId="{5B49A8FD-01C9-04A9-F735-EF47761C2D0F}"/>
          </ac:spMkLst>
        </pc:spChg>
      </pc:sldChg>
      <pc:sldChg chg="modSp mod modNotesTx">
        <pc:chgData name="Jon Rosdahl" userId="2820f357-2dd4-4127-8713-e0bfde0fd756" providerId="ADAL" clId="{3615F354-5446-49B4-BE30-0293F06C8548}" dt="2025-03-14T15:33:28.714" v="513" actId="255"/>
        <pc:sldMkLst>
          <pc:docMk/>
          <pc:sldMk cId="3988824305" sldId="2042"/>
        </pc:sldMkLst>
        <pc:spChg chg="mod">
          <ac:chgData name="Jon Rosdahl" userId="2820f357-2dd4-4127-8713-e0bfde0fd756" providerId="ADAL" clId="{3615F354-5446-49B4-BE30-0293F06C8548}" dt="2025-03-14T15:33:28.714" v="513" actId="255"/>
          <ac:spMkLst>
            <pc:docMk/>
            <pc:sldMk cId="3988824305" sldId="2042"/>
            <ac:spMk id="6" creationId="{6D4A4404-74B8-34C2-FC77-4DAC31792726}"/>
          </ac:spMkLst>
        </pc:spChg>
      </pc:sldChg>
      <pc:sldChg chg="addSp modSp mod ord modClrScheme chgLayout">
        <pc:chgData name="Jon Rosdahl" userId="2820f357-2dd4-4127-8713-e0bfde0fd756" providerId="ADAL" clId="{3615F354-5446-49B4-BE30-0293F06C8548}" dt="2025-03-14T15:48:50.563" v="1283" actId="20577"/>
        <pc:sldMkLst>
          <pc:docMk/>
          <pc:sldMk cId="943022502" sldId="2044"/>
        </pc:sldMkLst>
        <pc:spChg chg="mod ord">
          <ac:chgData name="Jon Rosdahl" userId="2820f357-2dd4-4127-8713-e0bfde0fd756" providerId="ADAL" clId="{3615F354-5446-49B4-BE30-0293F06C8548}" dt="2025-03-14T15:28:47.231" v="346" actId="700"/>
          <ac:spMkLst>
            <pc:docMk/>
            <pc:sldMk cId="943022502" sldId="2044"/>
            <ac:spMk id="2" creationId="{8409C067-72BC-A1C5-30E2-65D3CBDB2F0B}"/>
          </ac:spMkLst>
        </pc:spChg>
        <pc:spChg chg="mod ord">
          <ac:chgData name="Jon Rosdahl" userId="2820f357-2dd4-4127-8713-e0bfde0fd756" providerId="ADAL" clId="{3615F354-5446-49B4-BE30-0293F06C8548}" dt="2025-03-14T15:48:10.761" v="1266" actId="20577"/>
          <ac:spMkLst>
            <pc:docMk/>
            <pc:sldMk cId="943022502" sldId="2044"/>
            <ac:spMk id="3" creationId="{46191B15-A01D-5DC4-AE9D-381360BB9C20}"/>
          </ac:spMkLst>
        </pc:spChg>
        <pc:spChg chg="add mod ord">
          <ac:chgData name="Jon Rosdahl" userId="2820f357-2dd4-4127-8713-e0bfde0fd756" providerId="ADAL" clId="{3615F354-5446-49B4-BE30-0293F06C8548}" dt="2025-03-14T15:48:50.563" v="1283" actId="20577"/>
          <ac:spMkLst>
            <pc:docMk/>
            <pc:sldMk cId="943022502" sldId="2044"/>
            <ac:spMk id="4" creationId="{00D6833F-1510-F350-F5AF-A18E07ED6E66}"/>
          </ac:spMkLst>
        </pc:spChg>
      </pc:sldChg>
      <pc:sldChg chg="modSp new mod">
        <pc:chgData name="Jon Rosdahl" userId="2820f357-2dd4-4127-8713-e0bfde0fd756" providerId="ADAL" clId="{3615F354-5446-49B4-BE30-0293F06C8548}" dt="2025-03-14T16:10:36.976" v="1641" actId="5793"/>
        <pc:sldMkLst>
          <pc:docMk/>
          <pc:sldMk cId="3658408513" sldId="2045"/>
        </pc:sldMkLst>
        <pc:spChg chg="mod">
          <ac:chgData name="Jon Rosdahl" userId="2820f357-2dd4-4127-8713-e0bfde0fd756" providerId="ADAL" clId="{3615F354-5446-49B4-BE30-0293F06C8548}" dt="2025-03-14T15:31:24.706" v="446" actId="20577"/>
          <ac:spMkLst>
            <pc:docMk/>
            <pc:sldMk cId="3658408513" sldId="2045"/>
            <ac:spMk id="2" creationId="{49B1D388-74B9-DEA4-1857-7E37B36B2D15}"/>
          </ac:spMkLst>
        </pc:spChg>
        <pc:spChg chg="mod">
          <ac:chgData name="Jon Rosdahl" userId="2820f357-2dd4-4127-8713-e0bfde0fd756" providerId="ADAL" clId="{3615F354-5446-49B4-BE30-0293F06C8548}" dt="2025-03-14T16:10:36.976" v="1641" actId="5793"/>
          <ac:spMkLst>
            <pc:docMk/>
            <pc:sldMk cId="3658408513" sldId="2045"/>
            <ac:spMk id="3" creationId="{72EC5BD9-6143-690B-D70C-569F54FC4791}"/>
          </ac:spMkLst>
        </pc:spChg>
      </pc:sldChg>
      <pc:sldMasterChg chg="modSp mod modSldLayout">
        <pc:chgData name="Jon Rosdahl" userId="2820f357-2dd4-4127-8713-e0bfde0fd756" providerId="ADAL" clId="{3615F354-5446-49B4-BE30-0293F06C8548}" dt="2025-03-14T16:14:56.119" v="1645" actId="6549"/>
        <pc:sldMasterMkLst>
          <pc:docMk/>
          <pc:sldMasterMk cId="0" sldId="2147483657"/>
        </pc:sldMasterMkLst>
        <pc:spChg chg="mod">
          <ac:chgData name="Jon Rosdahl" userId="2820f357-2dd4-4127-8713-e0bfde0fd756" providerId="ADAL" clId="{3615F354-5446-49B4-BE30-0293F06C8548}" dt="2025-03-14T16:14:49.402" v="1643" actId="6549"/>
          <ac:spMkLst>
            <pc:docMk/>
            <pc:sldMasterMk cId="0" sldId="2147483657"/>
            <ac:spMk id="329736" creationId="{066FFC52-A651-6ADA-A5C8-8525ACB7402A}"/>
          </ac:spMkLst>
        </pc:spChg>
        <pc:sldLayoutChg chg="modSp mod">
          <pc:chgData name="Jon Rosdahl" userId="2820f357-2dd4-4127-8713-e0bfde0fd756" providerId="ADAL" clId="{3615F354-5446-49B4-BE30-0293F06C8548}" dt="2025-03-14T16:14:56.119" v="1645" actId="6549"/>
          <pc:sldLayoutMkLst>
            <pc:docMk/>
            <pc:sldMasterMk cId="0" sldId="2147483657"/>
            <pc:sldLayoutMk cId="0" sldId="2147483658"/>
          </pc:sldLayoutMkLst>
          <pc:spChg chg="mod">
            <ac:chgData name="Jon Rosdahl" userId="2820f357-2dd4-4127-8713-e0bfde0fd756" providerId="ADAL" clId="{3615F354-5446-49B4-BE30-0293F06C8548}" dt="2025-03-14T16:14:56.119" v="1645" actId="6549"/>
            <ac:spMkLst>
              <pc:docMk/>
              <pc:sldMasterMk cId="0" sldId="2147483657"/>
              <pc:sldLayoutMk cId="0" sldId="2147483658"/>
              <ac:spMk id="3" creationId="{A432FE7E-60AD-9D71-DE74-E5AF1043C9A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802-EC-25/0040r0</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802-EC-25/0040r0</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41.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Draft prepared for the 802 LMSC Opening Plenary</a:t>
            </a:r>
          </a:p>
          <a:p>
            <a:r>
              <a:rPr lang="en-US" altLang="en-US" dirty="0"/>
              <a:t>R1: updated slide deck</a:t>
            </a:r>
          </a:p>
          <a:p>
            <a:r>
              <a:rPr lang="en-US" altLang="en-US" dirty="0"/>
              <a:t>R2:Updated slide deck for presentation to the 802 LMSC Closing Plenary meeting.</a:t>
            </a:r>
          </a:p>
          <a:p>
            <a:r>
              <a:rPr lang="en-US" altLang="en-US" dirty="0"/>
              <a:t>R3: Update to slide deck – straw poll numbers and edits </a:t>
            </a:r>
            <a:r>
              <a:rPr lang="en-US" altLang="en-US"/>
              <a:t>to motions.</a:t>
            </a:r>
            <a:endParaRPr lang="en-US" altLang="en-US" dirty="0"/>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March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802-EC-25/0040r0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change to the Student Registration Fee process includes a motion to be made to set the fees.  For future sessions, it will be in conjunction with the meeting fees motion, this is to catch us up.</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34</a:t>
            </a:fld>
            <a:endParaRPr lang="en-US" altLang="en-US"/>
          </a:p>
        </p:txBody>
      </p:sp>
    </p:spTree>
    <p:extLst>
      <p:ext uri="{BB962C8B-B14F-4D97-AF65-F5344CB8AC3E}">
        <p14:creationId xmlns:p14="http://schemas.microsoft.com/office/powerpoint/2010/main" val="3246534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 2025 Session Registration Fees: Early-Bird $600   Standard $800    Late/Onsite $1000</a:t>
            </a:r>
          </a:p>
          <a:p>
            <a:pPr lvl="1"/>
            <a:r>
              <a:rPr lang="en-US" sz="1600" dirty="0"/>
              <a:t>$300 discount with 3-night stay</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36</a:t>
            </a:fld>
            <a:endParaRPr lang="en-US" altLang="en-US"/>
          </a:p>
        </p:txBody>
      </p:sp>
    </p:spTree>
    <p:extLst>
      <p:ext uri="{BB962C8B-B14F-4D97-AF65-F5344CB8AC3E}">
        <p14:creationId xmlns:p14="http://schemas.microsoft.com/office/powerpoint/2010/main" val="22784379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38</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40</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March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41</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802-EC-25/0040r0</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Odd years Europe – Even Years Asia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 </a:t>
            </a:r>
          </a:p>
          <a:p>
            <a:pPr lvl="1">
              <a:buFont typeface="Wingdings" panose="05000000000000000000" pitchFamily="2" charset="2"/>
              <a:buChar char="§"/>
            </a:pPr>
            <a:r>
              <a:rPr lang="en-US" sz="1200" b="0" dirty="0"/>
              <a:t>Error found after signing – Amendment in IEEE processing</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February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20</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March 2025</a:t>
            </a:r>
          </a:p>
        </p:txBody>
      </p:sp>
      <p:sp>
        <p:nvSpPr>
          <p:cNvPr id="6" name="Footer Placeholder 5"/>
          <p:cNvSpPr>
            <a:spLocks noGrp="1"/>
          </p:cNvSpPr>
          <p:nvPr>
            <p:ph type="ftr" sz="quarter" idx="4"/>
          </p:nvPr>
        </p:nvSpPr>
        <p:spPr/>
        <p:txBody>
          <a:bodyPr/>
          <a:lstStyle/>
          <a:p>
            <a:pPr>
              <a:defRPr/>
            </a:pPr>
            <a:r>
              <a:rPr lang="en-US"/>
              <a:t>Doc 802-EC-25/0040r0</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22</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BBBDD0-616B-F493-47EA-A11FB10412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693694-E8BF-806E-D19A-8EC067F908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98EFE3-0E6E-BABA-3D35-D7D33A8157E6}"/>
              </a:ext>
            </a:extLst>
          </p:cNvPr>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Odd years Europe – Even Years Asia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 </a:t>
            </a:r>
          </a:p>
          <a:p>
            <a:pPr lvl="1">
              <a:buFont typeface="Wingdings" panose="05000000000000000000" pitchFamily="2" charset="2"/>
              <a:buChar char="§"/>
            </a:pPr>
            <a:r>
              <a:rPr lang="en-US" sz="1200" b="0" dirty="0"/>
              <a:t>Error found after signing – Amendment in IEEE processing</a:t>
            </a:r>
          </a:p>
        </p:txBody>
      </p:sp>
      <p:sp>
        <p:nvSpPr>
          <p:cNvPr id="4" name="Header Placeholder 3">
            <a:extLst>
              <a:ext uri="{FF2B5EF4-FFF2-40B4-BE49-F238E27FC236}">
                <a16:creationId xmlns:a16="http://schemas.microsoft.com/office/drawing/2014/main" id="{02ACC22C-68A7-52FB-2817-876CEFA649E5}"/>
              </a:ext>
            </a:extLst>
          </p:cNvPr>
          <p:cNvSpPr>
            <a:spLocks noGrp="1"/>
          </p:cNvSpPr>
          <p:nvPr>
            <p:ph type="hdr"/>
          </p:nvPr>
        </p:nvSpPr>
        <p:spPr/>
        <p:txBody>
          <a:bodyPr/>
          <a:lstStyle/>
          <a:p>
            <a:r>
              <a:rPr lang="pt-BR"/>
              <a:t>doc.: IEEE 802 EC-24/0006r13</a:t>
            </a:r>
            <a:endParaRPr lang="en-US" dirty="0"/>
          </a:p>
        </p:txBody>
      </p:sp>
      <p:sp>
        <p:nvSpPr>
          <p:cNvPr id="5" name="Date Placeholder 4">
            <a:extLst>
              <a:ext uri="{FF2B5EF4-FFF2-40B4-BE49-F238E27FC236}">
                <a16:creationId xmlns:a16="http://schemas.microsoft.com/office/drawing/2014/main" id="{5B3CAA73-FBF5-B7F9-3644-02910AEC1C66}"/>
              </a:ext>
            </a:extLst>
          </p:cNvPr>
          <p:cNvSpPr>
            <a:spLocks noGrp="1"/>
          </p:cNvSpPr>
          <p:nvPr>
            <p:ph type="dt"/>
          </p:nvPr>
        </p:nvSpPr>
        <p:spPr/>
        <p:txBody>
          <a:bodyPr/>
          <a:lstStyle/>
          <a:p>
            <a:r>
              <a:rPr lang="en-US"/>
              <a:t>February 2025</a:t>
            </a:r>
            <a:endParaRPr lang="en-US" dirty="0"/>
          </a:p>
        </p:txBody>
      </p:sp>
      <p:sp>
        <p:nvSpPr>
          <p:cNvPr id="6" name="Footer Placeholder 5">
            <a:extLst>
              <a:ext uri="{FF2B5EF4-FFF2-40B4-BE49-F238E27FC236}">
                <a16:creationId xmlns:a16="http://schemas.microsoft.com/office/drawing/2014/main" id="{AA0DC7A5-8FA7-DB5A-A095-102A05B975DB}"/>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290F594B-2A21-26A3-1D56-DC17C3A10EC1}"/>
              </a:ext>
            </a:extLst>
          </p:cNvPr>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876729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802.15 Clint asked one more question for clarification about #3</a:t>
            </a:r>
          </a:p>
          <a:p>
            <a:r>
              <a:rPr lang="en-US" sz="1000" dirty="0"/>
              <a:t>4. Would you like to go back to the same social if we come back to this venue?</a:t>
            </a:r>
          </a:p>
          <a:p>
            <a:r>
              <a:rPr lang="en-US" sz="1000" dirty="0"/>
              <a:t>- Yes - 0</a:t>
            </a:r>
          </a:p>
          <a:p>
            <a:r>
              <a:rPr lang="en-US" sz="1000" dirty="0"/>
              <a:t>- No - 19</a:t>
            </a:r>
          </a:p>
          <a:p>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Slide Number Placeholder 4"/>
          <p:cNvSpPr>
            <a:spLocks noGrp="1"/>
          </p:cNvSpPr>
          <p:nvPr>
            <p:ph type="sldNum" sz="quarter" idx="5"/>
          </p:nvPr>
        </p:nvSpPr>
        <p:spPr/>
        <p:txBody>
          <a:bodyPr/>
          <a:lstStyle/>
          <a:p>
            <a:fld id="{9D9A5F81-010C-45C5-B0D5-1FA113717E2E}" type="slidenum">
              <a:rPr lang="en-US" altLang="en-US" smtClean="0"/>
              <a:pPr/>
              <a:t>26</a:t>
            </a:fld>
            <a:endParaRPr lang="en-US" altLang="en-US"/>
          </a:p>
        </p:txBody>
      </p:sp>
      <p:sp>
        <p:nvSpPr>
          <p:cNvPr id="6" name="Footer Placeholder 5">
            <a:extLst>
              <a:ext uri="{FF2B5EF4-FFF2-40B4-BE49-F238E27FC236}">
                <a16:creationId xmlns:a16="http://schemas.microsoft.com/office/drawing/2014/main" id="{4B6B11CA-DF5F-3CF5-2231-A64F100763DB}"/>
              </a:ext>
            </a:extLst>
          </p:cNvPr>
          <p:cNvSpPr>
            <a:spLocks noGrp="1"/>
          </p:cNvSpPr>
          <p:nvPr>
            <p:ph type="ftr" sz="quarter" idx="4"/>
          </p:nvPr>
        </p:nvSpPr>
        <p:spPr/>
        <p:txBody>
          <a:bodyPr/>
          <a:lstStyle/>
          <a:p>
            <a:r>
              <a:rPr lang="en-US" altLang="en-US"/>
              <a:t>Doc 802-EC-25/0040r0</a:t>
            </a:r>
          </a:p>
        </p:txBody>
      </p:sp>
    </p:spTree>
    <p:extLst>
      <p:ext uri="{BB962C8B-B14F-4D97-AF65-F5344CB8AC3E}">
        <p14:creationId xmlns:p14="http://schemas.microsoft.com/office/powerpoint/2010/main" val="1211622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51C582-43AF-B8A6-C57B-0220EE7399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7E339A-0252-9A6A-38DB-955EB4F29F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10150BD-9BD0-8CB1-1AC7-73C4A699C181}"/>
              </a:ext>
            </a:extLst>
          </p:cNvPr>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in IEEE processing</a:t>
            </a:r>
          </a:p>
        </p:txBody>
      </p:sp>
      <p:sp>
        <p:nvSpPr>
          <p:cNvPr id="4" name="Header Placeholder 3">
            <a:extLst>
              <a:ext uri="{FF2B5EF4-FFF2-40B4-BE49-F238E27FC236}">
                <a16:creationId xmlns:a16="http://schemas.microsoft.com/office/drawing/2014/main" id="{594C72F2-03A8-52A6-D4C1-8F9650C8C21B}"/>
              </a:ext>
            </a:extLst>
          </p:cNvPr>
          <p:cNvSpPr>
            <a:spLocks noGrp="1"/>
          </p:cNvSpPr>
          <p:nvPr>
            <p:ph type="hdr"/>
          </p:nvPr>
        </p:nvSpPr>
        <p:spPr/>
        <p:txBody>
          <a:bodyPr/>
          <a:lstStyle/>
          <a:p>
            <a:r>
              <a:rPr lang="pt-BR"/>
              <a:t>doc.: IEEE 802 EC-24/0006r13</a:t>
            </a:r>
            <a:endParaRPr lang="en-US" dirty="0"/>
          </a:p>
        </p:txBody>
      </p:sp>
      <p:sp>
        <p:nvSpPr>
          <p:cNvPr id="5" name="Date Placeholder 4">
            <a:extLst>
              <a:ext uri="{FF2B5EF4-FFF2-40B4-BE49-F238E27FC236}">
                <a16:creationId xmlns:a16="http://schemas.microsoft.com/office/drawing/2014/main" id="{6AE5A4D2-7F24-38B8-CB0F-D226E7A63BE1}"/>
              </a:ext>
            </a:extLst>
          </p:cNvPr>
          <p:cNvSpPr>
            <a:spLocks noGrp="1"/>
          </p:cNvSpPr>
          <p:nvPr>
            <p:ph type="dt"/>
          </p:nvPr>
        </p:nvSpPr>
        <p:spPr/>
        <p:txBody>
          <a:bodyPr/>
          <a:lstStyle/>
          <a:p>
            <a:r>
              <a:rPr lang="en-US"/>
              <a:t>February 2025</a:t>
            </a:r>
            <a:endParaRPr lang="en-US" dirty="0"/>
          </a:p>
        </p:txBody>
      </p:sp>
      <p:sp>
        <p:nvSpPr>
          <p:cNvPr id="6" name="Footer Placeholder 5">
            <a:extLst>
              <a:ext uri="{FF2B5EF4-FFF2-40B4-BE49-F238E27FC236}">
                <a16:creationId xmlns:a16="http://schemas.microsoft.com/office/drawing/2014/main" id="{64EA3D0B-2ADF-5C6D-87EA-A68951E5994D}"/>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ADB20821-197A-5CE8-E72A-B353105C186C}"/>
              </a:ext>
            </a:extLst>
          </p:cNvPr>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2218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effectLst/>
                <a:latin typeface="Roboto" panose="02000000000000000000" pitchFamily="2" charset="0"/>
              </a:rPr>
              <a:t>APAC - Asia Pacific is a </a:t>
            </a:r>
            <a:r>
              <a:rPr lang="en-US" b="1" i="0" dirty="0">
                <a:effectLst/>
                <a:latin typeface="Roboto" panose="02000000000000000000" pitchFamily="2" charset="0"/>
              </a:rPr>
              <a:t>region that includes much of East Asia, South Asia, Southeast Asia, Central Asia, West Asia and Oceania</a:t>
            </a:r>
            <a:r>
              <a:rPr lang="en-US" b="0" i="0" dirty="0">
                <a:effectLst/>
                <a:latin typeface="Roboto" panose="02000000000000000000" pitchFamily="2" charset="0"/>
              </a:rPr>
              <a:t>. The region is loosely defined but generally considered to encompass the area in and around the western Pacific Ocean. APAC stands for Asia-Pacific and is used most often in a political or commerce-related context.</a:t>
            </a:r>
          </a:p>
          <a:p>
            <a:br>
              <a:rPr lang="en-US" b="0" i="0" dirty="0">
                <a:effectLst/>
                <a:latin typeface="Roboto" panose="02000000000000000000" pitchFamily="2" charset="0"/>
              </a:rPr>
            </a:br>
            <a:r>
              <a:rPr lang="en-US" b="0" i="0" dirty="0">
                <a:solidFill>
                  <a:srgbClr val="000000"/>
                </a:solidFill>
                <a:effectLst/>
                <a:latin typeface="Georgia" panose="02040502050405020303" pitchFamily="18" charset="0"/>
              </a:rPr>
              <a:t>Europe can be divided into seven regions based on geography, history, and culture. These regions are the Nordic Countries, Eastern Europe, Central Europe, Southern Europe, Western Europe, British Isles, and the Baltics.</a:t>
            </a:r>
          </a:p>
          <a:p>
            <a:r>
              <a:rPr lang="en-US" b="0" i="0" dirty="0">
                <a:solidFill>
                  <a:srgbClr val="000000"/>
                </a:solidFill>
                <a:effectLst/>
                <a:latin typeface="Georgia" panose="02040502050405020303" pitchFamily="18" charset="0"/>
              </a:rPr>
              <a:t>EMEA – Europe, Middle East, Africa</a:t>
            </a:r>
          </a:p>
          <a:p>
            <a:r>
              <a:rPr lang="en-US" b="0" i="0" dirty="0">
                <a:solidFill>
                  <a:srgbClr val="000000"/>
                </a:solidFill>
                <a:effectLst/>
                <a:latin typeface="Georgia" panose="02040502050405020303" pitchFamily="18" charset="0"/>
              </a:rPr>
              <a:t>Americas – North America, South America, Central America</a:t>
            </a:r>
          </a:p>
          <a:p>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28</a:t>
            </a:fld>
            <a:endParaRPr lang="en-US" altLang="en-US"/>
          </a:p>
        </p:txBody>
      </p:sp>
    </p:spTree>
    <p:extLst>
      <p:ext uri="{BB962C8B-B14F-4D97-AF65-F5344CB8AC3E}">
        <p14:creationId xmlns:p14="http://schemas.microsoft.com/office/powerpoint/2010/main" val="3692300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of March 14, 1:27am</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31</a:t>
            </a:fld>
            <a:endParaRPr lang="en-US" altLang="en-US"/>
          </a:p>
        </p:txBody>
      </p:sp>
    </p:spTree>
    <p:extLst>
      <p:ext uri="{BB962C8B-B14F-4D97-AF65-F5344CB8AC3E}">
        <p14:creationId xmlns:p14="http://schemas.microsoft.com/office/powerpoint/2010/main" val="1678919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March Plenary - March</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ec-25-0040-03-LMSC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March Plenary - Atlanta</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ec-25-0040-03-LMSC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ec/dcn/25/ec-25-0040-03-LMSC-executive-secretary-report-for-2025-march-plenary-atlanta.pptx" TargetMode="External"/><Relationship Id="rId2" Type="http://schemas.openxmlformats.org/officeDocument/2006/relationships/hyperlink" Target="https://mentor.ieee.org/802-ec/dcn/17/ec-17-0120-37-0PNP-ieee-802-lmsc-chairs-guidelines.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registration.ietf.org/123/"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5/ec-25-0037-00-LMSC-atl-802-0325-thingstoknow-hilton-atlanta.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cvent.me/d5xo5D"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March 802 Plenary - Atlanta</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AC19-4832-C0B4-227B-492E62759B63}"/>
              </a:ext>
            </a:extLst>
          </p:cNvPr>
          <p:cNvSpPr>
            <a:spLocks noGrp="1"/>
          </p:cNvSpPr>
          <p:nvPr>
            <p:ph type="title"/>
          </p:nvPr>
        </p:nvSpPr>
        <p:spPr/>
        <p:txBody>
          <a:bodyPr/>
          <a:lstStyle/>
          <a:p>
            <a:r>
              <a:rPr lang="en-US" dirty="0"/>
              <a:t>IEEE 802 Mixed-mode Plenary Attendance</a:t>
            </a:r>
          </a:p>
        </p:txBody>
      </p:sp>
      <p:pic>
        <p:nvPicPr>
          <p:cNvPr id="8" name="Picture 7">
            <a:extLst>
              <a:ext uri="{FF2B5EF4-FFF2-40B4-BE49-F238E27FC236}">
                <a16:creationId xmlns:a16="http://schemas.microsoft.com/office/drawing/2014/main" id="{FEE203E2-D861-0D13-3973-561E0BF52565}"/>
              </a:ext>
            </a:extLst>
          </p:cNvPr>
          <p:cNvPicPr>
            <a:picLocks noChangeAspect="1"/>
          </p:cNvPicPr>
          <p:nvPr/>
        </p:nvPicPr>
        <p:blipFill>
          <a:blip r:embed="rId2"/>
          <a:stretch>
            <a:fillRect/>
          </a:stretch>
        </p:blipFill>
        <p:spPr>
          <a:xfrm>
            <a:off x="489820" y="1600200"/>
            <a:ext cx="5010150" cy="4057650"/>
          </a:xfrm>
          <a:prstGeom prst="rect">
            <a:avLst/>
          </a:prstGeom>
        </p:spPr>
      </p:pic>
      <p:pic>
        <p:nvPicPr>
          <p:cNvPr id="12" name="Picture 11">
            <a:extLst>
              <a:ext uri="{FF2B5EF4-FFF2-40B4-BE49-F238E27FC236}">
                <a16:creationId xmlns:a16="http://schemas.microsoft.com/office/drawing/2014/main" id="{A38EAB31-B5E2-BEF4-A779-06E75A552249}"/>
              </a:ext>
            </a:extLst>
          </p:cNvPr>
          <p:cNvPicPr>
            <a:picLocks noChangeAspect="1"/>
          </p:cNvPicPr>
          <p:nvPr/>
        </p:nvPicPr>
        <p:blipFill>
          <a:blip r:embed="rId3"/>
          <a:stretch>
            <a:fillRect/>
          </a:stretch>
        </p:blipFill>
        <p:spPr>
          <a:xfrm>
            <a:off x="5486400" y="1600200"/>
            <a:ext cx="6257925" cy="4057650"/>
          </a:xfrm>
          <a:prstGeom prst="rect">
            <a:avLst/>
          </a:prstGeom>
        </p:spPr>
      </p:pic>
    </p:spTree>
    <p:extLst>
      <p:ext uri="{BB962C8B-B14F-4D97-AF65-F5344CB8AC3E}">
        <p14:creationId xmlns:p14="http://schemas.microsoft.com/office/powerpoint/2010/main" val="4077812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13:00-14:30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006D2-BBA5-3101-C2AF-4C18D619F081}"/>
              </a:ext>
            </a:extLst>
          </p:cNvPr>
          <p:cNvSpPr>
            <a:spLocks noGrp="1"/>
          </p:cNvSpPr>
          <p:nvPr>
            <p:ph type="title"/>
          </p:nvPr>
        </p:nvSpPr>
        <p:spPr/>
        <p:txBody>
          <a:bodyPr/>
          <a:lstStyle/>
          <a:p>
            <a:r>
              <a:rPr lang="en-US" dirty="0"/>
              <a:t>Suggested Rules Meeting Discussion - 1</a:t>
            </a:r>
          </a:p>
        </p:txBody>
      </p:sp>
      <p:sp>
        <p:nvSpPr>
          <p:cNvPr id="3" name="Content Placeholder 2">
            <a:extLst>
              <a:ext uri="{FF2B5EF4-FFF2-40B4-BE49-F238E27FC236}">
                <a16:creationId xmlns:a16="http://schemas.microsoft.com/office/drawing/2014/main" id="{8920A2F1-F520-9C3D-F930-9DE97839E1CD}"/>
              </a:ext>
            </a:extLst>
          </p:cNvPr>
          <p:cNvSpPr>
            <a:spLocks noGrp="1"/>
          </p:cNvSpPr>
          <p:nvPr>
            <p:ph idx="1"/>
          </p:nvPr>
        </p:nvSpPr>
        <p:spPr/>
        <p:txBody>
          <a:bodyPr/>
          <a:lstStyle/>
          <a:p>
            <a:r>
              <a:rPr lang="en-US" dirty="0"/>
              <a:t>Review when IEEE LMSC can Set Meeting Time</a:t>
            </a:r>
            <a:endParaRPr lang="en-US" sz="3200" dirty="0"/>
          </a:p>
          <a:p>
            <a:pPr lvl="1"/>
            <a:r>
              <a:rPr lang="en-US" dirty="0"/>
              <a:t>Does 4.1.4 provide precedence to 5.1?  </a:t>
            </a:r>
          </a:p>
          <a:p>
            <a:pPr lvl="1"/>
            <a:r>
              <a:rPr lang="en-US" dirty="0"/>
              <a:t>Does 5.1 allow the 802 LMSC to set time?</a:t>
            </a:r>
          </a:p>
          <a:p>
            <a:pPr lvl="1"/>
            <a:r>
              <a:rPr lang="en-US" dirty="0"/>
              <a:t>Add to Rules Meeting tonight.</a:t>
            </a:r>
          </a:p>
          <a:p>
            <a:pPr lvl="1"/>
            <a:r>
              <a:rPr lang="en-US" dirty="0"/>
              <a:t>More discussion on Thursday Morning Future Venue </a:t>
            </a:r>
            <a:r>
              <a:rPr lang="en-US" dirty="0" err="1"/>
              <a:t>AdHoc</a:t>
            </a:r>
            <a:r>
              <a:rPr lang="en-US" dirty="0"/>
              <a:t> - Resource review 7:30-8am</a:t>
            </a:r>
          </a:p>
          <a:p>
            <a:endParaRPr lang="en-US" dirty="0"/>
          </a:p>
        </p:txBody>
      </p:sp>
    </p:spTree>
    <p:extLst>
      <p:ext uri="{BB962C8B-B14F-4D97-AF65-F5344CB8AC3E}">
        <p14:creationId xmlns:p14="http://schemas.microsoft.com/office/powerpoint/2010/main" val="2192995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3506B-2D2E-EDEE-2F47-683BE3EED1E0}"/>
              </a:ext>
            </a:extLst>
          </p:cNvPr>
          <p:cNvSpPr>
            <a:spLocks noGrp="1"/>
          </p:cNvSpPr>
          <p:nvPr>
            <p:ph type="title"/>
          </p:nvPr>
        </p:nvSpPr>
        <p:spPr/>
        <p:txBody>
          <a:bodyPr/>
          <a:lstStyle/>
          <a:p>
            <a:r>
              <a:rPr lang="en-US" dirty="0"/>
              <a:t>Suggested Rules Meeting Discussion - 2</a:t>
            </a:r>
          </a:p>
        </p:txBody>
      </p:sp>
      <p:sp>
        <p:nvSpPr>
          <p:cNvPr id="3" name="Content Placeholder 2">
            <a:extLst>
              <a:ext uri="{FF2B5EF4-FFF2-40B4-BE49-F238E27FC236}">
                <a16:creationId xmlns:a16="http://schemas.microsoft.com/office/drawing/2014/main" id="{62BD3C48-8D10-FDDF-8EF6-944C59E32F5C}"/>
              </a:ext>
            </a:extLst>
          </p:cNvPr>
          <p:cNvSpPr>
            <a:spLocks noGrp="1"/>
          </p:cNvSpPr>
          <p:nvPr>
            <p:ph idx="1"/>
          </p:nvPr>
        </p:nvSpPr>
        <p:spPr/>
        <p:txBody>
          <a:bodyPr/>
          <a:lstStyle/>
          <a:p>
            <a:r>
              <a:rPr lang="en-US" dirty="0"/>
              <a:t>Revisit Student Rules</a:t>
            </a:r>
          </a:p>
          <a:p>
            <a:pPr lvl="1"/>
            <a:r>
              <a:rPr lang="en-US" dirty="0"/>
              <a:t>There was a motion that set Student Registration fee to $100 for 2024 in November 2023 but then should have reverted to the published rule set by November 2022 motion going forward unless a change is made.</a:t>
            </a:r>
          </a:p>
          <a:p>
            <a:pPr lvl="1"/>
            <a:r>
              <a:rPr lang="en-US" dirty="0"/>
              <a:t>Will bring up tonight during Rules meeting – Review Students registering – how are we validating?</a:t>
            </a:r>
          </a:p>
          <a:p>
            <a:pPr lvl="1"/>
            <a:r>
              <a:rPr lang="en-US" dirty="0"/>
              <a:t>Are we seeing value in the registration type?</a:t>
            </a:r>
          </a:p>
        </p:txBody>
      </p:sp>
    </p:spTree>
    <p:extLst>
      <p:ext uri="{BB962C8B-B14F-4D97-AF65-F5344CB8AC3E}">
        <p14:creationId xmlns:p14="http://schemas.microsoft.com/office/powerpoint/2010/main" val="786157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028B8-9774-13DA-D027-609A161A661A}"/>
              </a:ext>
            </a:extLst>
          </p:cNvPr>
          <p:cNvSpPr>
            <a:spLocks noGrp="1"/>
          </p:cNvSpPr>
          <p:nvPr>
            <p:ph type="title"/>
          </p:nvPr>
        </p:nvSpPr>
        <p:spPr/>
        <p:txBody>
          <a:bodyPr/>
          <a:lstStyle/>
          <a:p>
            <a:r>
              <a:rPr lang="en-US" sz="2000" dirty="0"/>
              <a:t>IEEE 802 LMSC Operations Manual, v26 Revised 17 March 2023</a:t>
            </a:r>
          </a:p>
        </p:txBody>
      </p:sp>
      <p:sp>
        <p:nvSpPr>
          <p:cNvPr id="3" name="Content Placeholder 2">
            <a:extLst>
              <a:ext uri="{FF2B5EF4-FFF2-40B4-BE49-F238E27FC236}">
                <a16:creationId xmlns:a16="http://schemas.microsoft.com/office/drawing/2014/main" id="{6B5FF0A1-6B19-0C2F-9636-5305020E7CB0}"/>
              </a:ext>
            </a:extLst>
          </p:cNvPr>
          <p:cNvSpPr>
            <a:spLocks noGrp="1"/>
          </p:cNvSpPr>
          <p:nvPr>
            <p:ph idx="1"/>
          </p:nvPr>
        </p:nvSpPr>
        <p:spPr/>
        <p:txBody>
          <a:bodyPr/>
          <a:lstStyle/>
          <a:p>
            <a:r>
              <a:rPr lang="en-US" sz="2000" dirty="0"/>
              <a:t>5.1 Plenary Sessions </a:t>
            </a:r>
          </a:p>
          <a:p>
            <a:pPr lvl="1"/>
            <a:r>
              <a:rPr lang="en-US" sz="2000" dirty="0"/>
              <a:t>Plenary Sessions are the primary LMSC sessions. All active IEEE 802 LMSC Working Groups hold their Plenary Sessions during IEEE 802 LMSC Plenary Sessions. </a:t>
            </a:r>
          </a:p>
          <a:p>
            <a:pPr lvl="1"/>
            <a:r>
              <a:rPr lang="en-US" sz="2000" dirty="0"/>
              <a:t>IEEE 802 LMSC may collect fees, usually a registration fee, from all attendees of any portion of any technical meeting that is a part of an IEEE 802 LMSC Plenary Session to cover the expenses of the Plenary Session and the expenses of operating IEEE 802 LMSC. </a:t>
            </a:r>
          </a:p>
          <a:p>
            <a:pPr lvl="1"/>
            <a:r>
              <a:rPr lang="en-US" sz="2000" dirty="0"/>
              <a:t>A Plenary Session begins with the IEEE 802 LMSC Opening Meeting and ends with the IEEE 802 LMSC Closing Meeting. </a:t>
            </a:r>
            <a:r>
              <a:rPr lang="en-US" sz="2000" dirty="0">
                <a:highlight>
                  <a:srgbClr val="FFFF00"/>
                </a:highlight>
              </a:rPr>
              <a:t>The IEEE 802 LMSC determines the times and dates for these meetings. </a:t>
            </a:r>
          </a:p>
          <a:p>
            <a:pPr lvl="1"/>
            <a:r>
              <a:rPr lang="en-US" sz="2000" dirty="0"/>
              <a:t>Working group meetings during the Plenary Session </a:t>
            </a:r>
            <a:r>
              <a:rPr lang="en-US" sz="2000" dirty="0">
                <a:highlight>
                  <a:srgbClr val="FFFF00"/>
                </a:highlight>
              </a:rPr>
              <a:t>may begin after the end of the IEEE 802 LMSC Opening Meeting </a:t>
            </a:r>
            <a:r>
              <a:rPr lang="en-US" sz="2000" dirty="0"/>
              <a:t>and shall end prior to the start of the IEEE 802 LMSC Closing Meeting.”</a:t>
            </a:r>
          </a:p>
        </p:txBody>
      </p:sp>
    </p:spTree>
    <p:extLst>
      <p:ext uri="{BB962C8B-B14F-4D97-AF65-F5344CB8AC3E}">
        <p14:creationId xmlns:p14="http://schemas.microsoft.com/office/powerpoint/2010/main" val="2848618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02801-50EC-C793-050F-84A8127CF5F0}"/>
              </a:ext>
            </a:extLst>
          </p:cNvPr>
          <p:cNvSpPr>
            <a:spLocks noGrp="1"/>
          </p:cNvSpPr>
          <p:nvPr>
            <p:ph type="title"/>
          </p:nvPr>
        </p:nvSpPr>
        <p:spPr/>
        <p:txBody>
          <a:bodyPr/>
          <a:lstStyle/>
          <a:p>
            <a:r>
              <a:rPr lang="en-US" sz="2000" dirty="0"/>
              <a:t>IEEE 802 LMSC Operations Manual, v26 Revised 17 March 2023</a:t>
            </a:r>
          </a:p>
        </p:txBody>
      </p:sp>
      <p:sp>
        <p:nvSpPr>
          <p:cNvPr id="3" name="Content Placeholder 2">
            <a:extLst>
              <a:ext uri="{FF2B5EF4-FFF2-40B4-BE49-F238E27FC236}">
                <a16:creationId xmlns:a16="http://schemas.microsoft.com/office/drawing/2014/main" id="{29583209-DF55-B29B-1140-D81783134739}"/>
              </a:ext>
            </a:extLst>
          </p:cNvPr>
          <p:cNvSpPr>
            <a:spLocks noGrp="1"/>
          </p:cNvSpPr>
          <p:nvPr>
            <p:ph idx="1"/>
          </p:nvPr>
        </p:nvSpPr>
        <p:spPr/>
        <p:txBody>
          <a:bodyPr/>
          <a:lstStyle/>
          <a:p>
            <a:pPr marL="0" indent="0">
              <a:buNone/>
            </a:pPr>
            <a:r>
              <a:rPr lang="en-US" sz="2000" dirty="0"/>
              <a:t>4.1.4 </a:t>
            </a:r>
            <a:r>
              <a:rPr lang="en-US" sz="2000" dirty="0">
                <a:highlight>
                  <a:srgbClr val="FFFF00"/>
                </a:highlight>
              </a:rPr>
              <a:t>Procedure for limiting the length of the IEEE 802 sponsor meetings</a:t>
            </a:r>
          </a:p>
          <a:p>
            <a:r>
              <a:rPr lang="en-US" sz="2000" dirty="0"/>
              <a:t> d) For an in-person Plenary Session, the opening IEEE 802 LMSC meeting shall start at 8:00 a.m. and end no later than 10:30 a.m. on Monday morning and the closing IEEE 802 LMSC meeting shall start at 1:00 p.m. and shall end no later than 6:00 p.m. on Friday of the Plenary Session. </a:t>
            </a:r>
          </a:p>
          <a:p>
            <a:endParaRPr lang="en-US" sz="2000" dirty="0"/>
          </a:p>
          <a:p>
            <a:r>
              <a:rPr lang="en-US" sz="2000" dirty="0"/>
              <a:t>Does 4.1.4 provide precedence to 5.1?  </a:t>
            </a:r>
          </a:p>
          <a:p>
            <a:r>
              <a:rPr lang="en-US" sz="2000" dirty="0"/>
              <a:t>Does 5.1 allow the 802 LMSC to set time?</a:t>
            </a:r>
          </a:p>
          <a:p>
            <a:r>
              <a:rPr lang="en-US" sz="2000" dirty="0"/>
              <a:t>Add to Rules Meeting Monday Night.</a:t>
            </a:r>
          </a:p>
          <a:p>
            <a:r>
              <a:rPr lang="en-US" sz="2000" dirty="0"/>
              <a:t>More discussion on Thursday Morning Future Venue </a:t>
            </a:r>
            <a:r>
              <a:rPr lang="en-US" sz="2000" dirty="0" err="1"/>
              <a:t>AdHoc</a:t>
            </a:r>
            <a:r>
              <a:rPr lang="en-US" sz="2000" dirty="0"/>
              <a:t> - Resource review 7:30-8am</a:t>
            </a:r>
          </a:p>
        </p:txBody>
      </p:sp>
    </p:spTree>
    <p:extLst>
      <p:ext uri="{BB962C8B-B14F-4D97-AF65-F5344CB8AC3E}">
        <p14:creationId xmlns:p14="http://schemas.microsoft.com/office/powerpoint/2010/main" val="2814786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A0BFC-FFDD-034D-F68B-E6E571F7BEB9}"/>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C8BD841-E99B-9864-936C-4E7642D17F9B}"/>
              </a:ext>
            </a:extLst>
          </p:cNvPr>
          <p:cNvSpPr>
            <a:spLocks noGrp="1"/>
          </p:cNvSpPr>
          <p:nvPr>
            <p:ph idx="1"/>
          </p:nvPr>
        </p:nvSpPr>
        <p:spPr/>
        <p:txBody>
          <a:bodyPr/>
          <a:lstStyle/>
          <a:p>
            <a:r>
              <a:rPr lang="en-US" dirty="0"/>
              <a:t>4.2 Student Fees (LMSC motion origin, motion approved 17 November 2022.) </a:t>
            </a:r>
          </a:p>
          <a:p>
            <a:r>
              <a:rPr lang="en-US" dirty="0"/>
              <a:t>Superseded by Motion #3 during 2023 Nov 802 Closing Meeting for 2024 Sessions.</a:t>
            </a:r>
          </a:p>
          <a:p>
            <a:endParaRPr lang="en-US" dirty="0"/>
          </a:p>
          <a:p>
            <a:endParaRPr lang="en-US" dirty="0"/>
          </a:p>
          <a:p>
            <a:r>
              <a:rPr lang="en-US" dirty="0"/>
              <a:t>2025 Sessions – Student fee should have been revisited during the 2024 November Session.</a:t>
            </a:r>
          </a:p>
          <a:p>
            <a:endParaRPr lang="en-US" dirty="0"/>
          </a:p>
          <a:p>
            <a:endParaRPr lang="en-US" dirty="0"/>
          </a:p>
        </p:txBody>
      </p:sp>
      <p:pic>
        <p:nvPicPr>
          <p:cNvPr id="5" name="Picture 4">
            <a:extLst>
              <a:ext uri="{FF2B5EF4-FFF2-40B4-BE49-F238E27FC236}">
                <a16:creationId xmlns:a16="http://schemas.microsoft.com/office/drawing/2014/main" id="{DBC13381-130B-B7DC-B111-C70C9FB082FA}"/>
              </a:ext>
            </a:extLst>
          </p:cNvPr>
          <p:cNvPicPr>
            <a:picLocks noChangeAspect="1"/>
          </p:cNvPicPr>
          <p:nvPr/>
        </p:nvPicPr>
        <p:blipFill>
          <a:blip r:embed="rId2"/>
          <a:stretch>
            <a:fillRect/>
          </a:stretch>
        </p:blipFill>
        <p:spPr>
          <a:xfrm>
            <a:off x="1371600" y="3429001"/>
            <a:ext cx="7705725" cy="1219200"/>
          </a:xfrm>
          <a:prstGeom prst="rect">
            <a:avLst/>
          </a:prstGeom>
        </p:spPr>
      </p:pic>
    </p:spTree>
    <p:extLst>
      <p:ext uri="{BB962C8B-B14F-4D97-AF65-F5344CB8AC3E}">
        <p14:creationId xmlns:p14="http://schemas.microsoft.com/office/powerpoint/2010/main" val="693640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0EFC08-7B92-C25C-8FBC-E9CE4D973E45}"/>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0DAEC39-BF46-9893-2D6F-32222D649C67}"/>
              </a:ext>
            </a:extLst>
          </p:cNvPr>
          <p:cNvSpPr>
            <a:spLocks noGrp="1"/>
          </p:cNvSpPr>
          <p:nvPr>
            <p:ph idx="1"/>
          </p:nvPr>
        </p:nvSpPr>
        <p:spPr/>
        <p:txBody>
          <a:bodyPr/>
          <a:lstStyle/>
          <a:p>
            <a:pPr marL="0" indent="0">
              <a:buNone/>
            </a:pPr>
            <a:r>
              <a:rPr lang="en-US" sz="1400" dirty="0"/>
              <a:t>4.2 Student Fees </a:t>
            </a:r>
          </a:p>
          <a:p>
            <a:pPr marL="0" indent="0">
              <a:buNone/>
            </a:pPr>
            <a:r>
              <a:rPr lang="en-US" sz="1400" dirty="0"/>
              <a:t>(LMSC motion origin, motion approved 17 November 2022.) </a:t>
            </a:r>
          </a:p>
          <a:p>
            <a:pPr marL="0" indent="0">
              <a:buNone/>
            </a:pPr>
            <a:r>
              <a:rPr lang="en-US" sz="1400" dirty="0"/>
              <a:t>This guideline defines how IEEE 802 will handle student registration fees. </a:t>
            </a:r>
          </a:p>
          <a:p>
            <a:pPr marL="0" indent="0">
              <a:buNone/>
            </a:pPr>
            <a:r>
              <a:rPr lang="en-US" sz="1400" dirty="0"/>
              <a:t>Moved: Student registration fee at the IEEE 802 plenary sessions of $150. </a:t>
            </a:r>
          </a:p>
          <a:p>
            <a:pPr marL="400050" lvl="1" indent="0">
              <a:buNone/>
            </a:pPr>
            <a:r>
              <a:rPr lang="en-US" sz="1400" dirty="0"/>
              <a:t>1) This motion is effective from the November 2022 plenary session onward. </a:t>
            </a:r>
          </a:p>
          <a:p>
            <a:pPr marL="400050" lvl="1" indent="0">
              <a:buNone/>
            </a:pPr>
            <a:r>
              <a:rPr lang="en-US" sz="1400" dirty="0"/>
              <a:t>2) Professors and academic staff need to pay the full registration fee. There are no exceptions to that rule. Retirees, out of work attendees also pay the full rate. IEEE 802 already has a number of university members attending and they will continue to pay the full fee. </a:t>
            </a:r>
          </a:p>
          <a:p>
            <a:pPr marL="400050" lvl="1" indent="0">
              <a:buNone/>
            </a:pPr>
            <a:r>
              <a:rPr lang="en-US" sz="1400" dirty="0"/>
              <a:t>3) The student discount is based upon: </a:t>
            </a:r>
          </a:p>
          <a:p>
            <a:pPr marL="800100" lvl="2" indent="0">
              <a:buNone/>
            </a:pPr>
            <a:r>
              <a:rPr lang="en-US" sz="1400" dirty="0"/>
              <a:t>a) Student attendance will not count toward voting rights.</a:t>
            </a:r>
          </a:p>
          <a:p>
            <a:pPr marL="800100" lvl="2" indent="0">
              <a:buNone/>
            </a:pPr>
            <a:r>
              <a:rPr lang="en-US" sz="1400" dirty="0"/>
              <a:t>b) Students will not be included in the Membership Data Base for future meeting announcements. Since students are expected to change status rapidly, we don't want to try to keep track of their address. </a:t>
            </a:r>
          </a:p>
          <a:p>
            <a:pPr marL="800100" lvl="2" indent="0">
              <a:buNone/>
            </a:pPr>
            <a:r>
              <a:rPr lang="en-US" sz="1400" dirty="0"/>
              <a:t>c) Students might join a Working Group Chair's reflector, at the discretion of the Working Group Chair. </a:t>
            </a:r>
          </a:p>
          <a:p>
            <a:pPr marL="400050" lvl="1" indent="0">
              <a:buNone/>
            </a:pPr>
            <a:r>
              <a:rPr lang="en-US" sz="1400" dirty="0"/>
              <a:t>To obtain this discount, a member of the LMSC needs to certify the student. This will typically require the LMSC member to confirm that the individual is a student and that the LMSC member has explained the process for attending IEEE 802 meetings. </a:t>
            </a:r>
          </a:p>
          <a:p>
            <a:pPr marL="400050" lvl="1" indent="0">
              <a:buNone/>
            </a:pPr>
            <a:r>
              <a:rPr lang="en-US" sz="1400" dirty="0"/>
              <a:t>Registration form will be filled out and fee will be paid at the meeting in normal manner. Student Badge will designate "student". </a:t>
            </a:r>
          </a:p>
          <a:p>
            <a:pPr marL="400050" lvl="1" indent="0">
              <a:buNone/>
            </a:pPr>
            <a:r>
              <a:rPr lang="en-US" sz="1400" dirty="0"/>
              <a:t>A student is defined as currently taking at least 50% of a normal full-time academic program in an IEEE designated field of interest for the current academic year. </a:t>
            </a:r>
          </a:p>
          <a:p>
            <a:pPr marL="400050" lvl="1" indent="0">
              <a:buNone/>
            </a:pPr>
            <a:r>
              <a:rPr lang="en-US" sz="1400" dirty="0"/>
              <a:t>The number of student discounts at a meeting will be limited to the first 10 applications.</a:t>
            </a:r>
          </a:p>
        </p:txBody>
      </p:sp>
    </p:spTree>
    <p:extLst>
      <p:ext uri="{BB962C8B-B14F-4D97-AF65-F5344CB8AC3E}">
        <p14:creationId xmlns:p14="http://schemas.microsoft.com/office/powerpoint/2010/main" val="2909531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10972800" cy="990600"/>
          </a:xfrm>
        </p:spPr>
        <p:txBody>
          <a:bodyPr/>
          <a:lstStyle/>
          <a:p>
            <a:r>
              <a:rPr lang="en-US" sz="3200" dirty="0"/>
              <a:t>Future Venue </a:t>
            </a:r>
            <a:r>
              <a:rPr lang="en-US" sz="3200" dirty="0" err="1"/>
              <a:t>AdHoc</a:t>
            </a:r>
            <a:r>
              <a:rPr lang="en-US" sz="3200" dirty="0"/>
              <a:t> – Resource review/planning </a:t>
            </a:r>
            <a:br>
              <a:rPr lang="en-US" sz="3200" dirty="0"/>
            </a:br>
            <a:r>
              <a:rPr lang="en-US" sz="3200" dirty="0"/>
              <a:t>–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Summary for </a:t>
            </a:r>
            <a:r>
              <a:rPr lang="en-GB" dirty="0"/>
              <a:t>2025 July 802 Plenary </a:t>
            </a:r>
            <a:r>
              <a:rPr lang="en-US" sz="2800" b="0" dirty="0"/>
              <a:t>Melia Castilla Madrid, Madrid, Spain </a:t>
            </a:r>
            <a:endParaRPr lang="en-GB" dirty="0"/>
          </a:p>
          <a:p>
            <a:pPr lvl="1"/>
            <a:r>
              <a:rPr lang="en-GB" dirty="0"/>
              <a:t>Adjourn 8:00am</a:t>
            </a:r>
          </a:p>
        </p:txBody>
      </p:sp>
    </p:spTree>
    <p:extLst>
      <p:ext uri="{BB962C8B-B14F-4D97-AF65-F5344CB8AC3E}">
        <p14:creationId xmlns:p14="http://schemas.microsoft.com/office/powerpoint/2010/main" val="3373978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7AD44-D259-5659-06A1-2D567B8CE715}"/>
              </a:ext>
            </a:extLst>
          </p:cNvPr>
          <p:cNvSpPr>
            <a:spLocks noGrp="1"/>
          </p:cNvSpPr>
          <p:nvPr>
            <p:ph type="title"/>
          </p:nvPr>
        </p:nvSpPr>
        <p:spPr/>
        <p:txBody>
          <a:bodyPr/>
          <a:lstStyle/>
          <a:p>
            <a:r>
              <a:rPr lang="en-US" sz="3600" dirty="0">
                <a:highlight>
                  <a:srgbClr val="FFFF00"/>
                </a:highlight>
              </a:rPr>
              <a:t>2025 July 27 – Aug 1– </a:t>
            </a:r>
            <a:r>
              <a:rPr lang="en-US" sz="3600" dirty="0"/>
              <a:t>Madrid</a:t>
            </a:r>
            <a:endParaRPr lang="en-US" dirty="0"/>
          </a:p>
        </p:txBody>
      </p:sp>
      <p:sp>
        <p:nvSpPr>
          <p:cNvPr id="3" name="Content Placeholder 2">
            <a:extLst>
              <a:ext uri="{FF2B5EF4-FFF2-40B4-BE49-F238E27FC236}">
                <a16:creationId xmlns:a16="http://schemas.microsoft.com/office/drawing/2014/main" id="{4BEDE28F-A8B6-5DAA-94DA-AB3FF84D31A2}"/>
              </a:ext>
            </a:extLst>
          </p:cNvPr>
          <p:cNvSpPr>
            <a:spLocks noGrp="1"/>
          </p:cNvSpPr>
          <p:nvPr>
            <p:ph idx="1"/>
          </p:nvPr>
        </p:nvSpPr>
        <p:spPr>
          <a:xfrm>
            <a:off x="334433" y="1341437"/>
            <a:ext cx="10972800"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a:t>Lunch 13:00-14:30 </a:t>
            </a:r>
            <a:endParaRPr lang="en-US" sz="1800" dirty="0"/>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endParaRPr lang="en-US" dirty="0"/>
          </a:p>
        </p:txBody>
      </p:sp>
    </p:spTree>
    <p:extLst>
      <p:ext uri="{BB962C8B-B14F-4D97-AF65-F5344CB8AC3E}">
        <p14:creationId xmlns:p14="http://schemas.microsoft.com/office/powerpoint/2010/main" val="2822043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Contract Status– Thurs 8 am</a:t>
            </a:r>
          </a:p>
        </p:txBody>
      </p:sp>
      <p:sp>
        <p:nvSpPr>
          <p:cNvPr id="3" name="Content Placeholder 2"/>
          <p:cNvSpPr>
            <a:spLocks noGrp="1"/>
          </p:cNvSpPr>
          <p:nvPr>
            <p:ph idx="1"/>
          </p:nvPr>
        </p:nvSpPr>
        <p:spPr>
          <a:xfrm>
            <a:off x="334433" y="1341438"/>
            <a:ext cx="10972800" cy="5135562"/>
          </a:xfrm>
        </p:spPr>
        <p:txBody>
          <a:bodyPr/>
          <a:lstStyle/>
          <a:p>
            <a:r>
              <a:rPr lang="en-US" sz="2800" dirty="0"/>
              <a:t>Proposed Future Venues </a:t>
            </a:r>
            <a:r>
              <a:rPr lang="en-US" sz="2800" dirty="0" err="1"/>
              <a:t>AdHoc</a:t>
            </a:r>
            <a:r>
              <a:rPr lang="en-US" sz="2800" dirty="0"/>
              <a:t> Agenda:</a:t>
            </a:r>
          </a:p>
          <a:p>
            <a:pPr lvl="1"/>
            <a:r>
              <a:rPr lang="en-US" dirty="0"/>
              <a:t>Start time – 8:00 am</a:t>
            </a:r>
          </a:p>
          <a:p>
            <a:pPr lvl="2"/>
            <a:r>
              <a:rPr lang="en-US" sz="2000" dirty="0"/>
              <a:t>Review Contract Status</a:t>
            </a:r>
          </a:p>
          <a:p>
            <a:pPr lvl="2"/>
            <a:r>
              <a:rPr lang="en-US" sz="2000" dirty="0"/>
              <a:t>Future Issues</a:t>
            </a:r>
          </a:p>
          <a:p>
            <a:pPr lvl="2"/>
            <a:r>
              <a:rPr lang="en-US" sz="2000" dirty="0"/>
              <a:t>Timing for 2025 July Session</a:t>
            </a:r>
          </a:p>
          <a:p>
            <a:pPr lvl="2"/>
            <a:endParaRPr lang="en-US" sz="2000" dirty="0"/>
          </a:p>
          <a:p>
            <a:pPr lvl="1"/>
            <a:r>
              <a:rPr lang="en-US" dirty="0"/>
              <a:t>End time – 9:00am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32E8EF-BCD3-FA5B-D2D7-A0EB6E0735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FDB228-EC0B-9F61-146F-CE55D8B01A8A}"/>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F05F1372-8BA4-33D2-7A6F-0A340A7EA325}"/>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E20666EE-C73C-0BF8-6945-176CBAF512CA}"/>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1452093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a:xfrm>
            <a:off x="334433" y="1341438"/>
            <a:ext cx="10972800" cy="5201424"/>
          </a:xfrm>
        </p:spPr>
        <p:txBody>
          <a:bodyPr>
            <a:spAutoFit/>
          </a:bodyPr>
          <a:lstStyle/>
          <a:p>
            <a:r>
              <a:rPr lang="en-US" sz="2000" dirty="0"/>
              <a:t>Friday Closing Plenary:</a:t>
            </a:r>
          </a:p>
          <a:p>
            <a:pPr marL="400050" lvl="1" indent="0">
              <a:buNone/>
            </a:pPr>
            <a:r>
              <a:rPr lang="en-US" sz="2000" dirty="0"/>
              <a:t>4.02: Future Meetings</a:t>
            </a:r>
          </a:p>
          <a:p>
            <a:pPr marL="800100" lvl="2" indent="0">
              <a:buNone/>
            </a:pPr>
            <a:r>
              <a:rPr lang="en-US" sz="2000" dirty="0"/>
              <a:t>1. Straw poll on This Venue</a:t>
            </a:r>
          </a:p>
          <a:p>
            <a:pPr marL="800100" lvl="2" indent="0">
              <a:buNone/>
            </a:pPr>
            <a:r>
              <a:rPr lang="en-US" sz="2000" dirty="0"/>
              <a:t>2. 802 Contract Status</a:t>
            </a:r>
          </a:p>
          <a:p>
            <a:pPr marL="800100" lvl="2" indent="0">
              <a:buNone/>
            </a:pPr>
            <a:r>
              <a:rPr lang="en-US" sz="2000" dirty="0"/>
              <a:t>3. Future Direction Straw poll – 1-1-1 regions</a:t>
            </a:r>
          </a:p>
          <a:p>
            <a:pPr marL="800100" lvl="2" indent="0">
              <a:buNone/>
            </a:pPr>
            <a:r>
              <a:rPr lang="en-US" sz="2000" dirty="0"/>
              <a:t>4. Registration Information – </a:t>
            </a:r>
          </a:p>
          <a:p>
            <a:pPr marL="400050" lvl="1" indent="0">
              <a:buNone/>
            </a:pPr>
            <a:r>
              <a:rPr lang="en-US" sz="2000" dirty="0"/>
              <a:t>4.021 Motion to change 802 Chair’s Guidelines: Student Registration </a:t>
            </a:r>
          </a:p>
          <a:p>
            <a:pPr marL="400050" lvl="1" indent="0">
              <a:buNone/>
            </a:pPr>
            <a:r>
              <a:rPr lang="en-US" sz="2000" dirty="0"/>
              <a:t>4.022 Motion to Create IETF Day Pass for 2025 July IEEE 802 Plenary</a:t>
            </a:r>
          </a:p>
          <a:p>
            <a:pPr marL="800100" lvl="2" indent="0">
              <a:buNone/>
            </a:pPr>
            <a:endParaRPr lang="en-US" sz="2000" dirty="0"/>
          </a:p>
          <a:p>
            <a:pPr marL="457200" lvl="1" indent="0">
              <a:buNone/>
            </a:pPr>
            <a:r>
              <a:rPr lang="en-US" sz="2000" dirty="0"/>
              <a:t>8.033 Executive Secretary Report</a:t>
            </a:r>
          </a:p>
          <a:p>
            <a:pPr marL="457200" lvl="1" indent="0">
              <a:buNone/>
            </a:pPr>
            <a:r>
              <a:rPr lang="en-US" sz="2000" dirty="0"/>
              <a:t>8.04 Announcement of 802 EC Interim Telecons</a:t>
            </a:r>
          </a:p>
          <a:p>
            <a:pPr marL="457200" lvl="1" indent="0">
              <a:buNone/>
            </a:pPr>
            <a:r>
              <a:rPr lang="en-US" sz="2000" dirty="0"/>
              <a:t>8.05 Call for Tutorials for Nov 2024 Plenary </a:t>
            </a:r>
          </a:p>
          <a:p>
            <a:pPr marL="457200" lvl="1" indent="0">
              <a:buNone/>
            </a:pPr>
            <a:endParaRPr lang="en-US" sz="2000" dirty="0"/>
          </a:p>
          <a:p>
            <a:pPr marL="457200" lvl="1" indent="0">
              <a:buNone/>
            </a:pPr>
            <a:endParaRPr lang="en-US" sz="2000" dirty="0"/>
          </a:p>
        </p:txBody>
      </p:sp>
    </p:spTree>
    <p:extLst>
      <p:ext uri="{BB962C8B-B14F-4D97-AF65-F5344CB8AC3E}">
        <p14:creationId xmlns:p14="http://schemas.microsoft.com/office/powerpoint/2010/main" val="831560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1C1A-D57D-3F9C-158C-2A4143075486}"/>
              </a:ext>
            </a:extLst>
          </p:cNvPr>
          <p:cNvSpPr>
            <a:spLocks noGrp="1"/>
          </p:cNvSpPr>
          <p:nvPr>
            <p:ph type="title"/>
          </p:nvPr>
        </p:nvSpPr>
        <p:spPr/>
        <p:txBody>
          <a:bodyPr/>
          <a:lstStyle/>
          <a:p>
            <a:r>
              <a:rPr lang="en-US" sz="2800" dirty="0"/>
              <a:t>4.02 – 1. Straw Poll: Return to This Venue: </a:t>
            </a:r>
            <a:br>
              <a:rPr lang="en-US" sz="2800" dirty="0"/>
            </a:br>
            <a:r>
              <a:rPr lang="en-US" sz="2800" dirty="0"/>
              <a:t>(Hyatt Regency Vancouver – 2024 Nov)</a:t>
            </a:r>
          </a:p>
        </p:txBody>
      </p:sp>
      <p:sp>
        <p:nvSpPr>
          <p:cNvPr id="4" name="Content Placeholder 2">
            <a:extLst>
              <a:ext uri="{FF2B5EF4-FFF2-40B4-BE49-F238E27FC236}">
                <a16:creationId xmlns:a16="http://schemas.microsoft.com/office/drawing/2014/main" id="{2574052F-AC15-5EAE-AD1D-921F05235D40}"/>
              </a:ext>
            </a:extLst>
          </p:cNvPr>
          <p:cNvSpPr>
            <a:spLocks noGrp="1"/>
          </p:cNvSpPr>
          <p:nvPr>
            <p:ph sz="half" idx="1"/>
          </p:nvPr>
        </p:nvSpPr>
        <p:spPr/>
        <p:txBody>
          <a:bodyPr/>
          <a:lstStyle/>
          <a:p>
            <a:r>
              <a:rPr lang="en-US" sz="2400" dirty="0"/>
              <a:t>1. How many people would like to come back to this venue? </a:t>
            </a:r>
          </a:p>
          <a:p>
            <a:pPr marL="0" indent="0">
              <a:buNone/>
            </a:pPr>
            <a:r>
              <a:rPr lang="en-US" sz="2400" dirty="0"/>
              <a:t>		Yes		No	</a:t>
            </a:r>
          </a:p>
          <a:p>
            <a:pPr lvl="1"/>
            <a:r>
              <a:rPr lang="en-US" sz="2400" dirty="0"/>
              <a:t>.1	16		18	</a:t>
            </a:r>
          </a:p>
          <a:p>
            <a:pPr lvl="1"/>
            <a:r>
              <a:rPr lang="en-US" sz="2400" dirty="0"/>
              <a:t>.3	22		23	</a:t>
            </a:r>
          </a:p>
          <a:p>
            <a:pPr lvl="1"/>
            <a:r>
              <a:rPr lang="en-US" sz="2400" dirty="0"/>
              <a:t>.11	  9		36	</a:t>
            </a:r>
          </a:p>
          <a:p>
            <a:pPr lvl="1"/>
            <a:r>
              <a:rPr lang="en-US" sz="2400" dirty="0"/>
              <a:t>.15	  6		30</a:t>
            </a:r>
          </a:p>
          <a:p>
            <a:pPr lvl="1"/>
            <a:r>
              <a:rPr lang="en-US" sz="2400" dirty="0"/>
              <a:t>.18	  0		  8</a:t>
            </a:r>
          </a:p>
          <a:p>
            <a:pPr lvl="1"/>
            <a:r>
              <a:rPr lang="en-US" sz="2400" dirty="0"/>
              <a:t>.19	  5		  7</a:t>
            </a:r>
          </a:p>
          <a:p>
            <a:r>
              <a:rPr lang="en-US" sz="2400" dirty="0"/>
              <a:t>Totals: 	58		123</a:t>
            </a:r>
          </a:p>
          <a:p>
            <a:pPr marL="1828800" lvl="4" indent="0">
              <a:buNone/>
            </a:pPr>
            <a:r>
              <a:rPr lang="en-US" sz="2400" dirty="0"/>
              <a:t>32%		68%</a:t>
            </a:r>
          </a:p>
        </p:txBody>
      </p:sp>
      <p:sp>
        <p:nvSpPr>
          <p:cNvPr id="3" name="Content Placeholder 2">
            <a:extLst>
              <a:ext uri="{FF2B5EF4-FFF2-40B4-BE49-F238E27FC236}">
                <a16:creationId xmlns:a16="http://schemas.microsoft.com/office/drawing/2014/main" id="{49ED3C88-451E-31A0-40F3-B2629308DEC2}"/>
              </a:ext>
            </a:extLst>
          </p:cNvPr>
          <p:cNvSpPr>
            <a:spLocks noGrp="1"/>
          </p:cNvSpPr>
          <p:nvPr>
            <p:ph sz="half" idx="2"/>
          </p:nvPr>
        </p:nvSpPr>
        <p:spPr>
          <a:xfrm>
            <a:off x="5922433" y="1341437"/>
            <a:ext cx="5384800" cy="5111749"/>
          </a:xfrm>
        </p:spPr>
        <p:txBody>
          <a:bodyPr/>
          <a:lstStyle/>
          <a:p>
            <a:r>
              <a:rPr lang="en-US" sz="2800" dirty="0"/>
              <a:t>There are many factors, and the straw poll results are another reason to reconsider returning in 2027.</a:t>
            </a:r>
            <a:br>
              <a:rPr lang="en-US" sz="2800" dirty="0"/>
            </a:br>
            <a:r>
              <a:rPr lang="en-US" sz="2800" dirty="0"/>
              <a:t>The LMSC motion was to approve 2027 March as Atlanta, but I will be bringing an alternative choice to the April or May Telecon for consideration.</a:t>
            </a:r>
          </a:p>
        </p:txBody>
      </p:sp>
    </p:spTree>
    <p:extLst>
      <p:ext uri="{BB962C8B-B14F-4D97-AF65-F5344CB8AC3E}">
        <p14:creationId xmlns:p14="http://schemas.microsoft.com/office/powerpoint/2010/main" val="988748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8FC-1D66-22BA-489E-88C34FDBCB14}"/>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2500"/>
              <a:t>4.02 – 1. Venue Polls (continued)</a:t>
            </a:r>
            <a:br>
              <a:rPr lang="en-US" sz="2500"/>
            </a:br>
            <a:r>
              <a:rPr lang="en-US" sz="2500"/>
              <a:t>(Hyatt Regency Vancouver – 2024 Nov)</a:t>
            </a:r>
          </a:p>
        </p:txBody>
      </p:sp>
      <p:sp>
        <p:nvSpPr>
          <p:cNvPr id="3" name="Content Placeholder 2">
            <a:extLst>
              <a:ext uri="{FF2B5EF4-FFF2-40B4-BE49-F238E27FC236}">
                <a16:creationId xmlns:a16="http://schemas.microsoft.com/office/drawing/2014/main" id="{A34899DF-D1C3-AE78-5A88-55A92A05B05B}"/>
              </a:ext>
            </a:extLst>
          </p:cNvPr>
          <p:cNvSpPr>
            <a:spLocks noGrp="1"/>
          </p:cNvSpPr>
          <p:nvPr>
            <p:ph sz="half" idx="1"/>
          </p:nvPr>
        </p:nvSpPr>
        <p:spPr>
          <a:xfrm>
            <a:off x="334433" y="1341437"/>
            <a:ext cx="5384800" cy="5111749"/>
          </a:xfrm>
        </p:spPr>
        <p:txBody>
          <a:bodyPr wrap="square" anchor="t">
            <a:normAutofit/>
          </a:bodyPr>
          <a:lstStyle/>
          <a:p>
            <a:pPr>
              <a:lnSpc>
                <a:spcPct val="90000"/>
              </a:lnSpc>
            </a:pPr>
            <a:r>
              <a:rPr lang="en-US" sz="1800" dirty="0"/>
              <a:t>2. Did you go to the social? (Georgia Aquarium)</a:t>
            </a:r>
          </a:p>
          <a:p>
            <a:pPr marL="914400" lvl="2" indent="0">
              <a:lnSpc>
                <a:spcPct val="90000"/>
              </a:lnSpc>
              <a:buNone/>
            </a:pPr>
            <a:r>
              <a:rPr lang="en-US" sz="1800" dirty="0"/>
              <a:t>	Yes		No</a:t>
            </a:r>
          </a:p>
          <a:p>
            <a:pPr lvl="1">
              <a:lnSpc>
                <a:spcPct val="90000"/>
              </a:lnSpc>
            </a:pPr>
            <a:r>
              <a:rPr lang="en-US" sz="1800" dirty="0"/>
              <a:t>.1	23		10	</a:t>
            </a:r>
          </a:p>
          <a:p>
            <a:pPr lvl="1">
              <a:lnSpc>
                <a:spcPct val="90000"/>
              </a:lnSpc>
            </a:pPr>
            <a:r>
              <a:rPr lang="en-US" sz="1800" dirty="0"/>
              <a:t>.3	53		  5</a:t>
            </a:r>
          </a:p>
          <a:p>
            <a:pPr lvl="1">
              <a:lnSpc>
                <a:spcPct val="90000"/>
              </a:lnSpc>
            </a:pPr>
            <a:r>
              <a:rPr lang="en-US" sz="1800" dirty="0"/>
              <a:t>.11	48		  4 	</a:t>
            </a:r>
          </a:p>
          <a:p>
            <a:pPr lvl="1">
              <a:lnSpc>
                <a:spcPct val="90000"/>
              </a:lnSpc>
            </a:pPr>
            <a:r>
              <a:rPr lang="en-US" sz="1800" dirty="0"/>
              <a:t>.15	35		  1	</a:t>
            </a:r>
          </a:p>
          <a:p>
            <a:pPr lvl="1">
              <a:lnSpc>
                <a:spcPct val="90000"/>
              </a:lnSpc>
            </a:pPr>
            <a:r>
              <a:rPr lang="en-US" sz="1800" dirty="0"/>
              <a:t>.18	14		  1</a:t>
            </a:r>
          </a:p>
          <a:p>
            <a:pPr lvl="1">
              <a:lnSpc>
                <a:spcPct val="90000"/>
              </a:lnSpc>
            </a:pPr>
            <a:r>
              <a:rPr lang="en-US" sz="1800" dirty="0"/>
              <a:t>.19	13		  2</a:t>
            </a:r>
          </a:p>
          <a:p>
            <a:pPr>
              <a:lnSpc>
                <a:spcPct val="90000"/>
              </a:lnSpc>
              <a:buFont typeface="Wingdings" panose="05000000000000000000" pitchFamily="2" charset="2"/>
              <a:buChar char="§"/>
            </a:pPr>
            <a:r>
              <a:rPr lang="en-US" sz="1800" dirty="0"/>
              <a:t>3. If you attended the Social, did you like the social?</a:t>
            </a:r>
          </a:p>
          <a:p>
            <a:pPr marL="1828800" lvl="4" indent="0">
              <a:lnSpc>
                <a:spcPct val="90000"/>
              </a:lnSpc>
              <a:buNone/>
            </a:pPr>
            <a:r>
              <a:rPr lang="en-US" sz="1800" dirty="0"/>
              <a:t>Yes		No</a:t>
            </a:r>
          </a:p>
          <a:p>
            <a:pPr lvl="1">
              <a:lnSpc>
                <a:spcPct val="90000"/>
              </a:lnSpc>
              <a:buFont typeface="Wingdings" panose="05000000000000000000" pitchFamily="2" charset="2"/>
              <a:buChar char="§"/>
            </a:pPr>
            <a:r>
              <a:rPr lang="en-US" sz="1800" dirty="0"/>
              <a:t>.1	20		  4</a:t>
            </a:r>
          </a:p>
          <a:p>
            <a:pPr lvl="1">
              <a:lnSpc>
                <a:spcPct val="90000"/>
              </a:lnSpc>
              <a:buFont typeface="Wingdings" panose="05000000000000000000" pitchFamily="2" charset="2"/>
              <a:buChar char="§"/>
            </a:pPr>
            <a:r>
              <a:rPr lang="en-US" sz="1800" dirty="0"/>
              <a:t>.3	50		  1</a:t>
            </a:r>
          </a:p>
          <a:p>
            <a:pPr lvl="1">
              <a:lnSpc>
                <a:spcPct val="90000"/>
              </a:lnSpc>
              <a:buFont typeface="Wingdings" panose="05000000000000000000" pitchFamily="2" charset="2"/>
              <a:buChar char="§"/>
            </a:pPr>
            <a:r>
              <a:rPr lang="en-US" sz="1800" dirty="0"/>
              <a:t>.11	42		  1</a:t>
            </a:r>
          </a:p>
          <a:p>
            <a:pPr lvl="1">
              <a:lnSpc>
                <a:spcPct val="90000"/>
              </a:lnSpc>
              <a:buFont typeface="Wingdings" panose="05000000000000000000" pitchFamily="2" charset="2"/>
              <a:buChar char="§"/>
            </a:pPr>
            <a:r>
              <a:rPr lang="en-US" sz="1800" dirty="0"/>
              <a:t>.15	19		16</a:t>
            </a:r>
          </a:p>
          <a:p>
            <a:pPr lvl="1">
              <a:lnSpc>
                <a:spcPct val="90000"/>
              </a:lnSpc>
              <a:buFont typeface="Wingdings" panose="05000000000000000000" pitchFamily="2" charset="2"/>
              <a:buChar char="§"/>
            </a:pPr>
            <a:r>
              <a:rPr lang="en-US" sz="1800" dirty="0"/>
              <a:t>.18	11		  0</a:t>
            </a:r>
          </a:p>
          <a:p>
            <a:pPr lvl="1">
              <a:lnSpc>
                <a:spcPct val="90000"/>
              </a:lnSpc>
              <a:buFont typeface="Wingdings" panose="05000000000000000000" pitchFamily="2" charset="2"/>
              <a:buChar char="§"/>
            </a:pPr>
            <a:r>
              <a:rPr lang="en-US" sz="1800" dirty="0"/>
              <a:t>.19	12		  3</a:t>
            </a:r>
          </a:p>
          <a:p>
            <a:pPr lvl="1">
              <a:lnSpc>
                <a:spcPct val="90000"/>
              </a:lnSpc>
              <a:buFont typeface="Wingdings" panose="05000000000000000000" pitchFamily="2" charset="2"/>
              <a:buChar char="§"/>
            </a:pPr>
            <a:endParaRPr lang="en-US" sz="1800" dirty="0"/>
          </a:p>
          <a:p>
            <a:pPr>
              <a:lnSpc>
                <a:spcPct val="90000"/>
              </a:lnSpc>
            </a:pPr>
            <a:endParaRPr lang="en-US" sz="1800" dirty="0"/>
          </a:p>
        </p:txBody>
      </p:sp>
      <p:sp>
        <p:nvSpPr>
          <p:cNvPr id="8" name="Content Placeholder 3">
            <a:extLst>
              <a:ext uri="{FF2B5EF4-FFF2-40B4-BE49-F238E27FC236}">
                <a16:creationId xmlns:a16="http://schemas.microsoft.com/office/drawing/2014/main" id="{EF97BF04-AC0F-4529-92C2-5D18A1968D83}"/>
              </a:ext>
            </a:extLst>
          </p:cNvPr>
          <p:cNvSpPr>
            <a:spLocks noGrp="1"/>
          </p:cNvSpPr>
          <p:nvPr>
            <p:ph sz="half" idx="2"/>
          </p:nvPr>
        </p:nvSpPr>
        <p:spPr>
          <a:xfrm>
            <a:off x="5922433" y="1341438"/>
            <a:ext cx="5384800" cy="4525962"/>
          </a:xfrm>
        </p:spPr>
        <p:txBody>
          <a:bodyPr/>
          <a:lstStyle/>
          <a:p>
            <a:pPr algn="ctr"/>
            <a:r>
              <a:rPr lang="en-US" sz="2800" dirty="0"/>
              <a:t>Social Events like the Georgia Aquarium seem popular.</a:t>
            </a:r>
          </a:p>
          <a:p>
            <a:pPr algn="ctr"/>
            <a:endParaRPr lang="en-US" sz="2800" dirty="0"/>
          </a:p>
          <a:p>
            <a:pPr algn="ctr"/>
            <a:r>
              <a:rPr lang="en-US" sz="2800" dirty="0"/>
              <a:t>Having a different venue if we return to Atlanta would be the direction to try new venues.  </a:t>
            </a:r>
          </a:p>
        </p:txBody>
      </p:sp>
    </p:spTree>
    <p:extLst>
      <p:ext uri="{BB962C8B-B14F-4D97-AF65-F5344CB8AC3E}">
        <p14:creationId xmlns:p14="http://schemas.microsoft.com/office/powerpoint/2010/main" val="1433606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040FF-3F32-6584-8C74-6C3B3354DF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B52E55-AF6F-90AE-15C0-2B1DAC445264}"/>
              </a:ext>
            </a:extLst>
          </p:cNvPr>
          <p:cNvSpPr>
            <a:spLocks noGrp="1"/>
          </p:cNvSpPr>
          <p:nvPr>
            <p:ph type="title"/>
          </p:nvPr>
        </p:nvSpPr>
        <p:spPr>
          <a:xfrm>
            <a:off x="914401" y="685801"/>
            <a:ext cx="10361084" cy="533399"/>
          </a:xfrm>
        </p:spPr>
        <p:txBody>
          <a:bodyPr/>
          <a:lstStyle/>
          <a:p>
            <a:r>
              <a:rPr lang="en-US" sz="2800" dirty="0"/>
              <a:t>4.02 – 2. </a:t>
            </a:r>
            <a:r>
              <a:rPr lang="en-US" altLang="en-US" sz="2800" dirty="0"/>
              <a:t>Future 802 Plenary Venue Contract Status</a:t>
            </a:r>
            <a:endParaRPr lang="en-US" sz="2800" dirty="0"/>
          </a:p>
        </p:txBody>
      </p:sp>
      <p:sp>
        <p:nvSpPr>
          <p:cNvPr id="8" name="TextBox 7">
            <a:extLst>
              <a:ext uri="{FF2B5EF4-FFF2-40B4-BE49-F238E27FC236}">
                <a16:creationId xmlns:a16="http://schemas.microsoft.com/office/drawing/2014/main" id="{C8B5B46A-EB0B-A2A3-9791-5078909FD5C4}"/>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300D5D6A-3A3D-A587-1B61-9BEEA62E3A07}"/>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2617145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2096F-E961-ED1B-9A80-8610F37DA252}"/>
              </a:ext>
            </a:extLst>
          </p:cNvPr>
          <p:cNvSpPr>
            <a:spLocks noGrp="1"/>
          </p:cNvSpPr>
          <p:nvPr>
            <p:ph type="title"/>
          </p:nvPr>
        </p:nvSpPr>
        <p:spPr>
          <a:xfrm>
            <a:off x="609600" y="404814"/>
            <a:ext cx="10972800" cy="814385"/>
          </a:xfrm>
        </p:spPr>
        <p:txBody>
          <a:bodyPr/>
          <a:lstStyle/>
          <a:p>
            <a:r>
              <a:rPr lang="en-US" sz="2800" dirty="0"/>
              <a:t>4.02 – 3 Straw poll on Future Venue Direction for 1-1-1</a:t>
            </a:r>
          </a:p>
        </p:txBody>
      </p:sp>
      <p:sp>
        <p:nvSpPr>
          <p:cNvPr id="3" name="Content Placeholder 2">
            <a:extLst>
              <a:ext uri="{FF2B5EF4-FFF2-40B4-BE49-F238E27FC236}">
                <a16:creationId xmlns:a16="http://schemas.microsoft.com/office/drawing/2014/main" id="{D3513A60-0812-19BF-04B0-9AF974407AA6}"/>
              </a:ext>
            </a:extLst>
          </p:cNvPr>
          <p:cNvSpPr>
            <a:spLocks noGrp="1"/>
          </p:cNvSpPr>
          <p:nvPr>
            <p:ph idx="1"/>
          </p:nvPr>
        </p:nvSpPr>
        <p:spPr>
          <a:xfrm>
            <a:off x="334433" y="1341437"/>
            <a:ext cx="10972800" cy="5111749"/>
          </a:xfrm>
        </p:spPr>
        <p:txBody>
          <a:bodyPr/>
          <a:lstStyle/>
          <a:p>
            <a:r>
              <a:rPr lang="en-US" sz="2800" dirty="0"/>
              <a:t>The current venue selection guidance is that one of the 3 sessions must be a Non-US/Non-NA Location with Asia in even years and Europe for Odd years.  </a:t>
            </a:r>
          </a:p>
          <a:p>
            <a:r>
              <a:rPr lang="en-US" sz="2800" dirty="0"/>
              <a:t>For the year 2025, we have one US/NA, one Europe, and one Asia venue which is contrary to the guidance.  While this extraordinary measure was taken by motion, the question is now to determine the preference of IEEE 802.</a:t>
            </a:r>
          </a:p>
        </p:txBody>
      </p:sp>
    </p:spTree>
    <p:extLst>
      <p:ext uri="{BB962C8B-B14F-4D97-AF65-F5344CB8AC3E}">
        <p14:creationId xmlns:p14="http://schemas.microsoft.com/office/powerpoint/2010/main" val="1666691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9C067-72BC-A1C5-30E2-65D3CBDB2F0B}"/>
              </a:ext>
            </a:extLst>
          </p:cNvPr>
          <p:cNvSpPr>
            <a:spLocks noGrp="1"/>
          </p:cNvSpPr>
          <p:nvPr>
            <p:ph type="title"/>
          </p:nvPr>
        </p:nvSpPr>
        <p:spPr/>
        <p:txBody>
          <a:bodyPr/>
          <a:lstStyle/>
          <a:p>
            <a:r>
              <a:rPr lang="en-US" sz="3200" dirty="0"/>
              <a:t>Future Venue Direction for 1-1-1 Results from 802 WGs</a:t>
            </a:r>
          </a:p>
        </p:txBody>
      </p:sp>
      <p:sp>
        <p:nvSpPr>
          <p:cNvPr id="3" name="Content Placeholder 2">
            <a:extLst>
              <a:ext uri="{FF2B5EF4-FFF2-40B4-BE49-F238E27FC236}">
                <a16:creationId xmlns:a16="http://schemas.microsoft.com/office/drawing/2014/main" id="{46191B15-A01D-5DC4-AE9D-381360BB9C20}"/>
              </a:ext>
            </a:extLst>
          </p:cNvPr>
          <p:cNvSpPr>
            <a:spLocks noGrp="1"/>
          </p:cNvSpPr>
          <p:nvPr>
            <p:ph sz="half" idx="1"/>
          </p:nvPr>
        </p:nvSpPr>
        <p:spPr/>
        <p:txBody>
          <a:bodyPr/>
          <a:lstStyle/>
          <a:p>
            <a:r>
              <a:rPr lang="en-US" sz="2000" dirty="0"/>
              <a:t>The Straw poll was run in 802.3, 802.11 and 802.15 closing plenaries, and their results are listed here:</a:t>
            </a:r>
          </a:p>
          <a:p>
            <a:pPr lvl="1"/>
            <a:r>
              <a:rPr lang="en-US" sz="2000" dirty="0"/>
              <a:t>A) 1-1-1</a:t>
            </a:r>
          </a:p>
          <a:p>
            <a:pPr lvl="2"/>
            <a:r>
              <a:rPr lang="en-US" sz="2000" dirty="0"/>
              <a:t>802.3 –   116</a:t>
            </a:r>
          </a:p>
          <a:p>
            <a:pPr lvl="2"/>
            <a:r>
              <a:rPr lang="en-US" sz="2000" dirty="0"/>
              <a:t>802.11 – 120</a:t>
            </a:r>
          </a:p>
          <a:p>
            <a:pPr lvl="2"/>
            <a:r>
              <a:rPr lang="en-US" sz="2000" dirty="0"/>
              <a:t>802.15 –   39</a:t>
            </a:r>
          </a:p>
          <a:p>
            <a:pPr lvl="1"/>
            <a:r>
              <a:rPr lang="en-US" sz="2000" dirty="0"/>
              <a:t>B) 1 Non-US/NA per year alternating between Asia and Europe.</a:t>
            </a:r>
          </a:p>
          <a:p>
            <a:pPr lvl="2"/>
            <a:r>
              <a:rPr lang="en-US" sz="2000" dirty="0"/>
              <a:t>802.3 –    26</a:t>
            </a:r>
          </a:p>
          <a:p>
            <a:pPr lvl="2"/>
            <a:r>
              <a:rPr lang="en-US" sz="2000" dirty="0"/>
              <a:t>802.11 –  42</a:t>
            </a:r>
          </a:p>
          <a:p>
            <a:pPr lvl="2"/>
            <a:r>
              <a:rPr lang="en-US" sz="2000" dirty="0"/>
              <a:t>802.15 –    8</a:t>
            </a:r>
          </a:p>
          <a:p>
            <a:pPr lvl="1"/>
            <a:endParaRPr lang="en-US" sz="2000" dirty="0"/>
          </a:p>
        </p:txBody>
      </p:sp>
      <p:sp>
        <p:nvSpPr>
          <p:cNvPr id="4" name="Content Placeholder 3">
            <a:extLst>
              <a:ext uri="{FF2B5EF4-FFF2-40B4-BE49-F238E27FC236}">
                <a16:creationId xmlns:a16="http://schemas.microsoft.com/office/drawing/2014/main" id="{00D6833F-1510-F350-F5AF-A18E07ED6E66}"/>
              </a:ext>
            </a:extLst>
          </p:cNvPr>
          <p:cNvSpPr>
            <a:spLocks noGrp="1"/>
          </p:cNvSpPr>
          <p:nvPr>
            <p:ph sz="half" idx="2"/>
          </p:nvPr>
        </p:nvSpPr>
        <p:spPr>
          <a:xfrm>
            <a:off x="6095999" y="1341438"/>
            <a:ext cx="5211233" cy="4525962"/>
          </a:xfrm>
        </p:spPr>
        <p:txBody>
          <a:bodyPr/>
          <a:lstStyle/>
          <a:p>
            <a:r>
              <a:rPr kumimoji="0" lang="en-US" sz="2000" b="0" i="0" u="none" strike="noStrike" kern="1200" cap="none" spc="0" normalizeH="0" baseline="0" noProof="0" dirty="0">
                <a:ln>
                  <a:noFill/>
                </a:ln>
                <a:solidFill>
                  <a:srgbClr val="000000"/>
                </a:solidFill>
                <a:effectLst/>
                <a:uLnTx/>
                <a:uFillTx/>
                <a:latin typeface="Arial"/>
              </a:rPr>
              <a:t>Would you prefer the IEEE 802 LMSC move to target Venue locations as “1-1-1” (1 US/NA, 1 APAC, 1 Europe), or retain the current direction (2 US/NA -1 alternate APAC/EMEA)?</a:t>
            </a:r>
          </a:p>
          <a:p>
            <a:r>
              <a:rPr lang="en-US" sz="2000" dirty="0"/>
              <a:t>802 WG Results:</a:t>
            </a:r>
          </a:p>
          <a:p>
            <a:r>
              <a:rPr lang="en-US" sz="2000" dirty="0"/>
              <a:t>A) 275 –  78%</a:t>
            </a:r>
          </a:p>
          <a:p>
            <a:r>
              <a:rPr lang="en-US" sz="2000" dirty="0"/>
              <a:t>B) 79 --    22%</a:t>
            </a:r>
          </a:p>
        </p:txBody>
      </p:sp>
    </p:spTree>
    <p:extLst>
      <p:ext uri="{BB962C8B-B14F-4D97-AF65-F5344CB8AC3E}">
        <p14:creationId xmlns:p14="http://schemas.microsoft.com/office/powerpoint/2010/main" val="943022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D388-74B9-DEA4-1857-7E37B36B2D15}"/>
              </a:ext>
            </a:extLst>
          </p:cNvPr>
          <p:cNvSpPr>
            <a:spLocks noGrp="1"/>
          </p:cNvSpPr>
          <p:nvPr>
            <p:ph type="title"/>
          </p:nvPr>
        </p:nvSpPr>
        <p:spPr/>
        <p:txBody>
          <a:bodyPr/>
          <a:lstStyle/>
          <a:p>
            <a:r>
              <a:rPr lang="en-US" dirty="0"/>
              <a:t>IEEE 802 LMSC Straw poll – 1-1-1 direction.</a:t>
            </a:r>
          </a:p>
        </p:txBody>
      </p:sp>
      <p:sp>
        <p:nvSpPr>
          <p:cNvPr id="3" name="Content Placeholder 2">
            <a:extLst>
              <a:ext uri="{FF2B5EF4-FFF2-40B4-BE49-F238E27FC236}">
                <a16:creationId xmlns:a16="http://schemas.microsoft.com/office/drawing/2014/main" id="{72EC5BD9-6143-690B-D70C-569F54FC4791}"/>
              </a:ext>
            </a:extLst>
          </p:cNvPr>
          <p:cNvSpPr>
            <a:spLocks noGrp="1"/>
          </p:cNvSpPr>
          <p:nvPr>
            <p:ph idx="1"/>
          </p:nvPr>
        </p:nvSpPr>
        <p:spPr>
          <a:xfrm>
            <a:off x="334432" y="1341438"/>
            <a:ext cx="11247967" cy="4525962"/>
          </a:xfr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1" i="0" u="none" strike="noStrike" kern="1200" cap="none" spc="0" normalizeH="0" baseline="0" noProof="0" dirty="0">
                <a:ln>
                  <a:noFill/>
                </a:ln>
                <a:solidFill>
                  <a:srgbClr val="000000"/>
                </a:solidFill>
                <a:effectLst/>
                <a:uLnTx/>
                <a:uFillTx/>
                <a:latin typeface="Arial"/>
              </a:rPr>
              <a:t>Straw poll: </a:t>
            </a:r>
            <a:r>
              <a:rPr kumimoji="0" lang="en-US" sz="2400" b="0" i="0" u="none" strike="noStrike" kern="1200" cap="none" spc="0" normalizeH="0" baseline="0" noProof="0" dirty="0">
                <a:ln>
                  <a:noFill/>
                </a:ln>
                <a:solidFill>
                  <a:srgbClr val="000000"/>
                </a:solidFill>
                <a:effectLst/>
                <a:uLnTx/>
                <a:uFillTx/>
                <a:latin typeface="Arial"/>
              </a:rPr>
              <a:t>Would you prefer the IEEE 802 LMSC move to target Venue locations as “1-1-1” (1 US/NA, 1 APAC, 1 EMEA), or retain the current direction (2 US/NA -1 APAC/EMEA alternating)?</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rPr>
              <a:t>A) 1-1-1</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rPr>
              <a:t>B) 2 US/NA &amp; 1 Non-US/NA per year alternating between APAC and EMEA</a:t>
            </a:r>
          </a:p>
          <a:p>
            <a:pPr marL="457200" marR="0" lvl="1" indent="0" algn="l" defTabSz="914400" rtl="0" eaLnBrk="1" fontAlgn="base" latinLnBrk="0" hangingPunct="1">
              <a:lnSpc>
                <a:spcPct val="100000"/>
              </a:lnSpc>
              <a:spcBef>
                <a:spcPct val="20000"/>
              </a:spcBef>
              <a:spcAft>
                <a:spcPct val="0"/>
              </a:spcAft>
              <a:buClrTx/>
              <a:buSzTx/>
              <a:buNone/>
              <a:tabLst/>
              <a:defRPr/>
            </a:pPr>
            <a:r>
              <a:rPr kumimoji="0" lang="en-US" sz="2400" b="0" i="0" u="none" strike="noStrike" kern="1200" cap="none" spc="0" normalizeH="0" baseline="0" noProof="0" dirty="0">
                <a:ln>
                  <a:noFill/>
                </a:ln>
                <a:solidFill>
                  <a:srgbClr val="000000"/>
                </a:solidFill>
                <a:effectLst/>
                <a:uLnTx/>
                <a:uFillTx/>
                <a:latin typeface="Arial"/>
              </a:rPr>
              <a:t>.</a:t>
            </a:r>
          </a:p>
          <a:p>
            <a:r>
              <a:rPr lang="en-US" sz="2400" dirty="0"/>
              <a:t>Results:</a:t>
            </a:r>
          </a:p>
          <a:p>
            <a:pPr lvl="1"/>
            <a:r>
              <a:rPr lang="en-US" sz="2400" dirty="0"/>
              <a:t>A)</a:t>
            </a:r>
          </a:p>
          <a:p>
            <a:pPr lvl="1"/>
            <a:r>
              <a:rPr lang="en-US" sz="2400" dirty="0"/>
              <a:t>B)</a:t>
            </a:r>
          </a:p>
        </p:txBody>
      </p:sp>
    </p:spTree>
    <p:extLst>
      <p:ext uri="{BB962C8B-B14F-4D97-AF65-F5344CB8AC3E}">
        <p14:creationId xmlns:p14="http://schemas.microsoft.com/office/powerpoint/2010/main" val="36584085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AFFD3-2612-E63A-6B0C-066EFD384443}"/>
              </a:ext>
            </a:extLst>
          </p:cNvPr>
          <p:cNvSpPr>
            <a:spLocks noGrp="1"/>
          </p:cNvSpPr>
          <p:nvPr>
            <p:ph type="title"/>
          </p:nvPr>
        </p:nvSpPr>
        <p:spPr/>
        <p:txBody>
          <a:bodyPr/>
          <a:lstStyle/>
          <a:p>
            <a:r>
              <a:rPr lang="en-US" sz="2400" dirty="0"/>
              <a:t>4.02 – 4. 2025 March IEEE 802 Plenary – Atlanta – Registration Report</a:t>
            </a:r>
          </a:p>
        </p:txBody>
      </p:sp>
      <p:sp>
        <p:nvSpPr>
          <p:cNvPr id="6" name="Content Placeholder 5">
            <a:extLst>
              <a:ext uri="{FF2B5EF4-FFF2-40B4-BE49-F238E27FC236}">
                <a16:creationId xmlns:a16="http://schemas.microsoft.com/office/drawing/2014/main" id="{6D4A4404-74B8-34C2-FC77-4DAC31792726}"/>
              </a:ext>
            </a:extLst>
          </p:cNvPr>
          <p:cNvSpPr>
            <a:spLocks noGrp="1"/>
          </p:cNvSpPr>
          <p:nvPr>
            <p:ph idx="1"/>
          </p:nvPr>
        </p:nvSpPr>
        <p:spPr/>
        <p:txBody>
          <a:bodyPr/>
          <a:lstStyle/>
          <a:p>
            <a:r>
              <a:rPr lang="en-US" sz="2400" dirty="0"/>
              <a:t>2025 March IEEE 802 Total Revenue:  $516,170.97 </a:t>
            </a:r>
          </a:p>
        </p:txBody>
      </p:sp>
      <p:pic>
        <p:nvPicPr>
          <p:cNvPr id="5" name="Picture 4">
            <a:extLst>
              <a:ext uri="{FF2B5EF4-FFF2-40B4-BE49-F238E27FC236}">
                <a16:creationId xmlns:a16="http://schemas.microsoft.com/office/drawing/2014/main" id="{6F0A579D-077C-CA22-C30B-ACCA5DC6DC6C}"/>
              </a:ext>
            </a:extLst>
          </p:cNvPr>
          <p:cNvPicPr>
            <a:picLocks noChangeAspect="1"/>
          </p:cNvPicPr>
          <p:nvPr/>
        </p:nvPicPr>
        <p:blipFill>
          <a:blip r:embed="rId3"/>
          <a:stretch>
            <a:fillRect/>
          </a:stretch>
        </p:blipFill>
        <p:spPr>
          <a:xfrm>
            <a:off x="1143000" y="1981199"/>
            <a:ext cx="8482311" cy="4471987"/>
          </a:xfrm>
          <a:prstGeom prst="rect">
            <a:avLst/>
          </a:prstGeom>
        </p:spPr>
      </p:pic>
    </p:spTree>
    <p:extLst>
      <p:ext uri="{BB962C8B-B14F-4D97-AF65-F5344CB8AC3E}">
        <p14:creationId xmlns:p14="http://schemas.microsoft.com/office/powerpoint/2010/main" val="39888243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822AB-3369-E991-BF8F-1F7AFFF1CB75}"/>
              </a:ext>
            </a:extLst>
          </p:cNvPr>
          <p:cNvSpPr>
            <a:spLocks noGrp="1"/>
          </p:cNvSpPr>
          <p:nvPr>
            <p:ph type="title"/>
          </p:nvPr>
        </p:nvSpPr>
        <p:spPr/>
        <p:txBody>
          <a:bodyPr/>
          <a:lstStyle/>
          <a:p>
            <a:r>
              <a:rPr lang="en-US" dirty="0"/>
              <a:t>4.021 Motion to Replace 4.2 in 802 Chair’s Guideline</a:t>
            </a:r>
          </a:p>
        </p:txBody>
      </p:sp>
      <p:sp>
        <p:nvSpPr>
          <p:cNvPr id="3" name="Content Placeholder 2">
            <a:extLst>
              <a:ext uri="{FF2B5EF4-FFF2-40B4-BE49-F238E27FC236}">
                <a16:creationId xmlns:a16="http://schemas.microsoft.com/office/drawing/2014/main" id="{FD9ED5E4-DE99-A00C-F705-7D6BC21BF368}"/>
              </a:ext>
            </a:extLst>
          </p:cNvPr>
          <p:cNvSpPr>
            <a:spLocks noGrp="1"/>
          </p:cNvSpPr>
          <p:nvPr>
            <p:ph idx="1"/>
          </p:nvPr>
        </p:nvSpPr>
        <p:spPr/>
        <p:txBody>
          <a:bodyPr/>
          <a:lstStyle/>
          <a:p>
            <a:r>
              <a:rPr lang="en-US" sz="3200" b="1" dirty="0">
                <a:latin typeface="Times New Roman" panose="02020603050405020304" pitchFamily="18" charset="0"/>
                <a:cs typeface="Times New Roman" panose="02020603050405020304" pitchFamily="18" charset="0"/>
              </a:rPr>
              <a:t>Motion: </a:t>
            </a:r>
            <a:r>
              <a:rPr lang="en-US" sz="3200" dirty="0">
                <a:latin typeface="Times New Roman" panose="02020603050405020304" pitchFamily="18" charset="0"/>
                <a:cs typeface="Times New Roman" panose="02020603050405020304" pitchFamily="18" charset="0"/>
              </a:rPr>
              <a:t>Move to replace section 4.2 of the IEEE 802 LMSC Chairs Guidelines: </a:t>
            </a:r>
            <a:r>
              <a:rPr lang="en-US" sz="3200" dirty="0">
                <a:solidFill>
                  <a:schemeClr val="accent6"/>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802-EC-17/0120r37</a:t>
            </a:r>
            <a:r>
              <a:rPr lang="en-US" sz="3200" dirty="0">
                <a:latin typeface="Times New Roman" panose="02020603050405020304" pitchFamily="18" charset="0"/>
                <a:cs typeface="Times New Roman" panose="02020603050405020304" pitchFamily="18" charset="0"/>
              </a:rPr>
              <a:t> with the text from </a:t>
            </a:r>
            <a:r>
              <a:rPr lang="en-US" sz="3200" dirty="0">
                <a:solidFill>
                  <a:schemeClr val="accent6"/>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802-ec-25/0040r3</a:t>
            </a:r>
            <a:r>
              <a:rPr lang="en-US" sz="3200" dirty="0">
                <a:latin typeface="Times New Roman" panose="02020603050405020304" pitchFamily="18" charset="0"/>
                <a:cs typeface="Times New Roman" panose="02020603050405020304" pitchFamily="18" charset="0"/>
              </a:rPr>
              <a:t> slide 33.</a:t>
            </a:r>
          </a:p>
          <a:p>
            <a:endParaRPr lang="en-US"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Moved: Rosdahl</a:t>
            </a:r>
          </a:p>
          <a:p>
            <a:r>
              <a:rPr lang="en-US" sz="3200" dirty="0">
                <a:latin typeface="Times New Roman" panose="02020603050405020304" pitchFamily="18" charset="0"/>
                <a:cs typeface="Times New Roman" panose="02020603050405020304" pitchFamily="18" charset="0"/>
              </a:rPr>
              <a:t>Second: Zimmerman</a:t>
            </a:r>
          </a:p>
          <a:p>
            <a:r>
              <a:rPr lang="en-US" dirty="0">
                <a:latin typeface="Times New Roman" panose="02020603050405020304" pitchFamily="18" charset="0"/>
                <a:cs typeface="Times New Roman" panose="02020603050405020304" pitchFamily="18" charset="0"/>
              </a:rPr>
              <a:t>Results: </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050968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Text to replace Chair’s Guideline section 4.2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457200" y="1341437"/>
            <a:ext cx="11201400" cy="5111749"/>
          </a:xfrm>
        </p:spPr>
        <p:txBody>
          <a:bodyPr>
            <a:normAutofit lnSpcReduction="10000"/>
          </a:bodyPr>
          <a:lstStyle/>
          <a:p>
            <a:pPr marL="400050" lvl="1" indent="0">
              <a:buNone/>
            </a:pPr>
            <a:r>
              <a:rPr lang="en-US" sz="1800" dirty="0">
                <a:latin typeface="Times New Roman" panose="02020603050405020304" pitchFamily="18" charset="0"/>
                <a:cs typeface="Times New Roman" panose="02020603050405020304" pitchFamily="18" charset="0"/>
              </a:rPr>
              <a:t>4.2 Student Fees </a:t>
            </a:r>
          </a:p>
          <a:p>
            <a:pPr marL="400050" lvl="1" indent="0">
              <a:buNone/>
            </a:pPr>
            <a:r>
              <a:rPr lang="en-US" sz="1800" dirty="0">
                <a:latin typeface="Times New Roman" panose="02020603050405020304" pitchFamily="18" charset="0"/>
                <a:cs typeface="Times New Roman" panose="02020603050405020304" pitchFamily="18" charset="0"/>
              </a:rPr>
              <a:t>(LMSC Motion approved 14 March 2025.)</a:t>
            </a:r>
          </a:p>
          <a:p>
            <a:pPr marL="400050" lvl="1" indent="0">
              <a:buNone/>
            </a:pPr>
            <a:r>
              <a:rPr lang="en-US" sz="1800" dirty="0">
                <a:solidFill>
                  <a:srgbClr val="000000"/>
                </a:solidFill>
                <a:effectLst/>
                <a:latin typeface="Times New Roman" panose="02020603050405020304" pitchFamily="18" charset="0"/>
                <a:cs typeface="Times New Roman" panose="02020603050405020304" pitchFamily="18" charset="0"/>
              </a:rPr>
              <a:t>This guideline defines how IEEE 802 LMSC will handle student registration.</a:t>
            </a:r>
            <a:endParaRPr lang="en-US" sz="1800" dirty="0">
              <a:latin typeface="Times New Roman" panose="02020603050405020304" pitchFamily="18" charset="0"/>
              <a:cs typeface="Times New Roman" panose="02020603050405020304" pitchFamily="18" charset="0"/>
            </a:endParaRPr>
          </a:p>
          <a:p>
            <a:pPr marL="857250" lvl="1" indent="-457200">
              <a:buFont typeface="+mj-lt"/>
              <a:buAutoNum type="arabicParenR"/>
            </a:pPr>
            <a:r>
              <a:rPr lang="en-US" sz="1800" dirty="0">
                <a:latin typeface="Times New Roman" panose="02020603050405020304" pitchFamily="18" charset="0"/>
                <a:cs typeface="Times New Roman" panose="02020603050405020304" pitchFamily="18" charset="0"/>
              </a:rPr>
              <a:t>Student registration fees for the IEEE 802 Plenary sessions are to be set concurrently with a motion setting the IEEE 802 Plenary session meeting registration fees.  Any restrictions on number of students allowed for a session would also be set in said motion.</a:t>
            </a:r>
          </a:p>
          <a:p>
            <a:pPr marL="857250" lvl="1" indent="-457200">
              <a:buFont typeface="+mj-lt"/>
              <a:buAutoNum type="arabicParenR"/>
            </a:pPr>
            <a:r>
              <a:rPr lang="en-US" sz="1800" dirty="0">
                <a:solidFill>
                  <a:srgbClr val="000000"/>
                </a:solidFill>
                <a:effectLst/>
                <a:latin typeface="Times New Roman" panose="02020603050405020304" pitchFamily="18" charset="0"/>
                <a:cs typeface="Times New Roman" panose="02020603050405020304" pitchFamily="18" charset="0"/>
              </a:rPr>
              <a:t>Student registration fees only applies to </a:t>
            </a:r>
            <a:r>
              <a:rPr lang="en-US" sz="1800" dirty="0">
                <a:solidFill>
                  <a:srgbClr val="000000"/>
                </a:solidFill>
                <a:latin typeface="Times New Roman" panose="02020603050405020304" pitchFamily="18" charset="0"/>
                <a:cs typeface="Times New Roman" panose="02020603050405020304" pitchFamily="18" charset="0"/>
              </a:rPr>
              <a:t>an individual</a:t>
            </a:r>
            <a:r>
              <a:rPr lang="en-US" sz="1800" dirty="0">
                <a:solidFill>
                  <a:srgbClr val="000000"/>
                </a:solidFill>
                <a:effectLst/>
                <a:latin typeface="Times New Roman" panose="02020603050405020304" pitchFamily="18" charset="0"/>
                <a:cs typeface="Times New Roman" panose="02020603050405020304" pitchFamily="18" charset="0"/>
              </a:rPr>
              <a:t> student. A Student is defined as currently taking at least 50% of a normal full-time academic program in an IEEE designated field of interest for the current academic year.</a:t>
            </a:r>
            <a:r>
              <a:rPr lang="en-US" sz="1800" dirty="0">
                <a:solidFill>
                  <a:srgbClr val="000000"/>
                </a:solidFill>
                <a:latin typeface="Times New Roman" panose="02020603050405020304" pitchFamily="18" charset="0"/>
                <a:cs typeface="Times New Roman" panose="02020603050405020304" pitchFamily="18" charset="0"/>
              </a:rPr>
              <a:t>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 Attendance does not count toward voting rights.</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Students may join an IEEE 802 LMSC subgroup reflector at the discretion of the IEEE 802 LMSC subgroup chair.</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A member of the IEEE 802 LMSC is required to certify a student’s status and request a registration link from the meeting planner for access to student registration.  The IEEE 802 LMSC member who certified the student should explain the process for attending IEEE 802 meetings.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The Meeting Planner will provide a list of Students and the IEEE 802 LMSC certifier to the IEEE 802 LMSC Chair for reporting during the IEEE 802 LMSC Opening Meeting.</a:t>
            </a: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8546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3110F-E66B-FDD3-ECD5-D9614C0C7438}"/>
              </a:ext>
            </a:extLst>
          </p:cNvPr>
          <p:cNvSpPr>
            <a:spLocks noGrp="1"/>
          </p:cNvSpPr>
          <p:nvPr>
            <p:ph type="title"/>
          </p:nvPr>
        </p:nvSpPr>
        <p:spPr/>
        <p:txBody>
          <a:bodyPr/>
          <a:lstStyle/>
          <a:p>
            <a:r>
              <a:rPr lang="en-US" dirty="0"/>
              <a:t>4.021 -1. Set Student Registration for July/Nov 2025</a:t>
            </a:r>
          </a:p>
        </p:txBody>
      </p:sp>
      <p:sp>
        <p:nvSpPr>
          <p:cNvPr id="3" name="Content Placeholder 2">
            <a:extLst>
              <a:ext uri="{FF2B5EF4-FFF2-40B4-BE49-F238E27FC236}">
                <a16:creationId xmlns:a16="http://schemas.microsoft.com/office/drawing/2014/main" id="{7FC4BEB4-FAFC-608B-60E5-4EA460E35030}"/>
              </a:ext>
            </a:extLst>
          </p:cNvPr>
          <p:cNvSpPr>
            <a:spLocks noGrp="1"/>
          </p:cNvSpPr>
          <p:nvPr>
            <p:ph idx="1"/>
          </p:nvPr>
        </p:nvSpPr>
        <p:spPr>
          <a:xfrm>
            <a:off x="334432" y="1295400"/>
            <a:ext cx="11247967" cy="4648200"/>
          </a:xfrm>
        </p:spPr>
        <p:txBody>
          <a:bodyPr>
            <a:normAutofit/>
          </a:bodyPr>
          <a:lstStyle/>
          <a:p>
            <a:r>
              <a:rPr lang="en-US" sz="2800" dirty="0"/>
              <a:t>Whereas the student registration fees should be set concurrently with the IEEE 802 Plenary session registration fees;</a:t>
            </a:r>
          </a:p>
          <a:p>
            <a:r>
              <a:rPr lang="en-US" sz="2800" dirty="0"/>
              <a:t>Motion: Move to set the Student Registration fees for the 2025 July IEEE 802 Plenary – Madrid and 2025 November IEEE 802 Plenary – Bangkok at USD$100 with a limit of 25 students per session.</a:t>
            </a:r>
          </a:p>
          <a:p>
            <a:r>
              <a:rPr lang="en-US" sz="2800" dirty="0"/>
              <a:t>Moved: Rosdahl</a:t>
            </a:r>
          </a:p>
          <a:p>
            <a:r>
              <a:rPr lang="en-US" sz="2800" dirty="0"/>
              <a:t>Second: Zimmerman</a:t>
            </a:r>
          </a:p>
          <a:p>
            <a:r>
              <a:rPr lang="en-US" sz="2800" dirty="0"/>
              <a:t>Results:</a:t>
            </a:r>
          </a:p>
        </p:txBody>
      </p:sp>
    </p:spTree>
    <p:extLst>
      <p:ext uri="{BB962C8B-B14F-4D97-AF65-F5344CB8AC3E}">
        <p14:creationId xmlns:p14="http://schemas.microsoft.com/office/powerpoint/2010/main" val="19760886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8B832-111C-7846-7939-E16D4170902D}"/>
              </a:ext>
            </a:extLst>
          </p:cNvPr>
          <p:cNvSpPr>
            <a:spLocks noGrp="1"/>
          </p:cNvSpPr>
          <p:nvPr>
            <p:ph type="title"/>
          </p:nvPr>
        </p:nvSpPr>
        <p:spPr/>
        <p:txBody>
          <a:bodyPr/>
          <a:lstStyle/>
          <a:p>
            <a:r>
              <a:rPr lang="en-US" sz="2800" dirty="0"/>
              <a:t>4.022 – Motion to Create IETF Day Pass for 2025 July IEEE 802 Plenary - Madrid</a:t>
            </a:r>
          </a:p>
        </p:txBody>
      </p:sp>
      <p:sp>
        <p:nvSpPr>
          <p:cNvPr id="3" name="Content Placeholder 2">
            <a:extLst>
              <a:ext uri="{FF2B5EF4-FFF2-40B4-BE49-F238E27FC236}">
                <a16:creationId xmlns:a16="http://schemas.microsoft.com/office/drawing/2014/main" id="{5B49A8FD-01C9-04A9-F735-EF47761C2D0F}"/>
              </a:ext>
            </a:extLst>
          </p:cNvPr>
          <p:cNvSpPr>
            <a:spLocks noGrp="1"/>
          </p:cNvSpPr>
          <p:nvPr>
            <p:ph idx="1"/>
          </p:nvPr>
        </p:nvSpPr>
        <p:spPr/>
        <p:txBody>
          <a:bodyPr/>
          <a:lstStyle/>
          <a:p>
            <a:r>
              <a:rPr lang="en-US" sz="2000" dirty="0"/>
              <a:t>IETF has had a one-day pass option for some time.  Since we are back-to-back in July, </a:t>
            </a:r>
          </a:p>
          <a:p>
            <a:r>
              <a:rPr lang="en-US" sz="2000" dirty="0"/>
              <a:t>Glenn would like to propose that we offer a one-day pass for Madrid.  </a:t>
            </a:r>
          </a:p>
          <a:p>
            <a:r>
              <a:rPr lang="en-US" sz="2000" dirty="0"/>
              <a:t>The target is for IETF attendees that may be interested in joining our meeting but not the entire week, so this is sort of a reciprocal arrangement with their one day pass that IEEE 802 delegates could use.  </a:t>
            </a:r>
          </a:p>
          <a:p>
            <a:r>
              <a:rPr lang="en-US" sz="2000" dirty="0"/>
              <a:t>To promote this, Glenn and I recommend we request advertising of the IEEE 802 plenary on the IETF site.</a:t>
            </a:r>
          </a:p>
          <a:p>
            <a:endParaRPr lang="en-US" sz="2000" dirty="0"/>
          </a:p>
          <a:p>
            <a:r>
              <a:rPr lang="en-US" sz="2000" dirty="0"/>
              <a:t>For IETF 123 in Madrid, the one-day pass is about half (54%) of the full week pass on their registration site:  </a:t>
            </a:r>
            <a:r>
              <a:rPr lang="en-US" sz="2000" dirty="0">
                <a:hlinkClick r:id="rId2"/>
              </a:rPr>
              <a:t>IETF Registration</a:t>
            </a:r>
            <a:endParaRPr lang="en-US" sz="2000" dirty="0"/>
          </a:p>
          <a:p>
            <a:endParaRPr lang="en-US" sz="2000" dirty="0"/>
          </a:p>
          <a:p>
            <a:r>
              <a:rPr lang="en-US" sz="2000" dirty="0"/>
              <a:t>Glenn would like to propose to use this similar measure of half for our meeting fees.</a:t>
            </a:r>
          </a:p>
        </p:txBody>
      </p:sp>
    </p:spTree>
    <p:extLst>
      <p:ext uri="{BB962C8B-B14F-4D97-AF65-F5344CB8AC3E}">
        <p14:creationId xmlns:p14="http://schemas.microsoft.com/office/powerpoint/2010/main" val="20411588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3621E-8F72-C6D4-E51D-F7F95ECAE07B}"/>
              </a:ext>
            </a:extLst>
          </p:cNvPr>
          <p:cNvSpPr>
            <a:spLocks noGrp="1"/>
          </p:cNvSpPr>
          <p:nvPr>
            <p:ph type="title"/>
          </p:nvPr>
        </p:nvSpPr>
        <p:spPr/>
        <p:txBody>
          <a:bodyPr/>
          <a:lstStyle/>
          <a:p>
            <a:r>
              <a:rPr lang="en-US" sz="2800" dirty="0"/>
              <a:t>4.022 – Motion to Create IETF Day Pass for 2025 July IEEE 802 Plenary - Madrid</a:t>
            </a:r>
          </a:p>
        </p:txBody>
      </p:sp>
      <p:sp>
        <p:nvSpPr>
          <p:cNvPr id="3" name="Content Placeholder 2">
            <a:extLst>
              <a:ext uri="{FF2B5EF4-FFF2-40B4-BE49-F238E27FC236}">
                <a16:creationId xmlns:a16="http://schemas.microsoft.com/office/drawing/2014/main" id="{8F05BBE6-1140-09D6-C2F5-03C4904CE4C6}"/>
              </a:ext>
            </a:extLst>
          </p:cNvPr>
          <p:cNvSpPr>
            <a:spLocks noGrp="1"/>
          </p:cNvSpPr>
          <p:nvPr>
            <p:ph idx="1"/>
          </p:nvPr>
        </p:nvSpPr>
        <p:spPr/>
        <p:txBody>
          <a:bodyPr/>
          <a:lstStyle/>
          <a:p>
            <a:pPr marL="0" indent="0">
              <a:buNone/>
            </a:pPr>
            <a:r>
              <a:rPr lang="en-US" sz="2000" dirty="0"/>
              <a:t>Whereas the IEEE 802 LMSC is meeting after the IETF in the same hotel in Madrid, and that offering a one-day meeting fee option may encourage attendance from IETF delegates,</a:t>
            </a:r>
          </a:p>
          <a:p>
            <a:pPr marL="0" indent="0">
              <a:buNone/>
            </a:pPr>
            <a:endParaRPr lang="en-US" sz="2000" dirty="0"/>
          </a:p>
          <a:p>
            <a:r>
              <a:rPr lang="en-US" sz="2000" dirty="0"/>
              <a:t>Move to add a one-day pass to the 2025 IEEE 802 Plenary Session Registration Fees:</a:t>
            </a:r>
          </a:p>
          <a:p>
            <a:pPr lvl="1"/>
            <a:r>
              <a:rPr lang="en-US" sz="2000" dirty="0"/>
              <a:t>        Early-Bird $300</a:t>
            </a:r>
          </a:p>
          <a:p>
            <a:pPr lvl="1"/>
            <a:r>
              <a:rPr lang="en-US" sz="2000" dirty="0"/>
              <a:t>        Standard $400</a:t>
            </a:r>
          </a:p>
          <a:p>
            <a:pPr lvl="1"/>
            <a:r>
              <a:rPr lang="en-US" sz="2000" dirty="0"/>
              <a:t>        Late/Onsite $500</a:t>
            </a:r>
          </a:p>
          <a:p>
            <a:pPr lvl="1"/>
            <a:r>
              <a:rPr lang="en-US" sz="2000" dirty="0"/>
              <a:t>        $150 discount with 2-night stay in IEEE room block</a:t>
            </a:r>
          </a:p>
          <a:p>
            <a:endParaRPr lang="en-US" sz="2400" dirty="0"/>
          </a:p>
          <a:p>
            <a:r>
              <a:rPr lang="en-US" sz="2400" dirty="0"/>
              <a:t>Moved: Parsons</a:t>
            </a:r>
          </a:p>
          <a:p>
            <a:r>
              <a:rPr lang="en-US" sz="2400" dirty="0"/>
              <a:t>Second: Rosdahl</a:t>
            </a:r>
          </a:p>
          <a:p>
            <a:r>
              <a:rPr lang="en-US" sz="2400" dirty="0"/>
              <a:t>Results</a:t>
            </a:r>
          </a:p>
          <a:p>
            <a:endParaRPr lang="en-US" sz="2000" dirty="0"/>
          </a:p>
        </p:txBody>
      </p:sp>
    </p:spTree>
    <p:extLst>
      <p:ext uri="{BB962C8B-B14F-4D97-AF65-F5344CB8AC3E}">
        <p14:creationId xmlns:p14="http://schemas.microsoft.com/office/powerpoint/2010/main" val="6418052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8.033 - 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
        <p:nvSpPr>
          <p:cNvPr id="5" name="Footer Placeholder 4">
            <a:extLst>
              <a:ext uri="{FF2B5EF4-FFF2-40B4-BE49-F238E27FC236}">
                <a16:creationId xmlns:a16="http://schemas.microsoft.com/office/drawing/2014/main" id="{2AD0C92D-B959-A08C-C17F-6714D1DA3CC9}"/>
              </a:ext>
            </a:extLst>
          </p:cNvPr>
          <p:cNvSpPr>
            <a:spLocks noGrp="1"/>
          </p:cNvSpPr>
          <p:nvPr>
            <p:ph type="ftr" idx="11"/>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5787292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8.033 Executive Secretary Report</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6.02: Future Venue Update</a:t>
            </a:r>
          </a:p>
          <a:p>
            <a:pPr marL="1257300" lvl="2" indent="-457200">
              <a:buAutoNum type="arabicPeriod"/>
            </a:pPr>
            <a:r>
              <a:rPr lang="en-US" sz="2000" dirty="0"/>
              <a:t>Things to Know –</a:t>
            </a:r>
          </a:p>
          <a:p>
            <a:pPr marL="1257300" lvl="2" indent="-457200">
              <a:buFontTx/>
              <a:buAutoNum type="arabicPeriod"/>
            </a:pPr>
            <a:r>
              <a:rPr lang="en-US" sz="2000" dirty="0"/>
              <a:t>Registration Status – 2025 March 802 Plenary</a:t>
            </a:r>
          </a:p>
          <a:p>
            <a:pPr marL="1257300" lvl="2" indent="-457200">
              <a:buFontTx/>
              <a:buAutoNum type="arabicPeriod"/>
            </a:pPr>
            <a:r>
              <a:rPr lang="en-US" sz="2000" dirty="0"/>
              <a:t>802 Venue Contract Status update</a:t>
            </a:r>
          </a:p>
          <a:p>
            <a:pPr marL="1257300" lvl="2" indent="-457200">
              <a:buFontTx/>
              <a:buAutoNum type="arabicPeriod"/>
            </a:pPr>
            <a:r>
              <a:rPr lang="en-US" sz="2000" dirty="0"/>
              <a:t>Notes for Atlanta</a:t>
            </a:r>
          </a:p>
          <a:p>
            <a:pPr marL="1257300" lvl="2" indent="-457200">
              <a:buFontTx/>
              <a:buAutoNum type="arabicPeriod"/>
            </a:pPr>
            <a:r>
              <a:rPr lang="en-US" sz="2000" dirty="0"/>
              <a:t>Notes for Madrid</a:t>
            </a:r>
          </a:p>
          <a:p>
            <a:pPr marL="1257300" lvl="2" indent="-457200">
              <a:buFontTx/>
              <a:buAutoNum type="arabicPeriod"/>
            </a:pPr>
            <a:r>
              <a:rPr lang="en-US" sz="2000" dirty="0"/>
              <a:t>Rules Meeting discussion on starting time</a:t>
            </a:r>
          </a:p>
          <a:p>
            <a:pPr marL="1257300" lvl="2" indent="-457200">
              <a:buFontTx/>
              <a:buAutoNum type="arabicPeriod"/>
            </a:pPr>
            <a:r>
              <a:rPr lang="en-US" sz="2000" dirty="0"/>
              <a:t>Rules Meeting/Future Venue </a:t>
            </a:r>
            <a:r>
              <a:rPr lang="en-US" sz="2000" dirty="0" err="1"/>
              <a:t>AdHoc</a:t>
            </a:r>
            <a:r>
              <a:rPr lang="en-US" sz="2000" dirty="0"/>
              <a:t> discussion – Reevaluating Student Registration</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Tuesday 1 April 2025, 19:00-21:00 UTC</a:t>
            </a:r>
          </a:p>
          <a:p>
            <a:r>
              <a:rPr lang="en-US" sz="2400" dirty="0"/>
              <a:t>Tuesday 6 May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endParaRPr lang="en-US" sz="2400" dirty="0"/>
          </a:p>
          <a:p>
            <a:pPr marL="0" indent="0">
              <a:buNone/>
            </a:pPr>
            <a:r>
              <a:rPr lang="en-US" sz="2400" dirty="0"/>
              <a:t>Calls after July Plenary to be Scheduled during 2025 July IEEE 802 LMSC Closing Plenary meeting.</a:t>
            </a:r>
            <a:br>
              <a:rPr lang="en-US" sz="2400" dirty="0"/>
            </a:br>
            <a:endParaRPr lang="en-US"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March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12 June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0058B-F91C-06FD-F642-8841AAA2CD80}"/>
              </a:ext>
            </a:extLst>
          </p:cNvPr>
          <p:cNvSpPr>
            <a:spLocks noGrp="1"/>
          </p:cNvSpPr>
          <p:nvPr>
            <p:ph type="title"/>
          </p:nvPr>
        </p:nvSpPr>
        <p:spPr>
          <a:xfrm>
            <a:off x="685800" y="228600"/>
            <a:ext cx="10896600" cy="1112838"/>
          </a:xfrm>
        </p:spPr>
        <p:txBody>
          <a:bodyPr/>
          <a:lstStyle/>
          <a:p>
            <a:r>
              <a:rPr lang="en-US" dirty="0"/>
              <a:t>Nov 2024 802 Closing EC Meeting: </a:t>
            </a:r>
            <a:br>
              <a:rPr lang="en-US" dirty="0"/>
            </a:br>
            <a:r>
              <a:rPr lang="en-US" dirty="0"/>
              <a:t>Motion to adjust the Time for 2025 July</a:t>
            </a:r>
          </a:p>
        </p:txBody>
      </p:sp>
      <p:sp>
        <p:nvSpPr>
          <p:cNvPr id="3" name="Content Placeholder 2">
            <a:extLst>
              <a:ext uri="{FF2B5EF4-FFF2-40B4-BE49-F238E27FC236}">
                <a16:creationId xmlns:a16="http://schemas.microsoft.com/office/drawing/2014/main" id="{9E4C7D96-F77F-4C04-79B6-C84E3F91DE63}"/>
              </a:ext>
            </a:extLst>
          </p:cNvPr>
          <p:cNvSpPr>
            <a:spLocks noGrp="1"/>
          </p:cNvSpPr>
          <p:nvPr>
            <p:ph idx="1"/>
          </p:nvPr>
        </p:nvSpPr>
        <p:spPr>
          <a:xfrm>
            <a:off x="410633" y="1524000"/>
            <a:ext cx="10896600" cy="4343400"/>
          </a:xfrm>
        </p:spPr>
        <p:txBody>
          <a:bodyPr/>
          <a:lstStyle/>
          <a:p>
            <a:r>
              <a:rPr lang="en-US" sz="2000" dirty="0"/>
              <a:t>Motion: Move the 2025 July IEEE 802 Plenary – Madrid Spain nominal Timeline for the </a:t>
            </a:r>
          </a:p>
          <a:p>
            <a:pPr marL="0" indent="0">
              <a:buNone/>
            </a:pPr>
            <a:r>
              <a:rPr lang="en-US" sz="2000" dirty="0"/>
              <a:t>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pPr lvl="1"/>
            <a:r>
              <a:rPr lang="en-US" sz="2000" dirty="0"/>
              <a:t>Move: Rosdahl</a:t>
            </a:r>
          </a:p>
          <a:p>
            <a:pPr lvl="1"/>
            <a:r>
              <a:rPr lang="en-US" sz="2000" dirty="0"/>
              <a:t>2</a:t>
            </a:r>
            <a:r>
              <a:rPr lang="en-US" sz="2000" baseline="30000" dirty="0"/>
              <a:t>nd</a:t>
            </a:r>
            <a:r>
              <a:rPr lang="en-US" sz="2000" dirty="0"/>
              <a:t>: Stacey</a:t>
            </a:r>
          </a:p>
          <a:p>
            <a:pPr lvl="1"/>
            <a:r>
              <a:rPr lang="en-US" sz="2000" dirty="0"/>
              <a:t>Results: Unanimous Consent – Motion Passes.</a:t>
            </a:r>
          </a:p>
          <a:p>
            <a:r>
              <a:rPr lang="en-US" sz="2000" dirty="0"/>
              <a:t>Note we will have the LMSC Meetings per the OM at the stated times.</a:t>
            </a:r>
          </a:p>
        </p:txBody>
      </p:sp>
    </p:spTree>
    <p:extLst>
      <p:ext uri="{BB962C8B-B14F-4D97-AF65-F5344CB8AC3E}">
        <p14:creationId xmlns:p14="http://schemas.microsoft.com/office/powerpoint/2010/main" val="24959072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341-B96D-F660-E70F-BA0FB4C4A09D}"/>
              </a:ext>
            </a:extLst>
          </p:cNvPr>
          <p:cNvSpPr>
            <a:spLocks noGrp="1"/>
          </p:cNvSpPr>
          <p:nvPr>
            <p:ph type="title"/>
          </p:nvPr>
        </p:nvSpPr>
        <p:spPr/>
        <p:txBody>
          <a:bodyPr/>
          <a:lstStyle/>
          <a:p>
            <a:r>
              <a:rPr lang="en-US" dirty="0"/>
              <a:t>2028 July Consideration</a:t>
            </a:r>
          </a:p>
        </p:txBody>
      </p:sp>
      <p:sp>
        <p:nvSpPr>
          <p:cNvPr id="3" name="Content Placeholder 2">
            <a:extLst>
              <a:ext uri="{FF2B5EF4-FFF2-40B4-BE49-F238E27FC236}">
                <a16:creationId xmlns:a16="http://schemas.microsoft.com/office/drawing/2014/main" id="{1EDA4F92-FD30-FFD3-6103-97BEC45B1B6E}"/>
              </a:ext>
            </a:extLst>
          </p:cNvPr>
          <p:cNvSpPr>
            <a:spLocks noGrp="1"/>
          </p:cNvSpPr>
          <p:nvPr>
            <p:ph idx="1"/>
          </p:nvPr>
        </p:nvSpPr>
        <p:spPr>
          <a:xfrm>
            <a:off x="334433" y="1341437"/>
            <a:ext cx="10714567" cy="5111749"/>
          </a:xfrm>
        </p:spPr>
        <p:txBody>
          <a:bodyPr/>
          <a:lstStyle/>
          <a:p>
            <a:r>
              <a:rPr lang="en-US" sz="2000" dirty="0"/>
              <a:t>The Le Centre Sheraton Hotel in Montreal, Canada has asked to consider returning 2028 July.</a:t>
            </a:r>
          </a:p>
          <a:p>
            <a:pPr lvl="1"/>
            <a:r>
              <a:rPr lang="en-US" sz="1800" dirty="0"/>
              <a:t>Proposed Room Rates: Single/Double: CAD$329 (US$242.83 as of Sept 2024)</a:t>
            </a:r>
          </a:p>
          <a:p>
            <a:pPr lvl="1"/>
            <a:r>
              <a:rPr lang="en-US" sz="1800" dirty="0"/>
              <a:t>Room Block 2745 – 75% min</a:t>
            </a:r>
          </a:p>
          <a:p>
            <a:pPr lvl="1"/>
            <a:r>
              <a:rPr lang="en-US" sz="1800" dirty="0"/>
              <a:t>F&amp;B Minimum: CAD$225,000 (US$166,075 as of Sept 2024).</a:t>
            </a:r>
          </a:p>
          <a:p>
            <a:pPr lvl="1"/>
            <a:r>
              <a:rPr lang="en-US" sz="1800" dirty="0"/>
              <a:t>Concessions align with previous visit</a:t>
            </a:r>
          </a:p>
          <a:p>
            <a:pPr lvl="1"/>
            <a:r>
              <a:rPr lang="en-US" sz="1800" dirty="0"/>
              <a:t>Decision deadline – Sept 27, 2024.</a:t>
            </a:r>
          </a:p>
          <a:p>
            <a:r>
              <a:rPr lang="en-US" sz="2000" dirty="0"/>
              <a:t>Discussion on 802 LMSC thoughts?</a:t>
            </a:r>
          </a:p>
          <a:p>
            <a:endParaRPr lang="en-US" sz="2000" dirty="0"/>
          </a:p>
          <a:p>
            <a:r>
              <a:rPr lang="en-US" sz="2400" dirty="0"/>
              <a:t>Motion: Move to approve the venue for the 2028 July IEEE 802 Plenary as the – Le Centre Sheraton Montreal, Montreal July 9-14, 2028.</a:t>
            </a:r>
          </a:p>
          <a:p>
            <a:r>
              <a:rPr lang="en-US" sz="2000" dirty="0"/>
              <a:t>Moved: Rosdahl</a:t>
            </a:r>
          </a:p>
          <a:p>
            <a:r>
              <a:rPr lang="en-US" sz="2000" dirty="0"/>
              <a:t>2</a:t>
            </a:r>
            <a:r>
              <a:rPr lang="en-US" sz="2000" baseline="30000" dirty="0"/>
              <a:t>nd</a:t>
            </a:r>
            <a:r>
              <a:rPr lang="en-US" sz="2000" dirty="0"/>
              <a:t>: Stacey</a:t>
            </a:r>
          </a:p>
          <a:p>
            <a:r>
              <a:rPr lang="en-US" sz="2000" dirty="0"/>
              <a:t>Results: Approved by unanimous consent</a:t>
            </a:r>
            <a:br>
              <a:rPr lang="en-US" sz="2400" dirty="0"/>
            </a:br>
            <a:endParaRPr lang="en-US" sz="2400" dirty="0"/>
          </a:p>
        </p:txBody>
      </p:sp>
    </p:spTree>
    <p:extLst>
      <p:ext uri="{BB962C8B-B14F-4D97-AF65-F5344CB8AC3E}">
        <p14:creationId xmlns:p14="http://schemas.microsoft.com/office/powerpoint/2010/main" val="9956526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a:xfrm>
            <a:off x="609600" y="228600"/>
            <a:ext cx="10972800" cy="936625"/>
          </a:xfrm>
        </p:spPr>
        <p:txBody>
          <a:bodyPr/>
          <a:lstStyle/>
          <a:p>
            <a:r>
              <a:rPr lang="en-US" sz="2800" dirty="0"/>
              <a:t>2024 November 802 LMSC Closing Plenary: </a:t>
            </a:r>
            <a:br>
              <a:rPr lang="en-US" sz="2800" dirty="0"/>
            </a:br>
            <a:r>
              <a:rPr lang="en-US" sz="2800"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a:xfrm>
            <a:off x="334433" y="1676400"/>
            <a:ext cx="10972800" cy="4191000"/>
          </a:xfrm>
        </p:spPr>
        <p:txBody>
          <a:bodyPr/>
          <a:lstStyle/>
          <a:p>
            <a:r>
              <a:rPr lang="en-US" sz="2800" dirty="0"/>
              <a:t>Approve hosting of ITU-T SG15 July 2026 Plenary Session adjacent to IEEE 802 plenary including the hosting of a joint workshop, with cost not to exceed US$175,000</a:t>
            </a:r>
          </a:p>
          <a:p>
            <a:endParaRPr lang="en-US" sz="2800" dirty="0"/>
          </a:p>
          <a:p>
            <a:r>
              <a:rPr lang="en-US" sz="2800" dirty="0"/>
              <a:t>    Proposed:   David Law</a:t>
            </a:r>
          </a:p>
          <a:p>
            <a:r>
              <a:rPr lang="en-US" sz="2800" dirty="0"/>
              <a:t>    Second:   Robert Stacey</a:t>
            </a:r>
          </a:p>
          <a:p>
            <a:r>
              <a:rPr lang="en-US" sz="2800" dirty="0"/>
              <a:t>Results: Unanimous – Motion Passes</a:t>
            </a:r>
          </a:p>
        </p:txBody>
      </p:sp>
    </p:spTree>
    <p:extLst>
      <p:ext uri="{BB962C8B-B14F-4D97-AF65-F5344CB8AC3E}">
        <p14:creationId xmlns:p14="http://schemas.microsoft.com/office/powerpoint/2010/main" val="30559735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4.5 IEEE 802 LMSC Chairs Guidelines: 802-EC-17/0120r37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 passes by Unanimous Consent.</a:t>
            </a:r>
          </a:p>
          <a:p>
            <a:endParaRPr lang="en-US" dirty="0"/>
          </a:p>
        </p:txBody>
      </p:sp>
    </p:spTree>
    <p:extLst>
      <p:ext uri="{BB962C8B-B14F-4D97-AF65-F5344CB8AC3E}">
        <p14:creationId xmlns:p14="http://schemas.microsoft.com/office/powerpoint/2010/main" val="2588969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9A8F-A5B7-C8F3-39E0-285E9A6546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01C68D-5761-B6D6-F9B0-B58286FFD8B0}"/>
              </a:ext>
            </a:extLst>
          </p:cNvPr>
          <p:cNvSpPr>
            <a:spLocks noGrp="1"/>
          </p:cNvSpPr>
          <p:nvPr>
            <p:ph idx="1"/>
          </p:nvPr>
        </p:nvSpPr>
        <p:spPr/>
        <p:txBody>
          <a:bodyPr/>
          <a:lstStyle/>
          <a:p>
            <a:r>
              <a:rPr lang="en-US" dirty="0"/>
              <a:t>Things to Know:</a:t>
            </a:r>
          </a:p>
          <a:p>
            <a:pPr lvl="1"/>
            <a:r>
              <a:rPr lang="en-US" dirty="0">
                <a:hlinkClick r:id="rId2"/>
              </a:rPr>
              <a:t>https://mentor.ieee.org/802-ec/dcn/25/ec-25-0037-00-LMSC-atl-802-0325-thingstoknow-hilton-atlanta.pptx</a:t>
            </a:r>
            <a:r>
              <a:rPr lang="en-US" dirty="0"/>
              <a:t> </a:t>
            </a:r>
          </a:p>
        </p:txBody>
      </p:sp>
    </p:spTree>
    <p:extLst>
      <p:ext uri="{BB962C8B-B14F-4D97-AF65-F5344CB8AC3E}">
        <p14:creationId xmlns:p14="http://schemas.microsoft.com/office/powerpoint/2010/main" val="407432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F0402-3B5D-3F80-CF7F-AF8A9997000D}"/>
              </a:ext>
            </a:extLst>
          </p:cNvPr>
          <p:cNvSpPr>
            <a:spLocks noGrp="1"/>
          </p:cNvSpPr>
          <p:nvPr>
            <p:ph type="title"/>
          </p:nvPr>
        </p:nvSpPr>
        <p:spPr/>
        <p:txBody>
          <a:bodyPr/>
          <a:lstStyle/>
          <a:p>
            <a:r>
              <a:rPr lang="en-US" dirty="0"/>
              <a:t>Notes for Atlanta</a:t>
            </a:r>
          </a:p>
        </p:txBody>
      </p:sp>
      <p:sp>
        <p:nvSpPr>
          <p:cNvPr id="3" name="Content Placeholder 2">
            <a:extLst>
              <a:ext uri="{FF2B5EF4-FFF2-40B4-BE49-F238E27FC236}">
                <a16:creationId xmlns:a16="http://schemas.microsoft.com/office/drawing/2014/main" id="{7974A74E-1747-7C8C-B1B5-C752A4712C7F}"/>
              </a:ext>
            </a:extLst>
          </p:cNvPr>
          <p:cNvSpPr>
            <a:spLocks noGrp="1"/>
          </p:cNvSpPr>
          <p:nvPr>
            <p:ph idx="1"/>
          </p:nvPr>
        </p:nvSpPr>
        <p:spPr/>
        <p:txBody>
          <a:bodyPr/>
          <a:lstStyle/>
          <a:p>
            <a:r>
              <a:rPr lang="en-US" sz="2000" dirty="0"/>
              <a:t>2025 March – Atlanta </a:t>
            </a:r>
          </a:p>
          <a:p>
            <a:pPr marL="0" indent="0">
              <a:buNone/>
            </a:pPr>
            <a:r>
              <a:rPr lang="en-US" sz="2000" dirty="0"/>
              <a:t>	- Social –Atlanta Aquarium</a:t>
            </a:r>
          </a:p>
          <a:p>
            <a:pPr marL="0" indent="0">
              <a:buNone/>
            </a:pPr>
            <a:r>
              <a:rPr lang="en-US" sz="2000" dirty="0"/>
              <a:t>	- One Tutorial – “</a:t>
            </a:r>
            <a:r>
              <a:rPr lang="en-US" sz="2000" i="1" dirty="0"/>
              <a:t>Using Open Source in IEEE Standards”</a:t>
            </a:r>
          </a:p>
          <a:p>
            <a:pPr marL="0" indent="0">
              <a:buNone/>
            </a:pPr>
            <a:r>
              <a:rPr lang="en-US" sz="2000" dirty="0"/>
              <a:t>		Sponsored by David Law, 802.3 Chair -- Slot 1 – 6:15-7:35pm</a:t>
            </a:r>
          </a:p>
          <a:p>
            <a:pPr marL="0" indent="0">
              <a:buNone/>
            </a:pPr>
            <a:r>
              <a:rPr lang="en-US" sz="2000" dirty="0"/>
              <a:t>	- Monday - Rules Meeting: 7:45 to 9:30pm ET</a:t>
            </a:r>
          </a:p>
          <a:p>
            <a:pPr marL="0" indent="0">
              <a:buNone/>
            </a:pPr>
            <a:r>
              <a:rPr lang="en-US" sz="2000" dirty="0"/>
              <a:t>	- Remember to run Straw poll during Closing Plenaries.</a:t>
            </a:r>
          </a:p>
          <a:p>
            <a:endParaRPr lang="en-US" sz="2000" dirty="0"/>
          </a:p>
        </p:txBody>
      </p:sp>
    </p:spTree>
    <p:extLst>
      <p:ext uri="{BB962C8B-B14F-4D97-AF65-F5344CB8AC3E}">
        <p14:creationId xmlns:p14="http://schemas.microsoft.com/office/powerpoint/2010/main" val="1441489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8320C-EFF0-C460-0EA3-4227CF7505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DCFADB-F573-0704-BE4D-49559BE59298}"/>
              </a:ext>
            </a:extLst>
          </p:cNvPr>
          <p:cNvSpPr>
            <a:spLocks noGrp="1"/>
          </p:cNvSpPr>
          <p:nvPr>
            <p:ph type="title"/>
          </p:nvPr>
        </p:nvSpPr>
        <p:spPr>
          <a:xfrm>
            <a:off x="1981200" y="404813"/>
            <a:ext cx="8229600" cy="792162"/>
          </a:xfrm>
        </p:spPr>
        <p:txBody>
          <a:bodyPr/>
          <a:lstStyle/>
          <a:p>
            <a:r>
              <a:rPr lang="en-US" dirty="0"/>
              <a:t>Networking Social Event</a:t>
            </a:r>
          </a:p>
        </p:txBody>
      </p:sp>
      <p:sp>
        <p:nvSpPr>
          <p:cNvPr id="3" name="Content Placeholder 2">
            <a:extLst>
              <a:ext uri="{FF2B5EF4-FFF2-40B4-BE49-F238E27FC236}">
                <a16:creationId xmlns:a16="http://schemas.microsoft.com/office/drawing/2014/main" id="{761EE91B-8E20-E11B-56EB-6926C10EF248}"/>
              </a:ext>
            </a:extLst>
          </p:cNvPr>
          <p:cNvSpPr>
            <a:spLocks noGrp="1"/>
          </p:cNvSpPr>
          <p:nvPr>
            <p:ph sz="half" idx="1"/>
          </p:nvPr>
        </p:nvSpPr>
        <p:spPr>
          <a:xfrm>
            <a:off x="1774825" y="1341438"/>
            <a:ext cx="4191000" cy="4525962"/>
          </a:xfrm>
        </p:spPr>
        <p:txBody>
          <a:bodyPr/>
          <a:lstStyle/>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dirty="0"/>
          </a:p>
        </p:txBody>
      </p:sp>
      <p:sp>
        <p:nvSpPr>
          <p:cNvPr id="4" name="Content Placeholder 3">
            <a:extLst>
              <a:ext uri="{FF2B5EF4-FFF2-40B4-BE49-F238E27FC236}">
                <a16:creationId xmlns:a16="http://schemas.microsoft.com/office/drawing/2014/main" id="{31DEAEC0-E40A-68C9-867E-64712A94FB6A}"/>
              </a:ext>
            </a:extLst>
          </p:cNvPr>
          <p:cNvSpPr>
            <a:spLocks noGrp="1"/>
          </p:cNvSpPr>
          <p:nvPr>
            <p:ph sz="half" idx="2"/>
          </p:nvPr>
        </p:nvSpPr>
        <p:spPr>
          <a:xfrm>
            <a:off x="6203226" y="1468477"/>
            <a:ext cx="4038600" cy="4984710"/>
          </a:xfrm>
        </p:spPr>
        <p:txBody>
          <a:bodyPr/>
          <a:lstStyle/>
          <a:p>
            <a:pPr marL="0" indent="0">
              <a:buNone/>
            </a:pPr>
            <a:r>
              <a:rPr lang="en-US" sz="1600" b="1" dirty="0"/>
              <a:t>Wednesday March 12, 2025</a:t>
            </a:r>
          </a:p>
          <a:p>
            <a:r>
              <a:rPr lang="en-US" sz="1600" dirty="0"/>
              <a:t>Georgia Aquarium</a:t>
            </a:r>
          </a:p>
          <a:p>
            <a:r>
              <a:rPr lang="en-US" sz="1600" dirty="0"/>
              <a:t>6:30 – 8:30 PM</a:t>
            </a:r>
          </a:p>
          <a:p>
            <a:r>
              <a:rPr lang="en-US" sz="1600" dirty="0"/>
              <a:t>Food, Beverage, Bus Transportation and Aquarium Admission Included</a:t>
            </a:r>
          </a:p>
          <a:p>
            <a:endParaRPr lang="en-US" sz="800" b="1" dirty="0"/>
          </a:p>
          <a:p>
            <a:pPr marL="0" indent="0">
              <a:buNone/>
            </a:pPr>
            <a:r>
              <a:rPr lang="en-US" sz="1600" b="1" dirty="0"/>
              <a:t>Tickets Required for All Attending</a:t>
            </a:r>
          </a:p>
          <a:p>
            <a:r>
              <a:rPr lang="en-US" sz="1600" dirty="0"/>
              <a:t>Available for $US24.99 </a:t>
            </a:r>
          </a:p>
          <a:p>
            <a:r>
              <a:rPr lang="en-US" sz="1600" dirty="0"/>
              <a:t>Purchase at </a:t>
            </a:r>
            <a:r>
              <a:rPr lang="en-US" sz="1600" dirty="0">
                <a:hlinkClick r:id="rId2"/>
              </a:rPr>
              <a:t>Plenary Session registration site</a:t>
            </a:r>
            <a:r>
              <a:rPr lang="en-US" sz="1600" dirty="0"/>
              <a:t>.</a:t>
            </a:r>
          </a:p>
          <a:p>
            <a:pPr lvl="1"/>
            <a:r>
              <a:rPr lang="en-US" sz="1200" dirty="0"/>
              <a:t>Modify Registration – Add Ticket</a:t>
            </a:r>
          </a:p>
          <a:p>
            <a:pPr marL="0" indent="0">
              <a:buNone/>
            </a:pPr>
            <a:endParaRPr lang="en-US" sz="800" dirty="0"/>
          </a:p>
          <a:p>
            <a:pPr marL="0" indent="0">
              <a:buNone/>
            </a:pPr>
            <a:r>
              <a:rPr lang="en-US" sz="1600" b="1" dirty="0"/>
              <a:t>Food &amp; Beverage Offerings</a:t>
            </a:r>
          </a:p>
          <a:p>
            <a:r>
              <a:rPr lang="en-US" sz="1600" dirty="0"/>
              <a:t>Buffet Dinner</a:t>
            </a:r>
          </a:p>
          <a:p>
            <a:r>
              <a:rPr lang="en-US" sz="1600" dirty="0"/>
              <a:t>Beverage Service</a:t>
            </a:r>
          </a:p>
          <a:p>
            <a:pPr lvl="1"/>
            <a:r>
              <a:rPr lang="en-US" sz="1200" dirty="0"/>
              <a:t>Ticket provided w/ event badge.</a:t>
            </a:r>
            <a:br>
              <a:rPr lang="en-US" sz="1200" dirty="0"/>
            </a:br>
            <a:endParaRPr lang="en-US" sz="1200" dirty="0"/>
          </a:p>
          <a:p>
            <a:pPr marL="0" indent="0">
              <a:buNone/>
            </a:pPr>
            <a:r>
              <a:rPr lang="en-US" sz="1600" b="1" dirty="0">
                <a:solidFill>
                  <a:srgbClr val="C00000"/>
                </a:solidFill>
              </a:rPr>
              <a:t>NO OUTSIDE FOOD OR DRINK</a:t>
            </a:r>
          </a:p>
        </p:txBody>
      </p:sp>
      <p:pic>
        <p:nvPicPr>
          <p:cNvPr id="6" name="Picture 5" descr="A poster for a social event&#10;&#10;AI-generated content may be incorrect.">
            <a:extLst>
              <a:ext uri="{FF2B5EF4-FFF2-40B4-BE49-F238E27FC236}">
                <a16:creationId xmlns:a16="http://schemas.microsoft.com/office/drawing/2014/main" id="{F54402F7-B27F-21AD-8E04-EB320FE8A83D}"/>
              </a:ext>
            </a:extLst>
          </p:cNvPr>
          <p:cNvPicPr>
            <a:picLocks noChangeAspect="1"/>
          </p:cNvPicPr>
          <p:nvPr/>
        </p:nvPicPr>
        <p:blipFill>
          <a:blip r:embed="rId3"/>
          <a:stretch>
            <a:fillRect/>
          </a:stretch>
        </p:blipFill>
        <p:spPr>
          <a:xfrm>
            <a:off x="1979713" y="1484785"/>
            <a:ext cx="3573289" cy="4764385"/>
          </a:xfrm>
          <a:prstGeom prst="rect">
            <a:avLst/>
          </a:prstGeom>
        </p:spPr>
      </p:pic>
    </p:spTree>
    <p:extLst>
      <p:ext uri="{BB962C8B-B14F-4D97-AF65-F5344CB8AC3E}">
        <p14:creationId xmlns:p14="http://schemas.microsoft.com/office/powerpoint/2010/main" val="370650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F5B60-07B7-9DB2-7567-F41C9F75A8AE}"/>
              </a:ext>
            </a:extLst>
          </p:cNvPr>
          <p:cNvSpPr>
            <a:spLocks noGrp="1"/>
          </p:cNvSpPr>
          <p:nvPr>
            <p:ph type="title"/>
          </p:nvPr>
        </p:nvSpPr>
        <p:spPr/>
        <p:txBody>
          <a:bodyPr/>
          <a:lstStyle/>
          <a:p>
            <a:r>
              <a:rPr lang="en-US" dirty="0">
                <a:effectLst/>
                <a:latin typeface="tahoma" panose="020B0604030504040204" pitchFamily="34" charset="0"/>
              </a:rPr>
              <a:t>Request for 802 WG Item for Closing Plenaries:</a:t>
            </a:r>
            <a:endParaRPr lang="en-US" dirty="0"/>
          </a:p>
        </p:txBody>
      </p:sp>
      <p:sp>
        <p:nvSpPr>
          <p:cNvPr id="3" name="Content Placeholder 2">
            <a:extLst>
              <a:ext uri="{FF2B5EF4-FFF2-40B4-BE49-F238E27FC236}">
                <a16:creationId xmlns:a16="http://schemas.microsoft.com/office/drawing/2014/main" id="{701B0DD0-1E98-52BF-F535-F400E1D75383}"/>
              </a:ext>
            </a:extLst>
          </p:cNvPr>
          <p:cNvSpPr>
            <a:spLocks noGrp="1"/>
          </p:cNvSpPr>
          <p:nvPr>
            <p:ph idx="1"/>
          </p:nvPr>
        </p:nvSpPr>
        <p:spPr>
          <a:xfrm>
            <a:off x="914399" y="1447800"/>
            <a:ext cx="10392833" cy="4419600"/>
          </a:xfrm>
        </p:spPr>
        <p:txBody>
          <a:bodyPr/>
          <a:lstStyle/>
          <a:p>
            <a:pPr marL="347472" algn="l" rtl="0" fontAlgn="base">
              <a:spcBef>
                <a:spcPts val="600"/>
              </a:spcBef>
              <a:spcAft>
                <a:spcPts val="0"/>
              </a:spcAft>
            </a:pPr>
            <a:r>
              <a:rPr lang="en-US" sz="2400" b="1" dirty="0">
                <a:solidFill>
                  <a:srgbClr val="000000"/>
                </a:solidFill>
                <a:effectLst/>
              </a:rPr>
              <a:t>Request to WG Chairs, </a:t>
            </a:r>
          </a:p>
          <a:p>
            <a:pPr marL="347472" algn="l" rtl="0" fontAlgn="base">
              <a:spcBef>
                <a:spcPts val="600"/>
              </a:spcBef>
              <a:spcAft>
                <a:spcPts val="0"/>
              </a:spcAft>
            </a:pPr>
            <a:r>
              <a:rPr lang="en-US" sz="2400" b="1" dirty="0">
                <a:solidFill>
                  <a:srgbClr val="000000"/>
                </a:solidFill>
                <a:effectLst/>
              </a:rPr>
              <a:t>Please Conduct the following Straw Poll in your Closing Plenaries:</a:t>
            </a:r>
          </a:p>
          <a:p>
            <a:pPr marL="747522" lvl="1">
              <a:spcBef>
                <a:spcPts val="600"/>
              </a:spcBef>
              <a:spcAft>
                <a:spcPts val="0"/>
              </a:spcAft>
            </a:pPr>
            <a:r>
              <a:rPr lang="en-US" sz="2000" b="1" dirty="0">
                <a:solidFill>
                  <a:srgbClr val="000000"/>
                </a:solidFill>
                <a:effectLst/>
              </a:rPr>
              <a:t>1. How many people would like to come back to this venue? </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2. Did you go to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3. If you attended the Social, did you like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endParaRPr lang="en-US" sz="2400" dirty="0"/>
          </a:p>
        </p:txBody>
      </p:sp>
    </p:spTree>
    <p:extLst>
      <p:ext uri="{BB962C8B-B14F-4D97-AF65-F5344CB8AC3E}">
        <p14:creationId xmlns:p14="http://schemas.microsoft.com/office/powerpoint/2010/main" val="338080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3100" dirty="0"/>
              <a:t>2025 March IEEE 802 Mixed-mode Plenary </a:t>
            </a:r>
            <a:r>
              <a:rPr lang="en-US" sz="3100"/>
              <a:t>- Atlanta</a:t>
            </a:r>
            <a:endParaRPr lang="en-US" sz="3100" dirty="0"/>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sz="half" idx="1"/>
          </p:nvPr>
        </p:nvSpPr>
        <p:spPr>
          <a:xfrm>
            <a:off x="334433" y="1341438"/>
            <a:ext cx="5151967" cy="3571875"/>
          </a:xfrm>
        </p:spPr>
        <p:txBody>
          <a:bodyPr wrap="square" anchor="t">
            <a:normAutofit/>
          </a:bodyPr>
          <a:lstStyle/>
          <a:p>
            <a:pPr>
              <a:lnSpc>
                <a:spcPct val="90000"/>
              </a:lnSpc>
            </a:pPr>
            <a:r>
              <a:rPr lang="en-US" sz="2000" dirty="0"/>
              <a:t>Registration opened December 3, 2024:</a:t>
            </a:r>
          </a:p>
          <a:p>
            <a:pPr lvl="1">
              <a:lnSpc>
                <a:spcPct val="90000"/>
              </a:lnSpc>
            </a:pPr>
            <a:r>
              <a:rPr lang="en-US" sz="2000" dirty="0"/>
              <a:t>979 registered – 486 in person and 478 remote  (15 Students)</a:t>
            </a:r>
          </a:p>
          <a:p>
            <a:pPr lvl="1">
              <a:lnSpc>
                <a:spcPct val="90000"/>
              </a:lnSpc>
            </a:pPr>
            <a:endParaRPr lang="en-US" sz="2000" dirty="0"/>
          </a:p>
          <a:p>
            <a:pPr lvl="1">
              <a:lnSpc>
                <a:spcPct val="90000"/>
              </a:lnSpc>
            </a:pPr>
            <a:r>
              <a:rPr lang="en-US" sz="2000" dirty="0"/>
              <a:t>March Social Tickets = 364 (including 16 guests as of Mar 10, 2025)</a:t>
            </a:r>
          </a:p>
          <a:p>
            <a:pPr lvl="2">
              <a:lnSpc>
                <a:spcPct val="90000"/>
              </a:lnSpc>
            </a:pPr>
            <a:r>
              <a:rPr lang="en-US" sz="1600" dirty="0"/>
              <a:t>Guarantee 400</a:t>
            </a:r>
          </a:p>
          <a:p>
            <a:pPr lvl="1">
              <a:lnSpc>
                <a:spcPct val="90000"/>
              </a:lnSpc>
            </a:pPr>
            <a:endParaRPr lang="en-US" sz="2000" dirty="0"/>
          </a:p>
          <a:p>
            <a:pPr lvl="1">
              <a:lnSpc>
                <a:spcPct val="90000"/>
              </a:lnSpc>
            </a:pPr>
            <a:r>
              <a:rPr lang="en-US" sz="2000" dirty="0"/>
              <a:t>Hotel Pickup –80% of block reserved (2164/3000 as of Mar 3, 2025)</a:t>
            </a:r>
          </a:p>
          <a:p>
            <a:pPr lvl="1">
              <a:lnSpc>
                <a:spcPct val="90000"/>
              </a:lnSpc>
            </a:pPr>
            <a:endParaRPr lang="en-US" sz="2000" dirty="0"/>
          </a:p>
          <a:p>
            <a:pPr lvl="1">
              <a:lnSpc>
                <a:spcPct val="90000"/>
              </a:lnSpc>
            </a:pPr>
            <a:endParaRPr lang="en-US" sz="2000" dirty="0"/>
          </a:p>
          <a:p>
            <a:pPr>
              <a:lnSpc>
                <a:spcPct val="90000"/>
              </a:lnSpc>
            </a:pPr>
            <a:endParaRPr lang="en-US" sz="2000" dirty="0"/>
          </a:p>
        </p:txBody>
      </p:sp>
      <p:pic>
        <p:nvPicPr>
          <p:cNvPr id="5" name="Picture 4">
            <a:extLst>
              <a:ext uri="{FF2B5EF4-FFF2-40B4-BE49-F238E27FC236}">
                <a16:creationId xmlns:a16="http://schemas.microsoft.com/office/drawing/2014/main" id="{72EA7289-0B89-3306-F4DD-22CD9FAC4E92}"/>
              </a:ext>
            </a:extLst>
          </p:cNvPr>
          <p:cNvPicPr>
            <a:picLocks noChangeAspect="1"/>
          </p:cNvPicPr>
          <p:nvPr/>
        </p:nvPicPr>
        <p:blipFill>
          <a:blip r:embed="rId2"/>
          <a:stretch>
            <a:fillRect/>
          </a:stretch>
        </p:blipFill>
        <p:spPr>
          <a:xfrm>
            <a:off x="5486400" y="1341438"/>
            <a:ext cx="6191250" cy="3571875"/>
          </a:xfrm>
          <a:prstGeom prst="rect">
            <a:avLst/>
          </a:prstGeom>
        </p:spPr>
      </p:pic>
    </p:spTree>
    <p:extLst>
      <p:ext uri="{BB962C8B-B14F-4D97-AF65-F5344CB8AC3E}">
        <p14:creationId xmlns:p14="http://schemas.microsoft.com/office/powerpoint/2010/main" val="2294323399"/>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18245</TotalTime>
  <Words>5787</Words>
  <Application>Microsoft Office PowerPoint</Application>
  <PresentationFormat>Widescreen</PresentationFormat>
  <Paragraphs>566</Paragraphs>
  <Slides>46</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Arial</vt:lpstr>
      <vt:lpstr>Georgia</vt:lpstr>
      <vt:lpstr>Roboto</vt:lpstr>
      <vt:lpstr>tahoma</vt:lpstr>
      <vt:lpstr>Times New Roman</vt:lpstr>
      <vt:lpstr>Wingdings</vt:lpstr>
      <vt:lpstr>Title slide</vt:lpstr>
      <vt:lpstr>Executive Secretary Report for 2025 March 802 Plenary - Atlanta</vt:lpstr>
      <vt:lpstr>Event Conduct and Safety Statement </vt:lpstr>
      <vt:lpstr>Event Conduct and Safety Statement</vt:lpstr>
      <vt:lpstr>Executive Secretary Agenda Items</vt:lpstr>
      <vt:lpstr>PowerPoint Presentation</vt:lpstr>
      <vt:lpstr>Notes for Atlanta</vt:lpstr>
      <vt:lpstr>Networking Social Event</vt:lpstr>
      <vt:lpstr>Request for 802 WG Item for Closing Plenaries:</vt:lpstr>
      <vt:lpstr>2025 March IEEE 802 Mixed-mode Plenary - Atlanta</vt:lpstr>
      <vt:lpstr>IEEE 802 Mixed-mode Plenary Attendance</vt:lpstr>
      <vt:lpstr>Future 802 Plenary Venue Contract Status</vt:lpstr>
      <vt:lpstr>Notes for Madrid </vt:lpstr>
      <vt:lpstr>Suggested Rules Meeting Discussion - 1</vt:lpstr>
      <vt:lpstr>Suggested Rules Meeting Discussion - 2</vt:lpstr>
      <vt:lpstr>IEEE 802 LMSC Operations Manual, v26 Revised 17 March 2023</vt:lpstr>
      <vt:lpstr>IEEE 802 LMSC Operations Manual, v26 Revised 17 March 2023</vt:lpstr>
      <vt:lpstr>IEEE 802 LMSC Chair's Guidelines and Standards Committee Policy Decisions, v37 11/17/2023</vt:lpstr>
      <vt:lpstr>IEEE 802 LMSC Chair's Guidelines and Standards Committee Policy Decisions, v37 11/17/2023</vt:lpstr>
      <vt:lpstr>Future Venue AdHocs  --</vt:lpstr>
      <vt:lpstr>Future Venue AdHoc – Resource review/planning  – Thurs 7:30 am</vt:lpstr>
      <vt:lpstr>2025 July 27 – Aug 1– Madrid</vt:lpstr>
      <vt:lpstr>Future Venues AdHoc - Contract Status– Thurs 8 am</vt:lpstr>
      <vt:lpstr>Future 802 Plenary Venue Contract Status</vt:lpstr>
      <vt:lpstr>Executive Secretary Agenda Items</vt:lpstr>
      <vt:lpstr>4.02 – 1. Straw Poll: Return to This Venue:  (Hyatt Regency Vancouver – 2024 Nov)</vt:lpstr>
      <vt:lpstr>4.02 – 1. Venue Polls (continued) (Hyatt Regency Vancouver – 2024 Nov)</vt:lpstr>
      <vt:lpstr>4.02 – 2. Future 802 Plenary Venue Contract Status</vt:lpstr>
      <vt:lpstr>4.02 – 3 Straw poll on Future Venue Direction for 1-1-1</vt:lpstr>
      <vt:lpstr>Future Venue Direction for 1-1-1 Results from 802 WGs</vt:lpstr>
      <vt:lpstr>IEEE 802 LMSC Straw poll – 1-1-1 direction.</vt:lpstr>
      <vt:lpstr>4.02 – 4. 2025 March IEEE 802 Plenary – Atlanta – Registration Report</vt:lpstr>
      <vt:lpstr>4.021 Motion to Replace 4.2 in 802 Chair’s Guideline</vt:lpstr>
      <vt:lpstr>Text to replace Chair’s Guideline section 4.2</vt:lpstr>
      <vt:lpstr>4.021 -1. Set Student Registration for July/Nov 2025</vt:lpstr>
      <vt:lpstr>4.022 – Motion to Create IETF Day Pass for 2025 July IEEE 802 Plenary - Madrid</vt:lpstr>
      <vt:lpstr>4.022 – Motion to Create IETF Day Pass for 2025 July IEEE 802 Plenary - Madrid</vt:lpstr>
      <vt:lpstr>8.033 - Call for Interest – 802 Executive Secretary –  Venue Preparation, Selection, and Contracting </vt:lpstr>
      <vt:lpstr>8.033 Executive Secretary Report</vt:lpstr>
      <vt:lpstr>IEEE 802 LMSC Chair's Guidelines and Standards Committee Policy Decisions, v37 11/17/2023</vt:lpstr>
      <vt:lpstr>8.04 Monthly IEEE 802 LMSC Telecons</vt:lpstr>
      <vt:lpstr>8.05 Call for Tutorials for July 2025</vt:lpstr>
      <vt:lpstr>Nov 2024 802 Closing EC Meeting:  Motion to adjust the Time for 2025 July</vt:lpstr>
      <vt:lpstr>Approved 2025 Session Registration Fees</vt:lpstr>
      <vt:lpstr>2028 July Consideration</vt:lpstr>
      <vt:lpstr>2024 November 802 LMSC Closing Plenary:  Motion to Host ITU-T SG15 2026 July</vt:lpstr>
      <vt:lpstr>Motion to Replace 4.5 in 802 Chair’s Guideline (#2)</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March -Atlanta</dc:title>
  <dc:subject/>
  <dc:creator>Jon Rosdahl</dc:creator>
  <cp:keywords>IEEE 802 LMSC Plenary</cp:keywords>
  <dc:description>Jon Rosdahl, Qualcomm</dc:description>
  <cp:lastModifiedBy>Jon Rosdahl</cp:lastModifiedBy>
  <cp:revision>11</cp:revision>
  <dcterms:created xsi:type="dcterms:W3CDTF">2024-07-13T20:54:22Z</dcterms:created>
  <dcterms:modified xsi:type="dcterms:W3CDTF">2025-03-14T16:16:00Z</dcterms:modified>
  <cp:category>March 2025</cp:category>
</cp:coreProperties>
</file>