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1"/>
  </p:notesMasterIdLst>
  <p:handoutMasterIdLst>
    <p:handoutMasterId r:id="rId42"/>
  </p:handoutMasterIdLst>
  <p:sldIdLst>
    <p:sldId id="278" r:id="rId2"/>
    <p:sldId id="488" r:id="rId3"/>
    <p:sldId id="489" r:id="rId4"/>
    <p:sldId id="606" r:id="rId5"/>
    <p:sldId id="2004" r:id="rId6"/>
    <p:sldId id="2018" r:id="rId7"/>
    <p:sldId id="290" r:id="rId8"/>
    <p:sldId id="1987" r:id="rId9"/>
    <p:sldId id="1997" r:id="rId10"/>
    <p:sldId id="2033" r:id="rId11"/>
    <p:sldId id="2017" r:id="rId12"/>
    <p:sldId id="2001" r:id="rId13"/>
    <p:sldId id="2032" r:id="rId14"/>
    <p:sldId id="2023" r:id="rId15"/>
    <p:sldId id="2019" r:id="rId16"/>
    <p:sldId id="2020" r:id="rId17"/>
    <p:sldId id="2021" r:id="rId18"/>
    <p:sldId id="2022" r:id="rId19"/>
    <p:sldId id="422" r:id="rId20"/>
    <p:sldId id="579" r:id="rId21"/>
    <p:sldId id="2025" r:id="rId22"/>
    <p:sldId id="580" r:id="rId23"/>
    <p:sldId id="2034" r:id="rId24"/>
    <p:sldId id="2015" r:id="rId25"/>
    <p:sldId id="1991" r:id="rId26"/>
    <p:sldId id="1992" r:id="rId27"/>
    <p:sldId id="2035" r:id="rId28"/>
    <p:sldId id="2007" r:id="rId29"/>
    <p:sldId id="2030" r:id="rId30"/>
    <p:sldId id="2014" r:id="rId31"/>
    <p:sldId id="2031" r:id="rId32"/>
    <p:sldId id="1993" r:id="rId33"/>
    <p:sldId id="377" r:id="rId34"/>
    <p:sldId id="2016" r:id="rId35"/>
    <p:sldId id="1999" r:id="rId36"/>
    <p:sldId id="2002" r:id="rId37"/>
    <p:sldId id="2013" r:id="rId38"/>
    <p:sldId id="2006" r:id="rId39"/>
    <p:sldId id="2027" r:id="rId40"/>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Opening Plenary" id="{60C8A1DD-480C-49A6-8C62-66D5172C2187}">
          <p14:sldIdLst>
            <p14:sldId id="606"/>
            <p14:sldId id="2004"/>
            <p14:sldId id="2018"/>
            <p14:sldId id="290"/>
            <p14:sldId id="1987"/>
            <p14:sldId id="1997"/>
            <p14:sldId id="2033"/>
            <p14:sldId id="2017"/>
            <p14:sldId id="2001"/>
            <p14:sldId id="2032"/>
            <p14:sldId id="2023"/>
          </p14:sldIdLst>
        </p14:section>
        <p14:section name="Rules Meeting topics" id="{82B6DBA1-EE24-49C4-827F-FF0787582499}">
          <p14:sldIdLst>
            <p14:sldId id="2019"/>
            <p14:sldId id="2020"/>
            <p14:sldId id="2021"/>
            <p14:sldId id="2022"/>
          </p14:sldIdLst>
        </p14:section>
        <p14:section name="Future Venue Adhocs" id="{AFBED5D7-F413-4D94-A24A-B339DF6B7506}">
          <p14:sldIdLst>
            <p14:sldId id="422"/>
            <p14:sldId id="579"/>
            <p14:sldId id="2025"/>
            <p14:sldId id="580"/>
            <p14:sldId id="2034"/>
          </p14:sldIdLst>
        </p14:section>
        <p14:section name="Friday Closing LMSC Meeting" id="{43319FEA-8DE9-4C83-AB5E-EF738D9EA210}">
          <p14:sldIdLst>
            <p14:sldId id="2015"/>
            <p14:sldId id="1991"/>
            <p14:sldId id="1992"/>
            <p14:sldId id="2035"/>
          </p14:sldIdLst>
        </p14:section>
        <p14:section name="Chairs Guideline Motion" id="{A11BD5E3-ED7A-4AD6-B048-AD58E3F3E628}">
          <p14:sldIdLst>
            <p14:sldId id="2007"/>
          </p14:sldIdLst>
        </p14:section>
        <p14:section name="802 Executive Secretary" id="{ED8753B8-5D4D-491B-92EA-D5603C3F4A39}">
          <p14:sldIdLst>
            <p14:sldId id="2030"/>
            <p14:sldId id="2014"/>
            <p14:sldId id="2031"/>
          </p14:sldIdLst>
        </p14:section>
        <p14:section name="802 Telecons and Tutorial" id="{3691E67F-3ED7-4A7D-969D-B7987AAE5135}">
          <p14:sldIdLst>
            <p14:sldId id="1993"/>
            <p14:sldId id="377"/>
          </p14:sldIdLst>
        </p14:section>
        <p14:section name="Backup Slides" id="{A290899A-E08A-43F8-8395-76CFD0B7C8E3}">
          <p14:sldIdLst>
            <p14:sldId id="2016"/>
            <p14:sldId id="1999"/>
            <p14:sldId id="2002"/>
            <p14:sldId id="2013"/>
            <p14:sldId id="2006"/>
            <p14:sldId id="2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6600"/>
    <a:srgbClr val="69BE28"/>
    <a:srgbClr val="0066FF"/>
    <a:srgbClr val="33CC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98F19-4E07-47B0-9E4D-7EF3FEAE217C}" v="3" dt="2025-03-10T10:50:59.5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autoAdjust="0"/>
    <p:restoredTop sz="77628" autoAdjust="0"/>
  </p:normalViewPr>
  <p:slideViewPr>
    <p:cSldViewPr>
      <p:cViewPr varScale="1">
        <p:scale>
          <a:sx n="77" d="100"/>
          <a:sy n="77" d="100"/>
        </p:scale>
        <p:origin x="1224" y="84"/>
      </p:cViewPr>
      <p:guideLst/>
    </p:cSldViewPr>
  </p:slid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CC98F19-4E07-47B0-9E4D-7EF3FEAE217C}"/>
    <pc:docChg chg="addSld delSld modSld sldOrd modSection">
      <pc:chgData name="Jon Rosdahl" userId="2820f357-2dd4-4127-8713-e0bfde0fd756" providerId="ADAL" clId="{3CC98F19-4E07-47B0-9E4D-7EF3FEAE217C}" dt="2025-03-10T10:50:59.561" v="30"/>
      <pc:docMkLst>
        <pc:docMk/>
      </pc:docMkLst>
      <pc:sldChg chg="del">
        <pc:chgData name="Jon Rosdahl" userId="2820f357-2dd4-4127-8713-e0bfde0fd756" providerId="ADAL" clId="{3CC98F19-4E07-47B0-9E4D-7EF3FEAE217C}" dt="2025-03-10T10:49:23.413" v="0" actId="47"/>
        <pc:sldMkLst>
          <pc:docMk/>
          <pc:sldMk cId="3185928645" sldId="2024"/>
        </pc:sldMkLst>
      </pc:sldChg>
      <pc:sldChg chg="modSp mod ord">
        <pc:chgData name="Jon Rosdahl" userId="2820f357-2dd4-4127-8713-e0bfde0fd756" providerId="ADAL" clId="{3CC98F19-4E07-47B0-9E4D-7EF3FEAE217C}" dt="2025-03-10T10:50:35.566" v="28" actId="14100"/>
        <pc:sldMkLst>
          <pc:docMk/>
          <pc:sldMk cId="2822043539" sldId="2025"/>
        </pc:sldMkLst>
        <pc:spChg chg="mod">
          <ac:chgData name="Jon Rosdahl" userId="2820f357-2dd4-4127-8713-e0bfde0fd756" providerId="ADAL" clId="{3CC98F19-4E07-47B0-9E4D-7EF3FEAE217C}" dt="2025-03-10T10:50:35.566" v="28" actId="14100"/>
          <ac:spMkLst>
            <pc:docMk/>
            <pc:sldMk cId="2822043539" sldId="2025"/>
            <ac:spMk id="3" creationId="{4BEDE28F-A8B6-5DAA-94DA-AB3FF84D31A2}"/>
          </ac:spMkLst>
        </pc:spChg>
      </pc:sldChg>
      <pc:sldChg chg="del">
        <pc:chgData name="Jon Rosdahl" userId="2820f357-2dd4-4127-8713-e0bfde0fd756" providerId="ADAL" clId="{3CC98F19-4E07-47B0-9E4D-7EF3FEAE217C}" dt="2025-03-10T10:50:46.888" v="29" actId="47"/>
        <pc:sldMkLst>
          <pc:docMk/>
          <pc:sldMk cId="1140851189" sldId="2026"/>
        </pc:sldMkLst>
      </pc:sldChg>
      <pc:sldChg chg="add ord">
        <pc:chgData name="Jon Rosdahl" userId="2820f357-2dd4-4127-8713-e0bfde0fd756" providerId="ADAL" clId="{3CC98F19-4E07-47B0-9E4D-7EF3FEAE217C}" dt="2025-03-10T10:49:52.218" v="5"/>
        <pc:sldMkLst>
          <pc:docMk/>
          <pc:sldMk cId="279761650" sldId="2034"/>
        </pc:sldMkLst>
      </pc:sldChg>
      <pc:sldChg chg="add">
        <pc:chgData name="Jon Rosdahl" userId="2820f357-2dd4-4127-8713-e0bfde0fd756" providerId="ADAL" clId="{3CC98F19-4E07-47B0-9E4D-7EF3FEAE217C}" dt="2025-03-10T10:50:59.561" v="30"/>
        <pc:sldMkLst>
          <pc:docMk/>
          <pc:sldMk cId="2617145682" sldId="203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Opening Plenary</a:t>
            </a:r>
          </a:p>
          <a:p>
            <a:r>
              <a:rPr lang="en-US" altLang="en-US" dirty="0"/>
              <a:t>R1:Updated slide deck</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March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802-EC-25/0040r0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March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33</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802-EC-25/0040r0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2025</a:t>
            </a:r>
          </a:p>
        </p:txBody>
      </p:sp>
      <p:sp>
        <p:nvSpPr>
          <p:cNvPr id="6" name="Footer Placeholder 5"/>
          <p:cNvSpPr>
            <a:spLocks noGrp="1"/>
          </p:cNvSpPr>
          <p:nvPr>
            <p:ph type="ftr" sz="quarter" idx="4"/>
          </p:nvPr>
        </p:nvSpPr>
        <p:spPr/>
        <p:txBody>
          <a:bodyPr/>
          <a:lstStyle/>
          <a:p>
            <a:pPr>
              <a:defRPr/>
            </a:pPr>
            <a:r>
              <a:rPr lang="en-US"/>
              <a:t>Doc 802-EC-25/0040r0</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22</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EFE49-3F2C-C521-E5F3-35D79F2E2C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CCBD7E-A2E3-1DE2-F24F-CE1B4E0B7C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7DF07A-D414-0AA3-DB40-AA30236FE1D3}"/>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DCB8259B-4742-CC61-E1CF-A2D2631CDFA6}"/>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E29AC689-EED4-8B4D-A744-C86D706F3648}"/>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A06E0676-0114-83AD-17A7-031D48F47CA7}"/>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743F253F-CA44-0629-A044-7B480D28E4AF}"/>
              </a:ext>
            </a:extLst>
          </p:cNvPr>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45435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Slide Number Placeholder 4"/>
          <p:cNvSpPr>
            <a:spLocks noGrp="1"/>
          </p:cNvSpPr>
          <p:nvPr>
            <p:ph type="sldNum" sz="quarter" idx="5"/>
          </p:nvPr>
        </p:nvSpPr>
        <p:spPr/>
        <p:txBody>
          <a:bodyPr/>
          <a:lstStyle/>
          <a:p>
            <a:fld id="{9D9A5F81-010C-45C5-B0D5-1FA113717E2E}" type="slidenum">
              <a:rPr lang="en-US" altLang="en-US" smtClean="0"/>
              <a:pPr/>
              <a:t>26</a:t>
            </a:fld>
            <a:endParaRPr lang="en-US" altLang="en-US"/>
          </a:p>
        </p:txBody>
      </p:sp>
      <p:sp>
        <p:nvSpPr>
          <p:cNvPr id="6" name="Footer Placeholder 5">
            <a:extLst>
              <a:ext uri="{FF2B5EF4-FFF2-40B4-BE49-F238E27FC236}">
                <a16:creationId xmlns:a16="http://schemas.microsoft.com/office/drawing/2014/main" id="{4B6B11CA-DF5F-3CF5-2231-A64F100763DB}"/>
              </a:ext>
            </a:extLst>
          </p:cNvPr>
          <p:cNvSpPr>
            <a:spLocks noGrp="1"/>
          </p:cNvSpPr>
          <p:nvPr>
            <p:ph type="ftr" sz="quarter" idx="4"/>
          </p:nvPr>
        </p:nvSpPr>
        <p:spPr/>
        <p:txBody>
          <a:bodyPr/>
          <a:lstStyle/>
          <a:p>
            <a:r>
              <a:rPr lang="en-US" altLang="en-US"/>
              <a:t>Doc 802-EC-25/0040r0</a:t>
            </a:r>
          </a:p>
        </p:txBody>
      </p:sp>
    </p:spTree>
    <p:extLst>
      <p:ext uri="{BB962C8B-B14F-4D97-AF65-F5344CB8AC3E}">
        <p14:creationId xmlns:p14="http://schemas.microsoft.com/office/powerpoint/2010/main" val="121162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1C582-43AF-B8A6-C57B-0220EE7399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7E339A-0252-9A6A-38DB-955EB4F29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0150BD-9BD0-8CB1-1AC7-73C4A699C181}"/>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594C72F2-03A8-52A6-D4C1-8F9650C8C21B}"/>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6AE5A4D2-7F24-38B8-CB0F-D226E7A63BE1}"/>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64EA3D0B-2ADF-5C6D-87EA-A68951E5994D}"/>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ADB20821-197A-5CE8-E72A-B353105C186C}"/>
              </a:ext>
            </a:extLst>
          </p:cNvPr>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221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30</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32</a:t>
            </a:fld>
            <a:endParaRPr lang="en-US" altLang="en-US"/>
          </a:p>
        </p:txBody>
      </p:sp>
    </p:spTree>
    <p:extLst>
      <p:ext uri="{BB962C8B-B14F-4D97-AF65-F5344CB8AC3E}">
        <p14:creationId xmlns:p14="http://schemas.microsoft.com/office/powerpoint/2010/main" val="89879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March</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ec-25-0040-01-LMSC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Atlanta</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ec-25-0040-01-LMSC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5/ec-25-0037-00-LMSC-atl-802-0325-thingstoknow-hilton-atlanta.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vent.me/d5xo5D"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March 802 Plenary - Atlanta</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13:30-14:30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06D2-BBA5-3101-C2AF-4C18D619F081}"/>
              </a:ext>
            </a:extLst>
          </p:cNvPr>
          <p:cNvSpPr>
            <a:spLocks noGrp="1"/>
          </p:cNvSpPr>
          <p:nvPr>
            <p:ph type="title"/>
          </p:nvPr>
        </p:nvSpPr>
        <p:spPr/>
        <p:txBody>
          <a:bodyPr/>
          <a:lstStyle/>
          <a:p>
            <a:r>
              <a:rPr lang="en-US" dirty="0"/>
              <a:t>Suggested Rules Meeting Discussion - 1</a:t>
            </a:r>
          </a:p>
        </p:txBody>
      </p:sp>
      <p:sp>
        <p:nvSpPr>
          <p:cNvPr id="3" name="Content Placeholder 2">
            <a:extLst>
              <a:ext uri="{FF2B5EF4-FFF2-40B4-BE49-F238E27FC236}">
                <a16:creationId xmlns:a16="http://schemas.microsoft.com/office/drawing/2014/main" id="{8920A2F1-F520-9C3D-F930-9DE97839E1CD}"/>
              </a:ext>
            </a:extLst>
          </p:cNvPr>
          <p:cNvSpPr>
            <a:spLocks noGrp="1"/>
          </p:cNvSpPr>
          <p:nvPr>
            <p:ph idx="1"/>
          </p:nvPr>
        </p:nvSpPr>
        <p:spPr/>
        <p:txBody>
          <a:bodyPr/>
          <a:lstStyle/>
          <a:p>
            <a:r>
              <a:rPr lang="en-US" dirty="0"/>
              <a:t>Review when IEEE LMSC can Set Meeting Time</a:t>
            </a:r>
            <a:endParaRPr lang="en-US" sz="3200" dirty="0"/>
          </a:p>
          <a:p>
            <a:pPr lvl="1"/>
            <a:r>
              <a:rPr lang="en-US" dirty="0"/>
              <a:t>Does 4.1.4 provide precedence to 5.1?  </a:t>
            </a:r>
          </a:p>
          <a:p>
            <a:pPr lvl="1"/>
            <a:r>
              <a:rPr lang="en-US" dirty="0"/>
              <a:t>Does 5.1 allow the 802 LMSC to set time?</a:t>
            </a:r>
          </a:p>
          <a:p>
            <a:pPr lvl="1"/>
            <a:r>
              <a:rPr lang="en-US" dirty="0"/>
              <a:t>Add to Rules Meeting tonight.</a:t>
            </a:r>
          </a:p>
          <a:p>
            <a:pPr lvl="1"/>
            <a:r>
              <a:rPr lang="en-US" dirty="0"/>
              <a:t>More discussion on Thursday Morning Future Venue </a:t>
            </a:r>
            <a:r>
              <a:rPr lang="en-US" dirty="0" err="1"/>
              <a:t>AdHoc</a:t>
            </a:r>
            <a:r>
              <a:rPr lang="en-US" dirty="0"/>
              <a:t> - Resource review 7:30-8am</a:t>
            </a:r>
          </a:p>
          <a:p>
            <a:endParaRPr lang="en-US" dirty="0"/>
          </a:p>
        </p:txBody>
      </p:sp>
    </p:spTree>
    <p:extLst>
      <p:ext uri="{BB962C8B-B14F-4D97-AF65-F5344CB8AC3E}">
        <p14:creationId xmlns:p14="http://schemas.microsoft.com/office/powerpoint/2010/main" val="219299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506B-2D2E-EDEE-2F47-683BE3EED1E0}"/>
              </a:ext>
            </a:extLst>
          </p:cNvPr>
          <p:cNvSpPr>
            <a:spLocks noGrp="1"/>
          </p:cNvSpPr>
          <p:nvPr>
            <p:ph type="title"/>
          </p:nvPr>
        </p:nvSpPr>
        <p:spPr/>
        <p:txBody>
          <a:bodyPr/>
          <a:lstStyle/>
          <a:p>
            <a:r>
              <a:rPr lang="en-US" dirty="0"/>
              <a:t>Suggested Rules Meeting Discussion - 2</a:t>
            </a:r>
          </a:p>
        </p:txBody>
      </p:sp>
      <p:sp>
        <p:nvSpPr>
          <p:cNvPr id="3" name="Content Placeholder 2">
            <a:extLst>
              <a:ext uri="{FF2B5EF4-FFF2-40B4-BE49-F238E27FC236}">
                <a16:creationId xmlns:a16="http://schemas.microsoft.com/office/drawing/2014/main" id="{62BD3C48-8D10-FDDF-8EF6-944C59E32F5C}"/>
              </a:ext>
            </a:extLst>
          </p:cNvPr>
          <p:cNvSpPr>
            <a:spLocks noGrp="1"/>
          </p:cNvSpPr>
          <p:nvPr>
            <p:ph idx="1"/>
          </p:nvPr>
        </p:nvSpPr>
        <p:spPr/>
        <p:txBody>
          <a:bodyPr/>
          <a:lstStyle/>
          <a:p>
            <a:r>
              <a:rPr lang="en-US" dirty="0"/>
              <a:t>Revisit Student Rules</a:t>
            </a:r>
          </a:p>
          <a:p>
            <a:pPr lvl="1"/>
            <a:r>
              <a:rPr lang="en-US" dirty="0"/>
              <a:t>There was a motion that set Student Registration fee to $100 for 2024 in November 2023 but then should have reverted to the published rule set by November 2022 motion going forward unless a change is made.</a:t>
            </a:r>
          </a:p>
          <a:p>
            <a:pPr lvl="1"/>
            <a:r>
              <a:rPr lang="en-US" dirty="0"/>
              <a:t>Will bring up tonight during Rules meeting – Review Students registering – how are we validating?</a:t>
            </a:r>
          </a:p>
          <a:p>
            <a:pPr lvl="1"/>
            <a:r>
              <a:rPr lang="en-US" dirty="0"/>
              <a:t>Are we seeing value in the registration type?</a:t>
            </a:r>
          </a:p>
        </p:txBody>
      </p:sp>
    </p:spTree>
    <p:extLst>
      <p:ext uri="{BB962C8B-B14F-4D97-AF65-F5344CB8AC3E}">
        <p14:creationId xmlns:p14="http://schemas.microsoft.com/office/powerpoint/2010/main" val="78615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28B8-9774-13DA-D027-609A161A661A}"/>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6B5FF0A1-6B19-0C2F-9636-5305020E7CB0}"/>
              </a:ext>
            </a:extLst>
          </p:cNvPr>
          <p:cNvSpPr>
            <a:spLocks noGrp="1"/>
          </p:cNvSpPr>
          <p:nvPr>
            <p:ph idx="1"/>
          </p:nvPr>
        </p:nvSpPr>
        <p:spPr/>
        <p:txBody>
          <a:bodyPr/>
          <a:lstStyle/>
          <a:p>
            <a:r>
              <a:rPr lang="en-US" sz="2000" dirty="0"/>
              <a:t>5.1 Plenary Sessions </a:t>
            </a:r>
          </a:p>
          <a:p>
            <a:pPr lvl="1"/>
            <a:r>
              <a:rPr lang="en-US" sz="2000" dirty="0"/>
              <a:t>Plenary Sessions are the primary LMSC sessions. All active IEEE 802 LMSC Working Groups hold their Plenary Sessions during IEEE 802 LMSC Plenary Sessions. </a:t>
            </a:r>
          </a:p>
          <a:p>
            <a:pPr lvl="1"/>
            <a:r>
              <a:rPr lang="en-US" sz="2000" dirty="0"/>
              <a:t>IEEE 802 LMSC may collect fees, usually a registration fee, from all attendees of any portion of any technical meeting that is a part of an IEEE 802 LMSC Plenary Session to cover the expenses of the Plenary Session and the expenses of operating IEEE 802 LMSC. </a:t>
            </a:r>
          </a:p>
          <a:p>
            <a:pPr lvl="1"/>
            <a:r>
              <a:rPr lang="en-US" sz="2000" dirty="0"/>
              <a:t>A Plenary Session begins with the IEEE 802 LMSC Opening Meeting and ends with the IEEE 802 LMSC Closing Meeting. </a:t>
            </a:r>
            <a:r>
              <a:rPr lang="en-US" sz="2000" dirty="0">
                <a:highlight>
                  <a:srgbClr val="FFFF00"/>
                </a:highlight>
              </a:rPr>
              <a:t>The IEEE 802 LMSC determines the times and dates for these meetings. </a:t>
            </a:r>
          </a:p>
          <a:p>
            <a:pPr lvl="1"/>
            <a:r>
              <a:rPr lang="en-US" sz="2000" dirty="0"/>
              <a:t>Working group meetings during the Plenary Session </a:t>
            </a:r>
            <a:r>
              <a:rPr lang="en-US" sz="2000" dirty="0">
                <a:highlight>
                  <a:srgbClr val="FFFF00"/>
                </a:highlight>
              </a:rPr>
              <a:t>may begin after the end of the IEEE 802 LMSC Opening Meeting </a:t>
            </a:r>
            <a:r>
              <a:rPr lang="en-US" sz="2000" dirty="0"/>
              <a:t>and shall end prior to the start of the IEEE 802 LMSC Closing Meeting.”</a:t>
            </a:r>
          </a:p>
        </p:txBody>
      </p:sp>
    </p:spTree>
    <p:extLst>
      <p:ext uri="{BB962C8B-B14F-4D97-AF65-F5344CB8AC3E}">
        <p14:creationId xmlns:p14="http://schemas.microsoft.com/office/powerpoint/2010/main" val="284861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2801-50EC-C793-050F-84A8127CF5F0}"/>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29583209-DF55-B29B-1140-D81783134739}"/>
              </a:ext>
            </a:extLst>
          </p:cNvPr>
          <p:cNvSpPr>
            <a:spLocks noGrp="1"/>
          </p:cNvSpPr>
          <p:nvPr>
            <p:ph idx="1"/>
          </p:nvPr>
        </p:nvSpPr>
        <p:spPr/>
        <p:txBody>
          <a:bodyPr/>
          <a:lstStyle/>
          <a:p>
            <a:pPr marL="0" indent="0">
              <a:buNone/>
            </a:pPr>
            <a:r>
              <a:rPr lang="en-US" sz="2000" dirty="0"/>
              <a:t>4.1.4 </a:t>
            </a:r>
            <a:r>
              <a:rPr lang="en-US" sz="2000" dirty="0">
                <a:highlight>
                  <a:srgbClr val="FFFF00"/>
                </a:highlight>
              </a:rPr>
              <a:t>Procedure for limiting the length of the IEEE 802 sponsor meetings</a:t>
            </a:r>
          </a:p>
          <a:p>
            <a:r>
              <a:rPr lang="en-US" sz="2000" dirty="0"/>
              <a:t> d) For an in-person Plenary Session, the opening IEEE 802 LMSC meeting shall start at 8:00 a.m. and end no later than 10:30 a.m. on Monday morning and the closing IEEE 802 LMSC meeting shall start at 1:00 p.m. and shall end no later than 6:00 p.m. on Friday of the Plenary Session. </a:t>
            </a:r>
          </a:p>
          <a:p>
            <a:endParaRPr lang="en-US" sz="2000" dirty="0"/>
          </a:p>
          <a:p>
            <a:r>
              <a:rPr lang="en-US" sz="2000" dirty="0"/>
              <a:t>Does 4.1.4 provide precedence to 5.1?  </a:t>
            </a:r>
          </a:p>
          <a:p>
            <a:r>
              <a:rPr lang="en-US" sz="2000" dirty="0"/>
              <a:t>Does 5.1 allow the 802 LMSC to set time?</a:t>
            </a:r>
          </a:p>
          <a:p>
            <a:r>
              <a:rPr lang="en-US" sz="2000" dirty="0"/>
              <a:t>Add to Rules Meeting Monday Night.</a:t>
            </a:r>
          </a:p>
          <a:p>
            <a:r>
              <a:rPr lang="en-US" sz="2000" dirty="0"/>
              <a:t>More discussion on Thursday Morning Future Venue </a:t>
            </a:r>
            <a:r>
              <a:rPr lang="en-US" sz="2000" dirty="0" err="1"/>
              <a:t>AdHoc</a:t>
            </a:r>
            <a:r>
              <a:rPr lang="en-US" sz="2000" dirty="0"/>
              <a:t> - Resource review 7:30-8am</a:t>
            </a:r>
          </a:p>
        </p:txBody>
      </p:sp>
    </p:spTree>
    <p:extLst>
      <p:ext uri="{BB962C8B-B14F-4D97-AF65-F5344CB8AC3E}">
        <p14:creationId xmlns:p14="http://schemas.microsoft.com/office/powerpoint/2010/main" val="281478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A0BFC-FFDD-034D-F68B-E6E571F7BEB9}"/>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C8BD841-E99B-9864-936C-4E7642D17F9B}"/>
              </a:ext>
            </a:extLst>
          </p:cNvPr>
          <p:cNvSpPr>
            <a:spLocks noGrp="1"/>
          </p:cNvSpPr>
          <p:nvPr>
            <p:ph idx="1"/>
          </p:nvPr>
        </p:nvSpPr>
        <p:spPr/>
        <p:txBody>
          <a:bodyPr/>
          <a:lstStyle/>
          <a:p>
            <a:r>
              <a:rPr lang="en-US" dirty="0"/>
              <a:t>4.2 Student Fees (LMSC motion origin, motion approved 17 November 2022.) </a:t>
            </a:r>
          </a:p>
          <a:p>
            <a:r>
              <a:rPr lang="en-US" dirty="0"/>
              <a:t>Superseded by Motion #3 during 2023 Nov 802 Closing Meeting for 2024 Sessions.</a:t>
            </a:r>
          </a:p>
          <a:p>
            <a:endParaRPr lang="en-US" dirty="0"/>
          </a:p>
          <a:p>
            <a:endParaRPr lang="en-US" dirty="0"/>
          </a:p>
          <a:p>
            <a:r>
              <a:rPr lang="en-US" dirty="0"/>
              <a:t>2025 Sessions – Student fee should have been revisited during the 2024 November Session.</a:t>
            </a:r>
          </a:p>
          <a:p>
            <a:endParaRPr lang="en-US" dirty="0"/>
          </a:p>
          <a:p>
            <a:endParaRPr lang="en-US" dirty="0"/>
          </a:p>
        </p:txBody>
      </p:sp>
      <p:pic>
        <p:nvPicPr>
          <p:cNvPr id="5" name="Picture 4">
            <a:extLst>
              <a:ext uri="{FF2B5EF4-FFF2-40B4-BE49-F238E27FC236}">
                <a16:creationId xmlns:a16="http://schemas.microsoft.com/office/drawing/2014/main" id="{DBC13381-130B-B7DC-B111-C70C9FB082FA}"/>
              </a:ext>
            </a:extLst>
          </p:cNvPr>
          <p:cNvPicPr>
            <a:picLocks noChangeAspect="1"/>
          </p:cNvPicPr>
          <p:nvPr/>
        </p:nvPicPr>
        <p:blipFill>
          <a:blip r:embed="rId2"/>
          <a:stretch>
            <a:fillRect/>
          </a:stretch>
        </p:blipFill>
        <p:spPr>
          <a:xfrm>
            <a:off x="1371600" y="3429001"/>
            <a:ext cx="7705725" cy="1219200"/>
          </a:xfrm>
          <a:prstGeom prst="rect">
            <a:avLst/>
          </a:prstGeom>
        </p:spPr>
      </p:pic>
    </p:spTree>
    <p:extLst>
      <p:ext uri="{BB962C8B-B14F-4D97-AF65-F5344CB8AC3E}">
        <p14:creationId xmlns:p14="http://schemas.microsoft.com/office/powerpoint/2010/main" val="693640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90953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10972800" cy="990600"/>
          </a:xfrm>
        </p:spPr>
        <p:txBody>
          <a:bodyPr/>
          <a:lstStyle/>
          <a:p>
            <a:r>
              <a:rPr lang="en-US" sz="3200" dirty="0"/>
              <a:t>Future Venue </a:t>
            </a:r>
            <a:r>
              <a:rPr lang="en-US" sz="3200" dirty="0" err="1"/>
              <a:t>AdHoc</a:t>
            </a:r>
            <a:r>
              <a:rPr lang="en-US" sz="3200" dirty="0"/>
              <a:t> – Resource review/planning </a:t>
            </a:r>
            <a:br>
              <a:rPr lang="en-US" sz="3200" dirty="0"/>
            </a:br>
            <a:r>
              <a:rPr lang="en-US" sz="3200" dirty="0"/>
              <a:t>–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Summary for </a:t>
            </a:r>
            <a:r>
              <a:rPr lang="en-GB" dirty="0"/>
              <a:t>2025 July 802 Plenary </a:t>
            </a:r>
            <a:r>
              <a:rPr lang="en-US" sz="2800" b="0" dirty="0"/>
              <a:t>Melia Castilla Madrid, Madrid, Spain </a:t>
            </a:r>
            <a:endParaRPr lang="en-GB" dirty="0"/>
          </a:p>
          <a:p>
            <a:pPr lvl="1"/>
            <a:r>
              <a:rPr lang="en-GB" dirty="0"/>
              <a:t>Adjourn 8:00am</a:t>
            </a:r>
          </a:p>
        </p:txBody>
      </p:sp>
    </p:spTree>
    <p:extLst>
      <p:ext uri="{BB962C8B-B14F-4D97-AF65-F5344CB8AC3E}">
        <p14:creationId xmlns:p14="http://schemas.microsoft.com/office/powerpoint/2010/main" val="3373978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7AD44-D259-5659-06A1-2D567B8CE715}"/>
              </a:ext>
            </a:extLst>
          </p:cNvPr>
          <p:cNvSpPr>
            <a:spLocks noGrp="1"/>
          </p:cNvSpPr>
          <p:nvPr>
            <p:ph type="title"/>
          </p:nvPr>
        </p:nvSpPr>
        <p:spPr/>
        <p:txBody>
          <a:bodyPr/>
          <a:lstStyle/>
          <a:p>
            <a:r>
              <a:rPr lang="en-US" sz="3600" dirty="0">
                <a:highlight>
                  <a:srgbClr val="FFFF00"/>
                </a:highlight>
              </a:rPr>
              <a:t>2025 July 27 – Aug 1– </a:t>
            </a:r>
            <a:r>
              <a:rPr lang="en-US" sz="3600" dirty="0"/>
              <a:t>Madrid</a:t>
            </a:r>
            <a:endParaRPr lang="en-US" dirty="0"/>
          </a:p>
        </p:txBody>
      </p:sp>
      <p:sp>
        <p:nvSpPr>
          <p:cNvPr id="3" name="Content Placeholder 2">
            <a:extLst>
              <a:ext uri="{FF2B5EF4-FFF2-40B4-BE49-F238E27FC236}">
                <a16:creationId xmlns:a16="http://schemas.microsoft.com/office/drawing/2014/main" id="{4BEDE28F-A8B6-5DAA-94DA-AB3FF84D31A2}"/>
              </a:ext>
            </a:extLst>
          </p:cNvPr>
          <p:cNvSpPr>
            <a:spLocks noGrp="1"/>
          </p:cNvSpPr>
          <p:nvPr>
            <p:ph idx="1"/>
          </p:nvPr>
        </p:nvSpPr>
        <p:spPr>
          <a:xfrm>
            <a:off x="334433" y="1341437"/>
            <a:ext cx="10972800"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13:30-14:30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endParaRPr lang="en-US" dirty="0"/>
          </a:p>
        </p:txBody>
      </p:sp>
    </p:spTree>
    <p:extLst>
      <p:ext uri="{BB962C8B-B14F-4D97-AF65-F5344CB8AC3E}">
        <p14:creationId xmlns:p14="http://schemas.microsoft.com/office/powerpoint/2010/main" val="282204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Contract Status–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Future Venues </a:t>
            </a:r>
            <a:r>
              <a:rPr lang="en-US" sz="2800" dirty="0" err="1"/>
              <a:t>AdHoc</a:t>
            </a:r>
            <a:r>
              <a:rPr lang="en-US" sz="2800" dirty="0"/>
              <a:t> Agenda:</a:t>
            </a:r>
          </a:p>
          <a:p>
            <a:pPr lvl="1"/>
            <a:r>
              <a:rPr lang="en-US" dirty="0"/>
              <a:t>Start time – 8:00 am</a:t>
            </a:r>
          </a:p>
          <a:p>
            <a:pPr lvl="2"/>
            <a:r>
              <a:rPr lang="en-US" sz="2000" dirty="0"/>
              <a:t>Review Contract Status</a:t>
            </a:r>
          </a:p>
          <a:p>
            <a:pPr lvl="2"/>
            <a:r>
              <a:rPr lang="en-US" sz="2000" dirty="0"/>
              <a:t>Future Issues</a:t>
            </a:r>
          </a:p>
          <a:p>
            <a:pPr lvl="2"/>
            <a:r>
              <a:rPr lang="en-US" sz="2000" dirty="0"/>
              <a:t>Timing for 2025 July Session</a:t>
            </a:r>
          </a:p>
          <a:p>
            <a:pPr lvl="2"/>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5E389-5D72-70AA-E897-53C1322CC8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6EBCF6-D30B-1A2C-E1FF-98E735BFFB7E}"/>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EF94DB34-1211-69DC-4A0E-30F1177952C9}"/>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F3A499F2-9837-1C23-0C61-736F130A23CF}"/>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279761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Friday Closing Plenary:</a:t>
            </a:r>
          </a:p>
          <a:p>
            <a:pPr marL="400050" lvl="1" indent="0">
              <a:buNone/>
            </a:pPr>
            <a:r>
              <a:rPr lang="en-US" sz="2000" dirty="0"/>
              <a:t>4.02: Future Meetings</a:t>
            </a:r>
          </a:p>
          <a:p>
            <a:pPr marL="800100" lvl="2" indent="0">
              <a:buNone/>
            </a:pPr>
            <a:r>
              <a:rPr lang="en-US" sz="2000" dirty="0"/>
              <a:t>1. Straw poll on This Venue</a:t>
            </a:r>
          </a:p>
          <a:p>
            <a:pPr marL="800100" lvl="2" indent="0">
              <a:buNone/>
            </a:pPr>
            <a:r>
              <a:rPr lang="en-US" sz="2000" dirty="0"/>
              <a:t>2. 802 Contract Status</a:t>
            </a:r>
          </a:p>
          <a:p>
            <a:pPr marL="800100" lvl="2" indent="0">
              <a:buNone/>
            </a:pPr>
            <a:r>
              <a:rPr lang="en-US" sz="2000" dirty="0"/>
              <a:t>3. Registration Information – </a:t>
            </a:r>
          </a:p>
          <a:p>
            <a:pPr marL="800100" lvl="2" indent="0">
              <a:buNone/>
            </a:pPr>
            <a:r>
              <a:rPr lang="en-US" sz="2000" dirty="0"/>
              <a:t>4. Motion to change 802 Chair’s Guidelines</a:t>
            </a:r>
          </a:p>
          <a:p>
            <a:pPr marL="800100" lvl="2" indent="0">
              <a:buNone/>
            </a:pPr>
            <a:endParaRPr lang="en-US" sz="2000" dirty="0"/>
          </a:p>
          <a:p>
            <a:pPr marL="457200" lvl="1" indent="0">
              <a:buNone/>
            </a:pPr>
            <a:r>
              <a:rPr lang="en-US" sz="2000" dirty="0"/>
              <a:t>8.033 Executive Secretary Report</a:t>
            </a:r>
          </a:p>
          <a:p>
            <a:pPr marL="457200" lvl="1" indent="0">
              <a:buNone/>
            </a:pPr>
            <a:r>
              <a:rPr lang="en-US" sz="2000" dirty="0"/>
              <a:t>8.04 Announcement of 802 EC Interim Telecons</a:t>
            </a:r>
          </a:p>
          <a:p>
            <a:pPr marL="457200" lvl="1" indent="0">
              <a:buNone/>
            </a:pPr>
            <a:r>
              <a:rPr lang="en-US" sz="2000" dirty="0"/>
              <a:t>8.05 Call for Tutorials for Nov 2024 Plenary </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83156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1C1A-D57D-3F9C-158C-2A4143075486}"/>
              </a:ext>
            </a:extLst>
          </p:cNvPr>
          <p:cNvSpPr>
            <a:spLocks noGrp="1"/>
          </p:cNvSpPr>
          <p:nvPr>
            <p:ph type="title"/>
          </p:nvPr>
        </p:nvSpPr>
        <p:spPr>
          <a:xfrm>
            <a:off x="609600" y="404812"/>
            <a:ext cx="10972800" cy="936625"/>
          </a:xfrm>
        </p:spPr>
        <p:txBody>
          <a:bodyPr/>
          <a:lstStyle/>
          <a:p>
            <a:r>
              <a:rPr lang="en-US" sz="2800" dirty="0"/>
              <a:t>Straw Poll: Return to This Venue: </a:t>
            </a:r>
            <a:br>
              <a:rPr lang="en-US" sz="2800" dirty="0"/>
            </a:br>
            <a:r>
              <a:rPr lang="en-US" sz="2800" dirty="0"/>
              <a:t>(Hyatt Regency Vancouver – 2024 Nov)</a:t>
            </a:r>
          </a:p>
        </p:txBody>
      </p:sp>
      <p:sp>
        <p:nvSpPr>
          <p:cNvPr id="4" name="Content Placeholder 2">
            <a:extLst>
              <a:ext uri="{FF2B5EF4-FFF2-40B4-BE49-F238E27FC236}">
                <a16:creationId xmlns:a16="http://schemas.microsoft.com/office/drawing/2014/main" id="{2574052F-AC15-5EAE-AD1D-921F05235D40}"/>
              </a:ext>
            </a:extLst>
          </p:cNvPr>
          <p:cNvSpPr>
            <a:spLocks noGrp="1"/>
          </p:cNvSpPr>
          <p:nvPr>
            <p:ph idx="1"/>
          </p:nvPr>
        </p:nvSpPr>
        <p:spPr>
          <a:xfrm>
            <a:off x="334963" y="1676400"/>
            <a:ext cx="10972800" cy="4191000"/>
          </a:xfrm>
        </p:spPr>
        <p:txBody>
          <a:bodyPr/>
          <a:lstStyle/>
          <a:p>
            <a:r>
              <a:rPr lang="en-US" sz="2000" dirty="0"/>
              <a:t>1. How many people would like to come back to this venue? </a:t>
            </a:r>
          </a:p>
          <a:p>
            <a:pPr marL="0" indent="0">
              <a:buNone/>
            </a:pPr>
            <a:r>
              <a:rPr lang="en-US" sz="2000" dirty="0"/>
              <a:t>		Yes		No		</a:t>
            </a:r>
          </a:p>
          <a:p>
            <a:pPr lvl="1"/>
            <a:r>
              <a:rPr lang="en-US" sz="2000" dirty="0"/>
              <a:t>.1					</a:t>
            </a:r>
          </a:p>
          <a:p>
            <a:pPr lvl="1"/>
            <a:r>
              <a:rPr lang="en-US" sz="2000" dirty="0"/>
              <a:t>.3					</a:t>
            </a:r>
          </a:p>
          <a:p>
            <a:pPr lvl="1"/>
            <a:r>
              <a:rPr lang="en-US" sz="2000" dirty="0"/>
              <a:t>.11					</a:t>
            </a:r>
          </a:p>
          <a:p>
            <a:pPr lvl="1"/>
            <a:r>
              <a:rPr lang="en-US" sz="2000" dirty="0"/>
              <a:t>.15					</a:t>
            </a:r>
          </a:p>
          <a:p>
            <a:pPr lvl="1"/>
            <a:r>
              <a:rPr lang="en-US" sz="2000" dirty="0"/>
              <a:t>.19			</a:t>
            </a:r>
          </a:p>
          <a:p>
            <a:endParaRPr lang="en-US" sz="2000" dirty="0"/>
          </a:p>
        </p:txBody>
      </p:sp>
    </p:spTree>
    <p:extLst>
      <p:ext uri="{BB962C8B-B14F-4D97-AF65-F5344CB8AC3E}">
        <p14:creationId xmlns:p14="http://schemas.microsoft.com/office/powerpoint/2010/main" val="988748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8FC-1D66-22BA-489E-88C34FDBCB14}"/>
              </a:ext>
            </a:extLst>
          </p:cNvPr>
          <p:cNvSpPr>
            <a:spLocks noGrp="1"/>
          </p:cNvSpPr>
          <p:nvPr>
            <p:ph type="title"/>
          </p:nvPr>
        </p:nvSpPr>
        <p:spPr/>
        <p:txBody>
          <a:bodyPr/>
          <a:lstStyle/>
          <a:p>
            <a:r>
              <a:rPr lang="en-US" sz="2800" dirty="0"/>
              <a:t>Venue Polls (continued)</a:t>
            </a:r>
            <a:br>
              <a:rPr lang="en-US" sz="2800" dirty="0"/>
            </a:br>
            <a:r>
              <a:rPr lang="en-US" sz="2800" dirty="0"/>
              <a:t>(Hyatt Regency Vancouver – 2024 Nov)</a:t>
            </a:r>
          </a:p>
        </p:txBody>
      </p:sp>
      <p:sp>
        <p:nvSpPr>
          <p:cNvPr id="3" name="Content Placeholder 2">
            <a:extLst>
              <a:ext uri="{FF2B5EF4-FFF2-40B4-BE49-F238E27FC236}">
                <a16:creationId xmlns:a16="http://schemas.microsoft.com/office/drawing/2014/main" id="{A34899DF-D1C3-AE78-5A88-55A92A05B05B}"/>
              </a:ext>
            </a:extLst>
          </p:cNvPr>
          <p:cNvSpPr>
            <a:spLocks noGrp="1"/>
          </p:cNvSpPr>
          <p:nvPr>
            <p:ph idx="1"/>
          </p:nvPr>
        </p:nvSpPr>
        <p:spPr>
          <a:xfrm>
            <a:off x="533401" y="1447800"/>
            <a:ext cx="10515600" cy="5105400"/>
          </a:xfrm>
        </p:spPr>
        <p:txBody>
          <a:bodyPr/>
          <a:lstStyle/>
          <a:p>
            <a:r>
              <a:rPr lang="en-US" sz="2000" dirty="0"/>
              <a:t>2. Did you go to the social? (Vancouver Science Museum)</a:t>
            </a:r>
          </a:p>
          <a:p>
            <a:pPr marL="914400" lvl="2" indent="0">
              <a:buNone/>
            </a:pPr>
            <a:r>
              <a:rPr lang="en-US" sz="2000" dirty="0"/>
              <a:t>	Yes		No</a:t>
            </a:r>
          </a:p>
          <a:p>
            <a:pPr lvl="1"/>
            <a:r>
              <a:rPr lang="en-US" sz="2000" dirty="0"/>
              <a:t>.1			 	</a:t>
            </a:r>
          </a:p>
          <a:p>
            <a:pPr lvl="1"/>
            <a:r>
              <a:rPr lang="en-US" sz="2000" dirty="0"/>
              <a:t>.3			</a:t>
            </a:r>
          </a:p>
          <a:p>
            <a:pPr lvl="1"/>
            <a:r>
              <a:rPr lang="en-US" sz="2000" dirty="0"/>
              <a:t>.11				</a:t>
            </a:r>
          </a:p>
          <a:p>
            <a:pPr lvl="1"/>
            <a:r>
              <a:rPr lang="en-US" sz="2000" dirty="0"/>
              <a:t>.15				</a:t>
            </a:r>
          </a:p>
          <a:p>
            <a:pPr lvl="1"/>
            <a:r>
              <a:rPr lang="en-US" sz="2000" dirty="0"/>
              <a:t>.19			</a:t>
            </a:r>
          </a:p>
          <a:p>
            <a:pPr>
              <a:buFont typeface="Wingdings" panose="05000000000000000000" pitchFamily="2" charset="2"/>
              <a:buChar char="§"/>
            </a:pPr>
            <a:r>
              <a:rPr lang="en-US" sz="2000" dirty="0"/>
              <a:t>3. If you attended the Social, did you like the social?</a:t>
            </a:r>
          </a:p>
          <a:p>
            <a:pPr marL="1828800" lvl="4" indent="0">
              <a:buNone/>
            </a:pPr>
            <a:r>
              <a:rPr lang="en-US" dirty="0"/>
              <a:t>Yes		No</a:t>
            </a:r>
          </a:p>
          <a:p>
            <a:pPr lvl="1">
              <a:buFont typeface="Wingdings" panose="05000000000000000000" pitchFamily="2" charset="2"/>
              <a:buChar char="§"/>
            </a:pPr>
            <a:r>
              <a:rPr lang="en-US" sz="2000" dirty="0"/>
              <a:t>.1			</a:t>
            </a:r>
          </a:p>
          <a:p>
            <a:pPr lvl="1">
              <a:buFont typeface="Wingdings" panose="05000000000000000000" pitchFamily="2" charset="2"/>
              <a:buChar char="§"/>
            </a:pPr>
            <a:r>
              <a:rPr lang="en-US" sz="2000" dirty="0"/>
              <a:t>.3			</a:t>
            </a:r>
          </a:p>
          <a:p>
            <a:pPr lvl="1">
              <a:buFont typeface="Wingdings" panose="05000000000000000000" pitchFamily="2" charset="2"/>
              <a:buChar char="§"/>
            </a:pPr>
            <a:r>
              <a:rPr lang="en-US" sz="2000" dirty="0"/>
              <a:t>.11			</a:t>
            </a:r>
          </a:p>
          <a:p>
            <a:pPr lvl="1">
              <a:buFont typeface="Wingdings" panose="05000000000000000000" pitchFamily="2" charset="2"/>
              <a:buChar char="§"/>
            </a:pPr>
            <a:r>
              <a:rPr lang="en-US" sz="2000" dirty="0"/>
              <a:t>.15			</a:t>
            </a:r>
          </a:p>
          <a:p>
            <a:pPr lvl="1">
              <a:buFont typeface="Wingdings" panose="05000000000000000000" pitchFamily="2" charset="2"/>
              <a:buChar char="§"/>
            </a:pPr>
            <a:r>
              <a:rPr lang="en-US" sz="2000" dirty="0"/>
              <a:t>.19			</a:t>
            </a:r>
          </a:p>
          <a:p>
            <a:pPr lvl="1">
              <a:buFont typeface="Wingdings" panose="05000000000000000000" pitchFamily="2" charset="2"/>
              <a:buChar char="§"/>
            </a:pPr>
            <a:endParaRPr lang="en-US" sz="2000" dirty="0"/>
          </a:p>
          <a:p>
            <a:endParaRPr lang="en-US" sz="2000" dirty="0"/>
          </a:p>
        </p:txBody>
      </p:sp>
    </p:spTree>
    <p:extLst>
      <p:ext uri="{BB962C8B-B14F-4D97-AF65-F5344CB8AC3E}">
        <p14:creationId xmlns:p14="http://schemas.microsoft.com/office/powerpoint/2010/main" val="1433606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040FF-3F32-6584-8C74-6C3B3354D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B52E55-AF6F-90AE-15C0-2B1DAC445264}"/>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C8B5B46A-EB0B-A2A3-9791-5078909FD5C4}"/>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300D5D6A-3A3D-A587-1B61-9BEEA62E3A07}"/>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2617145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4.2 in 802 Chair’s Guideline</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4.2 IEEE 802 LMSC Chairs Guidelines: 802-EC-17/0120r37 with the following Text:</a:t>
            </a:r>
          </a:p>
          <a:p>
            <a:pPr marL="400050" lvl="1" indent="0">
              <a:buNone/>
            </a:pPr>
            <a:r>
              <a:rPr lang="en-US" sz="2000" dirty="0"/>
              <a:t>4.2 Student Fees </a:t>
            </a:r>
          </a:p>
          <a:p>
            <a:pPr marL="400050" lvl="1" indent="0">
              <a:buNone/>
            </a:pPr>
            <a:endParaRPr lang="en-US" sz="2000" b="1" dirty="0"/>
          </a:p>
          <a:p>
            <a:pPr marL="400050" lvl="1" indent="0">
              <a:buNone/>
            </a:pPr>
            <a:endParaRPr lang="en-US" sz="2000" b="1" dirty="0"/>
          </a:p>
          <a:p>
            <a:endParaRPr lang="en-US" dirty="0"/>
          </a:p>
        </p:txBody>
      </p:sp>
    </p:spTree>
    <p:extLst>
      <p:ext uri="{BB962C8B-B14F-4D97-AF65-F5344CB8AC3E}">
        <p14:creationId xmlns:p14="http://schemas.microsoft.com/office/powerpoint/2010/main" val="2295854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57872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8.033 Executive Secretary Report</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1 April 2025, 19:00-21:00 UTC</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1F79-58B8-B076-BB25-707BA79C09B4}"/>
              </a:ext>
            </a:extLst>
          </p:cNvPr>
          <p:cNvSpPr>
            <a:spLocks noGrp="1"/>
          </p:cNvSpPr>
          <p:nvPr>
            <p:ph type="title"/>
          </p:nvPr>
        </p:nvSpPr>
        <p:spPr/>
        <p:txBody>
          <a:bodyPr/>
          <a:lstStyle/>
          <a:p>
            <a:r>
              <a:rPr lang="en-US" dirty="0"/>
              <a:t>Motion to Replace 4.5 in 802 Chair’s Guideline (#1)</a:t>
            </a:r>
          </a:p>
        </p:txBody>
      </p:sp>
      <p:sp>
        <p:nvSpPr>
          <p:cNvPr id="3" name="Content Placeholder 2">
            <a:extLst>
              <a:ext uri="{FF2B5EF4-FFF2-40B4-BE49-F238E27FC236}">
                <a16:creationId xmlns:a16="http://schemas.microsoft.com/office/drawing/2014/main" id="{B5B09A5D-793D-2017-DCA3-B377B8BB5D96}"/>
              </a:ext>
            </a:extLst>
          </p:cNvPr>
          <p:cNvSpPr>
            <a:spLocks noGrp="1"/>
          </p:cNvSpPr>
          <p:nvPr>
            <p:ph idx="1"/>
          </p:nvPr>
        </p:nvSpPr>
        <p:spPr>
          <a:xfrm>
            <a:off x="334433" y="1341438"/>
            <a:ext cx="10972800" cy="4983162"/>
          </a:xfrm>
        </p:spPr>
        <p:txBody>
          <a:bodyPr/>
          <a:lstStyle/>
          <a:p>
            <a:pPr>
              <a:buFont typeface="Arial" panose="020B0604020202020204" pitchFamily="34" charset="0"/>
              <a:buChar char="•"/>
            </a:pPr>
            <a:r>
              <a:rPr lang="en-US" sz="2000" b="1" dirty="0"/>
              <a:t>Currently in the IEEE 802 LMSC Chairs Guidelines: 802-EC-17/0120r37:</a:t>
            </a:r>
          </a:p>
          <a:p>
            <a:pPr marL="400050" lvl="1" indent="0">
              <a:buNone/>
            </a:pPr>
            <a:r>
              <a:rPr lang="en-US" sz="2000" b="1" dirty="0">
                <a:hlinkClick r:id="rId2"/>
              </a:rPr>
              <a:t>https://mentor.ieee.org/802-ec/dcn/17/ec-17-0120-37-0PNP-ieee-802-lmsc-chairs-guidelines.pdf</a:t>
            </a:r>
            <a:r>
              <a:rPr lang="en-US" sz="2000" b="1" dirty="0"/>
              <a:t> </a:t>
            </a:r>
          </a:p>
          <a:p>
            <a:pPr marL="400050" lvl="1" indent="0">
              <a:buNone/>
            </a:pPr>
            <a:endParaRPr lang="en-US" sz="2000" b="1" dirty="0"/>
          </a:p>
          <a:p>
            <a:pPr marL="400050" lvl="1" indent="0">
              <a:buNone/>
            </a:pPr>
            <a:r>
              <a:rPr lang="en-US" sz="2000" b="1" dirty="0"/>
              <a:t>“4.5 Length of hotel stay for discounted registration</a:t>
            </a:r>
          </a:p>
          <a:p>
            <a:pPr lvl="1"/>
            <a:r>
              <a:rPr lang="en-US" sz="2000" dirty="0"/>
              <a:t>(LMSC email ballot, closed 15 October 2010)</a:t>
            </a:r>
          </a:p>
          <a:p>
            <a:pPr lvl="1"/>
            <a:r>
              <a:rPr lang="en-US" sz="2000" dirty="0"/>
              <a:t>In the November 2009 meeting, the LMSC passed the motion that enabled a surcharge of $300 to the registration fee for those attendees not booking and staying in the IEEE 802-contracted hotel. Proof of hotel stay will be required to prevent the surcharge.</a:t>
            </a:r>
          </a:p>
          <a:p>
            <a:pPr marL="800100" lvl="2" indent="0">
              <a:buNone/>
            </a:pPr>
            <a:r>
              <a:rPr lang="en-US" sz="2000" dirty="0"/>
              <a:t>The purpose of this motion is to clarify what a "hotel stay" means. The result of the motion was that a hotel stay was defined as at least one night booking and staying in the IEEE 802 contracted hotel.</a:t>
            </a:r>
          </a:p>
          <a:p>
            <a:pPr lvl="1"/>
            <a:r>
              <a:rPr lang="en-US" sz="2000" dirty="0"/>
              <a:t>Effective beginning with the November 2010 meeting.”</a:t>
            </a:r>
          </a:p>
          <a:p>
            <a:r>
              <a:rPr lang="en-US" sz="2000" dirty="0"/>
              <a:t>Motion to Replace paragraph 4.5 on next slide.</a:t>
            </a:r>
          </a:p>
        </p:txBody>
      </p:sp>
    </p:spTree>
    <p:extLst>
      <p:ext uri="{BB962C8B-B14F-4D97-AF65-F5344CB8AC3E}">
        <p14:creationId xmlns:p14="http://schemas.microsoft.com/office/powerpoint/2010/main" val="1710317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58896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2025 March 802 Plenary</a:t>
            </a:r>
          </a:p>
          <a:p>
            <a:pPr marL="1257300" lvl="2" indent="-457200">
              <a:buFontTx/>
              <a:buAutoNum type="arabicPeriod"/>
            </a:pPr>
            <a:r>
              <a:rPr lang="en-US" sz="2000" dirty="0"/>
              <a:t>802 Venue Contract Status update</a:t>
            </a:r>
          </a:p>
          <a:p>
            <a:pPr marL="1257300" lvl="2" indent="-457200">
              <a:buFontTx/>
              <a:buAutoNum type="arabicPeriod"/>
            </a:pPr>
            <a:r>
              <a:rPr lang="en-US" sz="2000" dirty="0"/>
              <a:t>Notes for Atlanta</a:t>
            </a:r>
          </a:p>
          <a:p>
            <a:pPr marL="1257300" lvl="2" indent="-457200">
              <a:buFontTx/>
              <a:buAutoNum type="arabicPeriod"/>
            </a:pPr>
            <a:r>
              <a:rPr lang="en-US" sz="2000" dirty="0"/>
              <a:t>Notes for Madrid</a:t>
            </a:r>
          </a:p>
          <a:p>
            <a:pPr marL="1257300" lvl="2" indent="-457200">
              <a:buFontTx/>
              <a:buAutoNum type="arabicPeriod"/>
            </a:pPr>
            <a:r>
              <a:rPr lang="en-US" sz="2000" dirty="0"/>
              <a:t>Rules Meeting discussion on starting time</a:t>
            </a:r>
          </a:p>
          <a:p>
            <a:pPr marL="1257300" lvl="2" indent="-457200">
              <a:buFontTx/>
              <a:buAutoNum type="arabicPeriod"/>
            </a:pPr>
            <a:r>
              <a:rPr lang="en-US" sz="2000" dirty="0"/>
              <a:t>Rules Meeting/Future Venue </a:t>
            </a:r>
            <a:r>
              <a:rPr lang="en-US" sz="2000" dirty="0" err="1"/>
              <a:t>AdHoc</a:t>
            </a:r>
            <a:r>
              <a:rPr lang="en-US" sz="2000" dirty="0"/>
              <a:t> discussion – Reevaluating Student Registration</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pPr lvl="1"/>
            <a:r>
              <a:rPr lang="en-US" dirty="0">
                <a:hlinkClick r:id="rId2"/>
              </a:rPr>
              <a:t>https://mentor.ieee.org/802-ec/dcn/25/ec-25-0037-00-LMSC-atl-802-0325-thingstoknow-hilton-atlanta.pptx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0402-3B5D-3F80-CF7F-AF8A9997000D}"/>
              </a:ext>
            </a:extLst>
          </p:cNvPr>
          <p:cNvSpPr>
            <a:spLocks noGrp="1"/>
          </p:cNvSpPr>
          <p:nvPr>
            <p:ph type="title"/>
          </p:nvPr>
        </p:nvSpPr>
        <p:spPr/>
        <p:txBody>
          <a:bodyPr/>
          <a:lstStyle/>
          <a:p>
            <a:r>
              <a:rPr lang="en-US" dirty="0"/>
              <a:t>Notes for Atlanta</a:t>
            </a:r>
          </a:p>
        </p:txBody>
      </p:sp>
      <p:sp>
        <p:nvSpPr>
          <p:cNvPr id="3" name="Content Placeholder 2">
            <a:extLst>
              <a:ext uri="{FF2B5EF4-FFF2-40B4-BE49-F238E27FC236}">
                <a16:creationId xmlns:a16="http://schemas.microsoft.com/office/drawing/2014/main" id="{7974A74E-1747-7C8C-B1B5-C752A4712C7F}"/>
              </a:ext>
            </a:extLst>
          </p:cNvPr>
          <p:cNvSpPr>
            <a:spLocks noGrp="1"/>
          </p:cNvSpPr>
          <p:nvPr>
            <p:ph idx="1"/>
          </p:nvPr>
        </p:nvSpPr>
        <p:spPr/>
        <p:txBody>
          <a:bodyPr/>
          <a:lstStyle/>
          <a:p>
            <a:r>
              <a:rPr lang="en-US" sz="2000" dirty="0"/>
              <a:t>2025 March – Atlanta </a:t>
            </a:r>
          </a:p>
          <a:p>
            <a:pPr marL="0" indent="0">
              <a:buNone/>
            </a:pPr>
            <a:r>
              <a:rPr lang="en-US" sz="2000" dirty="0"/>
              <a:t>	- Social –Atlanta Aquarium</a:t>
            </a:r>
          </a:p>
          <a:p>
            <a:pPr marL="0" indent="0">
              <a:buNone/>
            </a:pPr>
            <a:r>
              <a:rPr lang="en-US" sz="2000" dirty="0"/>
              <a:t>	- One Tutorial – “</a:t>
            </a:r>
            <a:r>
              <a:rPr lang="en-US" sz="2000" i="1" dirty="0"/>
              <a:t>Using Open Source in IEEE Standards”</a:t>
            </a:r>
          </a:p>
          <a:p>
            <a:pPr marL="0" indent="0">
              <a:buNone/>
            </a:pPr>
            <a:r>
              <a:rPr lang="en-US" sz="2000" dirty="0"/>
              <a:t>		Sponsored by David Law, 802.3 Chair -- Slot 1 – 6:15-7:35pm</a:t>
            </a:r>
          </a:p>
          <a:p>
            <a:pPr marL="0" indent="0">
              <a:buNone/>
            </a:pPr>
            <a:r>
              <a:rPr lang="en-US" sz="2000" dirty="0"/>
              <a:t>	- Monday - Rules Meeting: 7:45 to 9:30pm ET</a:t>
            </a:r>
          </a:p>
          <a:p>
            <a:pPr marL="0" indent="0">
              <a:buNone/>
            </a:pPr>
            <a:r>
              <a:rPr lang="en-US" sz="2000" dirty="0"/>
              <a:t>	- Remember to run Straw poll during Closing Plenaries.</a:t>
            </a:r>
          </a:p>
          <a:p>
            <a:endParaRPr lang="en-US" sz="2000" dirty="0"/>
          </a:p>
        </p:txBody>
      </p:sp>
    </p:spTree>
    <p:extLst>
      <p:ext uri="{BB962C8B-B14F-4D97-AF65-F5344CB8AC3E}">
        <p14:creationId xmlns:p14="http://schemas.microsoft.com/office/powerpoint/2010/main" val="144148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8320C-EFF0-C460-0EA3-4227CF750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CFADB-F573-0704-BE4D-49559BE59298}"/>
              </a:ext>
            </a:extLst>
          </p:cNvPr>
          <p:cNvSpPr>
            <a:spLocks noGrp="1"/>
          </p:cNvSpPr>
          <p:nvPr>
            <p:ph type="title"/>
          </p:nvPr>
        </p:nvSpPr>
        <p:spPr>
          <a:xfrm>
            <a:off x="1981200" y="404813"/>
            <a:ext cx="8229600" cy="792162"/>
          </a:xfrm>
        </p:spPr>
        <p:txBody>
          <a:bodyPr/>
          <a:lstStyle/>
          <a:p>
            <a:r>
              <a:rPr lang="en-US" dirty="0"/>
              <a:t>Networking Social Event</a:t>
            </a:r>
          </a:p>
        </p:txBody>
      </p:sp>
      <p:sp>
        <p:nvSpPr>
          <p:cNvPr id="3" name="Content Placeholder 2">
            <a:extLst>
              <a:ext uri="{FF2B5EF4-FFF2-40B4-BE49-F238E27FC236}">
                <a16:creationId xmlns:a16="http://schemas.microsoft.com/office/drawing/2014/main" id="{761EE91B-8E20-E11B-56EB-6926C10EF248}"/>
              </a:ext>
            </a:extLst>
          </p:cNvPr>
          <p:cNvSpPr>
            <a:spLocks noGrp="1"/>
          </p:cNvSpPr>
          <p:nvPr>
            <p:ph sz="half" idx="1"/>
          </p:nvPr>
        </p:nvSpPr>
        <p:spPr>
          <a:xfrm>
            <a:off x="1774825" y="1341438"/>
            <a:ext cx="4191000" cy="4525962"/>
          </a:xfrm>
        </p:spPr>
        <p:txBody>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31DEAEC0-E40A-68C9-867E-64712A94FB6A}"/>
              </a:ext>
            </a:extLst>
          </p:cNvPr>
          <p:cNvSpPr>
            <a:spLocks noGrp="1"/>
          </p:cNvSpPr>
          <p:nvPr>
            <p:ph sz="half" idx="2"/>
          </p:nvPr>
        </p:nvSpPr>
        <p:spPr>
          <a:xfrm>
            <a:off x="6203226" y="1468477"/>
            <a:ext cx="4038600" cy="4984710"/>
          </a:xfrm>
        </p:spPr>
        <p:txBody>
          <a:bodyPr/>
          <a:lstStyle/>
          <a:p>
            <a:pPr marL="0" indent="0">
              <a:buNone/>
            </a:pPr>
            <a:r>
              <a:rPr lang="en-US" sz="1600" b="1" dirty="0"/>
              <a:t>Wednesday March 12, 2025</a:t>
            </a:r>
          </a:p>
          <a:p>
            <a:r>
              <a:rPr lang="en-US" sz="1600" dirty="0"/>
              <a:t>Georgia Aquarium</a:t>
            </a:r>
          </a:p>
          <a:p>
            <a:r>
              <a:rPr lang="en-US" sz="1600" dirty="0"/>
              <a:t>6:30 – 8:30 PM</a:t>
            </a:r>
          </a:p>
          <a:p>
            <a:r>
              <a:rPr lang="en-US" sz="1600" dirty="0"/>
              <a:t>Food, Beverage, Bus Transportation and Aquarium Admission Included</a:t>
            </a:r>
          </a:p>
          <a:p>
            <a:endParaRPr lang="en-US" sz="800" b="1" dirty="0"/>
          </a:p>
          <a:p>
            <a:pPr marL="0" indent="0">
              <a:buNone/>
            </a:pPr>
            <a:r>
              <a:rPr lang="en-US" sz="1600" b="1" dirty="0"/>
              <a:t>Tickets Required for All Attending</a:t>
            </a:r>
          </a:p>
          <a:p>
            <a:r>
              <a:rPr lang="en-US" sz="1600" dirty="0"/>
              <a:t>Available for $US24.99 </a:t>
            </a:r>
          </a:p>
          <a:p>
            <a:r>
              <a:rPr lang="en-US" sz="1600" dirty="0"/>
              <a:t>Purchase at </a:t>
            </a:r>
            <a:r>
              <a:rPr lang="en-US" sz="1600" dirty="0">
                <a:hlinkClick r:id="rId2"/>
              </a:rPr>
              <a:t>Plenary Session registration site</a:t>
            </a:r>
            <a:r>
              <a:rPr lang="en-US" sz="1600" dirty="0"/>
              <a:t>.</a:t>
            </a:r>
          </a:p>
          <a:p>
            <a:pPr lvl="1"/>
            <a:r>
              <a:rPr lang="en-US" sz="1200" dirty="0"/>
              <a:t>Modify Registration – Add Ticket</a:t>
            </a:r>
          </a:p>
          <a:p>
            <a:pPr marL="0" indent="0">
              <a:buNone/>
            </a:pPr>
            <a:endParaRPr lang="en-US" sz="800" dirty="0"/>
          </a:p>
          <a:p>
            <a:pPr marL="0" indent="0">
              <a:buNone/>
            </a:pPr>
            <a:r>
              <a:rPr lang="en-US" sz="1600" b="1" dirty="0"/>
              <a:t>Food &amp; Beverage Offerings</a:t>
            </a:r>
          </a:p>
          <a:p>
            <a:r>
              <a:rPr lang="en-US" sz="1600" dirty="0"/>
              <a:t>Buffet Dinner</a:t>
            </a:r>
          </a:p>
          <a:p>
            <a:r>
              <a:rPr lang="en-US" sz="1600" dirty="0"/>
              <a:t>Beverage Service</a:t>
            </a:r>
          </a:p>
          <a:p>
            <a:pPr lvl="1"/>
            <a:r>
              <a:rPr lang="en-US" sz="1200" dirty="0"/>
              <a:t>Ticket provided w/ event badge.</a:t>
            </a:r>
            <a:br>
              <a:rPr lang="en-US" sz="1200" dirty="0"/>
            </a:br>
            <a:endParaRPr lang="en-US" sz="1200" dirty="0"/>
          </a:p>
          <a:p>
            <a:pPr marL="0" indent="0">
              <a:buNone/>
            </a:pPr>
            <a:r>
              <a:rPr lang="en-US" sz="1600" b="1" dirty="0">
                <a:solidFill>
                  <a:srgbClr val="C00000"/>
                </a:solidFill>
              </a:rPr>
              <a:t>NO OUTSIDE FOOD OR DRINK</a:t>
            </a:r>
          </a:p>
        </p:txBody>
      </p:sp>
      <p:pic>
        <p:nvPicPr>
          <p:cNvPr id="6" name="Picture 5" descr="A poster for a social event&#10;&#10;AI-generated content may be incorrect.">
            <a:extLst>
              <a:ext uri="{FF2B5EF4-FFF2-40B4-BE49-F238E27FC236}">
                <a16:creationId xmlns:a16="http://schemas.microsoft.com/office/drawing/2014/main" id="{F54402F7-B27F-21AD-8E04-EB320FE8A83D}"/>
              </a:ext>
            </a:extLst>
          </p:cNvPr>
          <p:cNvPicPr>
            <a:picLocks noChangeAspect="1"/>
          </p:cNvPicPr>
          <p:nvPr/>
        </p:nvPicPr>
        <p:blipFill>
          <a:blip r:embed="rId3"/>
          <a:stretch>
            <a:fillRect/>
          </a:stretch>
        </p:blipFill>
        <p:spPr>
          <a:xfrm>
            <a:off x="1979713" y="1484785"/>
            <a:ext cx="3573289" cy="4764385"/>
          </a:xfrm>
          <a:prstGeom prst="rect">
            <a:avLst/>
          </a:prstGeom>
        </p:spPr>
      </p:pic>
    </p:spTree>
    <p:extLst>
      <p:ext uri="{BB962C8B-B14F-4D97-AF65-F5344CB8AC3E}">
        <p14:creationId xmlns:p14="http://schemas.microsoft.com/office/powerpoint/2010/main" val="370650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5B60-07B7-9DB2-7567-F41C9F75A8AE}"/>
              </a:ext>
            </a:extLst>
          </p:cNvPr>
          <p:cNvSpPr>
            <a:spLocks noGrp="1"/>
          </p:cNvSpPr>
          <p:nvPr>
            <p:ph type="title"/>
          </p:nvPr>
        </p:nvSpPr>
        <p:spPr/>
        <p:txBody>
          <a:bodyPr/>
          <a:lstStyle/>
          <a:p>
            <a:r>
              <a:rPr lang="en-US" dirty="0">
                <a:effectLst/>
                <a:latin typeface="tahoma" panose="020B0604030504040204" pitchFamily="34" charset="0"/>
              </a:rPr>
              <a:t>Request for 802 WG Item for Closing Plenaries:</a:t>
            </a:r>
            <a:endParaRPr lang="en-US" dirty="0"/>
          </a:p>
        </p:txBody>
      </p:sp>
      <p:sp>
        <p:nvSpPr>
          <p:cNvPr id="3" name="Content Placeholder 2">
            <a:extLst>
              <a:ext uri="{FF2B5EF4-FFF2-40B4-BE49-F238E27FC236}">
                <a16:creationId xmlns:a16="http://schemas.microsoft.com/office/drawing/2014/main" id="{701B0DD0-1E98-52BF-F535-F400E1D75383}"/>
              </a:ext>
            </a:extLst>
          </p:cNvPr>
          <p:cNvSpPr>
            <a:spLocks noGrp="1"/>
          </p:cNvSpPr>
          <p:nvPr>
            <p:ph idx="1"/>
          </p:nvPr>
        </p:nvSpPr>
        <p:spPr>
          <a:xfrm>
            <a:off x="914399" y="1447800"/>
            <a:ext cx="10392833" cy="4419600"/>
          </a:xfrm>
        </p:spPr>
        <p:txBody>
          <a:bodyPr/>
          <a:lstStyle/>
          <a:p>
            <a:pPr marL="347472" algn="l" rtl="0" fontAlgn="base">
              <a:spcBef>
                <a:spcPts val="600"/>
              </a:spcBef>
              <a:spcAft>
                <a:spcPts val="0"/>
              </a:spcAft>
            </a:pPr>
            <a:r>
              <a:rPr lang="en-US" sz="2400" b="1" dirty="0">
                <a:solidFill>
                  <a:srgbClr val="000000"/>
                </a:solidFill>
                <a:effectLst/>
              </a:rPr>
              <a:t>Request to WG Chairs, </a:t>
            </a:r>
          </a:p>
          <a:p>
            <a:pPr marL="347472" algn="l" rtl="0" fontAlgn="base">
              <a:spcBef>
                <a:spcPts val="600"/>
              </a:spcBef>
              <a:spcAft>
                <a:spcPts val="0"/>
              </a:spcAft>
            </a:pPr>
            <a:r>
              <a:rPr lang="en-US" sz="2400" b="1" dirty="0">
                <a:solidFill>
                  <a:srgbClr val="000000"/>
                </a:solidFill>
                <a:effectLst/>
              </a:rPr>
              <a:t>Please Conduct the following Straw Poll in your Closing Plenaries:</a:t>
            </a:r>
          </a:p>
          <a:p>
            <a:pPr marL="747522" lvl="1">
              <a:spcBef>
                <a:spcPts val="600"/>
              </a:spcBef>
              <a:spcAft>
                <a:spcPts val="0"/>
              </a:spcAft>
            </a:pPr>
            <a:r>
              <a:rPr lang="en-US" sz="2000" b="1" dirty="0">
                <a:solidFill>
                  <a:srgbClr val="000000"/>
                </a:solidFill>
                <a:effectLst/>
              </a:rPr>
              <a:t>1. How many people would like to come back to this venue? </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2. Did you go to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3. If you attended the Social, did you like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endParaRPr lang="en-US" sz="2400" dirty="0"/>
          </a:p>
        </p:txBody>
      </p:sp>
    </p:spTree>
    <p:extLst>
      <p:ext uri="{BB962C8B-B14F-4D97-AF65-F5344CB8AC3E}">
        <p14:creationId xmlns:p14="http://schemas.microsoft.com/office/powerpoint/2010/main" val="33808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792162"/>
          </a:xfrm>
        </p:spPr>
        <p:txBody>
          <a:bodyPr wrap="square" anchor="ctr">
            <a:normAutofit/>
          </a:bodyPr>
          <a:lstStyle/>
          <a:p>
            <a:pPr>
              <a:lnSpc>
                <a:spcPct val="90000"/>
              </a:lnSpc>
            </a:pPr>
            <a:r>
              <a:rPr lang="en-US" sz="3100" dirty="0"/>
              <a:t>2025 March IEEE 802 Mixed-mode Plenary </a:t>
            </a:r>
            <a:r>
              <a:rPr lang="en-US" sz="3100"/>
              <a:t>- Atlanta</a:t>
            </a:r>
            <a:endParaRPr lang="en-US" sz="3100" dirty="0"/>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sz="half" idx="1"/>
          </p:nvPr>
        </p:nvSpPr>
        <p:spPr>
          <a:xfrm>
            <a:off x="334433" y="1341438"/>
            <a:ext cx="5151967" cy="3571875"/>
          </a:xfrm>
        </p:spPr>
        <p:txBody>
          <a:bodyPr wrap="square" anchor="t">
            <a:normAutofit/>
          </a:bodyPr>
          <a:lstStyle/>
          <a:p>
            <a:pPr>
              <a:lnSpc>
                <a:spcPct val="90000"/>
              </a:lnSpc>
            </a:pPr>
            <a:r>
              <a:rPr lang="en-US" sz="2000" dirty="0"/>
              <a:t>Registration opened December 3, 2024:</a:t>
            </a:r>
          </a:p>
          <a:p>
            <a:pPr lvl="1">
              <a:lnSpc>
                <a:spcPct val="90000"/>
              </a:lnSpc>
            </a:pPr>
            <a:r>
              <a:rPr lang="en-US" sz="2000" dirty="0"/>
              <a:t>979 registered – 486 in person and 478 remote  (15 Students)</a:t>
            </a:r>
          </a:p>
          <a:p>
            <a:pPr lvl="1">
              <a:lnSpc>
                <a:spcPct val="90000"/>
              </a:lnSpc>
            </a:pPr>
            <a:endParaRPr lang="en-US" sz="2000" dirty="0"/>
          </a:p>
          <a:p>
            <a:pPr lvl="1">
              <a:lnSpc>
                <a:spcPct val="90000"/>
              </a:lnSpc>
            </a:pPr>
            <a:r>
              <a:rPr lang="en-US" sz="2000" dirty="0"/>
              <a:t>March Social Tickets = 364 (including 16 guests as of Mar 10, 2025)</a:t>
            </a:r>
          </a:p>
          <a:p>
            <a:pPr lvl="2">
              <a:lnSpc>
                <a:spcPct val="90000"/>
              </a:lnSpc>
            </a:pPr>
            <a:r>
              <a:rPr lang="en-US" sz="1600" dirty="0"/>
              <a:t>Guarantee 400</a:t>
            </a:r>
          </a:p>
          <a:p>
            <a:pPr lvl="1">
              <a:lnSpc>
                <a:spcPct val="90000"/>
              </a:lnSpc>
            </a:pPr>
            <a:endParaRPr lang="en-US" sz="2000" dirty="0"/>
          </a:p>
          <a:p>
            <a:pPr lvl="1">
              <a:lnSpc>
                <a:spcPct val="90000"/>
              </a:lnSpc>
            </a:pPr>
            <a:r>
              <a:rPr lang="en-US" sz="2000" dirty="0"/>
              <a:t>Hotel Pickup –80% of block reserved (2164/3000 as of Mar 3, 2025)</a:t>
            </a:r>
          </a:p>
          <a:p>
            <a:pPr lvl="1">
              <a:lnSpc>
                <a:spcPct val="90000"/>
              </a:lnSpc>
            </a:pPr>
            <a:endParaRPr lang="en-US" sz="2000" dirty="0"/>
          </a:p>
          <a:p>
            <a:pPr lvl="1">
              <a:lnSpc>
                <a:spcPct val="90000"/>
              </a:lnSpc>
            </a:pPr>
            <a:endParaRPr lang="en-US" sz="2000" dirty="0"/>
          </a:p>
          <a:p>
            <a:pPr>
              <a:lnSpc>
                <a:spcPct val="90000"/>
              </a:lnSpc>
            </a:pPr>
            <a:endParaRPr lang="en-US" sz="2000" dirty="0"/>
          </a:p>
        </p:txBody>
      </p:sp>
      <p:pic>
        <p:nvPicPr>
          <p:cNvPr id="5" name="Picture 4">
            <a:extLst>
              <a:ext uri="{FF2B5EF4-FFF2-40B4-BE49-F238E27FC236}">
                <a16:creationId xmlns:a16="http://schemas.microsoft.com/office/drawing/2014/main" id="{72EA7289-0B89-3306-F4DD-22CD9FAC4E92}"/>
              </a:ext>
            </a:extLst>
          </p:cNvPr>
          <p:cNvPicPr>
            <a:picLocks noChangeAspect="1"/>
          </p:cNvPicPr>
          <p:nvPr/>
        </p:nvPicPr>
        <p:blipFill>
          <a:blip r:embed="rId2"/>
          <a:stretch>
            <a:fillRect/>
          </a:stretch>
        </p:blipFill>
        <p:spPr>
          <a:xfrm>
            <a:off x="5486400" y="1341438"/>
            <a:ext cx="6191250" cy="3571875"/>
          </a:xfrm>
          <a:prstGeom prst="rect">
            <a:avLst/>
          </a:prstGeom>
        </p:spPr>
      </p:pic>
    </p:spTree>
    <p:extLst>
      <p:ext uri="{BB962C8B-B14F-4D97-AF65-F5344CB8AC3E}">
        <p14:creationId xmlns:p14="http://schemas.microsoft.com/office/powerpoint/2010/main" val="2294323399"/>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16798</TotalTime>
  <Words>4589</Words>
  <Application>Microsoft Office PowerPoint</Application>
  <PresentationFormat>Widescreen</PresentationFormat>
  <Paragraphs>465</Paragraphs>
  <Slides>39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tahoma</vt:lpstr>
      <vt:lpstr>Times New Roman</vt:lpstr>
      <vt:lpstr>Wingdings</vt:lpstr>
      <vt:lpstr>Title slide</vt:lpstr>
      <vt:lpstr>Executive Secretary Report for 2025 March 802 Plenary - Atlanta</vt:lpstr>
      <vt:lpstr>Event Conduct and Safety Statement </vt:lpstr>
      <vt:lpstr>Event Conduct and Safety Statement</vt:lpstr>
      <vt:lpstr>Executive Secretary Agenda Items</vt:lpstr>
      <vt:lpstr>PowerPoint Presentation</vt:lpstr>
      <vt:lpstr>Notes for Atlanta</vt:lpstr>
      <vt:lpstr>Networking Social Event</vt:lpstr>
      <vt:lpstr>Request for 802 WG Item for Closing Plenaries:</vt:lpstr>
      <vt:lpstr>2025 March IEEE 802 Mixed-mode Plenary - Atlanta</vt:lpstr>
      <vt:lpstr>IEEE 802 Mixed-mode Plenary Attendance</vt:lpstr>
      <vt:lpstr>Future 802 Plenary Venue Contract Status</vt:lpstr>
      <vt:lpstr>Notes for Madrid </vt:lpstr>
      <vt:lpstr>Suggested Rules Meeting Discussion - 1</vt:lpstr>
      <vt:lpstr>Suggested Rules Meeting Discussion - 2</vt:lpstr>
      <vt:lpstr>IEEE 802 LMSC Operations Manual, v26 Revised 17 March 2023</vt:lpstr>
      <vt:lpstr>IEEE 802 LMSC Operations Manual, v26 Revised 17 March 2023</vt:lpstr>
      <vt:lpstr>IEEE 802 LMSC Chair's Guidelines and Standards Committee Policy Decisions, v37 11/17/2023</vt:lpstr>
      <vt:lpstr>IEEE 802 LMSC Chair's Guidelines and Standards Committee Policy Decisions, v37 11/17/2023</vt:lpstr>
      <vt:lpstr>Future Venue AdHocs  --</vt:lpstr>
      <vt:lpstr>Future Venue AdHoc – Resource review/planning  – Thurs 7:30 am</vt:lpstr>
      <vt:lpstr>2025 July 27 – Aug 1– Madrid</vt:lpstr>
      <vt:lpstr>Future Venues AdHoc - Contract Status– Thurs 8 am</vt:lpstr>
      <vt:lpstr>Future 802 Plenary Venue Contract Status</vt:lpstr>
      <vt:lpstr>Executive Secretary Agenda Items</vt:lpstr>
      <vt:lpstr>Straw Poll: Return to This Venue:  (Hyatt Regency Vancouver – 2024 Nov)</vt:lpstr>
      <vt:lpstr>Venue Polls (continued) (Hyatt Regency Vancouver – 2024 Nov)</vt:lpstr>
      <vt:lpstr>Future 802 Plenary Venue Contract Status</vt:lpstr>
      <vt:lpstr>Motion to Replace 4.2 in 802 Chair’s Guideline</vt:lpstr>
      <vt:lpstr>Call for Interest – 802 Executive Secretary –  Venue Preparation, Selection, and Contracting </vt:lpstr>
      <vt:lpstr>8.033 Executive Secretary Report</vt:lpstr>
      <vt:lpstr>IEEE 802 LMSC Chair's Guidelines and Standards Committee Policy Decisions, v37 11/17/2023</vt:lpstr>
      <vt:lpstr>8.04 Monthly IEEE 802 LMSC Telecons</vt:lpstr>
      <vt:lpstr>8.05 Call for Tutorials for July 2025</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(#1)</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March -Atlanta</dc:title>
  <dc:subject/>
  <dc:creator>Jon Rosdahl</dc:creator>
  <cp:keywords>IEEE 802 LMSC Plenary</cp:keywords>
  <dc:description>Jon Rosdahl, Qualcomm</dc:description>
  <cp:lastModifiedBy>Jon Rosdahl</cp:lastModifiedBy>
  <cp:revision>10</cp:revision>
  <dcterms:created xsi:type="dcterms:W3CDTF">2024-07-13T20:54:22Z</dcterms:created>
  <dcterms:modified xsi:type="dcterms:W3CDTF">2025-03-10T10:51:08Z</dcterms:modified>
  <cp:category>March 2025</cp:category>
</cp:coreProperties>
</file>