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41"/>
  </p:notesMasterIdLst>
  <p:handoutMasterIdLst>
    <p:handoutMasterId r:id="rId42"/>
  </p:handoutMasterIdLst>
  <p:sldIdLst>
    <p:sldId id="278" r:id="rId2"/>
    <p:sldId id="488" r:id="rId3"/>
    <p:sldId id="489" r:id="rId4"/>
    <p:sldId id="606" r:id="rId5"/>
    <p:sldId id="2004" r:id="rId6"/>
    <p:sldId id="2018" r:id="rId7"/>
    <p:sldId id="290" r:id="rId8"/>
    <p:sldId id="1987" r:id="rId9"/>
    <p:sldId id="1997" r:id="rId10"/>
    <p:sldId id="2033" r:id="rId11"/>
    <p:sldId id="2017" r:id="rId12"/>
    <p:sldId id="2001" r:id="rId13"/>
    <p:sldId id="2032" r:id="rId14"/>
    <p:sldId id="2023" r:id="rId15"/>
    <p:sldId id="2019" r:id="rId16"/>
    <p:sldId id="2020" r:id="rId17"/>
    <p:sldId id="2021" r:id="rId18"/>
    <p:sldId id="2022" r:id="rId19"/>
    <p:sldId id="422" r:id="rId20"/>
    <p:sldId id="579" r:id="rId21"/>
    <p:sldId id="2025" r:id="rId22"/>
    <p:sldId id="580" r:id="rId23"/>
    <p:sldId id="2034" r:id="rId24"/>
    <p:sldId id="2015" r:id="rId25"/>
    <p:sldId id="1991" r:id="rId26"/>
    <p:sldId id="1992" r:id="rId27"/>
    <p:sldId id="2035" r:id="rId28"/>
    <p:sldId id="2007" r:id="rId29"/>
    <p:sldId id="2030" r:id="rId30"/>
    <p:sldId id="2014" r:id="rId31"/>
    <p:sldId id="2031" r:id="rId32"/>
    <p:sldId id="1993" r:id="rId33"/>
    <p:sldId id="377" r:id="rId34"/>
    <p:sldId id="2016" r:id="rId35"/>
    <p:sldId id="1999" r:id="rId36"/>
    <p:sldId id="2002" r:id="rId37"/>
    <p:sldId id="2013" r:id="rId38"/>
    <p:sldId id="2006" r:id="rId39"/>
    <p:sldId id="2027" r:id="rId40"/>
  </p:sldIdLst>
  <p:sldSz cx="12192000" cy="6858000"/>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p:defaultTextStyle>
  <p:extLst>
    <p:ext uri="{521415D9-36F7-43E2-AB2F-B90AF26B5E84}">
      <p14:sectionLst xmlns:p14="http://schemas.microsoft.com/office/powerpoint/2010/main">
        <p14:section name="Header and Safety" id="{8F22C820-E670-44D8-9823-C8D1F63B6BD0}">
          <p14:sldIdLst>
            <p14:sldId id="278"/>
            <p14:sldId id="488"/>
            <p14:sldId id="489"/>
          </p14:sldIdLst>
        </p14:section>
        <p14:section name="Opening Plenary" id="{60C8A1DD-480C-49A6-8C62-66D5172C2187}">
          <p14:sldIdLst>
            <p14:sldId id="606"/>
            <p14:sldId id="2004"/>
            <p14:sldId id="2018"/>
            <p14:sldId id="290"/>
            <p14:sldId id="1987"/>
            <p14:sldId id="1997"/>
            <p14:sldId id="2033"/>
            <p14:sldId id="2017"/>
            <p14:sldId id="2001"/>
            <p14:sldId id="2032"/>
            <p14:sldId id="2023"/>
          </p14:sldIdLst>
        </p14:section>
        <p14:section name="Rules Meeting topics" id="{82B6DBA1-EE24-49C4-827F-FF0787582499}">
          <p14:sldIdLst>
            <p14:sldId id="2019"/>
            <p14:sldId id="2020"/>
            <p14:sldId id="2021"/>
            <p14:sldId id="2022"/>
          </p14:sldIdLst>
        </p14:section>
        <p14:section name="Future Venue Adhocs" id="{AFBED5D7-F413-4D94-A24A-B339DF6B7506}">
          <p14:sldIdLst>
            <p14:sldId id="422"/>
            <p14:sldId id="579"/>
            <p14:sldId id="2025"/>
            <p14:sldId id="580"/>
            <p14:sldId id="2034"/>
          </p14:sldIdLst>
        </p14:section>
        <p14:section name="Friday Closing LMSC Meeting" id="{43319FEA-8DE9-4C83-AB5E-EF738D9EA210}">
          <p14:sldIdLst>
            <p14:sldId id="2015"/>
            <p14:sldId id="1991"/>
            <p14:sldId id="1992"/>
            <p14:sldId id="2035"/>
          </p14:sldIdLst>
        </p14:section>
        <p14:section name="Chairs Guideline Motion" id="{A11BD5E3-ED7A-4AD6-B048-AD58E3F3E628}">
          <p14:sldIdLst>
            <p14:sldId id="2007"/>
          </p14:sldIdLst>
        </p14:section>
        <p14:section name="802 Executive Secretary" id="{ED8753B8-5D4D-491B-92EA-D5603C3F4A39}">
          <p14:sldIdLst>
            <p14:sldId id="2030"/>
            <p14:sldId id="2014"/>
            <p14:sldId id="2031"/>
          </p14:sldIdLst>
        </p14:section>
        <p14:section name="802 Telecons and Tutorial" id="{3691E67F-3ED7-4A7D-969D-B7987AAE5135}">
          <p14:sldIdLst>
            <p14:sldId id="1993"/>
            <p14:sldId id="377"/>
          </p14:sldIdLst>
        </p14:section>
        <p14:section name="Backup Slides" id="{A290899A-E08A-43F8-8395-76CFD0B7C8E3}">
          <p14:sldIdLst>
            <p14:sldId id="2016"/>
            <p14:sldId id="1999"/>
            <p14:sldId id="2002"/>
            <p14:sldId id="2013"/>
            <p14:sldId id="2006"/>
            <p14:sldId id="2027"/>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99"/>
    <a:srgbClr val="006600"/>
    <a:srgbClr val="69BE28"/>
    <a:srgbClr val="0066FF"/>
    <a:srgbClr val="33CCFF"/>
    <a:srgbClr val="FFFF00"/>
    <a:srgbClr val="FFCC00"/>
    <a:srgbClr val="DDDDDD"/>
    <a:srgbClr val="2FB1D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CC98F19-4E07-47B0-9E4D-7EF3FEAE217C}" v="3" dt="2025-03-10T10:50:59.56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736" autoAdjust="0"/>
    <p:restoredTop sz="77628" autoAdjust="0"/>
  </p:normalViewPr>
  <p:slideViewPr>
    <p:cSldViewPr>
      <p:cViewPr varScale="1">
        <p:scale>
          <a:sx n="77" d="100"/>
          <a:sy n="77" d="100"/>
        </p:scale>
        <p:origin x="1224" y="84"/>
      </p:cViewPr>
      <p:guideLst/>
    </p:cSldViewPr>
  </p:slideViewPr>
  <p:notesTextViewPr>
    <p:cViewPr>
      <p:scale>
        <a:sx n="3" d="2"/>
        <a:sy n="3" d="2"/>
      </p:scale>
      <p:origin x="0" y="0"/>
    </p:cViewPr>
  </p:notesText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47" Type="http://schemas.microsoft.com/office/2016/11/relationships/changesInfo" Target="changesInfos/changesInfo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48" Type="http://schemas.microsoft.com/office/2015/10/relationships/revisionInfo" Target="revisionInfo.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3CC98F19-4E07-47B0-9E4D-7EF3FEAE217C}"/>
    <pc:docChg chg="addSld delSld modSld sldOrd modSection">
      <pc:chgData name="Jon Rosdahl" userId="2820f357-2dd4-4127-8713-e0bfde0fd756" providerId="ADAL" clId="{3CC98F19-4E07-47B0-9E4D-7EF3FEAE217C}" dt="2025-03-10T10:50:59.561" v="30"/>
      <pc:docMkLst>
        <pc:docMk/>
      </pc:docMkLst>
      <pc:sldChg chg="del">
        <pc:chgData name="Jon Rosdahl" userId="2820f357-2dd4-4127-8713-e0bfde0fd756" providerId="ADAL" clId="{3CC98F19-4E07-47B0-9E4D-7EF3FEAE217C}" dt="2025-03-10T10:49:23.413" v="0" actId="47"/>
        <pc:sldMkLst>
          <pc:docMk/>
          <pc:sldMk cId="3185928645" sldId="2024"/>
        </pc:sldMkLst>
      </pc:sldChg>
      <pc:sldChg chg="modSp mod ord">
        <pc:chgData name="Jon Rosdahl" userId="2820f357-2dd4-4127-8713-e0bfde0fd756" providerId="ADAL" clId="{3CC98F19-4E07-47B0-9E4D-7EF3FEAE217C}" dt="2025-03-10T10:50:35.566" v="28" actId="14100"/>
        <pc:sldMkLst>
          <pc:docMk/>
          <pc:sldMk cId="2822043539" sldId="2025"/>
        </pc:sldMkLst>
        <pc:spChg chg="mod">
          <ac:chgData name="Jon Rosdahl" userId="2820f357-2dd4-4127-8713-e0bfde0fd756" providerId="ADAL" clId="{3CC98F19-4E07-47B0-9E4D-7EF3FEAE217C}" dt="2025-03-10T10:50:35.566" v="28" actId="14100"/>
          <ac:spMkLst>
            <pc:docMk/>
            <pc:sldMk cId="2822043539" sldId="2025"/>
            <ac:spMk id="3" creationId="{4BEDE28F-A8B6-5DAA-94DA-AB3FF84D31A2}"/>
          </ac:spMkLst>
        </pc:spChg>
      </pc:sldChg>
      <pc:sldChg chg="del">
        <pc:chgData name="Jon Rosdahl" userId="2820f357-2dd4-4127-8713-e0bfde0fd756" providerId="ADAL" clId="{3CC98F19-4E07-47B0-9E4D-7EF3FEAE217C}" dt="2025-03-10T10:50:46.888" v="29" actId="47"/>
        <pc:sldMkLst>
          <pc:docMk/>
          <pc:sldMk cId="1140851189" sldId="2026"/>
        </pc:sldMkLst>
      </pc:sldChg>
      <pc:sldChg chg="add ord">
        <pc:chgData name="Jon Rosdahl" userId="2820f357-2dd4-4127-8713-e0bfde0fd756" providerId="ADAL" clId="{3CC98F19-4E07-47B0-9E4D-7EF3FEAE217C}" dt="2025-03-10T10:49:52.218" v="5"/>
        <pc:sldMkLst>
          <pc:docMk/>
          <pc:sldMk cId="279761650" sldId="2034"/>
        </pc:sldMkLst>
      </pc:sldChg>
      <pc:sldChg chg="add">
        <pc:chgData name="Jon Rosdahl" userId="2820f357-2dd4-4127-8713-e0bfde0fd756" providerId="ADAL" clId="{3CC98F19-4E07-47B0-9E4D-7EF3FEAE217C}" dt="2025-03-10T10:50:59.561" v="30"/>
        <pc:sldMkLst>
          <pc:docMk/>
          <pc:sldMk cId="2617145682" sldId="2035"/>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5970" name="Rectangle 2">
            <a:extLst>
              <a:ext uri="{FF2B5EF4-FFF2-40B4-BE49-F238E27FC236}">
                <a16:creationId xmlns:a16="http://schemas.microsoft.com/office/drawing/2014/main" id="{C4E73362-6F77-B48C-4845-A720CBF56F2E}"/>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595971" name="Rectangle 3">
            <a:extLst>
              <a:ext uri="{FF2B5EF4-FFF2-40B4-BE49-F238E27FC236}">
                <a16:creationId xmlns:a16="http://schemas.microsoft.com/office/drawing/2014/main" id="{33E8B8D0-786A-4A52-4481-146C4C2B7684}"/>
              </a:ext>
            </a:extLst>
          </p:cNvPr>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r>
              <a:rPr lang="en-US" altLang="en-US"/>
              <a:t>March 2025</a:t>
            </a:r>
          </a:p>
        </p:txBody>
      </p:sp>
      <p:sp>
        <p:nvSpPr>
          <p:cNvPr id="595972" name="Rectangle 4">
            <a:extLst>
              <a:ext uri="{FF2B5EF4-FFF2-40B4-BE49-F238E27FC236}">
                <a16:creationId xmlns:a16="http://schemas.microsoft.com/office/drawing/2014/main" id="{7432AF3F-587B-1929-8FBD-31D418B860AA}"/>
              </a:ext>
            </a:extLst>
          </p:cNvPr>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r>
              <a:rPr lang="en-US" altLang="en-US"/>
              <a:t>Doc 802-EC-25/0040r0</a:t>
            </a:r>
          </a:p>
        </p:txBody>
      </p:sp>
      <p:sp>
        <p:nvSpPr>
          <p:cNvPr id="595973" name="Rectangle 5">
            <a:extLst>
              <a:ext uri="{FF2B5EF4-FFF2-40B4-BE49-F238E27FC236}">
                <a16:creationId xmlns:a16="http://schemas.microsoft.com/office/drawing/2014/main" id="{D01118A0-23CA-1F30-CFA8-FAE049544DEA}"/>
              </a:ext>
            </a:extLst>
          </p:cNvPr>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1BF840F5-73D8-4C49-8CA2-02B9D40FA99A}"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7522" name="Rectangle 2">
            <a:extLst>
              <a:ext uri="{FF2B5EF4-FFF2-40B4-BE49-F238E27FC236}">
                <a16:creationId xmlns:a16="http://schemas.microsoft.com/office/drawing/2014/main" id="{4B7C88D3-7AFC-E8EC-BD8A-BB2D56400327}"/>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107523" name="Rectangle 3">
            <a:extLst>
              <a:ext uri="{FF2B5EF4-FFF2-40B4-BE49-F238E27FC236}">
                <a16:creationId xmlns:a16="http://schemas.microsoft.com/office/drawing/2014/main" id="{56B44987-7B25-A524-3CAB-D9868D294336}"/>
              </a:ext>
            </a:extLst>
          </p:cNvPr>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r>
              <a:rPr lang="en-US" altLang="en-US"/>
              <a:t>March 2025</a:t>
            </a:r>
          </a:p>
        </p:txBody>
      </p:sp>
      <p:sp>
        <p:nvSpPr>
          <p:cNvPr id="107524" name="Rectangle 4">
            <a:extLst>
              <a:ext uri="{FF2B5EF4-FFF2-40B4-BE49-F238E27FC236}">
                <a16:creationId xmlns:a16="http://schemas.microsoft.com/office/drawing/2014/main" id="{465A97CF-59A3-5104-8DE8-1D79CE89C2DB}"/>
              </a:ext>
            </a:extLst>
          </p:cNvPr>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7525" name="Rectangle 5">
            <a:extLst>
              <a:ext uri="{FF2B5EF4-FFF2-40B4-BE49-F238E27FC236}">
                <a16:creationId xmlns:a16="http://schemas.microsoft.com/office/drawing/2014/main" id="{49BB6068-6E46-13CF-F53E-2D552B3C9F60}"/>
              </a:ext>
            </a:extLst>
          </p:cNvPr>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7526" name="Rectangle 6">
            <a:extLst>
              <a:ext uri="{FF2B5EF4-FFF2-40B4-BE49-F238E27FC236}">
                <a16:creationId xmlns:a16="http://schemas.microsoft.com/office/drawing/2014/main" id="{7E4B10D7-FF09-E3BF-47E2-D0D35D968734}"/>
              </a:ext>
            </a:extLst>
          </p:cNvPr>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r>
              <a:rPr lang="en-US" altLang="en-US"/>
              <a:t>Doc 802-EC-25/0040r0</a:t>
            </a:r>
          </a:p>
        </p:txBody>
      </p:sp>
      <p:sp>
        <p:nvSpPr>
          <p:cNvPr id="107527" name="Rectangle 7">
            <a:extLst>
              <a:ext uri="{FF2B5EF4-FFF2-40B4-BE49-F238E27FC236}">
                <a16:creationId xmlns:a16="http://schemas.microsoft.com/office/drawing/2014/main" id="{02F88482-BC8A-7CD4-9B39-6C6060D97D46}"/>
              </a:ext>
            </a:extLst>
          </p:cNvPr>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9D9A5F81-010C-45C5-B0D5-1FA113717E2E}" type="slidenum">
              <a:rPr lang="en-US" altLang="en-US"/>
              <a:pPr/>
              <a:t>‹#›</a:t>
            </a:fld>
            <a:endParaRPr lang="en-US" altLang="en-US"/>
          </a:p>
        </p:txBody>
      </p:sp>
    </p:spTree>
  </p:cSld>
  <p:clrMap bg1="lt1" tx1="dk1" bg2="lt2" tx2="dk2" accent1="accent1" accent2="accent2" accent3="accent3" accent4="accent4" accent5="accent5" accent6="accent6" hlink="hlink" folHlink="folHlink"/>
  <p:hf hdr="0"/>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slide" Target="../slides/slide33.xml"/><Relationship Id="rId1" Type="http://schemas.openxmlformats.org/officeDocument/2006/relationships/notesMaster" Target="../notesMasters/notesMaster1.xml"/><Relationship Id="rId4" Type="http://schemas.openxmlformats.org/officeDocument/2006/relationships/hyperlink" Target="http://ieee802.org/" TargetMode="Externa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C64CDDE6-0122-26AF-B40A-C8B93EAC6CCA}"/>
              </a:ext>
            </a:extLst>
          </p:cNvPr>
          <p:cNvSpPr>
            <a:spLocks noGrp="1" noChangeArrowheads="1"/>
          </p:cNvSpPr>
          <p:nvPr>
            <p:ph type="sldNum" sz="quarter" idx="5"/>
          </p:nvPr>
        </p:nvSpPr>
        <p:spPr>
          <a:ln/>
        </p:spPr>
        <p:txBody>
          <a:bodyPr/>
          <a:lstStyle/>
          <a:p>
            <a:fld id="{BEFF219C-B961-4708-8C23-7A3AEC5E8FCC}" type="slidenum">
              <a:rPr lang="en-US" altLang="en-US"/>
              <a:pPr/>
              <a:t>1</a:t>
            </a:fld>
            <a:endParaRPr lang="en-US" altLang="en-US"/>
          </a:p>
        </p:txBody>
      </p:sp>
      <p:sp>
        <p:nvSpPr>
          <p:cNvPr id="237570" name="Rectangle 2">
            <a:extLst>
              <a:ext uri="{FF2B5EF4-FFF2-40B4-BE49-F238E27FC236}">
                <a16:creationId xmlns:a16="http://schemas.microsoft.com/office/drawing/2014/main" id="{5940260B-0BAD-B444-B81A-720A5B6B9F66}"/>
              </a:ext>
            </a:extLst>
          </p:cNvPr>
          <p:cNvSpPr>
            <a:spLocks noGrp="1" noRot="1" noChangeAspect="1" noChangeArrowheads="1" noTextEdit="1"/>
          </p:cNvSpPr>
          <p:nvPr>
            <p:ph type="sldImg"/>
          </p:nvPr>
        </p:nvSpPr>
        <p:spPr>
          <a:xfrm>
            <a:off x="381000" y="685800"/>
            <a:ext cx="6096000" cy="3429000"/>
          </a:xfrm>
          <a:ln/>
        </p:spPr>
      </p:sp>
      <p:sp>
        <p:nvSpPr>
          <p:cNvPr id="237571" name="Rectangle 3">
            <a:extLst>
              <a:ext uri="{FF2B5EF4-FFF2-40B4-BE49-F238E27FC236}">
                <a16:creationId xmlns:a16="http://schemas.microsoft.com/office/drawing/2014/main" id="{18463BC1-32C9-454A-61A3-91FDF87AA5C4}"/>
              </a:ext>
            </a:extLst>
          </p:cNvPr>
          <p:cNvSpPr>
            <a:spLocks noGrp="1" noChangeArrowheads="1"/>
          </p:cNvSpPr>
          <p:nvPr>
            <p:ph type="body" idx="1"/>
          </p:nvPr>
        </p:nvSpPr>
        <p:spPr/>
        <p:txBody>
          <a:bodyPr/>
          <a:lstStyle/>
          <a:p>
            <a:r>
              <a:rPr lang="en-US" altLang="en-US" dirty="0"/>
              <a:t>R0: Draft prepared for the 802 LMSC Opening Plenary</a:t>
            </a:r>
          </a:p>
          <a:p>
            <a:r>
              <a:rPr lang="en-US" altLang="en-US" dirty="0"/>
              <a:t>R1:Updated slide deck</a:t>
            </a:r>
          </a:p>
        </p:txBody>
      </p:sp>
      <p:sp>
        <p:nvSpPr>
          <p:cNvPr id="2" name="Date Placeholder 1">
            <a:extLst>
              <a:ext uri="{FF2B5EF4-FFF2-40B4-BE49-F238E27FC236}">
                <a16:creationId xmlns:a16="http://schemas.microsoft.com/office/drawing/2014/main" id="{70EEE810-0593-6FF6-A177-24C8EFCBD93A}"/>
              </a:ext>
            </a:extLst>
          </p:cNvPr>
          <p:cNvSpPr>
            <a:spLocks noGrp="1"/>
          </p:cNvSpPr>
          <p:nvPr>
            <p:ph type="dt" idx="1"/>
          </p:nvPr>
        </p:nvSpPr>
        <p:spPr/>
        <p:txBody>
          <a:bodyPr/>
          <a:lstStyle/>
          <a:p>
            <a:r>
              <a:rPr lang="en-US" altLang="en-US"/>
              <a:t>March 2025</a:t>
            </a:r>
          </a:p>
        </p:txBody>
      </p:sp>
      <p:sp>
        <p:nvSpPr>
          <p:cNvPr id="3" name="Footer Placeholder 2">
            <a:extLst>
              <a:ext uri="{FF2B5EF4-FFF2-40B4-BE49-F238E27FC236}">
                <a16:creationId xmlns:a16="http://schemas.microsoft.com/office/drawing/2014/main" id="{C004A6C0-6E27-BCD6-5A4F-4CFEB6E8DE35}"/>
              </a:ext>
            </a:extLst>
          </p:cNvPr>
          <p:cNvSpPr>
            <a:spLocks noGrp="1"/>
          </p:cNvSpPr>
          <p:nvPr>
            <p:ph type="ftr" sz="quarter" idx="4"/>
          </p:nvPr>
        </p:nvSpPr>
        <p:spPr/>
        <p:txBody>
          <a:bodyPr/>
          <a:lstStyle/>
          <a:p>
            <a:r>
              <a:rPr lang="en-US" altLang="en-US"/>
              <a:t>Doc 802-EC-25/0040r0</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All official tutorial request forms must be submitted no later than 45 days in advance of the Plenary Session.  </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Approved Tutorial Requests will be assigned a time slot based on the order in which they were received.</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endParaRPr lang="en-US" sz="1200" kern="1200" dirty="0">
              <a:solidFill>
                <a:srgbClr val="000000"/>
              </a:solidFill>
              <a:effectLst/>
              <a:latin typeface="Times New Roman" pitchFamily="16" charset="0"/>
              <a:ea typeface="+mn-ea"/>
              <a:cs typeface="+mn-cs"/>
            </a:endParaRP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 The Final Tutorial Schedule will be posted at </a:t>
            </a:r>
            <a:r>
              <a:rPr lang="en-US" sz="1200" u="sng" kern="1200" dirty="0">
                <a:solidFill>
                  <a:srgbClr val="000000"/>
                </a:solidFill>
                <a:effectLst/>
                <a:latin typeface="Times New Roman" pitchFamily="16" charset="0"/>
                <a:ea typeface="+mn-ea"/>
                <a:cs typeface="+mn-cs"/>
                <a:hlinkClick r:id="rId3"/>
              </a:rPr>
              <a:t>http://802world.org/plenary</a:t>
            </a:r>
            <a:r>
              <a:rPr lang="en-US" sz="1200" kern="1200" dirty="0">
                <a:solidFill>
                  <a:srgbClr val="000000"/>
                </a:solidFill>
                <a:effectLst/>
                <a:latin typeface="Times New Roman" pitchFamily="16" charset="0"/>
                <a:ea typeface="+mn-ea"/>
                <a:cs typeface="+mn-cs"/>
              </a:rPr>
              <a:t> and </a:t>
            </a:r>
            <a:r>
              <a:rPr lang="en-US" sz="1200" u="sng" kern="1200" dirty="0">
                <a:solidFill>
                  <a:srgbClr val="000000"/>
                </a:solidFill>
                <a:effectLst/>
                <a:latin typeface="Times New Roman" pitchFamily="16" charset="0"/>
                <a:ea typeface="+mn-ea"/>
                <a:cs typeface="+mn-cs"/>
                <a:hlinkClick r:id="rId4"/>
              </a:rPr>
              <a:t>http://ieee802.org</a:t>
            </a:r>
            <a:r>
              <a:rPr lang="en-US" sz="1200" kern="1200" dirty="0">
                <a:solidFill>
                  <a:srgbClr val="000000"/>
                </a:solidFill>
                <a:effectLst/>
                <a:latin typeface="Times New Roman" pitchFamily="16" charset="0"/>
                <a:ea typeface="+mn-ea"/>
                <a:cs typeface="+mn-cs"/>
              </a:rPr>
              <a:t> no less than 30 days in advance of the Plenary Session.</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endParaRPr lang="en-US" sz="1200" kern="1200" dirty="0">
              <a:solidFill>
                <a:srgbClr val="000000"/>
              </a:solidFill>
              <a:effectLst/>
              <a:latin typeface="Times New Roman" pitchFamily="16" charset="0"/>
              <a:ea typeface="+mn-ea"/>
              <a:cs typeface="+mn-cs"/>
            </a:endParaRP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Mentor Link to 2023 Tutorial Request form: </a:t>
            </a:r>
            <a:r>
              <a:rPr lang="en-US" sz="1200" u="sng" kern="1200" dirty="0">
                <a:solidFill>
                  <a:srgbClr val="0066FF"/>
                </a:solidFill>
                <a:effectLst/>
                <a:latin typeface="Times New Roman" pitchFamily="16" charset="0"/>
                <a:ea typeface="+mn-ea"/>
                <a:cs typeface="+mn-cs"/>
              </a:rPr>
              <a:t>https://mentor.ieee.org/802-ec/dcn/23/ec-23-0128-00-00EC-802-tutorial-request-form-2023.docx  </a:t>
            </a:r>
          </a:p>
        </p:txBody>
      </p:sp>
      <p:sp>
        <p:nvSpPr>
          <p:cNvPr id="5" name="Date Placeholder 4"/>
          <p:cNvSpPr>
            <a:spLocks noGrp="1"/>
          </p:cNvSpPr>
          <p:nvPr>
            <p:ph type="dt" idx="1"/>
          </p:nvPr>
        </p:nvSpPr>
        <p:spPr/>
        <p:txBody>
          <a:bodyPr/>
          <a:lstStyle/>
          <a:p>
            <a:r>
              <a:rPr lang="en-US" altLang="en-US"/>
              <a:t>March 2025</a:t>
            </a:r>
            <a:endParaRPr lang="en-US" altLang="en-US" dirty="0"/>
          </a:p>
        </p:txBody>
      </p:sp>
      <p:sp>
        <p:nvSpPr>
          <p:cNvPr id="6" name="Slide Number Placeholder 5"/>
          <p:cNvSpPr>
            <a:spLocks noGrp="1"/>
          </p:cNvSpPr>
          <p:nvPr>
            <p:ph type="sldNum" sz="quarter" idx="5"/>
          </p:nvPr>
        </p:nvSpPr>
        <p:spPr/>
        <p:txBody>
          <a:bodyPr/>
          <a:lstStyle/>
          <a:p>
            <a:fld id="{BB4FDFDE-EE6A-4525-B0D7-A089E73B782C}" type="slidenum">
              <a:rPr lang="en-US" altLang="en-US" smtClean="0"/>
              <a:pPr/>
              <a:t>33</a:t>
            </a:fld>
            <a:endParaRPr lang="en-US" altLang="en-US" dirty="0"/>
          </a:p>
        </p:txBody>
      </p:sp>
      <p:sp>
        <p:nvSpPr>
          <p:cNvPr id="7" name="Footer Placeholder 6">
            <a:extLst>
              <a:ext uri="{FF2B5EF4-FFF2-40B4-BE49-F238E27FC236}">
                <a16:creationId xmlns:a16="http://schemas.microsoft.com/office/drawing/2014/main" id="{FEF0F5CE-7338-40F2-ACE4-729DF11D0968}"/>
              </a:ext>
            </a:extLst>
          </p:cNvPr>
          <p:cNvSpPr>
            <a:spLocks noGrp="1"/>
          </p:cNvSpPr>
          <p:nvPr>
            <p:ph type="ftr" sz="quarter" idx="4"/>
          </p:nvPr>
        </p:nvSpPr>
        <p:spPr/>
        <p:txBody>
          <a:bodyPr/>
          <a:lstStyle/>
          <a:p>
            <a:r>
              <a:rPr lang="en-US" altLang="en-US"/>
              <a:t>Doc 802-EC-25/0040r0</a:t>
            </a:r>
            <a:endParaRPr lang="en-US" altLang="en-US" dirty="0"/>
          </a:p>
        </p:txBody>
      </p:sp>
      <p:sp>
        <p:nvSpPr>
          <p:cNvPr id="8" name="Header Placeholder 7">
            <a:extLst>
              <a:ext uri="{FF2B5EF4-FFF2-40B4-BE49-F238E27FC236}">
                <a16:creationId xmlns:a16="http://schemas.microsoft.com/office/drawing/2014/main" id="{5074634C-E6A2-44CC-BA0F-F40C76A95D6E}"/>
              </a:ext>
            </a:extLst>
          </p:cNvPr>
          <p:cNvSpPr>
            <a:spLocks noGrp="1"/>
          </p:cNvSpPr>
          <p:nvPr>
            <p:ph type="hdr" sz="quarter"/>
          </p:nvPr>
        </p:nvSpPr>
        <p:spPr/>
        <p:txBody>
          <a:bodyPr/>
          <a:lstStyle/>
          <a:p>
            <a:r>
              <a:rPr lang="en-US" altLang="en-US" dirty="0"/>
              <a:t>March 2021</a:t>
            </a:r>
          </a:p>
        </p:txBody>
      </p:sp>
    </p:spTree>
    <p:extLst>
      <p:ext uri="{BB962C8B-B14F-4D97-AF65-F5344CB8AC3E}">
        <p14:creationId xmlns:p14="http://schemas.microsoft.com/office/powerpoint/2010/main" val="4719605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Dark Blue – Covid Rebooks                </a:t>
            </a:r>
            <a:r>
              <a:rPr lang="en-US" sz="1800" b="1" dirty="0"/>
              <a:t>Yellow – Special Date change</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Green – 2023 RFP Assignments          Light blue – 2024 Sept Telecon Approved Location</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White – Booked Prior to Covid.</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endParaRPr lang="en-US" sz="1800" dirty="0"/>
          </a:p>
          <a:p>
            <a:pPr marR="0" lvl="0" algn="l" defTabSz="449263" rtl="0" eaLnBrk="0" fontAlgn="base" latinLnBrk="0" hangingPunct="0">
              <a:spcBef>
                <a:spcPct val="30000"/>
              </a:spcBef>
              <a:spcAft>
                <a:spcPct val="0"/>
              </a:spcAft>
              <a:buClr>
                <a:srgbClr val="000000"/>
              </a:buClr>
              <a:buSzPct val="100000"/>
              <a:buFont typeface="Wingdings" panose="05000000000000000000" pitchFamily="2" charset="2"/>
              <a:buChar char="§"/>
              <a:tabLst/>
              <a:defRPr/>
            </a:pPr>
            <a:r>
              <a:rPr lang="en-US" sz="1600" dirty="0"/>
              <a:t>2025 July - Melia Castilla Madrid – July 27-Aug 1  - Contract and amendment executed.</a:t>
            </a:r>
          </a:p>
          <a:p>
            <a:pPr marR="0" lvl="0" algn="l" defTabSz="449263" rtl="0" eaLnBrk="0" fontAlgn="base" latinLnBrk="0" hangingPunct="0">
              <a:spcBef>
                <a:spcPct val="30000"/>
              </a:spcBef>
              <a:spcAft>
                <a:spcPct val="0"/>
              </a:spcAft>
              <a:buClr>
                <a:srgbClr val="000000"/>
              </a:buClr>
              <a:buSzPct val="100000"/>
              <a:buFont typeface="Wingdings" panose="05000000000000000000" pitchFamily="2" charset="2"/>
              <a:buChar char="§"/>
              <a:tabLst/>
              <a:defRPr/>
            </a:pPr>
            <a:r>
              <a:rPr lang="en-US" sz="1600" dirty="0"/>
              <a:t>2025/2026 November – Marriott Marquis Queen’s Park </a:t>
            </a:r>
            <a:r>
              <a:rPr lang="en-US" sz="1600" b="0" dirty="0"/>
              <a:t>– Executed Oct 28, 2024 </a:t>
            </a:r>
          </a:p>
          <a:p>
            <a:pPr marR="0" lvl="0" algn="l" defTabSz="449263" rtl="0" eaLnBrk="0" fontAlgn="base" latinLnBrk="0" hangingPunct="0">
              <a:spcBef>
                <a:spcPct val="30000"/>
              </a:spcBef>
              <a:spcAft>
                <a:spcPct val="0"/>
              </a:spcAft>
              <a:buClr>
                <a:srgbClr val="000000"/>
              </a:buClr>
              <a:buSzPct val="100000"/>
              <a:buFont typeface="Wingdings" panose="05000000000000000000" pitchFamily="2" charset="2"/>
              <a:buChar char="§"/>
              <a:tabLst/>
              <a:defRPr/>
            </a:pPr>
            <a:r>
              <a:rPr lang="en-US" sz="1600" dirty="0"/>
              <a:t>2026 July – Hosting ITU WG15 – Sheraton le Centre Montreal Contract Executed 26 Feb</a:t>
            </a:r>
          </a:p>
          <a:p>
            <a:pPr lvl="1" defTabSz="449263" eaLnBrk="0" hangingPunct="0">
              <a:spcBef>
                <a:spcPct val="30000"/>
              </a:spcBef>
              <a:buClr>
                <a:srgbClr val="000000"/>
              </a:buClr>
              <a:buSzPct val="100000"/>
              <a:buFont typeface="Wingdings" panose="05000000000000000000" pitchFamily="2" charset="2"/>
              <a:buChar char="§"/>
              <a:defRPr/>
            </a:pPr>
            <a:r>
              <a:rPr lang="en-US" sz="1200" b="0" dirty="0"/>
              <a:t>Error found after signing – Amendment in IEEE processing</a:t>
            </a:r>
          </a:p>
          <a:p>
            <a:pPr>
              <a:buFont typeface="Wingdings" panose="05000000000000000000" pitchFamily="2" charset="2"/>
              <a:buChar char="§"/>
            </a:pPr>
            <a:r>
              <a:rPr lang="en-US" sz="1600" dirty="0"/>
              <a:t>2027 March – Hilton Atlanta </a:t>
            </a:r>
          </a:p>
          <a:p>
            <a:pPr marL="0" indent="0">
              <a:buNone/>
            </a:pPr>
            <a:r>
              <a:rPr lang="en-US" sz="1600" b="0" dirty="0"/>
              <a:t>	– need to get contract formalized – Face to Face Events to finalize</a:t>
            </a:r>
          </a:p>
          <a:p>
            <a:pPr marL="0" indent="0">
              <a:buNone/>
            </a:pPr>
            <a:r>
              <a:rPr lang="en-US" sz="1600" dirty="0"/>
              <a:t>	</a:t>
            </a:r>
            <a:r>
              <a:rPr lang="en-US" sz="1600" b="0" dirty="0"/>
              <a:t> –</a:t>
            </a:r>
            <a:r>
              <a:rPr lang="en-US" sz="1600" dirty="0"/>
              <a:t> </a:t>
            </a:r>
            <a:r>
              <a:rPr lang="en-US" sz="1600" b="0" dirty="0"/>
              <a:t>Targeted end of  Oct 2024 – Try to finish up this week.</a:t>
            </a:r>
          </a:p>
          <a:p>
            <a:pPr>
              <a:buFont typeface="Wingdings" panose="05000000000000000000" pitchFamily="2" charset="2"/>
              <a:buChar char="§"/>
            </a:pPr>
            <a:r>
              <a:rPr lang="en-US" sz="1600" dirty="0"/>
              <a:t>2027 July – </a:t>
            </a:r>
            <a:r>
              <a:rPr lang="en-US" sz="1600" dirty="0" err="1"/>
              <a:t>Gothia</a:t>
            </a:r>
            <a:r>
              <a:rPr lang="en-US" sz="1600" dirty="0"/>
              <a:t> Towers </a:t>
            </a:r>
          </a:p>
          <a:p>
            <a:pPr marL="0" indent="0">
              <a:buNone/>
            </a:pPr>
            <a:r>
              <a:rPr lang="en-US" sz="1600" b="0" dirty="0"/>
              <a:t>	– Site Visit 21-22 Aug 2024  - Was successful.</a:t>
            </a:r>
          </a:p>
          <a:p>
            <a:pPr marL="0" indent="0">
              <a:buNone/>
            </a:pPr>
            <a:r>
              <a:rPr lang="en-US" sz="1600" dirty="0"/>
              <a:t>	</a:t>
            </a:r>
            <a:r>
              <a:rPr lang="en-US" sz="1600" b="0" dirty="0"/>
              <a:t>– Contract still in negotiation. – Target end of March.</a:t>
            </a:r>
          </a:p>
          <a:p>
            <a:pPr>
              <a:buFont typeface="Wingdings" panose="05000000000000000000" pitchFamily="2" charset="2"/>
              <a:buChar char="§"/>
            </a:pPr>
            <a:r>
              <a:rPr lang="en-US" sz="1600" dirty="0"/>
              <a:t>2028 July 9-14 – Sheraton Le Centre Montreal – Executed.</a:t>
            </a:r>
          </a:p>
          <a:p>
            <a:pPr lvl="1">
              <a:buFont typeface="Wingdings" panose="05000000000000000000" pitchFamily="2" charset="2"/>
              <a:buChar char="§"/>
            </a:pPr>
            <a:r>
              <a:rPr lang="en-US" sz="1200" b="0" dirty="0"/>
              <a:t>Error found after signing – Amendment in IEEE processing</a:t>
            </a:r>
          </a:p>
        </p:txBody>
      </p:sp>
      <p:sp>
        <p:nvSpPr>
          <p:cNvPr id="4" name="Header Placeholder 3"/>
          <p:cNvSpPr>
            <a:spLocks noGrp="1"/>
          </p:cNvSpPr>
          <p:nvPr>
            <p:ph type="hdr"/>
          </p:nvPr>
        </p:nvSpPr>
        <p:spPr/>
        <p:txBody>
          <a:bodyPr/>
          <a:lstStyle/>
          <a:p>
            <a:r>
              <a:rPr lang="pt-BR"/>
              <a:t>doc.: IEEE 802 EC-24/0006r13</a:t>
            </a:r>
            <a:endParaRPr lang="en-US" dirty="0"/>
          </a:p>
        </p:txBody>
      </p:sp>
      <p:sp>
        <p:nvSpPr>
          <p:cNvPr id="5" name="Date Placeholder 4"/>
          <p:cNvSpPr>
            <a:spLocks noGrp="1"/>
          </p:cNvSpPr>
          <p:nvPr>
            <p:ph type="dt"/>
          </p:nvPr>
        </p:nvSpPr>
        <p:spPr/>
        <p:txBody>
          <a:bodyPr/>
          <a:lstStyle/>
          <a:p>
            <a:r>
              <a:rPr lang="en-US"/>
              <a:t>February 2025</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8018122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
          </p:nvPr>
        </p:nvSpPr>
        <p:spPr/>
        <p:txBody>
          <a:bodyPr/>
          <a:lstStyle/>
          <a:p>
            <a:r>
              <a:rPr lang="en-US" altLang="en-US"/>
              <a:t>March 2025</a:t>
            </a:r>
          </a:p>
        </p:txBody>
      </p:sp>
      <p:sp>
        <p:nvSpPr>
          <p:cNvPr id="5" name="Footer Placeholder 4"/>
          <p:cNvSpPr>
            <a:spLocks noGrp="1"/>
          </p:cNvSpPr>
          <p:nvPr>
            <p:ph type="ftr" sz="quarter" idx="4"/>
          </p:nvPr>
        </p:nvSpPr>
        <p:spPr/>
        <p:txBody>
          <a:bodyPr/>
          <a:lstStyle/>
          <a:p>
            <a:r>
              <a:rPr lang="en-US" altLang="en-US"/>
              <a:t>Doc 802-EC-25/0040r0</a:t>
            </a:r>
          </a:p>
        </p:txBody>
      </p:sp>
      <p:sp>
        <p:nvSpPr>
          <p:cNvPr id="6" name="Slide Number Placeholder 5"/>
          <p:cNvSpPr>
            <a:spLocks noGrp="1"/>
          </p:cNvSpPr>
          <p:nvPr>
            <p:ph type="sldNum" sz="quarter" idx="5"/>
          </p:nvPr>
        </p:nvSpPr>
        <p:spPr/>
        <p:txBody>
          <a:bodyPr/>
          <a:lstStyle/>
          <a:p>
            <a:fld id="{F7A52B0D-DD1E-4554-8B26-BB0942B0983C}" type="slidenum">
              <a:rPr lang="en-US" altLang="en-US" smtClean="0"/>
              <a:pPr/>
              <a:t>20</a:t>
            </a:fld>
            <a:endParaRPr lang="en-US" altLang="en-US"/>
          </a:p>
        </p:txBody>
      </p:sp>
    </p:spTree>
    <p:extLst>
      <p:ext uri="{BB962C8B-B14F-4D97-AF65-F5344CB8AC3E}">
        <p14:creationId xmlns:p14="http://schemas.microsoft.com/office/powerpoint/2010/main" val="14697634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802 EC-19/0193r3</a:t>
            </a:r>
          </a:p>
        </p:txBody>
      </p:sp>
      <p:sp>
        <p:nvSpPr>
          <p:cNvPr id="5" name="Date Placeholder 4"/>
          <p:cNvSpPr>
            <a:spLocks noGrp="1"/>
          </p:cNvSpPr>
          <p:nvPr>
            <p:ph type="dt" idx="1"/>
          </p:nvPr>
        </p:nvSpPr>
        <p:spPr/>
        <p:txBody>
          <a:bodyPr/>
          <a:lstStyle/>
          <a:p>
            <a:pPr>
              <a:defRPr/>
            </a:pPr>
            <a:r>
              <a:rPr lang="en-US"/>
              <a:t>March 2025</a:t>
            </a:r>
          </a:p>
        </p:txBody>
      </p:sp>
      <p:sp>
        <p:nvSpPr>
          <p:cNvPr id="6" name="Footer Placeholder 5"/>
          <p:cNvSpPr>
            <a:spLocks noGrp="1"/>
          </p:cNvSpPr>
          <p:nvPr>
            <p:ph type="ftr" sz="quarter" idx="4"/>
          </p:nvPr>
        </p:nvSpPr>
        <p:spPr/>
        <p:txBody>
          <a:bodyPr/>
          <a:lstStyle/>
          <a:p>
            <a:pPr>
              <a:defRPr/>
            </a:pPr>
            <a:r>
              <a:rPr lang="en-US"/>
              <a:t>Doc 802-EC-25/0040r0</a:t>
            </a:r>
          </a:p>
        </p:txBody>
      </p:sp>
      <p:sp>
        <p:nvSpPr>
          <p:cNvPr id="7" name="Slide Number Placeholder 6"/>
          <p:cNvSpPr>
            <a:spLocks noGrp="1"/>
          </p:cNvSpPr>
          <p:nvPr>
            <p:ph type="sldNum" sz="quarter" idx="5"/>
          </p:nvPr>
        </p:nvSpPr>
        <p:spPr/>
        <p:txBody>
          <a:bodyPr/>
          <a:lstStyle/>
          <a:p>
            <a:pPr>
              <a:defRPr/>
            </a:pPr>
            <a:fld id="{C085DBE2-7BE2-4311-BFEF-2C4DE65685A4}" type="slidenum">
              <a:rPr lang="en-US" smtClean="0"/>
              <a:pPr>
                <a:defRPr/>
              </a:pPr>
              <a:t>22</a:t>
            </a:fld>
            <a:endParaRPr lang="en-US"/>
          </a:p>
        </p:txBody>
      </p:sp>
    </p:spTree>
    <p:extLst>
      <p:ext uri="{BB962C8B-B14F-4D97-AF65-F5344CB8AC3E}">
        <p14:creationId xmlns:p14="http://schemas.microsoft.com/office/powerpoint/2010/main" val="7012799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FEFE49-3F2C-C521-E5F3-35D79F2E2C0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4CCBD7E-A2E3-1DE2-F24F-CE1B4E0B7C3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B7DF07A-D414-0AA3-DB40-AA30236FE1D3}"/>
              </a:ext>
            </a:extLst>
          </p:cNvPr>
          <p:cNvSpPr>
            <a:spLocks noGrp="1"/>
          </p:cNvSpPr>
          <p:nvPr>
            <p:ph type="body" idx="1"/>
          </p:nvPr>
        </p:nvSpPr>
        <p:spPr/>
        <p:txBody>
          <a:bodyPr/>
          <a:lstStyle/>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Dark Blue – Covid Rebooks                </a:t>
            </a:r>
            <a:r>
              <a:rPr lang="en-US" sz="1800" b="1" dirty="0"/>
              <a:t>Yellow – Special Date change</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Green – 2023 RFP Assignments          Light blue – 2024 Sept Telecon Approved Location</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White – Booked Prior to Covid.</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endParaRPr lang="en-US" sz="1800" dirty="0"/>
          </a:p>
          <a:p>
            <a:pPr marR="0" lvl="0" algn="l" defTabSz="449263" rtl="0" eaLnBrk="0" fontAlgn="base" latinLnBrk="0" hangingPunct="0">
              <a:spcBef>
                <a:spcPct val="30000"/>
              </a:spcBef>
              <a:spcAft>
                <a:spcPct val="0"/>
              </a:spcAft>
              <a:buClr>
                <a:srgbClr val="000000"/>
              </a:buClr>
              <a:buSzPct val="100000"/>
              <a:buFont typeface="Wingdings" panose="05000000000000000000" pitchFamily="2" charset="2"/>
              <a:buChar char="§"/>
              <a:tabLst/>
              <a:defRPr/>
            </a:pPr>
            <a:r>
              <a:rPr lang="en-US" sz="1600" dirty="0"/>
              <a:t>2025 July - Melia Castilla Madrid – July 27-Aug 1  - Contract and amendment executed.</a:t>
            </a:r>
          </a:p>
          <a:p>
            <a:pPr marR="0" lvl="0" algn="l" defTabSz="449263" rtl="0" eaLnBrk="0" fontAlgn="base" latinLnBrk="0" hangingPunct="0">
              <a:spcBef>
                <a:spcPct val="30000"/>
              </a:spcBef>
              <a:spcAft>
                <a:spcPct val="0"/>
              </a:spcAft>
              <a:buClr>
                <a:srgbClr val="000000"/>
              </a:buClr>
              <a:buSzPct val="100000"/>
              <a:buFont typeface="Wingdings" panose="05000000000000000000" pitchFamily="2" charset="2"/>
              <a:buChar char="§"/>
              <a:tabLst/>
              <a:defRPr/>
            </a:pPr>
            <a:r>
              <a:rPr lang="en-US" sz="1600" dirty="0"/>
              <a:t>2025/2026 November – Marriott Marquis Queen’s Park </a:t>
            </a:r>
            <a:r>
              <a:rPr lang="en-US" sz="1600" b="0" dirty="0"/>
              <a:t>– Executed Oct 28, 2024 </a:t>
            </a:r>
          </a:p>
          <a:p>
            <a:pPr marR="0" lvl="0" algn="l" defTabSz="449263" rtl="0" eaLnBrk="0" fontAlgn="base" latinLnBrk="0" hangingPunct="0">
              <a:spcBef>
                <a:spcPct val="30000"/>
              </a:spcBef>
              <a:spcAft>
                <a:spcPct val="0"/>
              </a:spcAft>
              <a:buClr>
                <a:srgbClr val="000000"/>
              </a:buClr>
              <a:buSzPct val="100000"/>
              <a:buFont typeface="Wingdings" panose="05000000000000000000" pitchFamily="2" charset="2"/>
              <a:buChar char="§"/>
              <a:tabLst/>
              <a:defRPr/>
            </a:pPr>
            <a:r>
              <a:rPr lang="en-US" sz="1600" dirty="0"/>
              <a:t>2026 July – Hosting ITU WG15 – Sheraton le Centre Montreal Contract Executed 26 Feb</a:t>
            </a:r>
          </a:p>
          <a:p>
            <a:pPr lvl="1" defTabSz="449263" eaLnBrk="0" hangingPunct="0">
              <a:spcBef>
                <a:spcPct val="30000"/>
              </a:spcBef>
              <a:buClr>
                <a:srgbClr val="000000"/>
              </a:buClr>
              <a:buSzPct val="100000"/>
              <a:buFont typeface="Wingdings" panose="05000000000000000000" pitchFamily="2" charset="2"/>
              <a:buChar char="§"/>
              <a:defRPr/>
            </a:pPr>
            <a:r>
              <a:rPr lang="en-US" sz="1200" b="0" dirty="0"/>
              <a:t>Error found after signing – Amendment in IEEE processing</a:t>
            </a:r>
          </a:p>
          <a:p>
            <a:pPr>
              <a:buFont typeface="Wingdings" panose="05000000000000000000" pitchFamily="2" charset="2"/>
              <a:buChar char="§"/>
            </a:pPr>
            <a:r>
              <a:rPr lang="en-US" sz="1600" dirty="0"/>
              <a:t>2027 March – Hilton Atlanta </a:t>
            </a:r>
          </a:p>
          <a:p>
            <a:pPr marL="0" indent="0">
              <a:buNone/>
            </a:pPr>
            <a:r>
              <a:rPr lang="en-US" sz="1600" b="0" dirty="0"/>
              <a:t>	– need to get contract formalized – Face to Face Events to finalize</a:t>
            </a:r>
          </a:p>
          <a:p>
            <a:pPr marL="0" indent="0">
              <a:buNone/>
            </a:pPr>
            <a:r>
              <a:rPr lang="en-US" sz="1600" dirty="0"/>
              <a:t>	</a:t>
            </a:r>
            <a:r>
              <a:rPr lang="en-US" sz="1600" b="0" dirty="0"/>
              <a:t> –</a:t>
            </a:r>
            <a:r>
              <a:rPr lang="en-US" sz="1600" dirty="0"/>
              <a:t> </a:t>
            </a:r>
            <a:r>
              <a:rPr lang="en-US" sz="1600" b="0" dirty="0"/>
              <a:t>Targeted end of  Oct 2024 – Try to finish up this week.</a:t>
            </a:r>
          </a:p>
          <a:p>
            <a:pPr>
              <a:buFont typeface="Wingdings" panose="05000000000000000000" pitchFamily="2" charset="2"/>
              <a:buChar char="§"/>
            </a:pPr>
            <a:r>
              <a:rPr lang="en-US" sz="1600" dirty="0"/>
              <a:t>2027 July – </a:t>
            </a:r>
            <a:r>
              <a:rPr lang="en-US" sz="1600" dirty="0" err="1"/>
              <a:t>Gothia</a:t>
            </a:r>
            <a:r>
              <a:rPr lang="en-US" sz="1600" dirty="0"/>
              <a:t> Towers </a:t>
            </a:r>
          </a:p>
          <a:p>
            <a:pPr marL="0" indent="0">
              <a:buNone/>
            </a:pPr>
            <a:r>
              <a:rPr lang="en-US" sz="1600" b="0" dirty="0"/>
              <a:t>	– Site Visit 21-22 Aug 2024  - Was successful.</a:t>
            </a:r>
          </a:p>
          <a:p>
            <a:pPr marL="0" indent="0">
              <a:buNone/>
            </a:pPr>
            <a:r>
              <a:rPr lang="en-US" sz="1600" dirty="0"/>
              <a:t>	</a:t>
            </a:r>
            <a:r>
              <a:rPr lang="en-US" sz="1600" b="0" dirty="0"/>
              <a:t>– Contract still in negotiation. – Target end of March.</a:t>
            </a:r>
          </a:p>
          <a:p>
            <a:pPr>
              <a:buFont typeface="Wingdings" panose="05000000000000000000" pitchFamily="2" charset="2"/>
              <a:buChar char="§"/>
            </a:pPr>
            <a:r>
              <a:rPr lang="en-US" sz="1600" dirty="0"/>
              <a:t>2028 July 9-14 – Sheraton Le Centre Montreal – Executed.</a:t>
            </a:r>
          </a:p>
          <a:p>
            <a:pPr lvl="1">
              <a:buFont typeface="Wingdings" panose="05000000000000000000" pitchFamily="2" charset="2"/>
              <a:buChar char="§"/>
            </a:pPr>
            <a:r>
              <a:rPr lang="en-US" sz="1200" b="0" dirty="0"/>
              <a:t>Error found after signing – Amendment in IEEE processing</a:t>
            </a:r>
          </a:p>
        </p:txBody>
      </p:sp>
      <p:sp>
        <p:nvSpPr>
          <p:cNvPr id="4" name="Header Placeholder 3">
            <a:extLst>
              <a:ext uri="{FF2B5EF4-FFF2-40B4-BE49-F238E27FC236}">
                <a16:creationId xmlns:a16="http://schemas.microsoft.com/office/drawing/2014/main" id="{DCB8259B-4742-CC61-E1CF-A2D2631CDFA6}"/>
              </a:ext>
            </a:extLst>
          </p:cNvPr>
          <p:cNvSpPr>
            <a:spLocks noGrp="1"/>
          </p:cNvSpPr>
          <p:nvPr>
            <p:ph type="hdr"/>
          </p:nvPr>
        </p:nvSpPr>
        <p:spPr/>
        <p:txBody>
          <a:bodyPr/>
          <a:lstStyle/>
          <a:p>
            <a:r>
              <a:rPr lang="pt-BR"/>
              <a:t>doc.: IEEE 802 EC-24/0006r13</a:t>
            </a:r>
            <a:endParaRPr lang="en-US" dirty="0"/>
          </a:p>
        </p:txBody>
      </p:sp>
      <p:sp>
        <p:nvSpPr>
          <p:cNvPr id="5" name="Date Placeholder 4">
            <a:extLst>
              <a:ext uri="{FF2B5EF4-FFF2-40B4-BE49-F238E27FC236}">
                <a16:creationId xmlns:a16="http://schemas.microsoft.com/office/drawing/2014/main" id="{E29AC689-EED4-8B4D-A744-C86D706F3648}"/>
              </a:ext>
            </a:extLst>
          </p:cNvPr>
          <p:cNvSpPr>
            <a:spLocks noGrp="1"/>
          </p:cNvSpPr>
          <p:nvPr>
            <p:ph type="dt"/>
          </p:nvPr>
        </p:nvSpPr>
        <p:spPr/>
        <p:txBody>
          <a:bodyPr/>
          <a:lstStyle/>
          <a:p>
            <a:r>
              <a:rPr lang="en-US"/>
              <a:t>February 2025</a:t>
            </a:r>
            <a:endParaRPr lang="en-US" dirty="0"/>
          </a:p>
        </p:txBody>
      </p:sp>
      <p:sp>
        <p:nvSpPr>
          <p:cNvPr id="6" name="Footer Placeholder 5">
            <a:extLst>
              <a:ext uri="{FF2B5EF4-FFF2-40B4-BE49-F238E27FC236}">
                <a16:creationId xmlns:a16="http://schemas.microsoft.com/office/drawing/2014/main" id="{A06E0676-0114-83AD-17A7-031D48F47CA7}"/>
              </a:ext>
            </a:extLst>
          </p:cNvPr>
          <p:cNvSpPr>
            <a:spLocks noGrp="1"/>
          </p:cNvSpPr>
          <p:nvPr>
            <p:ph type="ftr"/>
          </p:nvPr>
        </p:nvSpPr>
        <p:spPr/>
        <p:txBody>
          <a:bodyPr/>
          <a:lstStyle/>
          <a:p>
            <a:r>
              <a:rPr lang="en-US"/>
              <a:t>Jon Rosdahl, Qualcomm</a:t>
            </a:r>
            <a:endParaRPr lang="en-US" dirty="0"/>
          </a:p>
        </p:txBody>
      </p:sp>
      <p:sp>
        <p:nvSpPr>
          <p:cNvPr id="7" name="Slide Number Placeholder 6">
            <a:extLst>
              <a:ext uri="{FF2B5EF4-FFF2-40B4-BE49-F238E27FC236}">
                <a16:creationId xmlns:a16="http://schemas.microsoft.com/office/drawing/2014/main" id="{743F253F-CA44-0629-A044-7B480D28E4AF}"/>
              </a:ext>
            </a:extLst>
          </p:cNvPr>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34543530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
          </p:nvPr>
        </p:nvSpPr>
        <p:spPr/>
        <p:txBody>
          <a:bodyPr/>
          <a:lstStyle/>
          <a:p>
            <a:r>
              <a:rPr lang="en-US" altLang="en-US"/>
              <a:t>March 2025</a:t>
            </a:r>
          </a:p>
        </p:txBody>
      </p:sp>
      <p:sp>
        <p:nvSpPr>
          <p:cNvPr id="5" name="Slide Number Placeholder 4"/>
          <p:cNvSpPr>
            <a:spLocks noGrp="1"/>
          </p:cNvSpPr>
          <p:nvPr>
            <p:ph type="sldNum" sz="quarter" idx="5"/>
          </p:nvPr>
        </p:nvSpPr>
        <p:spPr/>
        <p:txBody>
          <a:bodyPr/>
          <a:lstStyle/>
          <a:p>
            <a:fld id="{9D9A5F81-010C-45C5-B0D5-1FA113717E2E}" type="slidenum">
              <a:rPr lang="en-US" altLang="en-US" smtClean="0"/>
              <a:pPr/>
              <a:t>26</a:t>
            </a:fld>
            <a:endParaRPr lang="en-US" altLang="en-US"/>
          </a:p>
        </p:txBody>
      </p:sp>
      <p:sp>
        <p:nvSpPr>
          <p:cNvPr id="6" name="Footer Placeholder 5">
            <a:extLst>
              <a:ext uri="{FF2B5EF4-FFF2-40B4-BE49-F238E27FC236}">
                <a16:creationId xmlns:a16="http://schemas.microsoft.com/office/drawing/2014/main" id="{4B6B11CA-DF5F-3CF5-2231-A64F100763DB}"/>
              </a:ext>
            </a:extLst>
          </p:cNvPr>
          <p:cNvSpPr>
            <a:spLocks noGrp="1"/>
          </p:cNvSpPr>
          <p:nvPr>
            <p:ph type="ftr" sz="quarter" idx="4"/>
          </p:nvPr>
        </p:nvSpPr>
        <p:spPr/>
        <p:txBody>
          <a:bodyPr/>
          <a:lstStyle/>
          <a:p>
            <a:r>
              <a:rPr lang="en-US" altLang="en-US"/>
              <a:t>Doc 802-EC-25/0040r0</a:t>
            </a:r>
          </a:p>
        </p:txBody>
      </p:sp>
    </p:spTree>
    <p:extLst>
      <p:ext uri="{BB962C8B-B14F-4D97-AF65-F5344CB8AC3E}">
        <p14:creationId xmlns:p14="http://schemas.microsoft.com/office/powerpoint/2010/main" val="12116221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51C582-43AF-B8A6-C57B-0220EE73992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77E339A-0252-9A6A-38DB-955EB4F29F8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10150BD-9BD0-8CB1-1AC7-73C4A699C181}"/>
              </a:ext>
            </a:extLst>
          </p:cNvPr>
          <p:cNvSpPr>
            <a:spLocks noGrp="1"/>
          </p:cNvSpPr>
          <p:nvPr>
            <p:ph type="body" idx="1"/>
          </p:nvPr>
        </p:nvSpPr>
        <p:spPr/>
        <p:txBody>
          <a:bodyPr/>
          <a:lstStyle/>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Dark Blue – Covid Rebooks                </a:t>
            </a:r>
            <a:r>
              <a:rPr lang="en-US" sz="1800" b="1" dirty="0"/>
              <a:t>Yellow – Special Date change</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Green – 2023 RFP Assignments          Light blue – 2024 Sept Telecon Approved Location</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White – Booked Prior to Covid.</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endParaRPr lang="en-US" sz="1800" dirty="0"/>
          </a:p>
          <a:p>
            <a:pPr marR="0" lvl="0" algn="l" defTabSz="449263" rtl="0" eaLnBrk="0" fontAlgn="base" latinLnBrk="0" hangingPunct="0">
              <a:spcBef>
                <a:spcPct val="30000"/>
              </a:spcBef>
              <a:spcAft>
                <a:spcPct val="0"/>
              </a:spcAft>
              <a:buClr>
                <a:srgbClr val="000000"/>
              </a:buClr>
              <a:buSzPct val="100000"/>
              <a:buFont typeface="Wingdings" panose="05000000000000000000" pitchFamily="2" charset="2"/>
              <a:buChar char="§"/>
              <a:tabLst/>
              <a:defRPr/>
            </a:pPr>
            <a:r>
              <a:rPr lang="en-US" sz="1600" dirty="0"/>
              <a:t>2025 July - Melia Castilla Madrid – July 27-Aug 1  - Contract and amendment executed.</a:t>
            </a:r>
          </a:p>
          <a:p>
            <a:pPr marR="0" lvl="0" algn="l" defTabSz="449263" rtl="0" eaLnBrk="0" fontAlgn="base" latinLnBrk="0" hangingPunct="0">
              <a:spcBef>
                <a:spcPct val="30000"/>
              </a:spcBef>
              <a:spcAft>
                <a:spcPct val="0"/>
              </a:spcAft>
              <a:buClr>
                <a:srgbClr val="000000"/>
              </a:buClr>
              <a:buSzPct val="100000"/>
              <a:buFont typeface="Wingdings" panose="05000000000000000000" pitchFamily="2" charset="2"/>
              <a:buChar char="§"/>
              <a:tabLst/>
              <a:defRPr/>
            </a:pPr>
            <a:r>
              <a:rPr lang="en-US" sz="1600" dirty="0"/>
              <a:t>2025/2026 November – Marriott Marquis Queen’s Park </a:t>
            </a:r>
            <a:r>
              <a:rPr lang="en-US" sz="1600" b="0" dirty="0"/>
              <a:t>– Executed Oct 28, 2024 </a:t>
            </a:r>
          </a:p>
          <a:p>
            <a:pPr marR="0" lvl="0" algn="l" defTabSz="449263" rtl="0" eaLnBrk="0" fontAlgn="base" latinLnBrk="0" hangingPunct="0">
              <a:spcBef>
                <a:spcPct val="30000"/>
              </a:spcBef>
              <a:spcAft>
                <a:spcPct val="0"/>
              </a:spcAft>
              <a:buClr>
                <a:srgbClr val="000000"/>
              </a:buClr>
              <a:buSzPct val="100000"/>
              <a:buFont typeface="Wingdings" panose="05000000000000000000" pitchFamily="2" charset="2"/>
              <a:buChar char="§"/>
              <a:tabLst/>
              <a:defRPr/>
            </a:pPr>
            <a:r>
              <a:rPr lang="en-US" sz="1600" dirty="0"/>
              <a:t>2026 July – Hosting ITU WG15 – Sheraton le Centre Montreal Contract Executed 26 Feb</a:t>
            </a:r>
          </a:p>
          <a:p>
            <a:pPr lvl="1" defTabSz="449263" eaLnBrk="0" hangingPunct="0">
              <a:spcBef>
                <a:spcPct val="30000"/>
              </a:spcBef>
              <a:buClr>
                <a:srgbClr val="000000"/>
              </a:buClr>
              <a:buSzPct val="100000"/>
              <a:buFont typeface="Wingdings" panose="05000000000000000000" pitchFamily="2" charset="2"/>
              <a:buChar char="§"/>
              <a:defRPr/>
            </a:pPr>
            <a:r>
              <a:rPr lang="en-US" sz="1200" b="0" dirty="0"/>
              <a:t>Error found after signing – Amendment in IEEE processing</a:t>
            </a:r>
          </a:p>
          <a:p>
            <a:pPr>
              <a:buFont typeface="Wingdings" panose="05000000000000000000" pitchFamily="2" charset="2"/>
              <a:buChar char="§"/>
            </a:pPr>
            <a:r>
              <a:rPr lang="en-US" sz="1600" dirty="0"/>
              <a:t>2027 March – Hilton Atlanta </a:t>
            </a:r>
          </a:p>
          <a:p>
            <a:pPr marL="0" indent="0">
              <a:buNone/>
            </a:pPr>
            <a:r>
              <a:rPr lang="en-US" sz="1600" b="0" dirty="0"/>
              <a:t>	– need to get contract formalized – Face to Face Events to finalize</a:t>
            </a:r>
          </a:p>
          <a:p>
            <a:pPr marL="0" indent="0">
              <a:buNone/>
            </a:pPr>
            <a:r>
              <a:rPr lang="en-US" sz="1600" dirty="0"/>
              <a:t>	</a:t>
            </a:r>
            <a:r>
              <a:rPr lang="en-US" sz="1600" b="0" dirty="0"/>
              <a:t> –</a:t>
            </a:r>
            <a:r>
              <a:rPr lang="en-US" sz="1600" dirty="0"/>
              <a:t> </a:t>
            </a:r>
            <a:r>
              <a:rPr lang="en-US" sz="1600" b="0" dirty="0"/>
              <a:t>Targeted end of  Oct 2024 – Try to finish up this week.</a:t>
            </a:r>
          </a:p>
          <a:p>
            <a:pPr>
              <a:buFont typeface="Wingdings" panose="05000000000000000000" pitchFamily="2" charset="2"/>
              <a:buChar char="§"/>
            </a:pPr>
            <a:r>
              <a:rPr lang="en-US" sz="1600" dirty="0"/>
              <a:t>2027 July – </a:t>
            </a:r>
            <a:r>
              <a:rPr lang="en-US" sz="1600" dirty="0" err="1"/>
              <a:t>Gothia</a:t>
            </a:r>
            <a:r>
              <a:rPr lang="en-US" sz="1600" dirty="0"/>
              <a:t> Towers </a:t>
            </a:r>
          </a:p>
          <a:p>
            <a:pPr marL="0" indent="0">
              <a:buNone/>
            </a:pPr>
            <a:r>
              <a:rPr lang="en-US" sz="1600" b="0" dirty="0"/>
              <a:t>	– Site Visit 21-22 Aug 2024  - Was successful.</a:t>
            </a:r>
          </a:p>
          <a:p>
            <a:pPr marL="0" indent="0">
              <a:buNone/>
            </a:pPr>
            <a:r>
              <a:rPr lang="en-US" sz="1600" dirty="0"/>
              <a:t>	</a:t>
            </a:r>
            <a:r>
              <a:rPr lang="en-US" sz="1600" b="0" dirty="0"/>
              <a:t>– Contract still in negotiation. – Target end of March.</a:t>
            </a:r>
          </a:p>
          <a:p>
            <a:pPr>
              <a:buFont typeface="Wingdings" panose="05000000000000000000" pitchFamily="2" charset="2"/>
              <a:buChar char="§"/>
            </a:pPr>
            <a:r>
              <a:rPr lang="en-US" sz="1600" dirty="0"/>
              <a:t>2028 July 9-14 – Sheraton Le Centre Montreal – Executed.</a:t>
            </a:r>
          </a:p>
          <a:p>
            <a:pPr lvl="1">
              <a:buFont typeface="Wingdings" panose="05000000000000000000" pitchFamily="2" charset="2"/>
              <a:buChar char="§"/>
            </a:pPr>
            <a:r>
              <a:rPr lang="en-US" sz="1200" b="0" dirty="0"/>
              <a:t>Error found after signing – Amendment in IEEE processing</a:t>
            </a:r>
          </a:p>
        </p:txBody>
      </p:sp>
      <p:sp>
        <p:nvSpPr>
          <p:cNvPr id="4" name="Header Placeholder 3">
            <a:extLst>
              <a:ext uri="{FF2B5EF4-FFF2-40B4-BE49-F238E27FC236}">
                <a16:creationId xmlns:a16="http://schemas.microsoft.com/office/drawing/2014/main" id="{594C72F2-03A8-52A6-D4C1-8F9650C8C21B}"/>
              </a:ext>
            </a:extLst>
          </p:cNvPr>
          <p:cNvSpPr>
            <a:spLocks noGrp="1"/>
          </p:cNvSpPr>
          <p:nvPr>
            <p:ph type="hdr"/>
          </p:nvPr>
        </p:nvSpPr>
        <p:spPr/>
        <p:txBody>
          <a:bodyPr/>
          <a:lstStyle/>
          <a:p>
            <a:r>
              <a:rPr lang="pt-BR"/>
              <a:t>doc.: IEEE 802 EC-24/0006r13</a:t>
            </a:r>
            <a:endParaRPr lang="en-US" dirty="0"/>
          </a:p>
        </p:txBody>
      </p:sp>
      <p:sp>
        <p:nvSpPr>
          <p:cNvPr id="5" name="Date Placeholder 4">
            <a:extLst>
              <a:ext uri="{FF2B5EF4-FFF2-40B4-BE49-F238E27FC236}">
                <a16:creationId xmlns:a16="http://schemas.microsoft.com/office/drawing/2014/main" id="{6AE5A4D2-7F24-38B8-CB0F-D226E7A63BE1}"/>
              </a:ext>
            </a:extLst>
          </p:cNvPr>
          <p:cNvSpPr>
            <a:spLocks noGrp="1"/>
          </p:cNvSpPr>
          <p:nvPr>
            <p:ph type="dt"/>
          </p:nvPr>
        </p:nvSpPr>
        <p:spPr/>
        <p:txBody>
          <a:bodyPr/>
          <a:lstStyle/>
          <a:p>
            <a:r>
              <a:rPr lang="en-US"/>
              <a:t>February 2025</a:t>
            </a:r>
            <a:endParaRPr lang="en-US" dirty="0"/>
          </a:p>
        </p:txBody>
      </p:sp>
      <p:sp>
        <p:nvSpPr>
          <p:cNvPr id="6" name="Footer Placeholder 5">
            <a:extLst>
              <a:ext uri="{FF2B5EF4-FFF2-40B4-BE49-F238E27FC236}">
                <a16:creationId xmlns:a16="http://schemas.microsoft.com/office/drawing/2014/main" id="{64EA3D0B-2ADF-5C6D-87EA-A68951E5994D}"/>
              </a:ext>
            </a:extLst>
          </p:cNvPr>
          <p:cNvSpPr>
            <a:spLocks noGrp="1"/>
          </p:cNvSpPr>
          <p:nvPr>
            <p:ph type="ftr"/>
          </p:nvPr>
        </p:nvSpPr>
        <p:spPr/>
        <p:txBody>
          <a:bodyPr/>
          <a:lstStyle/>
          <a:p>
            <a:r>
              <a:rPr lang="en-US"/>
              <a:t>Jon Rosdahl, Qualcomm</a:t>
            </a:r>
            <a:endParaRPr lang="en-US" dirty="0"/>
          </a:p>
        </p:txBody>
      </p:sp>
      <p:sp>
        <p:nvSpPr>
          <p:cNvPr id="7" name="Slide Number Placeholder 6">
            <a:extLst>
              <a:ext uri="{FF2B5EF4-FFF2-40B4-BE49-F238E27FC236}">
                <a16:creationId xmlns:a16="http://schemas.microsoft.com/office/drawing/2014/main" id="{ADB20821-197A-5CE8-E72A-B353105C186C}"/>
              </a:ext>
            </a:extLst>
          </p:cNvPr>
          <p:cNvSpPr>
            <a:spLocks noGrp="1"/>
          </p:cNvSpPr>
          <p:nvPr>
            <p:ph type="sldNum"/>
          </p:nvPr>
        </p:nvSpPr>
        <p:spPr/>
        <p:txBody>
          <a:bodyPr/>
          <a:lstStyle/>
          <a:p>
            <a:r>
              <a:rPr lang="en-US"/>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1422181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IEEE 802 LMSC Policies and Procedures -- ec-20-0124-05-00EC</a:t>
            </a:r>
          </a:p>
        </p:txBody>
      </p:sp>
      <p:sp>
        <p:nvSpPr>
          <p:cNvPr id="4" name="Date Placeholder 3"/>
          <p:cNvSpPr>
            <a:spLocks noGrp="1"/>
          </p:cNvSpPr>
          <p:nvPr>
            <p:ph type="dt" idx="1"/>
          </p:nvPr>
        </p:nvSpPr>
        <p:spPr/>
        <p:txBody>
          <a:bodyPr/>
          <a:lstStyle/>
          <a:p>
            <a:r>
              <a:rPr lang="en-US" altLang="en-US"/>
              <a:t>March 2025</a:t>
            </a:r>
          </a:p>
        </p:txBody>
      </p:sp>
      <p:sp>
        <p:nvSpPr>
          <p:cNvPr id="5" name="Footer Placeholder 4"/>
          <p:cNvSpPr>
            <a:spLocks noGrp="1"/>
          </p:cNvSpPr>
          <p:nvPr>
            <p:ph type="ftr" sz="quarter" idx="4"/>
          </p:nvPr>
        </p:nvSpPr>
        <p:spPr/>
        <p:txBody>
          <a:bodyPr/>
          <a:lstStyle/>
          <a:p>
            <a:r>
              <a:rPr lang="en-US" altLang="en-US"/>
              <a:t>Doc 802-EC-25/0040r0</a:t>
            </a:r>
          </a:p>
        </p:txBody>
      </p:sp>
      <p:sp>
        <p:nvSpPr>
          <p:cNvPr id="6" name="Slide Number Placeholder 5"/>
          <p:cNvSpPr>
            <a:spLocks noGrp="1"/>
          </p:cNvSpPr>
          <p:nvPr>
            <p:ph type="sldNum" sz="quarter" idx="5"/>
          </p:nvPr>
        </p:nvSpPr>
        <p:spPr/>
        <p:txBody>
          <a:bodyPr/>
          <a:lstStyle/>
          <a:p>
            <a:fld id="{9D9A5F81-010C-45C5-B0D5-1FA113717E2E}" type="slidenum">
              <a:rPr lang="en-US" altLang="en-US" smtClean="0"/>
              <a:pPr/>
              <a:t>30</a:t>
            </a:fld>
            <a:endParaRPr lang="en-US" altLang="en-US"/>
          </a:p>
        </p:txBody>
      </p:sp>
    </p:spTree>
    <p:extLst>
      <p:ext uri="{BB962C8B-B14F-4D97-AF65-F5344CB8AC3E}">
        <p14:creationId xmlns:p14="http://schemas.microsoft.com/office/powerpoint/2010/main" val="12044446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latin typeface="Arial" panose="020B0604020202020204" pitchFamily="34" charset="0"/>
                <a:ea typeface="+mn-ea"/>
                <a:cs typeface="+mn-cs"/>
              </a:rPr>
              <a:t>802 Interim Telecons – 1</a:t>
            </a:r>
            <a:r>
              <a:rPr lang="en-US" sz="1200" kern="1200" baseline="30000" dirty="0">
                <a:solidFill>
                  <a:schemeClr val="tx1"/>
                </a:solidFill>
                <a:latin typeface="Arial" panose="020B0604020202020204" pitchFamily="34" charset="0"/>
                <a:ea typeface="+mn-ea"/>
                <a:cs typeface="+mn-cs"/>
              </a:rPr>
              <a:t>st</a:t>
            </a:r>
            <a:r>
              <a:rPr lang="en-US" sz="1200" kern="1200" dirty="0">
                <a:solidFill>
                  <a:schemeClr val="tx1"/>
                </a:solidFill>
                <a:latin typeface="Arial" panose="020B0604020202020204" pitchFamily="34" charset="0"/>
                <a:ea typeface="+mn-ea"/>
                <a:cs typeface="+mn-cs"/>
              </a:rPr>
              <a:t> Tuesday of the following Months: January/February/April/May/June/August/September/October</a:t>
            </a:r>
          </a:p>
          <a:p>
            <a:r>
              <a:rPr lang="en-US" sz="1200" kern="1200" dirty="0">
                <a:solidFill>
                  <a:schemeClr val="tx1"/>
                </a:solidFill>
                <a:latin typeface="Arial" panose="020B0604020202020204" pitchFamily="34" charset="0"/>
                <a:ea typeface="+mn-ea"/>
                <a:cs typeface="+mn-cs"/>
              </a:rPr>
              <a:t>Jan 7 , Feb 4,  April 1, May 6, June 3, August 5, Sept 2, Oct 7</a:t>
            </a:r>
          </a:p>
        </p:txBody>
      </p:sp>
      <p:sp>
        <p:nvSpPr>
          <p:cNvPr id="4" name="Date Placeholder 3"/>
          <p:cNvSpPr>
            <a:spLocks noGrp="1"/>
          </p:cNvSpPr>
          <p:nvPr>
            <p:ph type="dt" idx="1"/>
          </p:nvPr>
        </p:nvSpPr>
        <p:spPr/>
        <p:txBody>
          <a:bodyPr/>
          <a:lstStyle/>
          <a:p>
            <a:r>
              <a:rPr lang="en-US" altLang="en-US"/>
              <a:t>March 2025</a:t>
            </a:r>
          </a:p>
        </p:txBody>
      </p:sp>
      <p:sp>
        <p:nvSpPr>
          <p:cNvPr id="5" name="Footer Placeholder 4"/>
          <p:cNvSpPr>
            <a:spLocks noGrp="1"/>
          </p:cNvSpPr>
          <p:nvPr>
            <p:ph type="ftr" sz="quarter" idx="4"/>
          </p:nvPr>
        </p:nvSpPr>
        <p:spPr/>
        <p:txBody>
          <a:bodyPr/>
          <a:lstStyle/>
          <a:p>
            <a:r>
              <a:rPr lang="en-US" altLang="en-US"/>
              <a:t>Doc 802-EC-25/0040r0</a:t>
            </a:r>
          </a:p>
        </p:txBody>
      </p:sp>
      <p:sp>
        <p:nvSpPr>
          <p:cNvPr id="6" name="Slide Number Placeholder 5"/>
          <p:cNvSpPr>
            <a:spLocks noGrp="1"/>
          </p:cNvSpPr>
          <p:nvPr>
            <p:ph type="sldNum" sz="quarter" idx="5"/>
          </p:nvPr>
        </p:nvSpPr>
        <p:spPr/>
        <p:txBody>
          <a:bodyPr/>
          <a:lstStyle/>
          <a:p>
            <a:fld id="{F7A52B0D-DD1E-4554-8B26-BB0942B0983C}" type="slidenum">
              <a:rPr lang="en-US" altLang="en-US" smtClean="0"/>
              <a:pPr/>
              <a:t>32</a:t>
            </a:fld>
            <a:endParaRPr lang="en-US" altLang="en-US"/>
          </a:p>
        </p:txBody>
      </p:sp>
    </p:spTree>
    <p:extLst>
      <p:ext uri="{BB962C8B-B14F-4D97-AF65-F5344CB8AC3E}">
        <p14:creationId xmlns:p14="http://schemas.microsoft.com/office/powerpoint/2010/main" val="8987942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30754" name="Rectangle 2">
            <a:extLst>
              <a:ext uri="{FF2B5EF4-FFF2-40B4-BE49-F238E27FC236}">
                <a16:creationId xmlns:a16="http://schemas.microsoft.com/office/drawing/2014/main" id="{0052311F-EED1-577B-00D2-C4CFA7F7B3CF}"/>
              </a:ext>
            </a:extLst>
          </p:cNvPr>
          <p:cNvSpPr>
            <a:spLocks noChangeArrowheads="1"/>
          </p:cNvSpPr>
          <p:nvPr/>
        </p:nvSpPr>
        <p:spPr bwMode="auto">
          <a:xfrm>
            <a:off x="19051" y="6597650"/>
            <a:ext cx="12172949"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30755" name="Rectangle 3">
            <a:extLst>
              <a:ext uri="{FF2B5EF4-FFF2-40B4-BE49-F238E27FC236}">
                <a16:creationId xmlns:a16="http://schemas.microsoft.com/office/drawing/2014/main" id="{D150820C-B403-B5C7-8207-DFDCCA07E3FA}"/>
              </a:ext>
            </a:extLst>
          </p:cNvPr>
          <p:cNvSpPr>
            <a:spLocks noChangeArrowheads="1"/>
          </p:cNvSpPr>
          <p:nvPr/>
        </p:nvSpPr>
        <p:spPr bwMode="auto">
          <a:xfrm>
            <a:off x="4234" y="3175"/>
            <a:ext cx="12181417"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30756" name="Rectangle 4">
            <a:extLst>
              <a:ext uri="{FF2B5EF4-FFF2-40B4-BE49-F238E27FC236}">
                <a16:creationId xmlns:a16="http://schemas.microsoft.com/office/drawing/2014/main" id="{DD2674FB-8115-FF44-7F24-A0821BB87E18}"/>
              </a:ext>
            </a:extLst>
          </p:cNvPr>
          <p:cNvSpPr>
            <a:spLocks noGrp="1" noChangeArrowheads="1"/>
          </p:cNvSpPr>
          <p:nvPr>
            <p:ph type="ctrTitle"/>
          </p:nvPr>
        </p:nvSpPr>
        <p:spPr>
          <a:xfrm>
            <a:off x="914400" y="2130426"/>
            <a:ext cx="10363200" cy="1470025"/>
          </a:xfrm>
        </p:spPr>
        <p:txBody>
          <a:bodyPr/>
          <a:lstStyle>
            <a:lvl1pPr>
              <a:defRPr/>
            </a:lvl1pPr>
          </a:lstStyle>
          <a:p>
            <a:pPr lvl="0"/>
            <a:r>
              <a:rPr lang="en-US" altLang="en-US" noProof="0"/>
              <a:t>Click to edit Master title style</a:t>
            </a:r>
          </a:p>
        </p:txBody>
      </p:sp>
      <p:sp>
        <p:nvSpPr>
          <p:cNvPr id="330757" name="Rectangle 5">
            <a:extLst>
              <a:ext uri="{FF2B5EF4-FFF2-40B4-BE49-F238E27FC236}">
                <a16:creationId xmlns:a16="http://schemas.microsoft.com/office/drawing/2014/main" id="{2CE15CAF-90D7-CEF0-5F3F-EEE0848F6D83}"/>
              </a:ext>
            </a:extLst>
          </p:cNvPr>
          <p:cNvSpPr>
            <a:spLocks noGrp="1" noChangeArrowheads="1"/>
          </p:cNvSpPr>
          <p:nvPr>
            <p:ph type="subTitle" idx="1"/>
          </p:nvPr>
        </p:nvSpPr>
        <p:spPr>
          <a:xfrm>
            <a:off x="1828800" y="3886200"/>
            <a:ext cx="8534400" cy="1752600"/>
          </a:xfrm>
        </p:spPr>
        <p:txBody>
          <a:bodyPr/>
          <a:lstStyle>
            <a:lvl1pPr marL="0" indent="0" algn="ctr">
              <a:buFontTx/>
              <a:buNone/>
              <a:defRPr/>
            </a:lvl1pPr>
          </a:lstStyle>
          <a:p>
            <a:pPr lvl="0"/>
            <a:r>
              <a:rPr lang="en-US" altLang="en-US" noProof="0"/>
              <a:t>Click to edit Master subtitle style</a:t>
            </a:r>
          </a:p>
        </p:txBody>
      </p:sp>
      <p:grpSp>
        <p:nvGrpSpPr>
          <p:cNvPr id="330761" name="Group 9">
            <a:extLst>
              <a:ext uri="{FF2B5EF4-FFF2-40B4-BE49-F238E27FC236}">
                <a16:creationId xmlns:a16="http://schemas.microsoft.com/office/drawing/2014/main" id="{C223E48D-7678-BFC5-6AAB-100801145243}"/>
              </a:ext>
            </a:extLst>
          </p:cNvPr>
          <p:cNvGrpSpPr>
            <a:grpSpLocks/>
          </p:cNvGrpSpPr>
          <p:nvPr/>
        </p:nvGrpSpPr>
        <p:grpSpPr bwMode="auto">
          <a:xfrm>
            <a:off x="11089218" y="5876926"/>
            <a:ext cx="1058333" cy="709613"/>
            <a:chOff x="3288" y="3482"/>
            <a:chExt cx="500" cy="447"/>
          </a:xfrm>
        </p:grpSpPr>
        <p:sp>
          <p:nvSpPr>
            <p:cNvPr id="330762" name="Rectangle 10">
              <a:extLst>
                <a:ext uri="{FF2B5EF4-FFF2-40B4-BE49-F238E27FC236}">
                  <a16:creationId xmlns:a16="http://schemas.microsoft.com/office/drawing/2014/main" id="{7794BF6A-E234-CFA6-DF7D-BA5676532AD0}"/>
                </a:ext>
              </a:extLst>
            </p:cNvPr>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30763" name="Text Box 11">
              <a:extLst>
                <a:ext uri="{FF2B5EF4-FFF2-40B4-BE49-F238E27FC236}">
                  <a16:creationId xmlns:a16="http://schemas.microsoft.com/office/drawing/2014/main" id="{4CED8025-A05F-000E-3A16-9E48B6BCD995}"/>
                </a:ext>
              </a:extLst>
            </p:cNvPr>
            <p:cNvSpPr txBox="1">
              <a:spLocks noChangeArrowheads="1"/>
            </p:cNvSpPr>
            <p:nvPr userDrawn="1"/>
          </p:nvSpPr>
          <p:spPr bwMode="auto">
            <a:xfrm>
              <a:off x="3297" y="3482"/>
              <a:ext cx="367" cy="2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30764" name="Line 12">
              <a:extLst>
                <a:ext uri="{FF2B5EF4-FFF2-40B4-BE49-F238E27FC236}">
                  <a16:creationId xmlns:a16="http://schemas.microsoft.com/office/drawing/2014/main" id="{83E82BF6-31C2-1F6C-99DD-967D9CD77628}"/>
                </a:ext>
              </a:extLst>
            </p:cNvPr>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30765" name="Text Box 13">
              <a:extLst>
                <a:ext uri="{FF2B5EF4-FFF2-40B4-BE49-F238E27FC236}">
                  <a16:creationId xmlns:a16="http://schemas.microsoft.com/office/drawing/2014/main" id="{94A0E2E1-A231-6508-05CB-14243DC929EF}"/>
                </a:ext>
              </a:extLst>
            </p:cNvPr>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sz="2400" b="1" dirty="0">
                  <a:solidFill>
                    <a:schemeClr val="bg1"/>
                  </a:solidFill>
                </a:rPr>
                <a:t>802</a:t>
              </a:r>
            </a:p>
          </p:txBody>
        </p:sp>
      </p:grpSp>
      <p:sp>
        <p:nvSpPr>
          <p:cNvPr id="4" name="Text Box 7">
            <a:extLst>
              <a:ext uri="{FF2B5EF4-FFF2-40B4-BE49-F238E27FC236}">
                <a16:creationId xmlns:a16="http://schemas.microsoft.com/office/drawing/2014/main" id="{D4DC036D-FE0D-C69A-4FD5-8CAE1F594333}"/>
              </a:ext>
            </a:extLst>
          </p:cNvPr>
          <p:cNvSpPr txBox="1">
            <a:spLocks noChangeArrowheads="1"/>
          </p:cNvSpPr>
          <p:nvPr userDrawn="1"/>
        </p:nvSpPr>
        <p:spPr bwMode="auto">
          <a:xfrm>
            <a:off x="10871201" y="6589714"/>
            <a:ext cx="127423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r" eaLnBrk="1" hangingPunct="1">
              <a:spcBef>
                <a:spcPct val="50000"/>
              </a:spcBef>
            </a:pPr>
            <a:r>
              <a:rPr lang="en-US" altLang="en-US" sz="1200" dirty="0">
                <a:solidFill>
                  <a:schemeClr val="tx1"/>
                </a:solidFill>
              </a:rPr>
              <a:t>Page </a:t>
            </a:r>
            <a:fld id="{0CF3F8C6-39BE-4E23-8645-149F701E51B6}" type="slidenum">
              <a:rPr lang="en-US" altLang="en-US" sz="1200">
                <a:solidFill>
                  <a:schemeClr val="tx1"/>
                </a:solidFill>
              </a:rPr>
              <a:pPr algn="r" eaLnBrk="1" hangingPunct="1">
                <a:spcBef>
                  <a:spcPct val="50000"/>
                </a:spcBef>
              </a:pPr>
              <a:t>‹#›</a:t>
            </a:fld>
            <a:endParaRPr lang="en-US" altLang="en-US" sz="1200" dirty="0">
              <a:solidFill>
                <a:schemeClr val="tx1"/>
              </a:solidFill>
            </a:endParaRPr>
          </a:p>
        </p:txBody>
      </p:sp>
      <p:sp>
        <p:nvSpPr>
          <p:cNvPr id="5" name="Text Box 9">
            <a:extLst>
              <a:ext uri="{FF2B5EF4-FFF2-40B4-BE49-F238E27FC236}">
                <a16:creationId xmlns:a16="http://schemas.microsoft.com/office/drawing/2014/main" id="{4FADB595-7055-7C80-99B8-0E9C6F486665}"/>
              </a:ext>
            </a:extLst>
          </p:cNvPr>
          <p:cNvSpPr txBox="1">
            <a:spLocks noChangeArrowheads="1"/>
          </p:cNvSpPr>
          <p:nvPr userDrawn="1"/>
        </p:nvSpPr>
        <p:spPr bwMode="auto">
          <a:xfrm>
            <a:off x="2121094" y="6591300"/>
            <a:ext cx="9186139"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1" hangingPunct="1"/>
            <a:r>
              <a:rPr lang="en-US" altLang="en-US" sz="1200" dirty="0">
                <a:solidFill>
                  <a:schemeClr val="tx1"/>
                </a:solidFill>
              </a:rPr>
              <a:t>Executive Secretary Report for 2025 March Plenary - March</a:t>
            </a:r>
          </a:p>
        </p:txBody>
      </p:sp>
      <p:sp>
        <p:nvSpPr>
          <p:cNvPr id="3" name="Text Box 8">
            <a:extLst>
              <a:ext uri="{FF2B5EF4-FFF2-40B4-BE49-F238E27FC236}">
                <a16:creationId xmlns:a16="http://schemas.microsoft.com/office/drawing/2014/main" id="{A432FE7E-60AD-9D71-DE74-E5AF1043C9AC}"/>
              </a:ext>
            </a:extLst>
          </p:cNvPr>
          <p:cNvSpPr txBox="1">
            <a:spLocks noChangeArrowheads="1"/>
          </p:cNvSpPr>
          <p:nvPr userDrawn="1"/>
        </p:nvSpPr>
        <p:spPr bwMode="auto">
          <a:xfrm>
            <a:off x="1" y="6589714"/>
            <a:ext cx="235673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altLang="en-US" sz="1200" dirty="0">
                <a:solidFill>
                  <a:schemeClr val="tx1"/>
                </a:solidFill>
              </a:rPr>
              <a:t>Doc:802 ec-25-0040-01-LMSC</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07C8E6-5810-6158-8114-58D35C84EDB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03C83B2-95EF-A764-25C9-6B7AE99C47C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2913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1EF14A3-655F-6923-1262-740AC90F5971}"/>
              </a:ext>
            </a:extLst>
          </p:cNvPr>
          <p:cNvSpPr>
            <a:spLocks noGrp="1"/>
          </p:cNvSpPr>
          <p:nvPr>
            <p:ph type="title" orient="vert"/>
          </p:nvPr>
        </p:nvSpPr>
        <p:spPr>
          <a:xfrm>
            <a:off x="8771467" y="404814"/>
            <a:ext cx="2810933" cy="5462587"/>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DC99CB2-804A-1CDB-A81B-70EB85446496}"/>
              </a:ext>
            </a:extLst>
          </p:cNvPr>
          <p:cNvSpPr>
            <a:spLocks noGrp="1"/>
          </p:cNvSpPr>
          <p:nvPr>
            <p:ph type="body" orient="vert" idx="1"/>
          </p:nvPr>
        </p:nvSpPr>
        <p:spPr>
          <a:xfrm>
            <a:off x="334434" y="404814"/>
            <a:ext cx="8233833" cy="54625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990953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55B36B-65F2-C6FB-E02B-6319F2BF1A8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141D0CC-1C53-9590-73E2-AF40696C8A7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296255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6C2DBD-65C6-3141-370A-5B8421F56D0F}"/>
              </a:ext>
            </a:extLst>
          </p:cNvPr>
          <p:cNvSpPr>
            <a:spLocks noGrp="1"/>
          </p:cNvSpPr>
          <p:nvPr>
            <p:ph type="title"/>
          </p:nvPr>
        </p:nvSpPr>
        <p:spPr>
          <a:xfrm>
            <a:off x="831851" y="1709739"/>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EC07591-377C-7A81-77AA-7C291A54461F}"/>
              </a:ext>
            </a:extLst>
          </p:cNvPr>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Tree>
    <p:extLst>
      <p:ext uri="{BB962C8B-B14F-4D97-AF65-F5344CB8AC3E}">
        <p14:creationId xmlns:p14="http://schemas.microsoft.com/office/powerpoint/2010/main" val="19750738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37606C-DA87-EA9F-A8F9-8AA55E183DA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43F2F2B-7707-F313-7CD1-E78F705BED15}"/>
              </a:ext>
            </a:extLst>
          </p:cNvPr>
          <p:cNvSpPr>
            <a:spLocks noGrp="1"/>
          </p:cNvSpPr>
          <p:nvPr>
            <p:ph sz="half" idx="1"/>
          </p:nvPr>
        </p:nvSpPr>
        <p:spPr>
          <a:xfrm>
            <a:off x="334433" y="1341438"/>
            <a:ext cx="53848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0F0C0E2-7D7C-F586-B5BC-0BDD409FE9AC}"/>
              </a:ext>
            </a:extLst>
          </p:cNvPr>
          <p:cNvSpPr>
            <a:spLocks noGrp="1"/>
          </p:cNvSpPr>
          <p:nvPr>
            <p:ph sz="half" idx="2"/>
          </p:nvPr>
        </p:nvSpPr>
        <p:spPr>
          <a:xfrm>
            <a:off x="5922433" y="1341438"/>
            <a:ext cx="53848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642938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9C4B-011A-FA1D-E9D3-20A2FADB867D}"/>
              </a:ext>
            </a:extLst>
          </p:cNvPr>
          <p:cNvSpPr>
            <a:spLocks noGrp="1"/>
          </p:cNvSpPr>
          <p:nvPr>
            <p:ph type="title"/>
          </p:nvPr>
        </p:nvSpPr>
        <p:spPr>
          <a:xfrm>
            <a:off x="840317" y="365126"/>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721CF64-5E06-7BF2-313B-68DF4BC69B21}"/>
              </a:ext>
            </a:extLst>
          </p:cNvPr>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97D26C3-D953-BDE8-7559-26A396262ECF}"/>
              </a:ext>
            </a:extLst>
          </p:cNvPr>
          <p:cNvSpPr>
            <a:spLocks noGrp="1"/>
          </p:cNvSpPr>
          <p:nvPr>
            <p:ph sz="half" idx="2"/>
          </p:nvPr>
        </p:nvSpPr>
        <p:spPr>
          <a:xfrm>
            <a:off x="840318" y="2505075"/>
            <a:ext cx="515831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5B7CE98-C76F-8557-8082-0F6E3EEF9FC7}"/>
              </a:ext>
            </a:extLst>
          </p:cNvPr>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36A577A-F984-1B11-A19D-867C94E4E54F}"/>
              </a:ext>
            </a:extLst>
          </p:cNvPr>
          <p:cNvSpPr>
            <a:spLocks noGrp="1"/>
          </p:cNvSpPr>
          <p:nvPr>
            <p:ph sz="quarter" idx="4"/>
          </p:nvPr>
        </p:nvSpPr>
        <p:spPr>
          <a:xfrm>
            <a:off x="6172200" y="2505075"/>
            <a:ext cx="518371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212721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458DF-F387-C37D-7586-54A923685AFE}"/>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1513912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06973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A27347-56F2-D778-39A1-A6E7D320A206}"/>
              </a:ext>
            </a:extLst>
          </p:cNvPr>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26DF6FA-900F-7B26-250D-5AEA6F6AFE59}"/>
              </a:ext>
            </a:extLst>
          </p:cNvPr>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69BC2A1-F0FF-D770-BA7B-983FD38AD4F4}"/>
              </a:ext>
            </a:extLst>
          </p:cNvPr>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6908304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CCFC62-3C46-116F-6F16-8BE24A8FDE19}"/>
              </a:ext>
            </a:extLst>
          </p:cNvPr>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9D051CE-A89C-B469-0267-5ED79C41BAC9}"/>
              </a:ext>
            </a:extLst>
          </p:cNvPr>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E112EE61-9818-DFCB-1612-F149BEA8D98A}"/>
              </a:ext>
            </a:extLst>
          </p:cNvPr>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19148413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29730" name="Rectangle 2">
            <a:extLst>
              <a:ext uri="{FF2B5EF4-FFF2-40B4-BE49-F238E27FC236}">
                <a16:creationId xmlns:a16="http://schemas.microsoft.com/office/drawing/2014/main" id="{A7292F7F-BF57-4E95-AE3B-3C9E4F55995C}"/>
              </a:ext>
            </a:extLst>
          </p:cNvPr>
          <p:cNvSpPr>
            <a:spLocks noChangeArrowheads="1"/>
          </p:cNvSpPr>
          <p:nvPr/>
        </p:nvSpPr>
        <p:spPr bwMode="auto">
          <a:xfrm>
            <a:off x="0" y="6586538"/>
            <a:ext cx="12185651" cy="277812"/>
          </a:xfrm>
          <a:prstGeom prst="rect">
            <a:avLst/>
          </a:prstGeom>
          <a:solidFill>
            <a:srgbClr val="2FB1DF"/>
          </a:solidFill>
          <a:ln w="9525">
            <a:solidFill>
              <a:srgbClr val="2FB1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29737" name="Text Box 9">
            <a:extLst>
              <a:ext uri="{FF2B5EF4-FFF2-40B4-BE49-F238E27FC236}">
                <a16:creationId xmlns:a16="http://schemas.microsoft.com/office/drawing/2014/main" id="{898217D0-841C-D064-E34A-02F02D341E34}"/>
              </a:ext>
            </a:extLst>
          </p:cNvPr>
          <p:cNvSpPr txBox="1">
            <a:spLocks noChangeArrowheads="1"/>
          </p:cNvSpPr>
          <p:nvPr/>
        </p:nvSpPr>
        <p:spPr bwMode="auto">
          <a:xfrm>
            <a:off x="2121094" y="6591300"/>
            <a:ext cx="9186139"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1" hangingPunct="1"/>
            <a:r>
              <a:rPr lang="en-US" altLang="en-US" sz="1200" dirty="0">
                <a:solidFill>
                  <a:schemeClr val="tx1"/>
                </a:solidFill>
              </a:rPr>
              <a:t>Executive Secretary Report for 2025 March Plenary - Atlanta</a:t>
            </a:r>
          </a:p>
        </p:txBody>
      </p:sp>
      <p:sp>
        <p:nvSpPr>
          <p:cNvPr id="329731" name="Rectangle 3">
            <a:extLst>
              <a:ext uri="{FF2B5EF4-FFF2-40B4-BE49-F238E27FC236}">
                <a16:creationId xmlns:a16="http://schemas.microsoft.com/office/drawing/2014/main" id="{C2C87C22-8B31-AD40-875B-3628AD064402}"/>
              </a:ext>
            </a:extLst>
          </p:cNvPr>
          <p:cNvSpPr>
            <a:spLocks noChangeArrowheads="1"/>
          </p:cNvSpPr>
          <p:nvPr/>
        </p:nvSpPr>
        <p:spPr bwMode="auto">
          <a:xfrm>
            <a:off x="4234" y="3175"/>
            <a:ext cx="12181417" cy="260350"/>
          </a:xfrm>
          <a:prstGeom prst="rect">
            <a:avLst/>
          </a:prstGeom>
          <a:solidFill>
            <a:srgbClr val="2FB1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29732" name="Rectangle 4">
            <a:extLst>
              <a:ext uri="{FF2B5EF4-FFF2-40B4-BE49-F238E27FC236}">
                <a16:creationId xmlns:a16="http://schemas.microsoft.com/office/drawing/2014/main" id="{3ACBF366-EBA4-ADDC-F95C-E5B668BC37EE}"/>
              </a:ext>
            </a:extLst>
          </p:cNvPr>
          <p:cNvSpPr>
            <a:spLocks noGrp="1" noChangeArrowheads="1"/>
          </p:cNvSpPr>
          <p:nvPr>
            <p:ph type="title"/>
          </p:nvPr>
        </p:nvSpPr>
        <p:spPr bwMode="auto">
          <a:xfrm>
            <a:off x="609600" y="404813"/>
            <a:ext cx="109728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29733" name="Rectangle 5">
            <a:extLst>
              <a:ext uri="{FF2B5EF4-FFF2-40B4-BE49-F238E27FC236}">
                <a16:creationId xmlns:a16="http://schemas.microsoft.com/office/drawing/2014/main" id="{D10CF9CF-4206-486D-51F1-D60981DCEFE9}"/>
              </a:ext>
            </a:extLst>
          </p:cNvPr>
          <p:cNvSpPr>
            <a:spLocks noGrp="1" noChangeArrowheads="1"/>
          </p:cNvSpPr>
          <p:nvPr>
            <p:ph type="body" idx="1"/>
          </p:nvPr>
        </p:nvSpPr>
        <p:spPr bwMode="auto">
          <a:xfrm>
            <a:off x="334433" y="1341438"/>
            <a:ext cx="109728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329734" name="Line 6">
            <a:extLst>
              <a:ext uri="{FF2B5EF4-FFF2-40B4-BE49-F238E27FC236}">
                <a16:creationId xmlns:a16="http://schemas.microsoft.com/office/drawing/2014/main" id="{7784D76B-56E5-8531-1B48-443D1EFFBA13}"/>
              </a:ext>
            </a:extLst>
          </p:cNvPr>
          <p:cNvSpPr>
            <a:spLocks noChangeShapeType="1"/>
          </p:cNvSpPr>
          <p:nvPr/>
        </p:nvSpPr>
        <p:spPr bwMode="auto">
          <a:xfrm>
            <a:off x="527051" y="1268413"/>
            <a:ext cx="11137900"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29735" name="Text Box 7">
            <a:extLst>
              <a:ext uri="{FF2B5EF4-FFF2-40B4-BE49-F238E27FC236}">
                <a16:creationId xmlns:a16="http://schemas.microsoft.com/office/drawing/2014/main" id="{05B84EB9-56D1-993A-9CC3-10A03F0D45EC}"/>
              </a:ext>
            </a:extLst>
          </p:cNvPr>
          <p:cNvSpPr txBox="1">
            <a:spLocks noChangeArrowheads="1"/>
          </p:cNvSpPr>
          <p:nvPr/>
        </p:nvSpPr>
        <p:spPr bwMode="auto">
          <a:xfrm>
            <a:off x="10871201" y="6589714"/>
            <a:ext cx="127423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r" eaLnBrk="1" hangingPunct="1">
              <a:spcBef>
                <a:spcPct val="50000"/>
              </a:spcBef>
            </a:pPr>
            <a:r>
              <a:rPr lang="en-US" altLang="en-US" sz="1200" dirty="0">
                <a:solidFill>
                  <a:schemeClr val="tx1"/>
                </a:solidFill>
              </a:rPr>
              <a:t>Page </a:t>
            </a:r>
            <a:fld id="{0CF3F8C6-39BE-4E23-8645-149F701E51B6}" type="slidenum">
              <a:rPr lang="en-US" altLang="en-US" sz="1200">
                <a:solidFill>
                  <a:schemeClr val="tx1"/>
                </a:solidFill>
              </a:rPr>
              <a:pPr algn="r" eaLnBrk="1" hangingPunct="1">
                <a:spcBef>
                  <a:spcPct val="50000"/>
                </a:spcBef>
              </a:pPr>
              <a:t>‹#›</a:t>
            </a:fld>
            <a:endParaRPr lang="en-US" altLang="en-US" sz="1200" dirty="0">
              <a:solidFill>
                <a:schemeClr val="tx1"/>
              </a:solidFill>
            </a:endParaRPr>
          </a:p>
        </p:txBody>
      </p:sp>
      <p:sp>
        <p:nvSpPr>
          <p:cNvPr id="329736" name="Text Box 8">
            <a:extLst>
              <a:ext uri="{FF2B5EF4-FFF2-40B4-BE49-F238E27FC236}">
                <a16:creationId xmlns:a16="http://schemas.microsoft.com/office/drawing/2014/main" id="{066FFC52-A651-6ADA-A5C8-8525ACB7402A}"/>
              </a:ext>
            </a:extLst>
          </p:cNvPr>
          <p:cNvSpPr txBox="1">
            <a:spLocks noChangeArrowheads="1"/>
          </p:cNvSpPr>
          <p:nvPr/>
        </p:nvSpPr>
        <p:spPr bwMode="auto">
          <a:xfrm>
            <a:off x="1" y="6589714"/>
            <a:ext cx="235673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ltLang="en-US" sz="1200" dirty="0">
                <a:solidFill>
                  <a:schemeClr val="tx1"/>
                </a:solidFill>
              </a:rPr>
              <a:t>Doc:802 ec-25-0040-01-LMSC</a:t>
            </a:r>
          </a:p>
        </p:txBody>
      </p:sp>
      <p:grpSp>
        <p:nvGrpSpPr>
          <p:cNvPr id="329748" name="Group 20">
            <a:extLst>
              <a:ext uri="{FF2B5EF4-FFF2-40B4-BE49-F238E27FC236}">
                <a16:creationId xmlns:a16="http://schemas.microsoft.com/office/drawing/2014/main" id="{A2501175-51D3-4FDF-1CE6-3B12E39AC28D}"/>
              </a:ext>
            </a:extLst>
          </p:cNvPr>
          <p:cNvGrpSpPr>
            <a:grpSpLocks/>
          </p:cNvGrpSpPr>
          <p:nvPr/>
        </p:nvGrpSpPr>
        <p:grpSpPr bwMode="auto">
          <a:xfrm>
            <a:off x="11089218" y="5876926"/>
            <a:ext cx="1058333" cy="709613"/>
            <a:chOff x="3288" y="3482"/>
            <a:chExt cx="500" cy="447"/>
          </a:xfrm>
        </p:grpSpPr>
        <p:sp>
          <p:nvSpPr>
            <p:cNvPr id="329746" name="Rectangle 18">
              <a:extLst>
                <a:ext uri="{FF2B5EF4-FFF2-40B4-BE49-F238E27FC236}">
                  <a16:creationId xmlns:a16="http://schemas.microsoft.com/office/drawing/2014/main" id="{ACB0F83A-BA6A-4E52-34F9-44D1B5729761}"/>
                </a:ext>
              </a:extLst>
            </p:cNvPr>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29743" name="Text Box 15">
              <a:extLst>
                <a:ext uri="{FF2B5EF4-FFF2-40B4-BE49-F238E27FC236}">
                  <a16:creationId xmlns:a16="http://schemas.microsoft.com/office/drawing/2014/main" id="{3D606333-88DF-906A-99BB-900868C69DC5}"/>
                </a:ext>
              </a:extLst>
            </p:cNvPr>
            <p:cNvSpPr txBox="1">
              <a:spLocks noChangeArrowheads="1"/>
            </p:cNvSpPr>
            <p:nvPr userDrawn="1"/>
          </p:nvSpPr>
          <p:spPr bwMode="auto">
            <a:xfrm>
              <a:off x="3297" y="3482"/>
              <a:ext cx="367" cy="2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29745" name="Line 17">
              <a:extLst>
                <a:ext uri="{FF2B5EF4-FFF2-40B4-BE49-F238E27FC236}">
                  <a16:creationId xmlns:a16="http://schemas.microsoft.com/office/drawing/2014/main" id="{6D853213-879F-5816-829E-4A4BA9A8BF48}"/>
                </a:ext>
              </a:extLst>
            </p:cNvPr>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29747" name="Text Box 19">
              <a:extLst>
                <a:ext uri="{FF2B5EF4-FFF2-40B4-BE49-F238E27FC236}">
                  <a16:creationId xmlns:a16="http://schemas.microsoft.com/office/drawing/2014/main" id="{0CBA2A2D-665B-A264-6BEA-9D5D9FACCF3D}"/>
                </a:ext>
              </a:extLst>
            </p:cNvPr>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sz="2400" b="1">
                  <a:solidFill>
                    <a:schemeClr val="bg1"/>
                  </a:solidFill>
                </a:rPr>
                <a:t>802</a:t>
              </a:r>
            </a:p>
          </p:txBody>
        </p:sp>
      </p:grpSp>
    </p:spTree>
  </p:cSld>
  <p:clrMap bg1="lt1" tx1="dk1" bg2="lt2" tx2="dk2" accent1="accent1" accent2="accent2" accent3="accent3" accent4="accent4" accent5="accent5" accent6="accent6" hlink="hlink" folHlink="folHlink"/>
  <p:sldLayoutIdLst>
    <p:sldLayoutId id="2147483658"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hdr="0" ftr="0" dt="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Arial" panose="020B0604020202020204" pitchFamily="34" charset="0"/>
        </a:defRPr>
      </a:lvl2pPr>
      <a:lvl3pPr algn="ctr" rtl="0" eaLnBrk="1" fontAlgn="base" hangingPunct="1">
        <a:spcBef>
          <a:spcPct val="0"/>
        </a:spcBef>
        <a:spcAft>
          <a:spcPct val="0"/>
        </a:spcAft>
        <a:defRPr sz="3600">
          <a:solidFill>
            <a:schemeClr val="tx2"/>
          </a:solidFill>
          <a:latin typeface="Arial" panose="020B0604020202020204" pitchFamily="34" charset="0"/>
        </a:defRPr>
      </a:lvl3pPr>
      <a:lvl4pPr algn="ctr" rtl="0" eaLnBrk="1" fontAlgn="base" hangingPunct="1">
        <a:spcBef>
          <a:spcPct val="0"/>
        </a:spcBef>
        <a:spcAft>
          <a:spcPct val="0"/>
        </a:spcAft>
        <a:defRPr sz="3600">
          <a:solidFill>
            <a:schemeClr val="tx2"/>
          </a:solidFill>
          <a:latin typeface="Arial" panose="020B0604020202020204" pitchFamily="34" charset="0"/>
        </a:defRPr>
      </a:lvl4pPr>
      <a:lvl5pPr algn="ctr" rtl="0" eaLnBrk="1" fontAlgn="base" hangingPunct="1">
        <a:spcBef>
          <a:spcPct val="0"/>
        </a:spcBef>
        <a:spcAft>
          <a:spcPct val="0"/>
        </a:spcAft>
        <a:defRPr sz="3600">
          <a:solidFill>
            <a:schemeClr val="tx2"/>
          </a:solidFill>
          <a:latin typeface="Arial" panose="020B0604020202020204" pitchFamily="34" charset="0"/>
        </a:defRPr>
      </a:lvl5pPr>
      <a:lvl6pPr marL="457200" algn="ctr" rtl="0" eaLnBrk="1" fontAlgn="base" hangingPunct="1">
        <a:spcBef>
          <a:spcPct val="0"/>
        </a:spcBef>
        <a:spcAft>
          <a:spcPct val="0"/>
        </a:spcAft>
        <a:defRPr sz="3600">
          <a:solidFill>
            <a:schemeClr val="tx2"/>
          </a:solidFill>
          <a:latin typeface="Arial" panose="020B0604020202020204" pitchFamily="34" charset="0"/>
        </a:defRPr>
      </a:lvl6pPr>
      <a:lvl7pPr marL="914400" algn="ctr" rtl="0" eaLnBrk="1" fontAlgn="base" hangingPunct="1">
        <a:spcBef>
          <a:spcPct val="0"/>
        </a:spcBef>
        <a:spcAft>
          <a:spcPct val="0"/>
        </a:spcAft>
        <a:defRPr sz="3600">
          <a:solidFill>
            <a:schemeClr val="tx2"/>
          </a:solidFill>
          <a:latin typeface="Arial" panose="020B0604020202020204" pitchFamily="34" charset="0"/>
        </a:defRPr>
      </a:lvl7pPr>
      <a:lvl8pPr marL="1371600" algn="ctr" rtl="0" eaLnBrk="1" fontAlgn="base" hangingPunct="1">
        <a:spcBef>
          <a:spcPct val="0"/>
        </a:spcBef>
        <a:spcAft>
          <a:spcPct val="0"/>
        </a:spcAft>
        <a:defRPr sz="3600">
          <a:solidFill>
            <a:schemeClr val="tx2"/>
          </a:solidFill>
          <a:latin typeface="Arial" panose="020B0604020202020204" pitchFamily="34" charset="0"/>
        </a:defRPr>
      </a:lvl8pPr>
      <a:lvl9pPr marL="1828800" algn="ctr" rtl="0" eaLnBrk="1" fontAlgn="base" hangingPunct="1">
        <a:spcBef>
          <a:spcPct val="0"/>
        </a:spcBef>
        <a:spcAft>
          <a:spcPct val="0"/>
        </a:spcAft>
        <a:defRPr sz="3600">
          <a:solidFill>
            <a:schemeClr val="tx2"/>
          </a:solidFill>
          <a:latin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s://mentor.ieee.org/802-ec/dcn/17/ec-17-0120-37-0PNP-ieee-802-lmsc-chairs-guidelines.pdf"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mentor.ieee.org/802-ec/dcn/25/ec-25-0037-00-LMSC-atl-802-0325-thingstoknow-hilton-atlanta.ppt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hyperlink" Target="https://cvent.me/d5xo5D" TargetMode="Externa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20" name="Rectangle 4">
            <a:extLst>
              <a:ext uri="{FF2B5EF4-FFF2-40B4-BE49-F238E27FC236}">
                <a16:creationId xmlns:a16="http://schemas.microsoft.com/office/drawing/2014/main" id="{13920269-E2C7-FAD1-29AE-5FAF7F00091F}"/>
              </a:ext>
            </a:extLst>
          </p:cNvPr>
          <p:cNvSpPr>
            <a:spLocks noGrp="1" noChangeArrowheads="1"/>
          </p:cNvSpPr>
          <p:nvPr>
            <p:ph type="ctrTitle"/>
          </p:nvPr>
        </p:nvSpPr>
        <p:spPr>
          <a:xfrm>
            <a:off x="2133600" y="1676400"/>
            <a:ext cx="7848600" cy="1752600"/>
          </a:xfrm>
        </p:spPr>
        <p:txBody>
          <a:bodyPr/>
          <a:lstStyle/>
          <a:p>
            <a:r>
              <a:rPr lang="en-US" altLang="en-US" sz="4000" dirty="0"/>
              <a:t>Executive Secretary Report for 2025 March 802 Plenary - Atlanta</a:t>
            </a:r>
            <a:endParaRPr lang="en-US" altLang="en-US" sz="4400" dirty="0"/>
          </a:p>
        </p:txBody>
      </p:sp>
      <p:sp>
        <p:nvSpPr>
          <p:cNvPr id="111621" name="Rectangle 5">
            <a:extLst>
              <a:ext uri="{FF2B5EF4-FFF2-40B4-BE49-F238E27FC236}">
                <a16:creationId xmlns:a16="http://schemas.microsoft.com/office/drawing/2014/main" id="{03425CC1-0E12-2DA7-39AD-EE1B92A02C98}"/>
              </a:ext>
            </a:extLst>
          </p:cNvPr>
          <p:cNvSpPr>
            <a:spLocks noGrp="1" noChangeArrowheads="1"/>
          </p:cNvSpPr>
          <p:nvPr>
            <p:ph type="subTitle" idx="1"/>
          </p:nvPr>
        </p:nvSpPr>
        <p:spPr>
          <a:xfrm>
            <a:off x="2895600" y="3908425"/>
            <a:ext cx="6400800" cy="1752600"/>
          </a:xfrm>
        </p:spPr>
        <p:txBody>
          <a:bodyPr/>
          <a:lstStyle/>
          <a:p>
            <a:pPr>
              <a:lnSpc>
                <a:spcPct val="80000"/>
              </a:lnSpc>
            </a:pPr>
            <a:r>
              <a:rPr lang="en-US" altLang="en-US" sz="3300" dirty="0"/>
              <a:t>Jon Rosdahl</a:t>
            </a:r>
            <a:br>
              <a:rPr lang="en-US" altLang="en-US" sz="3300" dirty="0"/>
            </a:br>
            <a:r>
              <a:rPr lang="en-US" altLang="en-US" sz="3300" dirty="0"/>
              <a:t>IEEE Executive Secretary</a:t>
            </a:r>
            <a:br>
              <a:rPr lang="en-US" altLang="en-US" sz="3300" dirty="0"/>
            </a:br>
            <a:r>
              <a:rPr lang="en-US" altLang="en-US" sz="3300" dirty="0" err="1"/>
              <a:t>jrosdahl@</a:t>
            </a:r>
            <a:r>
              <a:rPr lang="en-US" altLang="en-US" sz="3300" err="1"/>
              <a:t>ieee</a:t>
            </a:r>
            <a:r>
              <a:rPr lang="en-US" altLang="en-US" sz="3300"/>
              <a:t>.org</a:t>
            </a:r>
            <a:endParaRPr lang="en-US" altLang="en-US" sz="33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1AAC19-4832-C0B4-227B-492E62759B63}"/>
              </a:ext>
            </a:extLst>
          </p:cNvPr>
          <p:cNvSpPr>
            <a:spLocks noGrp="1"/>
          </p:cNvSpPr>
          <p:nvPr>
            <p:ph type="title"/>
          </p:nvPr>
        </p:nvSpPr>
        <p:spPr/>
        <p:txBody>
          <a:bodyPr/>
          <a:lstStyle/>
          <a:p>
            <a:r>
              <a:rPr lang="en-US" dirty="0"/>
              <a:t>IEEE 802 Mixed-mode Plenary Attendance</a:t>
            </a:r>
          </a:p>
        </p:txBody>
      </p:sp>
      <p:pic>
        <p:nvPicPr>
          <p:cNvPr id="8" name="Picture 7">
            <a:extLst>
              <a:ext uri="{FF2B5EF4-FFF2-40B4-BE49-F238E27FC236}">
                <a16:creationId xmlns:a16="http://schemas.microsoft.com/office/drawing/2014/main" id="{FEE203E2-D861-0D13-3973-561E0BF52565}"/>
              </a:ext>
            </a:extLst>
          </p:cNvPr>
          <p:cNvPicPr>
            <a:picLocks noChangeAspect="1"/>
          </p:cNvPicPr>
          <p:nvPr/>
        </p:nvPicPr>
        <p:blipFill>
          <a:blip r:embed="rId2"/>
          <a:stretch>
            <a:fillRect/>
          </a:stretch>
        </p:blipFill>
        <p:spPr>
          <a:xfrm>
            <a:off x="489820" y="1600200"/>
            <a:ext cx="5010150" cy="4057650"/>
          </a:xfrm>
          <a:prstGeom prst="rect">
            <a:avLst/>
          </a:prstGeom>
        </p:spPr>
      </p:pic>
      <p:pic>
        <p:nvPicPr>
          <p:cNvPr id="12" name="Picture 11">
            <a:extLst>
              <a:ext uri="{FF2B5EF4-FFF2-40B4-BE49-F238E27FC236}">
                <a16:creationId xmlns:a16="http://schemas.microsoft.com/office/drawing/2014/main" id="{A38EAB31-B5E2-BEF4-A779-06E75A552249}"/>
              </a:ext>
            </a:extLst>
          </p:cNvPr>
          <p:cNvPicPr>
            <a:picLocks noChangeAspect="1"/>
          </p:cNvPicPr>
          <p:nvPr/>
        </p:nvPicPr>
        <p:blipFill>
          <a:blip r:embed="rId3"/>
          <a:stretch>
            <a:fillRect/>
          </a:stretch>
        </p:blipFill>
        <p:spPr>
          <a:xfrm>
            <a:off x="5486400" y="1600200"/>
            <a:ext cx="6257925" cy="4057650"/>
          </a:xfrm>
          <a:prstGeom prst="rect">
            <a:avLst/>
          </a:prstGeom>
        </p:spPr>
      </p:pic>
    </p:spTree>
    <p:extLst>
      <p:ext uri="{BB962C8B-B14F-4D97-AF65-F5344CB8AC3E}">
        <p14:creationId xmlns:p14="http://schemas.microsoft.com/office/powerpoint/2010/main" val="40778122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788EC4-F522-8CFB-0E8C-418F0DA1546B}"/>
              </a:ext>
            </a:extLst>
          </p:cNvPr>
          <p:cNvSpPr>
            <a:spLocks noGrp="1"/>
          </p:cNvSpPr>
          <p:nvPr>
            <p:ph type="title"/>
          </p:nvPr>
        </p:nvSpPr>
        <p:spPr>
          <a:xfrm>
            <a:off x="914401" y="685801"/>
            <a:ext cx="10361084" cy="533399"/>
          </a:xfrm>
        </p:spPr>
        <p:txBody>
          <a:bodyPr/>
          <a:lstStyle/>
          <a:p>
            <a:r>
              <a:rPr lang="en-US" altLang="en-US" dirty="0"/>
              <a:t>Future 802 Plenary Venue Contract Status</a:t>
            </a:r>
            <a:endParaRPr lang="en-US" dirty="0"/>
          </a:p>
        </p:txBody>
      </p:sp>
      <p:sp>
        <p:nvSpPr>
          <p:cNvPr id="8" name="TextBox 7">
            <a:extLst>
              <a:ext uri="{FF2B5EF4-FFF2-40B4-BE49-F238E27FC236}">
                <a16:creationId xmlns:a16="http://schemas.microsoft.com/office/drawing/2014/main" id="{BABB8EDA-4C9B-BACF-CD7D-805D4554F0BE}"/>
              </a:ext>
            </a:extLst>
          </p:cNvPr>
          <p:cNvSpPr txBox="1"/>
          <p:nvPr/>
        </p:nvSpPr>
        <p:spPr>
          <a:xfrm>
            <a:off x="8382000" y="6062246"/>
            <a:ext cx="2667001" cy="338554"/>
          </a:xfrm>
          <a:prstGeom prst="rect">
            <a:avLst/>
          </a:prstGeom>
          <a:noFill/>
        </p:spPr>
        <p:txBody>
          <a:bodyPr wrap="square" rtlCol="0">
            <a:spAutoFit/>
          </a:bodyPr>
          <a:lstStyle/>
          <a:p>
            <a:r>
              <a:rPr lang="en-US" sz="1600" dirty="0">
                <a:solidFill>
                  <a:schemeClr val="accent1">
                    <a:lumMod val="50000"/>
                  </a:schemeClr>
                </a:solidFill>
              </a:rPr>
              <a:t>As of  March 8, 2025</a:t>
            </a:r>
          </a:p>
        </p:txBody>
      </p:sp>
      <p:sp>
        <p:nvSpPr>
          <p:cNvPr id="10" name="Content Placeholder 2">
            <a:extLst>
              <a:ext uri="{FF2B5EF4-FFF2-40B4-BE49-F238E27FC236}">
                <a16:creationId xmlns:a16="http://schemas.microsoft.com/office/drawing/2014/main" id="{672EC3BA-EA3E-E8B2-9CF0-B5E4A684CF60}"/>
              </a:ext>
            </a:extLst>
          </p:cNvPr>
          <p:cNvSpPr>
            <a:spLocks noGrp="1"/>
          </p:cNvSpPr>
          <p:nvPr>
            <p:ph idx="1"/>
          </p:nvPr>
        </p:nvSpPr>
        <p:spPr>
          <a:xfrm>
            <a:off x="914401" y="1298576"/>
            <a:ext cx="10515599" cy="4873623"/>
          </a:xfrm>
        </p:spPr>
        <p:txBody>
          <a:bodyPr/>
          <a:lstStyle/>
          <a:p>
            <a:pPr>
              <a:buFont typeface="Wingdings" panose="05000000000000000000" pitchFamily="2" charset="2"/>
              <a:buChar char="q"/>
            </a:pPr>
            <a:r>
              <a:rPr lang="en-US" sz="1900" b="0" dirty="0">
                <a:highlight>
                  <a:srgbClr val="33CCFF"/>
                </a:highlight>
              </a:rPr>
              <a:t>2025 March 9-14 –Hilton Atlanta, Atlanta, GA, United States (2 of 2 – March 2020).</a:t>
            </a:r>
          </a:p>
          <a:p>
            <a:pPr>
              <a:buFont typeface="Wingdings" panose="05000000000000000000" pitchFamily="2" charset="2"/>
              <a:buChar char="q"/>
            </a:pPr>
            <a:r>
              <a:rPr lang="en-US" sz="1900" b="0" dirty="0">
                <a:highlight>
                  <a:srgbClr val="FFFF00"/>
                </a:highlight>
              </a:rPr>
              <a:t>2025 July 27-August 1 –Melia Castilla Madrid, Madrid, Spain (</a:t>
            </a:r>
            <a:r>
              <a:rPr lang="en-US" sz="1900" b="0" dirty="0">
                <a:solidFill>
                  <a:srgbClr val="C00000"/>
                </a:solidFill>
                <a:highlight>
                  <a:srgbClr val="FFFF00"/>
                </a:highlight>
              </a:rPr>
              <a:t>NOTE: Week of July 27</a:t>
            </a:r>
            <a:r>
              <a:rPr lang="en-US" sz="1900" b="0" dirty="0">
                <a:highlight>
                  <a:srgbClr val="FFFF00"/>
                </a:highlight>
              </a:rPr>
              <a:t>)</a:t>
            </a:r>
          </a:p>
          <a:p>
            <a:pPr>
              <a:buFont typeface="Wingdings" panose="05000000000000000000" pitchFamily="2" charset="2"/>
              <a:buChar char="q"/>
            </a:pPr>
            <a:r>
              <a:rPr lang="en-US" sz="1900" b="0" dirty="0">
                <a:highlight>
                  <a:srgbClr val="00FF00"/>
                </a:highlight>
              </a:rPr>
              <a:t>2025 November 9-14 – Marriott Marquis Queen’s Park, Bangkok, Thailand</a:t>
            </a:r>
          </a:p>
          <a:p>
            <a:pPr>
              <a:buFont typeface="Wingdings" panose="05000000000000000000" pitchFamily="2" charset="2"/>
              <a:buChar char="q"/>
            </a:pPr>
            <a:r>
              <a:rPr lang="en-US" sz="1900" b="0" dirty="0">
                <a:highlight>
                  <a:srgbClr val="00FF00"/>
                </a:highlight>
              </a:rPr>
              <a:t>2026 March 8-13 - Hyatt Regency Vancouver, Vancouver, Canada (Changed from Chicago)</a:t>
            </a:r>
          </a:p>
          <a:p>
            <a:pPr>
              <a:buFont typeface="Wingdings" panose="05000000000000000000" pitchFamily="2" charset="2"/>
              <a:buChar char="q"/>
            </a:pPr>
            <a:r>
              <a:rPr lang="en-US" sz="1900" b="0" dirty="0">
                <a:highlight>
                  <a:srgbClr val="33CCFF"/>
                </a:highlight>
              </a:rPr>
              <a:t>2026 July 12-17 – Le Centre Sheraton Montreal, Montreal (July 2022 attrition offset)</a:t>
            </a:r>
          </a:p>
          <a:p>
            <a:pPr>
              <a:buFont typeface="Wingdings" panose="05000000000000000000" pitchFamily="2" charset="2"/>
              <a:buChar char="q"/>
            </a:pPr>
            <a:r>
              <a:rPr lang="en-US" sz="1900" b="0" dirty="0">
                <a:highlight>
                  <a:srgbClr val="00FF00"/>
                </a:highlight>
              </a:rPr>
              <a:t>2026 November 8-13 -  </a:t>
            </a:r>
            <a:r>
              <a:rPr lang="en-US" sz="1900" b="0" kern="1200" dirty="0">
                <a:highlight>
                  <a:srgbClr val="00FF00"/>
                </a:highlight>
                <a:cs typeface="+mn-cs"/>
              </a:rPr>
              <a:t>Marriott Marquis Queen’s Park, Bangkok, Thailand </a:t>
            </a:r>
          </a:p>
          <a:p>
            <a:pPr>
              <a:buFont typeface="Wingdings" panose="05000000000000000000" pitchFamily="2" charset="2"/>
              <a:buChar char="v"/>
            </a:pPr>
            <a:r>
              <a:rPr lang="en-US" sz="1900" b="0" dirty="0">
                <a:highlight>
                  <a:srgbClr val="33CCFF"/>
                </a:highlight>
              </a:rPr>
              <a:t>2027 March 14-19 – Hilton Atlanta, Atlanta, GA, United States (offset potential shortfall 2023/2025)</a:t>
            </a:r>
          </a:p>
          <a:p>
            <a:pPr>
              <a:buFont typeface="Wingdings" panose="05000000000000000000" pitchFamily="2" charset="2"/>
              <a:buChar char="v"/>
            </a:pPr>
            <a:r>
              <a:rPr lang="en-US" sz="1900" b="0" dirty="0">
                <a:highlight>
                  <a:srgbClr val="00FF00"/>
                </a:highlight>
              </a:rPr>
              <a:t>2027 July  11-16 -  </a:t>
            </a:r>
            <a:r>
              <a:rPr lang="en-US" sz="1900" b="0" kern="1200" dirty="0" err="1">
                <a:highlight>
                  <a:srgbClr val="00FF00"/>
                </a:highlight>
                <a:cs typeface="+mn-cs"/>
              </a:rPr>
              <a:t>Gothia</a:t>
            </a:r>
            <a:r>
              <a:rPr lang="en-US" sz="1900" b="0" kern="1200" dirty="0">
                <a:highlight>
                  <a:srgbClr val="00FF00"/>
                </a:highlight>
                <a:cs typeface="+mn-cs"/>
              </a:rPr>
              <a:t> Towers, Gothenburg, Sweden</a:t>
            </a:r>
          </a:p>
          <a:p>
            <a:pPr>
              <a:buFont typeface="Wingdings" panose="05000000000000000000" pitchFamily="2" charset="2"/>
              <a:buChar char="q"/>
            </a:pPr>
            <a:r>
              <a:rPr lang="en-US" sz="1900" b="0" dirty="0"/>
              <a:t>2027 November 14-19 – Hawaiian Village, Oahu, Hawaii, United States</a:t>
            </a:r>
          </a:p>
          <a:p>
            <a:pPr>
              <a:buFont typeface="Wingdings" panose="05000000000000000000" pitchFamily="2" charset="2"/>
              <a:buChar char="q"/>
            </a:pPr>
            <a:r>
              <a:rPr lang="en-US" sz="1900" dirty="0">
                <a:highlight>
                  <a:srgbClr val="00FFFF"/>
                </a:highlight>
              </a:rPr>
              <a:t>2028 July 9-14 – Sheraton Le Centre Montreal, Montreal, Quebec, Canada</a:t>
            </a:r>
          </a:p>
          <a:p>
            <a:pPr marL="0" indent="0"/>
            <a:endParaRPr lang="en-US" sz="1900" dirty="0">
              <a:highlight>
                <a:srgbClr val="00FFFF"/>
              </a:highlight>
            </a:endParaRPr>
          </a:p>
          <a:p>
            <a:pPr>
              <a:buFont typeface="Wingdings" panose="05000000000000000000" pitchFamily="2" charset="2"/>
              <a:buChar char="v"/>
            </a:pPr>
            <a:r>
              <a:rPr lang="en-US" sz="1900" b="0" dirty="0">
                <a:solidFill>
                  <a:srgbClr val="0070C0"/>
                </a:solidFill>
              </a:rPr>
              <a:t>802 EC Approved – Contract is in negotiations and will be sent to IEEE CEE and IEEE Legal.</a:t>
            </a:r>
          </a:p>
          <a:p>
            <a:pPr>
              <a:buFont typeface="Wingdings" panose="05000000000000000000" pitchFamily="2" charset="2"/>
              <a:buChar char="q"/>
            </a:pPr>
            <a:r>
              <a:rPr lang="en-US" sz="1900" b="0" dirty="0">
                <a:solidFill>
                  <a:srgbClr val="0070C0"/>
                </a:solidFill>
              </a:rPr>
              <a:t>Contracts Executed</a:t>
            </a:r>
          </a:p>
        </p:txBody>
      </p:sp>
    </p:spTree>
    <p:extLst>
      <p:ext uri="{BB962C8B-B14F-4D97-AF65-F5344CB8AC3E}">
        <p14:creationId xmlns:p14="http://schemas.microsoft.com/office/powerpoint/2010/main" val="7579997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315B5E-7DDC-2B80-E241-4A5A5911A5D1}"/>
              </a:ext>
            </a:extLst>
          </p:cNvPr>
          <p:cNvSpPr>
            <a:spLocks noGrp="1"/>
          </p:cNvSpPr>
          <p:nvPr>
            <p:ph type="title"/>
          </p:nvPr>
        </p:nvSpPr>
        <p:spPr/>
        <p:txBody>
          <a:bodyPr/>
          <a:lstStyle/>
          <a:p>
            <a:r>
              <a:rPr lang="en-US" dirty="0"/>
              <a:t>Notes for Madrid	</a:t>
            </a:r>
          </a:p>
        </p:txBody>
      </p:sp>
      <p:sp>
        <p:nvSpPr>
          <p:cNvPr id="3" name="Content Placeholder 2">
            <a:extLst>
              <a:ext uri="{FF2B5EF4-FFF2-40B4-BE49-F238E27FC236}">
                <a16:creationId xmlns:a16="http://schemas.microsoft.com/office/drawing/2014/main" id="{A0CD2558-F8EE-AB9E-7DCF-87E3D413051F}"/>
              </a:ext>
            </a:extLst>
          </p:cNvPr>
          <p:cNvSpPr>
            <a:spLocks noGrp="1"/>
          </p:cNvSpPr>
          <p:nvPr>
            <p:ph idx="1"/>
          </p:nvPr>
        </p:nvSpPr>
        <p:spPr>
          <a:xfrm>
            <a:off x="334433" y="1341437"/>
            <a:ext cx="10409767" cy="5111749"/>
          </a:xfrm>
        </p:spPr>
        <p:txBody>
          <a:bodyPr/>
          <a:lstStyle/>
          <a:p>
            <a:r>
              <a:rPr lang="en-US" sz="2000" dirty="0">
                <a:highlight>
                  <a:srgbClr val="FFFF00"/>
                </a:highlight>
              </a:rPr>
              <a:t>2025 July 27 – Aug 1– </a:t>
            </a:r>
            <a:r>
              <a:rPr lang="en-US" sz="2000" dirty="0"/>
              <a:t>Madrid</a:t>
            </a:r>
          </a:p>
          <a:p>
            <a:pPr lvl="1"/>
            <a:r>
              <a:rPr lang="en-US" sz="2000" dirty="0"/>
              <a:t>Social – Award presentation for Paul</a:t>
            </a:r>
          </a:p>
          <a:p>
            <a:pPr lvl="1"/>
            <a:r>
              <a:rPr lang="en-US" sz="2000" dirty="0">
                <a:highlight>
                  <a:srgbClr val="99FF99"/>
                </a:highlight>
              </a:rPr>
              <a:t>IETF/IEEE 802 Leadership Meeting 2025 July 26 Saturday 9am-1pm</a:t>
            </a:r>
          </a:p>
          <a:p>
            <a:pPr lvl="1"/>
            <a:r>
              <a:rPr lang="en-US" sz="2000" dirty="0"/>
              <a:t>Reminder – Schedule moved 1 hour (start 9 am) add PM3 before dinner</a:t>
            </a:r>
            <a:br>
              <a:rPr lang="en-US" sz="2000" dirty="0"/>
            </a:br>
            <a:r>
              <a:rPr lang="en-US" sz="1800" dirty="0"/>
              <a:t>Nominal Time Blocks CET:</a:t>
            </a:r>
          </a:p>
          <a:p>
            <a:pPr lvl="3"/>
            <a:r>
              <a:rPr lang="en-US" sz="1800" dirty="0"/>
              <a:t>AM0=08:00-09:00;</a:t>
            </a:r>
          </a:p>
          <a:p>
            <a:pPr lvl="3"/>
            <a:r>
              <a:rPr lang="en-US" sz="1800" dirty="0"/>
              <a:t>AM1=09:00-11:00; </a:t>
            </a:r>
          </a:p>
          <a:p>
            <a:pPr lvl="3"/>
            <a:r>
              <a:rPr lang="en-US" sz="1800" dirty="0"/>
              <a:t>AM2=11:30-13:30; </a:t>
            </a:r>
          </a:p>
          <a:p>
            <a:pPr lvl="3"/>
            <a:r>
              <a:rPr lang="en-US" sz="1800" dirty="0"/>
              <a:t>Lunch 13:30-14:30 </a:t>
            </a:r>
          </a:p>
          <a:p>
            <a:pPr lvl="3"/>
            <a:r>
              <a:rPr lang="en-US" sz="1800" dirty="0"/>
              <a:t>PM1=14:30-16:30; </a:t>
            </a:r>
          </a:p>
          <a:p>
            <a:pPr lvl="3"/>
            <a:r>
              <a:rPr lang="en-US" sz="1800" dirty="0"/>
              <a:t>PM2=17:00-19:00; </a:t>
            </a:r>
          </a:p>
          <a:p>
            <a:pPr lvl="3"/>
            <a:r>
              <a:rPr lang="en-US" sz="1800" dirty="0"/>
              <a:t>PM3=19:30-21:30</a:t>
            </a:r>
          </a:p>
          <a:p>
            <a:pPr marL="457200" lvl="1" indent="0">
              <a:buNone/>
            </a:pPr>
            <a:r>
              <a:rPr lang="en-US" sz="2600" dirty="0"/>
              <a:t>Note: 	802 LMSC Opening is 08:00-10:15 CET </a:t>
            </a:r>
          </a:p>
          <a:p>
            <a:pPr marL="457200" lvl="1" indent="0">
              <a:buNone/>
            </a:pPr>
            <a:r>
              <a:rPr lang="en-US" sz="2600" dirty="0"/>
              <a:t>		802 LMSC Closing is 13:00-18:00 CET</a:t>
            </a:r>
          </a:p>
          <a:p>
            <a:pPr lvl="1"/>
            <a:endParaRPr lang="en-US" sz="1800" dirty="0"/>
          </a:p>
        </p:txBody>
      </p:sp>
    </p:spTree>
    <p:extLst>
      <p:ext uri="{BB962C8B-B14F-4D97-AF65-F5344CB8AC3E}">
        <p14:creationId xmlns:p14="http://schemas.microsoft.com/office/powerpoint/2010/main" val="11579797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0006D2-BBA5-3101-C2AF-4C18D619F081}"/>
              </a:ext>
            </a:extLst>
          </p:cNvPr>
          <p:cNvSpPr>
            <a:spLocks noGrp="1"/>
          </p:cNvSpPr>
          <p:nvPr>
            <p:ph type="title"/>
          </p:nvPr>
        </p:nvSpPr>
        <p:spPr/>
        <p:txBody>
          <a:bodyPr/>
          <a:lstStyle/>
          <a:p>
            <a:r>
              <a:rPr lang="en-US" dirty="0"/>
              <a:t>Suggested Rules Meeting Discussion - 1</a:t>
            </a:r>
          </a:p>
        </p:txBody>
      </p:sp>
      <p:sp>
        <p:nvSpPr>
          <p:cNvPr id="3" name="Content Placeholder 2">
            <a:extLst>
              <a:ext uri="{FF2B5EF4-FFF2-40B4-BE49-F238E27FC236}">
                <a16:creationId xmlns:a16="http://schemas.microsoft.com/office/drawing/2014/main" id="{8920A2F1-F520-9C3D-F930-9DE97839E1CD}"/>
              </a:ext>
            </a:extLst>
          </p:cNvPr>
          <p:cNvSpPr>
            <a:spLocks noGrp="1"/>
          </p:cNvSpPr>
          <p:nvPr>
            <p:ph idx="1"/>
          </p:nvPr>
        </p:nvSpPr>
        <p:spPr/>
        <p:txBody>
          <a:bodyPr/>
          <a:lstStyle/>
          <a:p>
            <a:r>
              <a:rPr lang="en-US" dirty="0"/>
              <a:t>Review when IEEE LMSC can Set Meeting Time</a:t>
            </a:r>
            <a:endParaRPr lang="en-US" sz="3200" dirty="0"/>
          </a:p>
          <a:p>
            <a:pPr lvl="1"/>
            <a:r>
              <a:rPr lang="en-US" dirty="0"/>
              <a:t>Does 4.1.4 provide precedence to 5.1?  </a:t>
            </a:r>
          </a:p>
          <a:p>
            <a:pPr lvl="1"/>
            <a:r>
              <a:rPr lang="en-US" dirty="0"/>
              <a:t>Does 5.1 allow the 802 LMSC to set time?</a:t>
            </a:r>
          </a:p>
          <a:p>
            <a:pPr lvl="1"/>
            <a:r>
              <a:rPr lang="en-US" dirty="0"/>
              <a:t>Add to Rules Meeting tonight.</a:t>
            </a:r>
          </a:p>
          <a:p>
            <a:pPr lvl="1"/>
            <a:r>
              <a:rPr lang="en-US" dirty="0"/>
              <a:t>More discussion on Thursday Morning Future Venue </a:t>
            </a:r>
            <a:r>
              <a:rPr lang="en-US" dirty="0" err="1"/>
              <a:t>AdHoc</a:t>
            </a:r>
            <a:r>
              <a:rPr lang="en-US" dirty="0"/>
              <a:t> - Resource review 7:30-8am</a:t>
            </a:r>
          </a:p>
          <a:p>
            <a:endParaRPr lang="en-US" dirty="0"/>
          </a:p>
        </p:txBody>
      </p:sp>
    </p:spTree>
    <p:extLst>
      <p:ext uri="{BB962C8B-B14F-4D97-AF65-F5344CB8AC3E}">
        <p14:creationId xmlns:p14="http://schemas.microsoft.com/office/powerpoint/2010/main" val="21929953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C3506B-2D2E-EDEE-2F47-683BE3EED1E0}"/>
              </a:ext>
            </a:extLst>
          </p:cNvPr>
          <p:cNvSpPr>
            <a:spLocks noGrp="1"/>
          </p:cNvSpPr>
          <p:nvPr>
            <p:ph type="title"/>
          </p:nvPr>
        </p:nvSpPr>
        <p:spPr/>
        <p:txBody>
          <a:bodyPr/>
          <a:lstStyle/>
          <a:p>
            <a:r>
              <a:rPr lang="en-US" dirty="0"/>
              <a:t>Suggested Rules Meeting Discussion - 2</a:t>
            </a:r>
          </a:p>
        </p:txBody>
      </p:sp>
      <p:sp>
        <p:nvSpPr>
          <p:cNvPr id="3" name="Content Placeholder 2">
            <a:extLst>
              <a:ext uri="{FF2B5EF4-FFF2-40B4-BE49-F238E27FC236}">
                <a16:creationId xmlns:a16="http://schemas.microsoft.com/office/drawing/2014/main" id="{62BD3C48-8D10-FDDF-8EF6-944C59E32F5C}"/>
              </a:ext>
            </a:extLst>
          </p:cNvPr>
          <p:cNvSpPr>
            <a:spLocks noGrp="1"/>
          </p:cNvSpPr>
          <p:nvPr>
            <p:ph idx="1"/>
          </p:nvPr>
        </p:nvSpPr>
        <p:spPr/>
        <p:txBody>
          <a:bodyPr/>
          <a:lstStyle/>
          <a:p>
            <a:r>
              <a:rPr lang="en-US" dirty="0"/>
              <a:t>Revisit Student Rules</a:t>
            </a:r>
          </a:p>
          <a:p>
            <a:pPr lvl="1"/>
            <a:r>
              <a:rPr lang="en-US" dirty="0"/>
              <a:t>There was a motion that set Student Registration fee to $100 for 2024 in November 2023 but then should have reverted to the published rule set by November 2022 motion going forward unless a change is made.</a:t>
            </a:r>
          </a:p>
          <a:p>
            <a:pPr lvl="1"/>
            <a:r>
              <a:rPr lang="en-US" dirty="0"/>
              <a:t>Will bring up tonight during Rules meeting – Review Students registering – how are we validating?</a:t>
            </a:r>
          </a:p>
          <a:p>
            <a:pPr lvl="1"/>
            <a:r>
              <a:rPr lang="en-US" dirty="0"/>
              <a:t>Are we seeing value in the registration type?</a:t>
            </a:r>
          </a:p>
        </p:txBody>
      </p:sp>
    </p:spTree>
    <p:extLst>
      <p:ext uri="{BB962C8B-B14F-4D97-AF65-F5344CB8AC3E}">
        <p14:creationId xmlns:p14="http://schemas.microsoft.com/office/powerpoint/2010/main" val="7861573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5028B8-9774-13DA-D027-609A161A661A}"/>
              </a:ext>
            </a:extLst>
          </p:cNvPr>
          <p:cNvSpPr>
            <a:spLocks noGrp="1"/>
          </p:cNvSpPr>
          <p:nvPr>
            <p:ph type="title"/>
          </p:nvPr>
        </p:nvSpPr>
        <p:spPr/>
        <p:txBody>
          <a:bodyPr/>
          <a:lstStyle/>
          <a:p>
            <a:r>
              <a:rPr lang="en-US" sz="2000" dirty="0"/>
              <a:t>IEEE 802 LMSC Operations Manual, v26 Revised 17 March 2023</a:t>
            </a:r>
          </a:p>
        </p:txBody>
      </p:sp>
      <p:sp>
        <p:nvSpPr>
          <p:cNvPr id="3" name="Content Placeholder 2">
            <a:extLst>
              <a:ext uri="{FF2B5EF4-FFF2-40B4-BE49-F238E27FC236}">
                <a16:creationId xmlns:a16="http://schemas.microsoft.com/office/drawing/2014/main" id="{6B5FF0A1-6B19-0C2F-9636-5305020E7CB0}"/>
              </a:ext>
            </a:extLst>
          </p:cNvPr>
          <p:cNvSpPr>
            <a:spLocks noGrp="1"/>
          </p:cNvSpPr>
          <p:nvPr>
            <p:ph idx="1"/>
          </p:nvPr>
        </p:nvSpPr>
        <p:spPr/>
        <p:txBody>
          <a:bodyPr/>
          <a:lstStyle/>
          <a:p>
            <a:r>
              <a:rPr lang="en-US" sz="2000" dirty="0"/>
              <a:t>5.1 Plenary Sessions </a:t>
            </a:r>
          </a:p>
          <a:p>
            <a:pPr lvl="1"/>
            <a:r>
              <a:rPr lang="en-US" sz="2000" dirty="0"/>
              <a:t>Plenary Sessions are the primary LMSC sessions. All active IEEE 802 LMSC Working Groups hold their Plenary Sessions during IEEE 802 LMSC Plenary Sessions. </a:t>
            </a:r>
          </a:p>
          <a:p>
            <a:pPr lvl="1"/>
            <a:r>
              <a:rPr lang="en-US" sz="2000" dirty="0"/>
              <a:t>IEEE 802 LMSC may collect fees, usually a registration fee, from all attendees of any portion of any technical meeting that is a part of an IEEE 802 LMSC Plenary Session to cover the expenses of the Plenary Session and the expenses of operating IEEE 802 LMSC. </a:t>
            </a:r>
          </a:p>
          <a:p>
            <a:pPr lvl="1"/>
            <a:r>
              <a:rPr lang="en-US" sz="2000" dirty="0"/>
              <a:t>A Plenary Session begins with the IEEE 802 LMSC Opening Meeting and ends with the IEEE 802 LMSC Closing Meeting. </a:t>
            </a:r>
            <a:r>
              <a:rPr lang="en-US" sz="2000" dirty="0">
                <a:highlight>
                  <a:srgbClr val="FFFF00"/>
                </a:highlight>
              </a:rPr>
              <a:t>The IEEE 802 LMSC determines the times and dates for these meetings. </a:t>
            </a:r>
          </a:p>
          <a:p>
            <a:pPr lvl="1"/>
            <a:r>
              <a:rPr lang="en-US" sz="2000" dirty="0"/>
              <a:t>Working group meetings during the Plenary Session </a:t>
            </a:r>
            <a:r>
              <a:rPr lang="en-US" sz="2000" dirty="0">
                <a:highlight>
                  <a:srgbClr val="FFFF00"/>
                </a:highlight>
              </a:rPr>
              <a:t>may begin after the end of the IEEE 802 LMSC Opening Meeting </a:t>
            </a:r>
            <a:r>
              <a:rPr lang="en-US" sz="2000" dirty="0"/>
              <a:t>and shall end prior to the start of the IEEE 802 LMSC Closing Meeting.”</a:t>
            </a:r>
          </a:p>
        </p:txBody>
      </p:sp>
    </p:spTree>
    <p:extLst>
      <p:ext uri="{BB962C8B-B14F-4D97-AF65-F5344CB8AC3E}">
        <p14:creationId xmlns:p14="http://schemas.microsoft.com/office/powerpoint/2010/main" val="28486181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602801-50EC-C793-050F-84A8127CF5F0}"/>
              </a:ext>
            </a:extLst>
          </p:cNvPr>
          <p:cNvSpPr>
            <a:spLocks noGrp="1"/>
          </p:cNvSpPr>
          <p:nvPr>
            <p:ph type="title"/>
          </p:nvPr>
        </p:nvSpPr>
        <p:spPr/>
        <p:txBody>
          <a:bodyPr/>
          <a:lstStyle/>
          <a:p>
            <a:r>
              <a:rPr lang="en-US" sz="2000" dirty="0"/>
              <a:t>IEEE 802 LMSC Operations Manual, v26 Revised 17 March 2023</a:t>
            </a:r>
          </a:p>
        </p:txBody>
      </p:sp>
      <p:sp>
        <p:nvSpPr>
          <p:cNvPr id="3" name="Content Placeholder 2">
            <a:extLst>
              <a:ext uri="{FF2B5EF4-FFF2-40B4-BE49-F238E27FC236}">
                <a16:creationId xmlns:a16="http://schemas.microsoft.com/office/drawing/2014/main" id="{29583209-DF55-B29B-1140-D81783134739}"/>
              </a:ext>
            </a:extLst>
          </p:cNvPr>
          <p:cNvSpPr>
            <a:spLocks noGrp="1"/>
          </p:cNvSpPr>
          <p:nvPr>
            <p:ph idx="1"/>
          </p:nvPr>
        </p:nvSpPr>
        <p:spPr/>
        <p:txBody>
          <a:bodyPr/>
          <a:lstStyle/>
          <a:p>
            <a:pPr marL="0" indent="0">
              <a:buNone/>
            </a:pPr>
            <a:r>
              <a:rPr lang="en-US" sz="2000" dirty="0"/>
              <a:t>4.1.4 </a:t>
            </a:r>
            <a:r>
              <a:rPr lang="en-US" sz="2000" dirty="0">
                <a:highlight>
                  <a:srgbClr val="FFFF00"/>
                </a:highlight>
              </a:rPr>
              <a:t>Procedure for limiting the length of the IEEE 802 sponsor meetings</a:t>
            </a:r>
          </a:p>
          <a:p>
            <a:r>
              <a:rPr lang="en-US" sz="2000" dirty="0"/>
              <a:t> d) For an in-person Plenary Session, the opening IEEE 802 LMSC meeting shall start at 8:00 a.m. and end no later than 10:30 a.m. on Monday morning and the closing IEEE 802 LMSC meeting shall start at 1:00 p.m. and shall end no later than 6:00 p.m. on Friday of the Plenary Session. </a:t>
            </a:r>
          </a:p>
          <a:p>
            <a:endParaRPr lang="en-US" sz="2000" dirty="0"/>
          </a:p>
          <a:p>
            <a:r>
              <a:rPr lang="en-US" sz="2000" dirty="0"/>
              <a:t>Does 4.1.4 provide precedence to 5.1?  </a:t>
            </a:r>
          </a:p>
          <a:p>
            <a:r>
              <a:rPr lang="en-US" sz="2000" dirty="0"/>
              <a:t>Does 5.1 allow the 802 LMSC to set time?</a:t>
            </a:r>
          </a:p>
          <a:p>
            <a:r>
              <a:rPr lang="en-US" sz="2000" dirty="0"/>
              <a:t>Add to Rules Meeting Monday Night.</a:t>
            </a:r>
          </a:p>
          <a:p>
            <a:r>
              <a:rPr lang="en-US" sz="2000" dirty="0"/>
              <a:t>More discussion on Thursday Morning Future Venue </a:t>
            </a:r>
            <a:r>
              <a:rPr lang="en-US" sz="2000" dirty="0" err="1"/>
              <a:t>AdHoc</a:t>
            </a:r>
            <a:r>
              <a:rPr lang="en-US" sz="2000" dirty="0"/>
              <a:t> - Resource review 7:30-8am</a:t>
            </a:r>
          </a:p>
        </p:txBody>
      </p:sp>
    </p:spTree>
    <p:extLst>
      <p:ext uri="{BB962C8B-B14F-4D97-AF65-F5344CB8AC3E}">
        <p14:creationId xmlns:p14="http://schemas.microsoft.com/office/powerpoint/2010/main" val="28147865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8A0BFC-FFDD-034D-F68B-E6E571F7BEB9}"/>
              </a:ext>
            </a:extLst>
          </p:cNvPr>
          <p:cNvSpPr>
            <a:spLocks noGrp="1"/>
          </p:cNvSpPr>
          <p:nvPr>
            <p:ph type="title"/>
          </p:nvPr>
        </p:nvSpPr>
        <p:spPr/>
        <p:txBody>
          <a:bodyPr/>
          <a:lstStyle/>
          <a:p>
            <a:r>
              <a:rPr lang="en-US" sz="2400" dirty="0"/>
              <a:t>IEEE 802 LMSC Chair's Guidelines and Standards Committee Policy Decisions, v37 11/17/2023</a:t>
            </a:r>
          </a:p>
        </p:txBody>
      </p:sp>
      <p:sp>
        <p:nvSpPr>
          <p:cNvPr id="3" name="Content Placeholder 2">
            <a:extLst>
              <a:ext uri="{FF2B5EF4-FFF2-40B4-BE49-F238E27FC236}">
                <a16:creationId xmlns:a16="http://schemas.microsoft.com/office/drawing/2014/main" id="{BC8BD841-E99B-9864-936C-4E7642D17F9B}"/>
              </a:ext>
            </a:extLst>
          </p:cNvPr>
          <p:cNvSpPr>
            <a:spLocks noGrp="1"/>
          </p:cNvSpPr>
          <p:nvPr>
            <p:ph idx="1"/>
          </p:nvPr>
        </p:nvSpPr>
        <p:spPr/>
        <p:txBody>
          <a:bodyPr/>
          <a:lstStyle/>
          <a:p>
            <a:r>
              <a:rPr lang="en-US" dirty="0"/>
              <a:t>4.2 Student Fees (LMSC motion origin, motion approved 17 November 2022.) </a:t>
            </a:r>
          </a:p>
          <a:p>
            <a:r>
              <a:rPr lang="en-US" dirty="0"/>
              <a:t>Superseded by Motion #3 during 2023 Nov 802 Closing Meeting for 2024 Sessions.</a:t>
            </a:r>
          </a:p>
          <a:p>
            <a:endParaRPr lang="en-US" dirty="0"/>
          </a:p>
          <a:p>
            <a:endParaRPr lang="en-US" dirty="0"/>
          </a:p>
          <a:p>
            <a:r>
              <a:rPr lang="en-US" dirty="0"/>
              <a:t>2025 Sessions – Student fee should have been revisited during the 2024 November Session.</a:t>
            </a:r>
          </a:p>
          <a:p>
            <a:endParaRPr lang="en-US" dirty="0"/>
          </a:p>
          <a:p>
            <a:endParaRPr lang="en-US" dirty="0"/>
          </a:p>
        </p:txBody>
      </p:sp>
      <p:pic>
        <p:nvPicPr>
          <p:cNvPr id="5" name="Picture 4">
            <a:extLst>
              <a:ext uri="{FF2B5EF4-FFF2-40B4-BE49-F238E27FC236}">
                <a16:creationId xmlns:a16="http://schemas.microsoft.com/office/drawing/2014/main" id="{DBC13381-130B-B7DC-B111-C70C9FB082FA}"/>
              </a:ext>
            </a:extLst>
          </p:cNvPr>
          <p:cNvPicPr>
            <a:picLocks noChangeAspect="1"/>
          </p:cNvPicPr>
          <p:nvPr/>
        </p:nvPicPr>
        <p:blipFill>
          <a:blip r:embed="rId2"/>
          <a:stretch>
            <a:fillRect/>
          </a:stretch>
        </p:blipFill>
        <p:spPr>
          <a:xfrm>
            <a:off x="1371600" y="3429001"/>
            <a:ext cx="7705725" cy="1219200"/>
          </a:xfrm>
          <a:prstGeom prst="rect">
            <a:avLst/>
          </a:prstGeom>
        </p:spPr>
      </p:pic>
    </p:spTree>
    <p:extLst>
      <p:ext uri="{BB962C8B-B14F-4D97-AF65-F5344CB8AC3E}">
        <p14:creationId xmlns:p14="http://schemas.microsoft.com/office/powerpoint/2010/main" val="6936409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90EFC08-7B92-C25C-8FBC-E9CE4D973E45}"/>
              </a:ext>
            </a:extLst>
          </p:cNvPr>
          <p:cNvSpPr>
            <a:spLocks noGrp="1"/>
          </p:cNvSpPr>
          <p:nvPr>
            <p:ph type="title"/>
          </p:nvPr>
        </p:nvSpPr>
        <p:spPr/>
        <p:txBody>
          <a:bodyPr/>
          <a:lstStyle/>
          <a:p>
            <a:r>
              <a:rPr lang="en-US" sz="2400" dirty="0"/>
              <a:t>IEEE 802 LMSC Chair's Guidelines and Standards Committee Policy Decisions, v37 11/17/2023</a:t>
            </a:r>
          </a:p>
        </p:txBody>
      </p:sp>
      <p:sp>
        <p:nvSpPr>
          <p:cNvPr id="3" name="Content Placeholder 2">
            <a:extLst>
              <a:ext uri="{FF2B5EF4-FFF2-40B4-BE49-F238E27FC236}">
                <a16:creationId xmlns:a16="http://schemas.microsoft.com/office/drawing/2014/main" id="{B0DAEC39-BF46-9893-2D6F-32222D649C67}"/>
              </a:ext>
            </a:extLst>
          </p:cNvPr>
          <p:cNvSpPr>
            <a:spLocks noGrp="1"/>
          </p:cNvSpPr>
          <p:nvPr>
            <p:ph idx="1"/>
          </p:nvPr>
        </p:nvSpPr>
        <p:spPr/>
        <p:txBody>
          <a:bodyPr/>
          <a:lstStyle/>
          <a:p>
            <a:pPr marL="0" indent="0">
              <a:buNone/>
            </a:pPr>
            <a:r>
              <a:rPr lang="en-US" sz="1400" dirty="0"/>
              <a:t>4.2 Student Fees </a:t>
            </a:r>
          </a:p>
          <a:p>
            <a:pPr marL="0" indent="0">
              <a:buNone/>
            </a:pPr>
            <a:r>
              <a:rPr lang="en-US" sz="1400" dirty="0"/>
              <a:t>(LMSC motion origin, motion approved 17 November 2022.) </a:t>
            </a:r>
          </a:p>
          <a:p>
            <a:pPr marL="0" indent="0">
              <a:buNone/>
            </a:pPr>
            <a:r>
              <a:rPr lang="en-US" sz="1400" dirty="0"/>
              <a:t>This guideline defines how IEEE 802 will handle student registration fees. </a:t>
            </a:r>
          </a:p>
          <a:p>
            <a:pPr marL="0" indent="0">
              <a:buNone/>
            </a:pPr>
            <a:r>
              <a:rPr lang="en-US" sz="1400" dirty="0"/>
              <a:t>Moved: Student registration fee at the IEEE 802 plenary sessions of $150. </a:t>
            </a:r>
          </a:p>
          <a:p>
            <a:pPr marL="400050" lvl="1" indent="0">
              <a:buNone/>
            </a:pPr>
            <a:r>
              <a:rPr lang="en-US" sz="1400" dirty="0"/>
              <a:t>1) This motion is effective from the November 2022 plenary session onward. </a:t>
            </a:r>
          </a:p>
          <a:p>
            <a:pPr marL="400050" lvl="1" indent="0">
              <a:buNone/>
            </a:pPr>
            <a:r>
              <a:rPr lang="en-US" sz="1400" dirty="0"/>
              <a:t>2) Professors and academic staff need to pay the full registration fee. There are no exceptions to that rule. Retirees, out of work attendees also pay the full rate. IEEE 802 already has a number of university members attending and they will continue to pay the full fee. </a:t>
            </a:r>
          </a:p>
          <a:p>
            <a:pPr marL="400050" lvl="1" indent="0">
              <a:buNone/>
            </a:pPr>
            <a:r>
              <a:rPr lang="en-US" sz="1400" dirty="0"/>
              <a:t>3) The student discount is based upon: </a:t>
            </a:r>
          </a:p>
          <a:p>
            <a:pPr marL="800100" lvl="2" indent="0">
              <a:buNone/>
            </a:pPr>
            <a:r>
              <a:rPr lang="en-US" sz="1400" dirty="0"/>
              <a:t>a) Student attendance will not count toward voting rights.</a:t>
            </a:r>
          </a:p>
          <a:p>
            <a:pPr marL="800100" lvl="2" indent="0">
              <a:buNone/>
            </a:pPr>
            <a:r>
              <a:rPr lang="en-US" sz="1400" dirty="0"/>
              <a:t>b) Students will not be included in the Membership Data Base for future meeting announcements. Since students are expected to change status rapidly, we don't want to try to keep track of their address. </a:t>
            </a:r>
          </a:p>
          <a:p>
            <a:pPr marL="800100" lvl="2" indent="0">
              <a:buNone/>
            </a:pPr>
            <a:r>
              <a:rPr lang="en-US" sz="1400" dirty="0"/>
              <a:t>c) Students might join a Working Group Chair's reflector, at the discretion of the Working Group Chair. </a:t>
            </a:r>
          </a:p>
          <a:p>
            <a:pPr marL="400050" lvl="1" indent="0">
              <a:buNone/>
            </a:pPr>
            <a:r>
              <a:rPr lang="en-US" sz="1400" dirty="0"/>
              <a:t>To obtain this discount, a member of the LMSC needs to certify the student. This will typically require the LMSC member to confirm that the individual is a student and that the LMSC member has explained the process for attending IEEE 802 meetings. </a:t>
            </a:r>
          </a:p>
          <a:p>
            <a:pPr marL="400050" lvl="1" indent="0">
              <a:buNone/>
            </a:pPr>
            <a:r>
              <a:rPr lang="en-US" sz="1400" dirty="0"/>
              <a:t>Registration form will be filled out and fee will be paid at the meeting in normal manner. Student Badge will designate "student". </a:t>
            </a:r>
          </a:p>
          <a:p>
            <a:pPr marL="400050" lvl="1" indent="0">
              <a:buNone/>
            </a:pPr>
            <a:r>
              <a:rPr lang="en-US" sz="1400" dirty="0"/>
              <a:t>A student is defined as currently taking at least 50% of a normal full-time academic program in an IEEE designated field of interest for the current academic year. </a:t>
            </a:r>
          </a:p>
          <a:p>
            <a:pPr marL="400050" lvl="1" indent="0">
              <a:buNone/>
            </a:pPr>
            <a:r>
              <a:rPr lang="en-US" sz="1400" dirty="0"/>
              <a:t>The number of student discounts at a meeting will be limited to the first 10 applications.</a:t>
            </a:r>
          </a:p>
        </p:txBody>
      </p:sp>
    </p:spTree>
    <p:extLst>
      <p:ext uri="{BB962C8B-B14F-4D97-AF65-F5344CB8AC3E}">
        <p14:creationId xmlns:p14="http://schemas.microsoft.com/office/powerpoint/2010/main" val="29095318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Future Venue </a:t>
            </a:r>
            <a:r>
              <a:rPr lang="en-US" dirty="0" err="1"/>
              <a:t>AdHocs</a:t>
            </a:r>
            <a:r>
              <a:rPr lang="en-US" dirty="0"/>
              <a:t>  --</a:t>
            </a:r>
          </a:p>
        </p:txBody>
      </p:sp>
      <p:sp>
        <p:nvSpPr>
          <p:cNvPr id="5" name="Text Placeholder 4"/>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3470164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4E429-8CBB-47AA-A76C-53DEE065DAB6}"/>
              </a:ext>
            </a:extLst>
          </p:cNvPr>
          <p:cNvSpPr>
            <a:spLocks noGrp="1"/>
          </p:cNvSpPr>
          <p:nvPr>
            <p:ph type="title"/>
          </p:nvPr>
        </p:nvSpPr>
        <p:spPr/>
        <p:txBody>
          <a:bodyPr/>
          <a:lstStyle/>
          <a:p>
            <a:r>
              <a:rPr lang="en-US" dirty="0"/>
              <a:t>Event Conduct and Safety Statement </a:t>
            </a:r>
          </a:p>
        </p:txBody>
      </p:sp>
      <p:sp>
        <p:nvSpPr>
          <p:cNvPr id="3" name="Content Placeholder 2">
            <a:extLst>
              <a:ext uri="{FF2B5EF4-FFF2-40B4-BE49-F238E27FC236}">
                <a16:creationId xmlns:a16="http://schemas.microsoft.com/office/drawing/2014/main" id="{B89D95A9-3AFC-4A69-B066-4CBB6E9E0CAF}"/>
              </a:ext>
            </a:extLst>
          </p:cNvPr>
          <p:cNvSpPr>
            <a:spLocks noGrp="1"/>
          </p:cNvSpPr>
          <p:nvPr>
            <p:ph idx="1"/>
          </p:nvPr>
        </p:nvSpPr>
        <p:spPr>
          <a:xfrm>
            <a:off x="609599" y="1341438"/>
            <a:ext cx="10972800" cy="4525962"/>
          </a:xfrm>
        </p:spPr>
        <p:txBody>
          <a:bodyPr/>
          <a:lstStyle/>
          <a:p>
            <a:r>
              <a:rPr lang="en-US" sz="2400" dirty="0"/>
              <a:t>IEEE believes that science, technology, and engineering are fundamental human activities, for which openness, international collaboration, and the free flow of talent and ideas are essential. Its meetings, conferences, and other events seek to enable engaging, thought-provoking conversations that support IEEE’s core mission of advancing technology for humanity. Accordingly, IEEE is committed to providing a safe, productive, and welcoming environment to all participants, including staff and vendors, at IEEE-related events.</a:t>
            </a:r>
          </a:p>
        </p:txBody>
      </p:sp>
    </p:spTree>
    <p:extLst>
      <p:ext uri="{BB962C8B-B14F-4D97-AF65-F5344CB8AC3E}">
        <p14:creationId xmlns:p14="http://schemas.microsoft.com/office/powerpoint/2010/main" val="31017341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10972800" cy="990600"/>
          </a:xfrm>
        </p:spPr>
        <p:txBody>
          <a:bodyPr/>
          <a:lstStyle/>
          <a:p>
            <a:r>
              <a:rPr lang="en-US" sz="3200" dirty="0"/>
              <a:t>Future Venue </a:t>
            </a:r>
            <a:r>
              <a:rPr lang="en-US" sz="3200" dirty="0" err="1"/>
              <a:t>AdHoc</a:t>
            </a:r>
            <a:r>
              <a:rPr lang="en-US" sz="3200" dirty="0"/>
              <a:t> – Resource review/planning </a:t>
            </a:r>
            <a:br>
              <a:rPr lang="en-US" sz="3200" dirty="0"/>
            </a:br>
            <a:r>
              <a:rPr lang="en-US" sz="3200" dirty="0"/>
              <a:t>– Thurs 7:30 am</a:t>
            </a:r>
          </a:p>
        </p:txBody>
      </p:sp>
      <p:sp>
        <p:nvSpPr>
          <p:cNvPr id="3" name="Content Placeholder 2"/>
          <p:cNvSpPr>
            <a:spLocks noGrp="1"/>
          </p:cNvSpPr>
          <p:nvPr>
            <p:ph idx="1"/>
          </p:nvPr>
        </p:nvSpPr>
        <p:spPr>
          <a:xfrm>
            <a:off x="334433" y="1828800"/>
            <a:ext cx="10972800" cy="4038600"/>
          </a:xfrm>
        </p:spPr>
        <p:txBody>
          <a:bodyPr/>
          <a:lstStyle/>
          <a:p>
            <a:r>
              <a:rPr lang="en-US" dirty="0"/>
              <a:t>Proposed Agenda:</a:t>
            </a:r>
          </a:p>
          <a:p>
            <a:pPr lvl="1"/>
            <a:r>
              <a:rPr lang="en-US" dirty="0"/>
              <a:t>Start time 7:30 am</a:t>
            </a:r>
          </a:p>
          <a:p>
            <a:pPr lvl="1"/>
            <a:r>
              <a:rPr lang="en-US" dirty="0"/>
              <a:t>Review Meeting Space Summary for </a:t>
            </a:r>
            <a:r>
              <a:rPr lang="en-GB" dirty="0"/>
              <a:t>2025 July 802 Plenary </a:t>
            </a:r>
            <a:r>
              <a:rPr lang="en-US" sz="2800" b="0" dirty="0"/>
              <a:t>Melia Castilla Madrid, Madrid, Spain </a:t>
            </a:r>
            <a:endParaRPr lang="en-GB" dirty="0"/>
          </a:p>
          <a:p>
            <a:pPr lvl="1"/>
            <a:r>
              <a:rPr lang="en-GB" dirty="0"/>
              <a:t>Adjourn 8:00am</a:t>
            </a:r>
          </a:p>
        </p:txBody>
      </p:sp>
    </p:spTree>
    <p:extLst>
      <p:ext uri="{BB962C8B-B14F-4D97-AF65-F5344CB8AC3E}">
        <p14:creationId xmlns:p14="http://schemas.microsoft.com/office/powerpoint/2010/main" val="33739785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A7AD44-D259-5659-06A1-2D567B8CE715}"/>
              </a:ext>
            </a:extLst>
          </p:cNvPr>
          <p:cNvSpPr>
            <a:spLocks noGrp="1"/>
          </p:cNvSpPr>
          <p:nvPr>
            <p:ph type="title"/>
          </p:nvPr>
        </p:nvSpPr>
        <p:spPr/>
        <p:txBody>
          <a:bodyPr/>
          <a:lstStyle/>
          <a:p>
            <a:r>
              <a:rPr lang="en-US" sz="3600" dirty="0">
                <a:highlight>
                  <a:srgbClr val="FFFF00"/>
                </a:highlight>
              </a:rPr>
              <a:t>2025 July 27 – Aug 1– </a:t>
            </a:r>
            <a:r>
              <a:rPr lang="en-US" sz="3600" dirty="0"/>
              <a:t>Madrid</a:t>
            </a:r>
            <a:endParaRPr lang="en-US" dirty="0"/>
          </a:p>
        </p:txBody>
      </p:sp>
      <p:sp>
        <p:nvSpPr>
          <p:cNvPr id="3" name="Content Placeholder 2">
            <a:extLst>
              <a:ext uri="{FF2B5EF4-FFF2-40B4-BE49-F238E27FC236}">
                <a16:creationId xmlns:a16="http://schemas.microsoft.com/office/drawing/2014/main" id="{4BEDE28F-A8B6-5DAA-94DA-AB3FF84D31A2}"/>
              </a:ext>
            </a:extLst>
          </p:cNvPr>
          <p:cNvSpPr>
            <a:spLocks noGrp="1"/>
          </p:cNvSpPr>
          <p:nvPr>
            <p:ph idx="1"/>
          </p:nvPr>
        </p:nvSpPr>
        <p:spPr>
          <a:xfrm>
            <a:off x="334433" y="1341437"/>
            <a:ext cx="10972800" cy="5111749"/>
          </a:xfrm>
        </p:spPr>
        <p:txBody>
          <a:bodyPr/>
          <a:lstStyle/>
          <a:p>
            <a:r>
              <a:rPr lang="en-US" sz="2000" dirty="0">
                <a:highlight>
                  <a:srgbClr val="FFFF00"/>
                </a:highlight>
              </a:rPr>
              <a:t>2025 July 27 – Aug 1– </a:t>
            </a:r>
            <a:r>
              <a:rPr lang="en-US" sz="2000" dirty="0"/>
              <a:t>Madrid</a:t>
            </a:r>
          </a:p>
          <a:p>
            <a:pPr lvl="1"/>
            <a:r>
              <a:rPr lang="en-US" sz="2000" dirty="0"/>
              <a:t>Social – Award presentation for Paul</a:t>
            </a:r>
          </a:p>
          <a:p>
            <a:pPr lvl="1"/>
            <a:r>
              <a:rPr lang="en-US" sz="2000" dirty="0">
                <a:highlight>
                  <a:srgbClr val="99FF99"/>
                </a:highlight>
              </a:rPr>
              <a:t>IETF/IEEE 802 Leadership Meeting 2025 July 26 Saturday 9am-1pm</a:t>
            </a:r>
          </a:p>
          <a:p>
            <a:pPr lvl="1"/>
            <a:r>
              <a:rPr lang="en-US" sz="2000" dirty="0"/>
              <a:t>Reminder – Schedule moved 1 hour (start 9 am) add PM3 before dinner</a:t>
            </a:r>
            <a:br>
              <a:rPr lang="en-US" sz="2000" dirty="0"/>
            </a:br>
            <a:r>
              <a:rPr lang="en-US" sz="1800" dirty="0"/>
              <a:t>Nominal Time Blocks CET:</a:t>
            </a:r>
          </a:p>
          <a:p>
            <a:pPr lvl="3"/>
            <a:r>
              <a:rPr lang="en-US" sz="1800" dirty="0"/>
              <a:t>AM0=08:00-09:00</a:t>
            </a:r>
          </a:p>
          <a:p>
            <a:pPr lvl="3"/>
            <a:r>
              <a:rPr lang="en-US" sz="1800" dirty="0"/>
              <a:t>AM1=09:00-11:00; </a:t>
            </a:r>
          </a:p>
          <a:p>
            <a:pPr lvl="3"/>
            <a:r>
              <a:rPr lang="en-US" sz="1800" dirty="0"/>
              <a:t>AM2=11:30-13:30; </a:t>
            </a:r>
          </a:p>
          <a:p>
            <a:pPr lvl="3"/>
            <a:r>
              <a:rPr lang="en-US" sz="1800" dirty="0"/>
              <a:t>Lunch 13:30-14:30 </a:t>
            </a:r>
          </a:p>
          <a:p>
            <a:pPr lvl="3"/>
            <a:r>
              <a:rPr lang="en-US" sz="1800" dirty="0"/>
              <a:t>PM1=14:30-16:30; </a:t>
            </a:r>
          </a:p>
          <a:p>
            <a:pPr lvl="3"/>
            <a:r>
              <a:rPr lang="en-US" sz="1800" dirty="0"/>
              <a:t>PM2=17:00-19:00; </a:t>
            </a:r>
          </a:p>
          <a:p>
            <a:pPr lvl="3"/>
            <a:r>
              <a:rPr lang="en-US" sz="1800" dirty="0"/>
              <a:t>PM3=19:30-21:30</a:t>
            </a:r>
          </a:p>
          <a:p>
            <a:pPr marL="457200" lvl="1" indent="0">
              <a:buNone/>
            </a:pPr>
            <a:r>
              <a:rPr lang="en-US" sz="2600" dirty="0"/>
              <a:t>Note: 	802 LMSC Opening is 08:00-10:15 CET </a:t>
            </a:r>
          </a:p>
          <a:p>
            <a:pPr marL="457200" lvl="1" indent="0">
              <a:buNone/>
            </a:pPr>
            <a:r>
              <a:rPr lang="en-US" sz="2600" dirty="0"/>
              <a:t>		802 LMSC Closing is 13:00-18:00 CET</a:t>
            </a:r>
          </a:p>
          <a:p>
            <a:endParaRPr lang="en-US" dirty="0"/>
          </a:p>
        </p:txBody>
      </p:sp>
    </p:spTree>
    <p:extLst>
      <p:ext uri="{BB962C8B-B14F-4D97-AF65-F5344CB8AC3E}">
        <p14:creationId xmlns:p14="http://schemas.microsoft.com/office/powerpoint/2010/main" val="28220435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10972800" cy="838200"/>
          </a:xfrm>
        </p:spPr>
        <p:txBody>
          <a:bodyPr/>
          <a:lstStyle/>
          <a:p>
            <a:r>
              <a:rPr lang="en-US" dirty="0"/>
              <a:t>Future Venues </a:t>
            </a:r>
            <a:r>
              <a:rPr lang="en-US" dirty="0" err="1"/>
              <a:t>AdHoc</a:t>
            </a:r>
            <a:r>
              <a:rPr lang="en-US" dirty="0"/>
              <a:t> - Contract Status– Thurs 8 am</a:t>
            </a:r>
          </a:p>
        </p:txBody>
      </p:sp>
      <p:sp>
        <p:nvSpPr>
          <p:cNvPr id="3" name="Content Placeholder 2"/>
          <p:cNvSpPr>
            <a:spLocks noGrp="1"/>
          </p:cNvSpPr>
          <p:nvPr>
            <p:ph idx="1"/>
          </p:nvPr>
        </p:nvSpPr>
        <p:spPr>
          <a:xfrm>
            <a:off x="334433" y="1341438"/>
            <a:ext cx="10972800" cy="5135562"/>
          </a:xfrm>
        </p:spPr>
        <p:txBody>
          <a:bodyPr/>
          <a:lstStyle/>
          <a:p>
            <a:r>
              <a:rPr lang="en-US" sz="2800" dirty="0"/>
              <a:t>Proposed Future Venues </a:t>
            </a:r>
            <a:r>
              <a:rPr lang="en-US" sz="2800" dirty="0" err="1"/>
              <a:t>AdHoc</a:t>
            </a:r>
            <a:r>
              <a:rPr lang="en-US" sz="2800" dirty="0"/>
              <a:t> Agenda:</a:t>
            </a:r>
          </a:p>
          <a:p>
            <a:pPr lvl="1"/>
            <a:r>
              <a:rPr lang="en-US" dirty="0"/>
              <a:t>Start time – 8:00 am</a:t>
            </a:r>
          </a:p>
          <a:p>
            <a:pPr lvl="2"/>
            <a:r>
              <a:rPr lang="en-US" sz="2000" dirty="0"/>
              <a:t>Review Contract Status</a:t>
            </a:r>
          </a:p>
          <a:p>
            <a:pPr lvl="2"/>
            <a:r>
              <a:rPr lang="en-US" sz="2000" dirty="0"/>
              <a:t>Future Issues</a:t>
            </a:r>
          </a:p>
          <a:p>
            <a:pPr lvl="2"/>
            <a:r>
              <a:rPr lang="en-US" sz="2000" dirty="0"/>
              <a:t>Timing for 2025 July Session</a:t>
            </a:r>
          </a:p>
          <a:p>
            <a:pPr lvl="2"/>
            <a:endParaRPr lang="en-US" sz="2000" dirty="0"/>
          </a:p>
          <a:p>
            <a:pPr lvl="1"/>
            <a:r>
              <a:rPr lang="en-US" dirty="0"/>
              <a:t>End time – 9:00am</a:t>
            </a:r>
          </a:p>
          <a:p>
            <a:pPr lvl="1"/>
            <a:endParaRPr lang="en-US" sz="3600" dirty="0"/>
          </a:p>
          <a:p>
            <a:pPr lvl="1"/>
            <a:endParaRPr lang="en-US" sz="3600" dirty="0"/>
          </a:p>
        </p:txBody>
      </p:sp>
    </p:spTree>
    <p:extLst>
      <p:ext uri="{BB962C8B-B14F-4D97-AF65-F5344CB8AC3E}">
        <p14:creationId xmlns:p14="http://schemas.microsoft.com/office/powerpoint/2010/main" val="13039615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B5E389-5D72-70AA-E897-53C1322CC89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46EBCF6-D30B-1A2C-E1FF-98E735BFFB7E}"/>
              </a:ext>
            </a:extLst>
          </p:cNvPr>
          <p:cNvSpPr>
            <a:spLocks noGrp="1"/>
          </p:cNvSpPr>
          <p:nvPr>
            <p:ph type="title"/>
          </p:nvPr>
        </p:nvSpPr>
        <p:spPr>
          <a:xfrm>
            <a:off x="914401" y="685801"/>
            <a:ext cx="10361084" cy="533399"/>
          </a:xfrm>
        </p:spPr>
        <p:txBody>
          <a:bodyPr/>
          <a:lstStyle/>
          <a:p>
            <a:r>
              <a:rPr lang="en-US" altLang="en-US" dirty="0"/>
              <a:t>Future 802 Plenary Venue Contract Status</a:t>
            </a:r>
            <a:endParaRPr lang="en-US" dirty="0"/>
          </a:p>
        </p:txBody>
      </p:sp>
      <p:sp>
        <p:nvSpPr>
          <p:cNvPr id="8" name="TextBox 7">
            <a:extLst>
              <a:ext uri="{FF2B5EF4-FFF2-40B4-BE49-F238E27FC236}">
                <a16:creationId xmlns:a16="http://schemas.microsoft.com/office/drawing/2014/main" id="{EF94DB34-1211-69DC-4A0E-30F1177952C9}"/>
              </a:ext>
            </a:extLst>
          </p:cNvPr>
          <p:cNvSpPr txBox="1"/>
          <p:nvPr/>
        </p:nvSpPr>
        <p:spPr>
          <a:xfrm>
            <a:off x="8382000" y="6062246"/>
            <a:ext cx="2667001" cy="338554"/>
          </a:xfrm>
          <a:prstGeom prst="rect">
            <a:avLst/>
          </a:prstGeom>
          <a:noFill/>
        </p:spPr>
        <p:txBody>
          <a:bodyPr wrap="square" rtlCol="0">
            <a:spAutoFit/>
          </a:bodyPr>
          <a:lstStyle/>
          <a:p>
            <a:r>
              <a:rPr lang="en-US" sz="1600" dirty="0">
                <a:solidFill>
                  <a:schemeClr val="accent1">
                    <a:lumMod val="50000"/>
                  </a:schemeClr>
                </a:solidFill>
              </a:rPr>
              <a:t>As of  March 8, 2025</a:t>
            </a:r>
          </a:p>
        </p:txBody>
      </p:sp>
      <p:sp>
        <p:nvSpPr>
          <p:cNvPr id="10" name="Content Placeholder 2">
            <a:extLst>
              <a:ext uri="{FF2B5EF4-FFF2-40B4-BE49-F238E27FC236}">
                <a16:creationId xmlns:a16="http://schemas.microsoft.com/office/drawing/2014/main" id="{F3A499F2-9837-1C23-0C61-736F130A23CF}"/>
              </a:ext>
            </a:extLst>
          </p:cNvPr>
          <p:cNvSpPr>
            <a:spLocks noGrp="1"/>
          </p:cNvSpPr>
          <p:nvPr>
            <p:ph idx="1"/>
          </p:nvPr>
        </p:nvSpPr>
        <p:spPr>
          <a:xfrm>
            <a:off x="914401" y="1298576"/>
            <a:ext cx="10515599" cy="4873623"/>
          </a:xfrm>
        </p:spPr>
        <p:txBody>
          <a:bodyPr/>
          <a:lstStyle/>
          <a:p>
            <a:pPr>
              <a:buFont typeface="Wingdings" panose="05000000000000000000" pitchFamily="2" charset="2"/>
              <a:buChar char="q"/>
            </a:pPr>
            <a:r>
              <a:rPr lang="en-US" sz="1900" b="0" dirty="0">
                <a:highlight>
                  <a:srgbClr val="33CCFF"/>
                </a:highlight>
              </a:rPr>
              <a:t>2025 March 9-14 –Hilton Atlanta, Atlanta, GA, United States (2 of 2 – March 2020).</a:t>
            </a:r>
          </a:p>
          <a:p>
            <a:pPr>
              <a:buFont typeface="Wingdings" panose="05000000000000000000" pitchFamily="2" charset="2"/>
              <a:buChar char="q"/>
            </a:pPr>
            <a:r>
              <a:rPr lang="en-US" sz="1900" b="0" dirty="0">
                <a:highlight>
                  <a:srgbClr val="FFFF00"/>
                </a:highlight>
              </a:rPr>
              <a:t>2025 July 27-August 1 –Melia Castilla Madrid, Madrid, Spain (</a:t>
            </a:r>
            <a:r>
              <a:rPr lang="en-US" sz="1900" b="0" dirty="0">
                <a:solidFill>
                  <a:srgbClr val="C00000"/>
                </a:solidFill>
                <a:highlight>
                  <a:srgbClr val="FFFF00"/>
                </a:highlight>
              </a:rPr>
              <a:t>NOTE: Week of July 27</a:t>
            </a:r>
            <a:r>
              <a:rPr lang="en-US" sz="1900" b="0" dirty="0">
                <a:highlight>
                  <a:srgbClr val="FFFF00"/>
                </a:highlight>
              </a:rPr>
              <a:t>)</a:t>
            </a:r>
          </a:p>
          <a:p>
            <a:pPr>
              <a:buFont typeface="Wingdings" panose="05000000000000000000" pitchFamily="2" charset="2"/>
              <a:buChar char="q"/>
            </a:pPr>
            <a:r>
              <a:rPr lang="en-US" sz="1900" b="0" dirty="0">
                <a:highlight>
                  <a:srgbClr val="00FF00"/>
                </a:highlight>
              </a:rPr>
              <a:t>2025 November 9-14 – Marriott Marquis Queen’s Park, Bangkok, Thailand</a:t>
            </a:r>
          </a:p>
          <a:p>
            <a:pPr>
              <a:buFont typeface="Wingdings" panose="05000000000000000000" pitchFamily="2" charset="2"/>
              <a:buChar char="q"/>
            </a:pPr>
            <a:r>
              <a:rPr lang="en-US" sz="1900" b="0" dirty="0">
                <a:highlight>
                  <a:srgbClr val="00FF00"/>
                </a:highlight>
              </a:rPr>
              <a:t>2026 March 8-13 - Hyatt Regency Vancouver, Vancouver, Canada (Changed from Chicago)</a:t>
            </a:r>
          </a:p>
          <a:p>
            <a:pPr>
              <a:buFont typeface="Wingdings" panose="05000000000000000000" pitchFamily="2" charset="2"/>
              <a:buChar char="q"/>
            </a:pPr>
            <a:r>
              <a:rPr lang="en-US" sz="1900" b="0" dirty="0">
                <a:highlight>
                  <a:srgbClr val="33CCFF"/>
                </a:highlight>
              </a:rPr>
              <a:t>2026 July 12-17 – Le Centre Sheraton Montreal, Montreal (July 2022 attrition offset)</a:t>
            </a:r>
          </a:p>
          <a:p>
            <a:pPr>
              <a:buFont typeface="Wingdings" panose="05000000000000000000" pitchFamily="2" charset="2"/>
              <a:buChar char="q"/>
            </a:pPr>
            <a:r>
              <a:rPr lang="en-US" sz="1900" b="0" dirty="0">
                <a:highlight>
                  <a:srgbClr val="00FF00"/>
                </a:highlight>
              </a:rPr>
              <a:t>2026 November 8-13 -  </a:t>
            </a:r>
            <a:r>
              <a:rPr lang="en-US" sz="1900" b="0" kern="1200" dirty="0">
                <a:highlight>
                  <a:srgbClr val="00FF00"/>
                </a:highlight>
                <a:cs typeface="+mn-cs"/>
              </a:rPr>
              <a:t>Marriott Marquis Queen’s Park, Bangkok, Thailand </a:t>
            </a:r>
          </a:p>
          <a:p>
            <a:pPr>
              <a:buFont typeface="Wingdings" panose="05000000000000000000" pitchFamily="2" charset="2"/>
              <a:buChar char="v"/>
            </a:pPr>
            <a:r>
              <a:rPr lang="en-US" sz="1900" b="0" dirty="0">
                <a:highlight>
                  <a:srgbClr val="33CCFF"/>
                </a:highlight>
              </a:rPr>
              <a:t>2027 March 14-19 – Hilton Atlanta, Atlanta, GA, United States (offset potential shortfall 2023/2025)</a:t>
            </a:r>
          </a:p>
          <a:p>
            <a:pPr>
              <a:buFont typeface="Wingdings" panose="05000000000000000000" pitchFamily="2" charset="2"/>
              <a:buChar char="v"/>
            </a:pPr>
            <a:r>
              <a:rPr lang="en-US" sz="1900" b="0" dirty="0">
                <a:highlight>
                  <a:srgbClr val="00FF00"/>
                </a:highlight>
              </a:rPr>
              <a:t>2027 July  11-16 -  </a:t>
            </a:r>
            <a:r>
              <a:rPr lang="en-US" sz="1900" b="0" kern="1200" dirty="0" err="1">
                <a:highlight>
                  <a:srgbClr val="00FF00"/>
                </a:highlight>
                <a:cs typeface="+mn-cs"/>
              </a:rPr>
              <a:t>Gothia</a:t>
            </a:r>
            <a:r>
              <a:rPr lang="en-US" sz="1900" b="0" kern="1200" dirty="0">
                <a:highlight>
                  <a:srgbClr val="00FF00"/>
                </a:highlight>
                <a:cs typeface="+mn-cs"/>
              </a:rPr>
              <a:t> Towers, Gothenburg, Sweden</a:t>
            </a:r>
          </a:p>
          <a:p>
            <a:pPr>
              <a:buFont typeface="Wingdings" panose="05000000000000000000" pitchFamily="2" charset="2"/>
              <a:buChar char="q"/>
            </a:pPr>
            <a:r>
              <a:rPr lang="en-US" sz="1900" b="0" dirty="0"/>
              <a:t>2027 November 14-19 – Hawaiian Village, Oahu, Hawaii, United States</a:t>
            </a:r>
          </a:p>
          <a:p>
            <a:pPr>
              <a:buFont typeface="Wingdings" panose="05000000000000000000" pitchFamily="2" charset="2"/>
              <a:buChar char="q"/>
            </a:pPr>
            <a:r>
              <a:rPr lang="en-US" sz="1900" dirty="0">
                <a:highlight>
                  <a:srgbClr val="00FFFF"/>
                </a:highlight>
              </a:rPr>
              <a:t>2028 July 9-14 – Sheraton Le Centre Montreal, Montreal, Quebec, Canada</a:t>
            </a:r>
          </a:p>
          <a:p>
            <a:pPr marL="0" indent="0"/>
            <a:endParaRPr lang="en-US" sz="1900" dirty="0">
              <a:highlight>
                <a:srgbClr val="00FFFF"/>
              </a:highlight>
            </a:endParaRPr>
          </a:p>
          <a:p>
            <a:pPr>
              <a:buFont typeface="Wingdings" panose="05000000000000000000" pitchFamily="2" charset="2"/>
              <a:buChar char="v"/>
            </a:pPr>
            <a:r>
              <a:rPr lang="en-US" sz="1900" b="0" dirty="0">
                <a:solidFill>
                  <a:srgbClr val="0070C0"/>
                </a:solidFill>
              </a:rPr>
              <a:t>802 EC Approved – Contract is in negotiations and will be sent to IEEE CEE and IEEE Legal.</a:t>
            </a:r>
          </a:p>
          <a:p>
            <a:pPr>
              <a:buFont typeface="Wingdings" panose="05000000000000000000" pitchFamily="2" charset="2"/>
              <a:buChar char="q"/>
            </a:pPr>
            <a:r>
              <a:rPr lang="en-US" sz="1900" b="0" dirty="0">
                <a:solidFill>
                  <a:srgbClr val="0070C0"/>
                </a:solidFill>
              </a:rPr>
              <a:t>Contracts Executed</a:t>
            </a:r>
          </a:p>
        </p:txBody>
      </p:sp>
    </p:spTree>
    <p:extLst>
      <p:ext uri="{BB962C8B-B14F-4D97-AF65-F5344CB8AC3E}">
        <p14:creationId xmlns:p14="http://schemas.microsoft.com/office/powerpoint/2010/main" val="2797616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23BEEF-8053-8A5C-2EBD-5C7E191C816B}"/>
              </a:ext>
            </a:extLst>
          </p:cNvPr>
          <p:cNvSpPr>
            <a:spLocks noGrp="1"/>
          </p:cNvSpPr>
          <p:nvPr>
            <p:ph type="title"/>
          </p:nvPr>
        </p:nvSpPr>
        <p:spPr/>
        <p:txBody>
          <a:bodyPr/>
          <a:lstStyle/>
          <a:p>
            <a:r>
              <a:rPr lang="en-US" dirty="0"/>
              <a:t>Executive Secretary Agenda Items</a:t>
            </a:r>
          </a:p>
        </p:txBody>
      </p:sp>
      <p:sp>
        <p:nvSpPr>
          <p:cNvPr id="3" name="Content Placeholder 2">
            <a:extLst>
              <a:ext uri="{FF2B5EF4-FFF2-40B4-BE49-F238E27FC236}">
                <a16:creationId xmlns:a16="http://schemas.microsoft.com/office/drawing/2014/main" id="{79B66A02-BFC4-28B8-40C4-26FF2742C963}"/>
              </a:ext>
            </a:extLst>
          </p:cNvPr>
          <p:cNvSpPr>
            <a:spLocks noGrp="1"/>
          </p:cNvSpPr>
          <p:nvPr>
            <p:ph idx="1"/>
          </p:nvPr>
        </p:nvSpPr>
        <p:spPr/>
        <p:txBody>
          <a:bodyPr/>
          <a:lstStyle/>
          <a:p>
            <a:r>
              <a:rPr lang="en-US" sz="2000" dirty="0"/>
              <a:t>Friday Closing Plenary:</a:t>
            </a:r>
          </a:p>
          <a:p>
            <a:pPr marL="400050" lvl="1" indent="0">
              <a:buNone/>
            </a:pPr>
            <a:r>
              <a:rPr lang="en-US" sz="2000" dirty="0"/>
              <a:t>4.02: Future Meetings</a:t>
            </a:r>
          </a:p>
          <a:p>
            <a:pPr marL="800100" lvl="2" indent="0">
              <a:buNone/>
            </a:pPr>
            <a:r>
              <a:rPr lang="en-US" sz="2000" dirty="0"/>
              <a:t>1. Straw poll on This Venue</a:t>
            </a:r>
          </a:p>
          <a:p>
            <a:pPr marL="800100" lvl="2" indent="0">
              <a:buNone/>
            </a:pPr>
            <a:r>
              <a:rPr lang="en-US" sz="2000" dirty="0"/>
              <a:t>2. 802 Contract Status</a:t>
            </a:r>
          </a:p>
          <a:p>
            <a:pPr marL="800100" lvl="2" indent="0">
              <a:buNone/>
            </a:pPr>
            <a:r>
              <a:rPr lang="en-US" sz="2000" dirty="0"/>
              <a:t>3. Registration Information – </a:t>
            </a:r>
          </a:p>
          <a:p>
            <a:pPr marL="800100" lvl="2" indent="0">
              <a:buNone/>
            </a:pPr>
            <a:r>
              <a:rPr lang="en-US" sz="2000" dirty="0"/>
              <a:t>4. Motion to change 802 Chair’s Guidelines</a:t>
            </a:r>
          </a:p>
          <a:p>
            <a:pPr marL="800100" lvl="2" indent="0">
              <a:buNone/>
            </a:pPr>
            <a:endParaRPr lang="en-US" sz="2000" dirty="0"/>
          </a:p>
          <a:p>
            <a:pPr marL="457200" lvl="1" indent="0">
              <a:buNone/>
            </a:pPr>
            <a:r>
              <a:rPr lang="en-US" sz="2000" dirty="0"/>
              <a:t>8.033 Executive Secretary Report</a:t>
            </a:r>
          </a:p>
          <a:p>
            <a:pPr marL="457200" lvl="1" indent="0">
              <a:buNone/>
            </a:pPr>
            <a:r>
              <a:rPr lang="en-US" sz="2000" dirty="0"/>
              <a:t>8.04 Announcement of 802 EC Interim Telecons</a:t>
            </a:r>
          </a:p>
          <a:p>
            <a:pPr marL="457200" lvl="1" indent="0">
              <a:buNone/>
            </a:pPr>
            <a:r>
              <a:rPr lang="en-US" sz="2000" dirty="0"/>
              <a:t>8.05 Call for Tutorials for Nov 2024 Plenary </a:t>
            </a:r>
          </a:p>
          <a:p>
            <a:pPr marL="457200" lvl="1" indent="0">
              <a:buNone/>
            </a:pPr>
            <a:endParaRPr lang="en-US" sz="1600" dirty="0"/>
          </a:p>
          <a:p>
            <a:pPr marL="457200" lvl="1" indent="0">
              <a:buNone/>
            </a:pPr>
            <a:endParaRPr lang="en-US" sz="1600" dirty="0"/>
          </a:p>
        </p:txBody>
      </p:sp>
    </p:spTree>
    <p:extLst>
      <p:ext uri="{BB962C8B-B14F-4D97-AF65-F5344CB8AC3E}">
        <p14:creationId xmlns:p14="http://schemas.microsoft.com/office/powerpoint/2010/main" val="8315606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861C1A-D57D-3F9C-158C-2A4143075486}"/>
              </a:ext>
            </a:extLst>
          </p:cNvPr>
          <p:cNvSpPr>
            <a:spLocks noGrp="1"/>
          </p:cNvSpPr>
          <p:nvPr>
            <p:ph type="title"/>
          </p:nvPr>
        </p:nvSpPr>
        <p:spPr>
          <a:xfrm>
            <a:off x="609600" y="404812"/>
            <a:ext cx="10972800" cy="936625"/>
          </a:xfrm>
        </p:spPr>
        <p:txBody>
          <a:bodyPr/>
          <a:lstStyle/>
          <a:p>
            <a:r>
              <a:rPr lang="en-US" sz="2800" dirty="0"/>
              <a:t>Straw Poll: Return to This Venue: </a:t>
            </a:r>
            <a:br>
              <a:rPr lang="en-US" sz="2800" dirty="0"/>
            </a:br>
            <a:r>
              <a:rPr lang="en-US" sz="2800" dirty="0"/>
              <a:t>(Hyatt Regency Vancouver – 2024 Nov)</a:t>
            </a:r>
          </a:p>
        </p:txBody>
      </p:sp>
      <p:sp>
        <p:nvSpPr>
          <p:cNvPr id="4" name="Content Placeholder 2">
            <a:extLst>
              <a:ext uri="{FF2B5EF4-FFF2-40B4-BE49-F238E27FC236}">
                <a16:creationId xmlns:a16="http://schemas.microsoft.com/office/drawing/2014/main" id="{2574052F-AC15-5EAE-AD1D-921F05235D40}"/>
              </a:ext>
            </a:extLst>
          </p:cNvPr>
          <p:cNvSpPr>
            <a:spLocks noGrp="1"/>
          </p:cNvSpPr>
          <p:nvPr>
            <p:ph idx="1"/>
          </p:nvPr>
        </p:nvSpPr>
        <p:spPr>
          <a:xfrm>
            <a:off x="334963" y="1676400"/>
            <a:ext cx="10972800" cy="4191000"/>
          </a:xfrm>
        </p:spPr>
        <p:txBody>
          <a:bodyPr/>
          <a:lstStyle/>
          <a:p>
            <a:r>
              <a:rPr lang="en-US" sz="2000" dirty="0"/>
              <a:t>1. How many people would like to come back to this venue? </a:t>
            </a:r>
          </a:p>
          <a:p>
            <a:pPr marL="0" indent="0">
              <a:buNone/>
            </a:pPr>
            <a:r>
              <a:rPr lang="en-US" sz="2000" dirty="0"/>
              <a:t>		Yes		No		</a:t>
            </a:r>
          </a:p>
          <a:p>
            <a:pPr lvl="1"/>
            <a:r>
              <a:rPr lang="en-US" sz="2000" dirty="0"/>
              <a:t>.1					</a:t>
            </a:r>
          </a:p>
          <a:p>
            <a:pPr lvl="1"/>
            <a:r>
              <a:rPr lang="en-US" sz="2000" dirty="0"/>
              <a:t>.3					</a:t>
            </a:r>
          </a:p>
          <a:p>
            <a:pPr lvl="1"/>
            <a:r>
              <a:rPr lang="en-US" sz="2000" dirty="0"/>
              <a:t>.11					</a:t>
            </a:r>
          </a:p>
          <a:p>
            <a:pPr lvl="1"/>
            <a:r>
              <a:rPr lang="en-US" sz="2000" dirty="0"/>
              <a:t>.15					</a:t>
            </a:r>
          </a:p>
          <a:p>
            <a:pPr lvl="1"/>
            <a:r>
              <a:rPr lang="en-US" sz="2000" dirty="0"/>
              <a:t>.19			</a:t>
            </a:r>
          </a:p>
          <a:p>
            <a:endParaRPr lang="en-US" sz="2000" dirty="0"/>
          </a:p>
        </p:txBody>
      </p:sp>
    </p:spTree>
    <p:extLst>
      <p:ext uri="{BB962C8B-B14F-4D97-AF65-F5344CB8AC3E}">
        <p14:creationId xmlns:p14="http://schemas.microsoft.com/office/powerpoint/2010/main" val="9887485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E318FC-1D66-22BA-489E-88C34FDBCB14}"/>
              </a:ext>
            </a:extLst>
          </p:cNvPr>
          <p:cNvSpPr>
            <a:spLocks noGrp="1"/>
          </p:cNvSpPr>
          <p:nvPr>
            <p:ph type="title"/>
          </p:nvPr>
        </p:nvSpPr>
        <p:spPr/>
        <p:txBody>
          <a:bodyPr/>
          <a:lstStyle/>
          <a:p>
            <a:r>
              <a:rPr lang="en-US" sz="2800" dirty="0"/>
              <a:t>Venue Polls (continued)</a:t>
            </a:r>
            <a:br>
              <a:rPr lang="en-US" sz="2800" dirty="0"/>
            </a:br>
            <a:r>
              <a:rPr lang="en-US" sz="2800" dirty="0"/>
              <a:t>(Hyatt Regency Vancouver – 2024 Nov)</a:t>
            </a:r>
          </a:p>
        </p:txBody>
      </p:sp>
      <p:sp>
        <p:nvSpPr>
          <p:cNvPr id="3" name="Content Placeholder 2">
            <a:extLst>
              <a:ext uri="{FF2B5EF4-FFF2-40B4-BE49-F238E27FC236}">
                <a16:creationId xmlns:a16="http://schemas.microsoft.com/office/drawing/2014/main" id="{A34899DF-D1C3-AE78-5A88-55A92A05B05B}"/>
              </a:ext>
            </a:extLst>
          </p:cNvPr>
          <p:cNvSpPr>
            <a:spLocks noGrp="1"/>
          </p:cNvSpPr>
          <p:nvPr>
            <p:ph idx="1"/>
          </p:nvPr>
        </p:nvSpPr>
        <p:spPr>
          <a:xfrm>
            <a:off x="533401" y="1447800"/>
            <a:ext cx="10515600" cy="5105400"/>
          </a:xfrm>
        </p:spPr>
        <p:txBody>
          <a:bodyPr/>
          <a:lstStyle/>
          <a:p>
            <a:r>
              <a:rPr lang="en-US" sz="2000" dirty="0"/>
              <a:t>2. Did you go to the social? (Vancouver Science Museum)</a:t>
            </a:r>
          </a:p>
          <a:p>
            <a:pPr marL="914400" lvl="2" indent="0">
              <a:buNone/>
            </a:pPr>
            <a:r>
              <a:rPr lang="en-US" sz="2000" dirty="0"/>
              <a:t>	Yes		No</a:t>
            </a:r>
          </a:p>
          <a:p>
            <a:pPr lvl="1"/>
            <a:r>
              <a:rPr lang="en-US" sz="2000" dirty="0"/>
              <a:t>.1			 	</a:t>
            </a:r>
          </a:p>
          <a:p>
            <a:pPr lvl="1"/>
            <a:r>
              <a:rPr lang="en-US" sz="2000" dirty="0"/>
              <a:t>.3			</a:t>
            </a:r>
          </a:p>
          <a:p>
            <a:pPr lvl="1"/>
            <a:r>
              <a:rPr lang="en-US" sz="2000" dirty="0"/>
              <a:t>.11				</a:t>
            </a:r>
          </a:p>
          <a:p>
            <a:pPr lvl="1"/>
            <a:r>
              <a:rPr lang="en-US" sz="2000" dirty="0"/>
              <a:t>.15				</a:t>
            </a:r>
          </a:p>
          <a:p>
            <a:pPr lvl="1"/>
            <a:r>
              <a:rPr lang="en-US" sz="2000" dirty="0"/>
              <a:t>.19			</a:t>
            </a:r>
          </a:p>
          <a:p>
            <a:pPr>
              <a:buFont typeface="Wingdings" panose="05000000000000000000" pitchFamily="2" charset="2"/>
              <a:buChar char="§"/>
            </a:pPr>
            <a:r>
              <a:rPr lang="en-US" sz="2000" dirty="0"/>
              <a:t>3. If you attended the Social, did you like the social?</a:t>
            </a:r>
          </a:p>
          <a:p>
            <a:pPr marL="1828800" lvl="4" indent="0">
              <a:buNone/>
            </a:pPr>
            <a:r>
              <a:rPr lang="en-US" dirty="0"/>
              <a:t>Yes		No</a:t>
            </a:r>
          </a:p>
          <a:p>
            <a:pPr lvl="1">
              <a:buFont typeface="Wingdings" panose="05000000000000000000" pitchFamily="2" charset="2"/>
              <a:buChar char="§"/>
            </a:pPr>
            <a:r>
              <a:rPr lang="en-US" sz="2000" dirty="0"/>
              <a:t>.1			</a:t>
            </a:r>
          </a:p>
          <a:p>
            <a:pPr lvl="1">
              <a:buFont typeface="Wingdings" panose="05000000000000000000" pitchFamily="2" charset="2"/>
              <a:buChar char="§"/>
            </a:pPr>
            <a:r>
              <a:rPr lang="en-US" sz="2000" dirty="0"/>
              <a:t>.3			</a:t>
            </a:r>
          </a:p>
          <a:p>
            <a:pPr lvl="1">
              <a:buFont typeface="Wingdings" panose="05000000000000000000" pitchFamily="2" charset="2"/>
              <a:buChar char="§"/>
            </a:pPr>
            <a:r>
              <a:rPr lang="en-US" sz="2000" dirty="0"/>
              <a:t>.11			</a:t>
            </a:r>
          </a:p>
          <a:p>
            <a:pPr lvl="1">
              <a:buFont typeface="Wingdings" panose="05000000000000000000" pitchFamily="2" charset="2"/>
              <a:buChar char="§"/>
            </a:pPr>
            <a:r>
              <a:rPr lang="en-US" sz="2000" dirty="0"/>
              <a:t>.15			</a:t>
            </a:r>
          </a:p>
          <a:p>
            <a:pPr lvl="1">
              <a:buFont typeface="Wingdings" panose="05000000000000000000" pitchFamily="2" charset="2"/>
              <a:buChar char="§"/>
            </a:pPr>
            <a:r>
              <a:rPr lang="en-US" sz="2000" dirty="0"/>
              <a:t>.19			</a:t>
            </a:r>
          </a:p>
          <a:p>
            <a:pPr lvl="1">
              <a:buFont typeface="Wingdings" panose="05000000000000000000" pitchFamily="2" charset="2"/>
              <a:buChar char="§"/>
            </a:pPr>
            <a:endParaRPr lang="en-US" sz="2000" dirty="0"/>
          </a:p>
          <a:p>
            <a:endParaRPr lang="en-US" sz="2000" dirty="0"/>
          </a:p>
        </p:txBody>
      </p:sp>
    </p:spTree>
    <p:extLst>
      <p:ext uri="{BB962C8B-B14F-4D97-AF65-F5344CB8AC3E}">
        <p14:creationId xmlns:p14="http://schemas.microsoft.com/office/powerpoint/2010/main" val="14336063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C040FF-3F32-6584-8C74-6C3B3354DF5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AB52E55-AF6F-90AE-15C0-2B1DAC445264}"/>
              </a:ext>
            </a:extLst>
          </p:cNvPr>
          <p:cNvSpPr>
            <a:spLocks noGrp="1"/>
          </p:cNvSpPr>
          <p:nvPr>
            <p:ph type="title"/>
          </p:nvPr>
        </p:nvSpPr>
        <p:spPr>
          <a:xfrm>
            <a:off x="914401" y="685801"/>
            <a:ext cx="10361084" cy="533399"/>
          </a:xfrm>
        </p:spPr>
        <p:txBody>
          <a:bodyPr/>
          <a:lstStyle/>
          <a:p>
            <a:r>
              <a:rPr lang="en-US" altLang="en-US" dirty="0"/>
              <a:t>Future 802 Plenary Venue Contract Status</a:t>
            </a:r>
            <a:endParaRPr lang="en-US" dirty="0"/>
          </a:p>
        </p:txBody>
      </p:sp>
      <p:sp>
        <p:nvSpPr>
          <p:cNvPr id="8" name="TextBox 7">
            <a:extLst>
              <a:ext uri="{FF2B5EF4-FFF2-40B4-BE49-F238E27FC236}">
                <a16:creationId xmlns:a16="http://schemas.microsoft.com/office/drawing/2014/main" id="{C8B5B46A-EB0B-A2A3-9791-5078909FD5C4}"/>
              </a:ext>
            </a:extLst>
          </p:cNvPr>
          <p:cNvSpPr txBox="1"/>
          <p:nvPr/>
        </p:nvSpPr>
        <p:spPr>
          <a:xfrm>
            <a:off x="8382000" y="6062246"/>
            <a:ext cx="2667001" cy="338554"/>
          </a:xfrm>
          <a:prstGeom prst="rect">
            <a:avLst/>
          </a:prstGeom>
          <a:noFill/>
        </p:spPr>
        <p:txBody>
          <a:bodyPr wrap="square" rtlCol="0">
            <a:spAutoFit/>
          </a:bodyPr>
          <a:lstStyle/>
          <a:p>
            <a:r>
              <a:rPr lang="en-US" sz="1600" dirty="0">
                <a:solidFill>
                  <a:schemeClr val="accent1">
                    <a:lumMod val="50000"/>
                  </a:schemeClr>
                </a:solidFill>
              </a:rPr>
              <a:t>As of  March 8, 2025</a:t>
            </a:r>
          </a:p>
        </p:txBody>
      </p:sp>
      <p:sp>
        <p:nvSpPr>
          <p:cNvPr id="10" name="Content Placeholder 2">
            <a:extLst>
              <a:ext uri="{FF2B5EF4-FFF2-40B4-BE49-F238E27FC236}">
                <a16:creationId xmlns:a16="http://schemas.microsoft.com/office/drawing/2014/main" id="{300D5D6A-3A3D-A587-1B61-9BEEA62E3A07}"/>
              </a:ext>
            </a:extLst>
          </p:cNvPr>
          <p:cNvSpPr>
            <a:spLocks noGrp="1"/>
          </p:cNvSpPr>
          <p:nvPr>
            <p:ph idx="1"/>
          </p:nvPr>
        </p:nvSpPr>
        <p:spPr>
          <a:xfrm>
            <a:off x="914401" y="1298576"/>
            <a:ext cx="10515599" cy="4873623"/>
          </a:xfrm>
        </p:spPr>
        <p:txBody>
          <a:bodyPr/>
          <a:lstStyle/>
          <a:p>
            <a:pPr>
              <a:buFont typeface="Wingdings" panose="05000000000000000000" pitchFamily="2" charset="2"/>
              <a:buChar char="q"/>
            </a:pPr>
            <a:r>
              <a:rPr lang="en-US" sz="1900" b="0" dirty="0">
                <a:highlight>
                  <a:srgbClr val="33CCFF"/>
                </a:highlight>
              </a:rPr>
              <a:t>2025 March 9-14 –Hilton Atlanta, Atlanta, GA, United States (2 of 2 – March 2020).</a:t>
            </a:r>
          </a:p>
          <a:p>
            <a:pPr>
              <a:buFont typeface="Wingdings" panose="05000000000000000000" pitchFamily="2" charset="2"/>
              <a:buChar char="q"/>
            </a:pPr>
            <a:r>
              <a:rPr lang="en-US" sz="1900" b="0" dirty="0">
                <a:highlight>
                  <a:srgbClr val="FFFF00"/>
                </a:highlight>
              </a:rPr>
              <a:t>2025 July 27-August 1 –Melia Castilla Madrid, Madrid, Spain (</a:t>
            </a:r>
            <a:r>
              <a:rPr lang="en-US" sz="1900" b="0" dirty="0">
                <a:solidFill>
                  <a:srgbClr val="C00000"/>
                </a:solidFill>
                <a:highlight>
                  <a:srgbClr val="FFFF00"/>
                </a:highlight>
              </a:rPr>
              <a:t>NOTE: Week of July 27</a:t>
            </a:r>
            <a:r>
              <a:rPr lang="en-US" sz="1900" b="0" dirty="0">
                <a:highlight>
                  <a:srgbClr val="FFFF00"/>
                </a:highlight>
              </a:rPr>
              <a:t>)</a:t>
            </a:r>
          </a:p>
          <a:p>
            <a:pPr>
              <a:buFont typeface="Wingdings" panose="05000000000000000000" pitchFamily="2" charset="2"/>
              <a:buChar char="q"/>
            </a:pPr>
            <a:r>
              <a:rPr lang="en-US" sz="1900" b="0" dirty="0">
                <a:highlight>
                  <a:srgbClr val="00FF00"/>
                </a:highlight>
              </a:rPr>
              <a:t>2025 November 9-14 – Marriott Marquis Queen’s Park, Bangkok, Thailand</a:t>
            </a:r>
          </a:p>
          <a:p>
            <a:pPr>
              <a:buFont typeface="Wingdings" panose="05000000000000000000" pitchFamily="2" charset="2"/>
              <a:buChar char="q"/>
            </a:pPr>
            <a:r>
              <a:rPr lang="en-US" sz="1900" b="0" dirty="0">
                <a:highlight>
                  <a:srgbClr val="00FF00"/>
                </a:highlight>
              </a:rPr>
              <a:t>2026 March 8-13 - Hyatt Regency Vancouver, Vancouver, Canada (Changed from Chicago)</a:t>
            </a:r>
          </a:p>
          <a:p>
            <a:pPr>
              <a:buFont typeface="Wingdings" panose="05000000000000000000" pitchFamily="2" charset="2"/>
              <a:buChar char="q"/>
            </a:pPr>
            <a:r>
              <a:rPr lang="en-US" sz="1900" b="0" dirty="0">
                <a:highlight>
                  <a:srgbClr val="33CCFF"/>
                </a:highlight>
              </a:rPr>
              <a:t>2026 July 12-17 – Le Centre Sheraton Montreal, Montreal (July 2022 attrition offset)</a:t>
            </a:r>
          </a:p>
          <a:p>
            <a:pPr>
              <a:buFont typeface="Wingdings" panose="05000000000000000000" pitchFamily="2" charset="2"/>
              <a:buChar char="q"/>
            </a:pPr>
            <a:r>
              <a:rPr lang="en-US" sz="1900" b="0" dirty="0">
                <a:highlight>
                  <a:srgbClr val="00FF00"/>
                </a:highlight>
              </a:rPr>
              <a:t>2026 November 8-13 -  </a:t>
            </a:r>
            <a:r>
              <a:rPr lang="en-US" sz="1900" b="0" kern="1200" dirty="0">
                <a:highlight>
                  <a:srgbClr val="00FF00"/>
                </a:highlight>
                <a:cs typeface="+mn-cs"/>
              </a:rPr>
              <a:t>Marriott Marquis Queen’s Park, Bangkok, Thailand </a:t>
            </a:r>
          </a:p>
          <a:p>
            <a:pPr>
              <a:buFont typeface="Wingdings" panose="05000000000000000000" pitchFamily="2" charset="2"/>
              <a:buChar char="v"/>
            </a:pPr>
            <a:r>
              <a:rPr lang="en-US" sz="1900" b="0" dirty="0">
                <a:highlight>
                  <a:srgbClr val="33CCFF"/>
                </a:highlight>
              </a:rPr>
              <a:t>2027 March 14-19 – Hilton Atlanta, Atlanta, GA, United States (offset potential shortfall 2023/2025)</a:t>
            </a:r>
          </a:p>
          <a:p>
            <a:pPr>
              <a:buFont typeface="Wingdings" panose="05000000000000000000" pitchFamily="2" charset="2"/>
              <a:buChar char="v"/>
            </a:pPr>
            <a:r>
              <a:rPr lang="en-US" sz="1900" b="0" dirty="0">
                <a:highlight>
                  <a:srgbClr val="00FF00"/>
                </a:highlight>
              </a:rPr>
              <a:t>2027 July  11-16 -  </a:t>
            </a:r>
            <a:r>
              <a:rPr lang="en-US" sz="1900" b="0" kern="1200" dirty="0" err="1">
                <a:highlight>
                  <a:srgbClr val="00FF00"/>
                </a:highlight>
                <a:cs typeface="+mn-cs"/>
              </a:rPr>
              <a:t>Gothia</a:t>
            </a:r>
            <a:r>
              <a:rPr lang="en-US" sz="1900" b="0" kern="1200" dirty="0">
                <a:highlight>
                  <a:srgbClr val="00FF00"/>
                </a:highlight>
                <a:cs typeface="+mn-cs"/>
              </a:rPr>
              <a:t> Towers, Gothenburg, Sweden</a:t>
            </a:r>
          </a:p>
          <a:p>
            <a:pPr>
              <a:buFont typeface="Wingdings" panose="05000000000000000000" pitchFamily="2" charset="2"/>
              <a:buChar char="q"/>
            </a:pPr>
            <a:r>
              <a:rPr lang="en-US" sz="1900" b="0" dirty="0"/>
              <a:t>2027 November 14-19 – Hawaiian Village, Oahu, Hawaii, United States</a:t>
            </a:r>
          </a:p>
          <a:p>
            <a:pPr>
              <a:buFont typeface="Wingdings" panose="05000000000000000000" pitchFamily="2" charset="2"/>
              <a:buChar char="q"/>
            </a:pPr>
            <a:r>
              <a:rPr lang="en-US" sz="1900" dirty="0">
                <a:highlight>
                  <a:srgbClr val="00FFFF"/>
                </a:highlight>
              </a:rPr>
              <a:t>2028 July 9-14 – Sheraton Le Centre Montreal, Montreal, Quebec, Canada</a:t>
            </a:r>
          </a:p>
          <a:p>
            <a:pPr marL="0" indent="0"/>
            <a:endParaRPr lang="en-US" sz="1900" dirty="0">
              <a:highlight>
                <a:srgbClr val="00FFFF"/>
              </a:highlight>
            </a:endParaRPr>
          </a:p>
          <a:p>
            <a:pPr>
              <a:buFont typeface="Wingdings" panose="05000000000000000000" pitchFamily="2" charset="2"/>
              <a:buChar char="v"/>
            </a:pPr>
            <a:r>
              <a:rPr lang="en-US" sz="1900" b="0" dirty="0">
                <a:solidFill>
                  <a:srgbClr val="0070C0"/>
                </a:solidFill>
              </a:rPr>
              <a:t>802 EC Approved – Contract is in negotiations and will be sent to IEEE CEE and IEEE Legal.</a:t>
            </a:r>
          </a:p>
          <a:p>
            <a:pPr>
              <a:buFont typeface="Wingdings" panose="05000000000000000000" pitchFamily="2" charset="2"/>
              <a:buChar char="q"/>
            </a:pPr>
            <a:r>
              <a:rPr lang="en-US" sz="1900" b="0" dirty="0">
                <a:solidFill>
                  <a:srgbClr val="0070C0"/>
                </a:solidFill>
              </a:rPr>
              <a:t>Contracts Executed</a:t>
            </a:r>
          </a:p>
        </p:txBody>
      </p:sp>
    </p:spTree>
    <p:extLst>
      <p:ext uri="{BB962C8B-B14F-4D97-AF65-F5344CB8AC3E}">
        <p14:creationId xmlns:p14="http://schemas.microsoft.com/office/powerpoint/2010/main" val="26171456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C7CEB9-E29C-F0E3-3597-15C845383C35}"/>
              </a:ext>
            </a:extLst>
          </p:cNvPr>
          <p:cNvSpPr>
            <a:spLocks noGrp="1"/>
          </p:cNvSpPr>
          <p:nvPr>
            <p:ph type="title"/>
          </p:nvPr>
        </p:nvSpPr>
        <p:spPr/>
        <p:txBody>
          <a:bodyPr/>
          <a:lstStyle/>
          <a:p>
            <a:r>
              <a:rPr lang="en-US" dirty="0"/>
              <a:t>Motion to Replace 4.2 in 802 Chair’s Guideline</a:t>
            </a:r>
          </a:p>
        </p:txBody>
      </p:sp>
      <p:sp>
        <p:nvSpPr>
          <p:cNvPr id="3" name="Content Placeholder 2">
            <a:extLst>
              <a:ext uri="{FF2B5EF4-FFF2-40B4-BE49-F238E27FC236}">
                <a16:creationId xmlns:a16="http://schemas.microsoft.com/office/drawing/2014/main" id="{48703A76-81BA-77B2-1C20-58AF31A44BE3}"/>
              </a:ext>
            </a:extLst>
          </p:cNvPr>
          <p:cNvSpPr>
            <a:spLocks noGrp="1"/>
          </p:cNvSpPr>
          <p:nvPr>
            <p:ph idx="1"/>
          </p:nvPr>
        </p:nvSpPr>
        <p:spPr>
          <a:xfrm>
            <a:off x="334433" y="1341438"/>
            <a:ext cx="11095567" cy="4906962"/>
          </a:xfrm>
        </p:spPr>
        <p:txBody>
          <a:bodyPr/>
          <a:lstStyle/>
          <a:p>
            <a:pPr marL="400050" lvl="1" indent="0">
              <a:buNone/>
            </a:pPr>
            <a:r>
              <a:rPr lang="en-US" sz="2000" b="1" dirty="0"/>
              <a:t>Motion: Move to replace paragraph 4.2 IEEE 802 LMSC Chairs Guidelines: 802-EC-17/0120r37 with the following Text:</a:t>
            </a:r>
          </a:p>
          <a:p>
            <a:pPr marL="400050" lvl="1" indent="0">
              <a:buNone/>
            </a:pPr>
            <a:r>
              <a:rPr lang="en-US" sz="2000" dirty="0"/>
              <a:t>4.2 Student Fees </a:t>
            </a:r>
          </a:p>
          <a:p>
            <a:pPr marL="400050" lvl="1" indent="0">
              <a:buNone/>
            </a:pPr>
            <a:endParaRPr lang="en-US" sz="2000" b="1" dirty="0"/>
          </a:p>
          <a:p>
            <a:pPr marL="400050" lvl="1" indent="0">
              <a:buNone/>
            </a:pPr>
            <a:endParaRPr lang="en-US" sz="2000" b="1" dirty="0"/>
          </a:p>
          <a:p>
            <a:endParaRPr lang="en-US" dirty="0"/>
          </a:p>
        </p:txBody>
      </p:sp>
    </p:spTree>
    <p:extLst>
      <p:ext uri="{BB962C8B-B14F-4D97-AF65-F5344CB8AC3E}">
        <p14:creationId xmlns:p14="http://schemas.microsoft.com/office/powerpoint/2010/main" val="229585463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A18BF1-CB20-4BE0-D948-64B2E32CA04D}"/>
              </a:ext>
            </a:extLst>
          </p:cNvPr>
          <p:cNvSpPr>
            <a:spLocks noGrp="1"/>
          </p:cNvSpPr>
          <p:nvPr>
            <p:ph type="title"/>
          </p:nvPr>
        </p:nvSpPr>
        <p:spPr/>
        <p:txBody>
          <a:bodyPr/>
          <a:lstStyle/>
          <a:p>
            <a:r>
              <a:rPr lang="en-US" sz="2800" dirty="0"/>
              <a:t>Call for Interest – 802 Executive Secretary – </a:t>
            </a:r>
            <a:br>
              <a:rPr lang="en-US" sz="2800" dirty="0"/>
            </a:br>
            <a:r>
              <a:rPr lang="en-US" sz="2800" dirty="0"/>
              <a:t>Venue Preparation, Selection, and Contracting</a:t>
            </a:r>
            <a:r>
              <a:rPr lang="en-US" sz="2400" dirty="0"/>
              <a:t>	</a:t>
            </a:r>
          </a:p>
        </p:txBody>
      </p:sp>
      <p:sp>
        <p:nvSpPr>
          <p:cNvPr id="3" name="Content Placeholder 2">
            <a:extLst>
              <a:ext uri="{FF2B5EF4-FFF2-40B4-BE49-F238E27FC236}">
                <a16:creationId xmlns:a16="http://schemas.microsoft.com/office/drawing/2014/main" id="{54F2B5C2-2D5C-773A-5A82-179A782ED867}"/>
              </a:ext>
            </a:extLst>
          </p:cNvPr>
          <p:cNvSpPr>
            <a:spLocks noGrp="1"/>
          </p:cNvSpPr>
          <p:nvPr>
            <p:ph idx="1"/>
          </p:nvPr>
        </p:nvSpPr>
        <p:spPr/>
        <p:txBody>
          <a:bodyPr/>
          <a:lstStyle/>
          <a:p>
            <a:r>
              <a:rPr lang="en-US" sz="2000" dirty="0"/>
              <a:t>The IEEE 802 LMSC Chair, James Gilb, has asked all appointed LMSC members to prepare a succession plan.  The preparation of someone to step into the roles that need orientation and training so that they would be ready to take over the role and responsibilities.</a:t>
            </a:r>
          </a:p>
          <a:p>
            <a:endParaRPr lang="en-US" sz="2000" dirty="0"/>
          </a:p>
          <a:p>
            <a:r>
              <a:rPr lang="en-US" sz="2000" dirty="0"/>
              <a:t>One Role that I have is the IEEE 802 Executive Secretary.</a:t>
            </a:r>
          </a:p>
          <a:p>
            <a:r>
              <a:rPr lang="en-US" sz="2000" dirty="0"/>
              <a:t>The next 2 slides outlines the role and responsibilities required.</a:t>
            </a:r>
          </a:p>
          <a:p>
            <a:r>
              <a:rPr lang="en-US" sz="2000" dirty="0"/>
              <a:t>If you or someone you know would be interested in taking an active part in this role in the future, please have them contact me.</a:t>
            </a:r>
          </a:p>
        </p:txBody>
      </p:sp>
      <p:sp>
        <p:nvSpPr>
          <p:cNvPr id="5" name="Footer Placeholder 4">
            <a:extLst>
              <a:ext uri="{FF2B5EF4-FFF2-40B4-BE49-F238E27FC236}">
                <a16:creationId xmlns:a16="http://schemas.microsoft.com/office/drawing/2014/main" id="{2AD0C92D-B959-A08C-C17F-6714D1DA3CC9}"/>
              </a:ext>
            </a:extLst>
          </p:cNvPr>
          <p:cNvSpPr>
            <a:spLocks noGrp="1"/>
          </p:cNvSpPr>
          <p:nvPr>
            <p:ph type="ftr" idx="11"/>
          </p:nvPr>
        </p:nvSpPr>
        <p:spPr bwMode="auto">
          <a:xfrm>
            <a:off x="7143752" y="6475414"/>
            <a:ext cx="424603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8" charset="0"/>
              <a:buNone/>
              <a:defRPr sz="1200" kern="1200">
                <a:solidFill>
                  <a:srgbClr val="000000"/>
                </a:solidFill>
                <a:latin typeface="Times New Roman" pitchFamily="18" charset="0"/>
                <a:ea typeface="Arial Unicode MS" pitchFamily="34" charset="-128"/>
                <a:cs typeface="Arial Unicode MS" pitchFamily="34" charset="-128"/>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r>
              <a:rPr lang="en-GB"/>
              <a:t>Jon Rosdahl, Qualcomm</a:t>
            </a:r>
            <a:endParaRPr lang="en-GB" dirty="0"/>
          </a:p>
        </p:txBody>
      </p:sp>
      <p:sp>
        <p:nvSpPr>
          <p:cNvPr id="6" name="Slide Number Placeholder 5">
            <a:extLst>
              <a:ext uri="{FF2B5EF4-FFF2-40B4-BE49-F238E27FC236}">
                <a16:creationId xmlns:a16="http://schemas.microsoft.com/office/drawing/2014/main" id="{5A855CF0-9E71-5DBF-7222-E8817D84A1ED}"/>
              </a:ext>
            </a:extLst>
          </p:cNvPr>
          <p:cNvSpPr>
            <a:spLocks noGrp="1"/>
          </p:cNvSpPr>
          <p:nvPr>
            <p:ph type="sldNum" idx="12"/>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r>
              <a:rPr lang="en-GB"/>
              <a:t>Slide </a:t>
            </a:r>
            <a:fld id="{440F5867-744E-4AA6-B0ED-4C44D2DFBB7B}" type="slidenum">
              <a:rPr lang="en-GB" smtClean="0"/>
              <a:pPr/>
              <a:t>29</a:t>
            </a:fld>
            <a:endParaRPr lang="en-GB" dirty="0"/>
          </a:p>
        </p:txBody>
      </p:sp>
    </p:spTree>
    <p:extLst>
      <p:ext uri="{BB962C8B-B14F-4D97-AF65-F5344CB8AC3E}">
        <p14:creationId xmlns:p14="http://schemas.microsoft.com/office/powerpoint/2010/main" val="5787292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6C3E9-A7B3-474D-A76C-34AAA84B1BE0}"/>
              </a:ext>
            </a:extLst>
          </p:cNvPr>
          <p:cNvSpPr>
            <a:spLocks noGrp="1"/>
          </p:cNvSpPr>
          <p:nvPr>
            <p:ph type="title"/>
          </p:nvPr>
        </p:nvSpPr>
        <p:spPr/>
        <p:txBody>
          <a:bodyPr/>
          <a:lstStyle/>
          <a:p>
            <a:pPr lvl="0"/>
            <a:r>
              <a:rPr lang="en-US" dirty="0"/>
              <a:t>Event Conduct and Safety Statement</a:t>
            </a:r>
          </a:p>
        </p:txBody>
      </p:sp>
      <p:sp>
        <p:nvSpPr>
          <p:cNvPr id="3" name="Content Placeholder 2">
            <a:extLst>
              <a:ext uri="{FF2B5EF4-FFF2-40B4-BE49-F238E27FC236}">
                <a16:creationId xmlns:a16="http://schemas.microsoft.com/office/drawing/2014/main" id="{50C8884F-93AC-457D-910C-DF265A5F553A}"/>
              </a:ext>
            </a:extLst>
          </p:cNvPr>
          <p:cNvSpPr>
            <a:spLocks noGrp="1"/>
          </p:cNvSpPr>
          <p:nvPr>
            <p:ph idx="1"/>
          </p:nvPr>
        </p:nvSpPr>
        <p:spPr>
          <a:xfrm>
            <a:off x="1981200" y="1447802"/>
            <a:ext cx="8229600" cy="5005387"/>
          </a:xfrm>
        </p:spPr>
        <p:txBody>
          <a:bodyPr/>
          <a:lstStyle/>
          <a:p>
            <a:pPr lvl="0"/>
            <a:r>
              <a:rPr lang="en-US" sz="2400" dirty="0"/>
              <a:t>IEEE has no tolerance for discrimination, harassment, or bullying in any form at IEEE-related events.  All participants have the right to pursue shared interests without harassment or discrimination in an environment that supports diversity and inclusion.  Participants are expected to adhere to these principles and respect the rights of others. </a:t>
            </a:r>
          </a:p>
          <a:p>
            <a:pPr lvl="0"/>
            <a:r>
              <a:rPr lang="en-US" sz="2400" dirty="0"/>
              <a:t>IEEE seeks to provide a secure environment at its events. Participants should report any behavior inconsistent with the principles outlined here, to onsite staff, security or venue personnel, or toeventconduct@ieee.org.</a:t>
            </a:r>
          </a:p>
        </p:txBody>
      </p:sp>
    </p:spTree>
    <p:extLst>
      <p:ext uri="{BB962C8B-B14F-4D97-AF65-F5344CB8AC3E}">
        <p14:creationId xmlns:p14="http://schemas.microsoft.com/office/powerpoint/2010/main" val="390358797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DB953-5C1F-64C9-83FC-1CCD578E5F94}"/>
              </a:ext>
            </a:extLst>
          </p:cNvPr>
          <p:cNvSpPr>
            <a:spLocks noGrp="1"/>
          </p:cNvSpPr>
          <p:nvPr>
            <p:ph type="title"/>
          </p:nvPr>
        </p:nvSpPr>
        <p:spPr/>
        <p:txBody>
          <a:bodyPr/>
          <a:lstStyle/>
          <a:p>
            <a:r>
              <a:rPr lang="en-US" dirty="0"/>
              <a:t>8.033 Executive Secretary Report</a:t>
            </a:r>
          </a:p>
        </p:txBody>
      </p:sp>
      <p:sp>
        <p:nvSpPr>
          <p:cNvPr id="3" name="Content Placeholder 2">
            <a:extLst>
              <a:ext uri="{FF2B5EF4-FFF2-40B4-BE49-F238E27FC236}">
                <a16:creationId xmlns:a16="http://schemas.microsoft.com/office/drawing/2014/main" id="{13A0C282-9D70-B45B-119B-D0C6F274EC86}"/>
              </a:ext>
            </a:extLst>
          </p:cNvPr>
          <p:cNvSpPr>
            <a:spLocks noGrp="1"/>
          </p:cNvSpPr>
          <p:nvPr>
            <p:ph idx="1"/>
          </p:nvPr>
        </p:nvSpPr>
        <p:spPr>
          <a:xfrm>
            <a:off x="334433" y="1341437"/>
            <a:ext cx="10972800" cy="5111749"/>
          </a:xfrm>
        </p:spPr>
        <p:txBody>
          <a:bodyPr/>
          <a:lstStyle/>
          <a:p>
            <a:r>
              <a:rPr lang="en-US" sz="2000" dirty="0"/>
              <a:t>3.4.6 Executive Secretary</a:t>
            </a:r>
          </a:p>
          <a:p>
            <a:pPr lvl="1"/>
            <a:r>
              <a:rPr lang="en-US" sz="2000" dirty="0"/>
              <a:t>The responsibilities of the Executive Secretary include:</a:t>
            </a:r>
          </a:p>
          <a:p>
            <a:pPr lvl="2"/>
            <a:r>
              <a:rPr lang="en-US" sz="2000" dirty="0"/>
              <a:t>a) Scheduling meetings in coordination with the Standards Committee Chair and distributing a meeting notice at least 30 days before the meeting</a:t>
            </a:r>
          </a:p>
          <a:p>
            <a:pPr lvl="2"/>
            <a:r>
              <a:rPr lang="en-US" sz="2000" dirty="0"/>
              <a:t>b) Oversee all activities related to Standards Committee sponsored meeting facilities and services</a:t>
            </a:r>
          </a:p>
          <a:p>
            <a:pPr lvl="2"/>
            <a:r>
              <a:rPr lang="en-US" sz="2000" dirty="0"/>
              <a:t>c) With the Treasurer, ensure that Standards Committee sponsored sessions are compliant with IEEE financial policies</a:t>
            </a:r>
          </a:p>
          <a:p>
            <a:pPr lvl="2"/>
            <a:r>
              <a:rPr lang="en-US" sz="2000" dirty="0"/>
              <a:t>d) Present summaries of venue options to the Standards Committee, select venues with approval of the Standards Committee, and sign approved proposals on behalf of IEEE 802</a:t>
            </a:r>
          </a:p>
          <a:p>
            <a:pPr lvl="2"/>
            <a:r>
              <a:rPr lang="en-US" sz="2000" dirty="0"/>
              <a:t>e) Coordinate with conference service providers and Standards Committee Chair </a:t>
            </a:r>
            <a:r>
              <a:rPr lang="en-US" sz="2000"/>
              <a:t>on major decisions</a:t>
            </a:r>
            <a:endParaRPr lang="en-US" sz="2000" dirty="0"/>
          </a:p>
          <a:p>
            <a:pPr lvl="2"/>
            <a:r>
              <a:rPr lang="en-US" sz="2000" dirty="0"/>
              <a:t>f) Oversee maintenance of Standards Committee registration database</a:t>
            </a:r>
          </a:p>
          <a:p>
            <a:pPr lvl="2"/>
            <a:r>
              <a:rPr lang="en-US" sz="2000" dirty="0"/>
              <a:t>g) Carry out the duties of the Treasurer if the Treasurer is unavailable.</a:t>
            </a:r>
          </a:p>
        </p:txBody>
      </p:sp>
    </p:spTree>
    <p:extLst>
      <p:ext uri="{BB962C8B-B14F-4D97-AF65-F5344CB8AC3E}">
        <p14:creationId xmlns:p14="http://schemas.microsoft.com/office/powerpoint/2010/main" val="333670289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4AE036-9BB4-68C9-3C76-EFE35464EAFB}"/>
              </a:ext>
            </a:extLst>
          </p:cNvPr>
          <p:cNvSpPr>
            <a:spLocks noGrp="1"/>
          </p:cNvSpPr>
          <p:nvPr>
            <p:ph type="title"/>
          </p:nvPr>
        </p:nvSpPr>
        <p:spPr/>
        <p:txBody>
          <a:bodyPr/>
          <a:lstStyle/>
          <a:p>
            <a:r>
              <a:rPr lang="en-US" sz="2400" dirty="0"/>
              <a:t>IEEE 802 LMSC Chair's Guidelines and Standards Committee Policy Decisions, v37 11/17/2023</a:t>
            </a:r>
          </a:p>
        </p:txBody>
      </p:sp>
      <p:sp>
        <p:nvSpPr>
          <p:cNvPr id="3" name="Content Placeholder 2">
            <a:extLst>
              <a:ext uri="{FF2B5EF4-FFF2-40B4-BE49-F238E27FC236}">
                <a16:creationId xmlns:a16="http://schemas.microsoft.com/office/drawing/2014/main" id="{7124C9E0-5235-BC2C-593E-7A9E756C5EA5}"/>
              </a:ext>
            </a:extLst>
          </p:cNvPr>
          <p:cNvSpPr>
            <a:spLocks noGrp="1"/>
          </p:cNvSpPr>
          <p:nvPr>
            <p:ph idx="1"/>
          </p:nvPr>
        </p:nvSpPr>
        <p:spPr>
          <a:xfrm>
            <a:off x="334433" y="1341438"/>
            <a:ext cx="10972800" cy="5287962"/>
          </a:xfrm>
        </p:spPr>
        <p:txBody>
          <a:bodyPr/>
          <a:lstStyle/>
          <a:p>
            <a:pPr marL="0" indent="0">
              <a:buNone/>
            </a:pPr>
            <a:r>
              <a:rPr lang="en-US" sz="1100" dirty="0"/>
              <a:t>2.10.6 Executive Secretary Responsibilities</a:t>
            </a:r>
          </a:p>
          <a:p>
            <a:pPr marL="400050" lvl="1" indent="0">
              <a:buNone/>
            </a:pPr>
            <a:r>
              <a:rPr lang="en-US" sz="1100" dirty="0"/>
              <a:t>1) IEEE 802 sessions: Efficiency improvement</a:t>
            </a:r>
          </a:p>
          <a:p>
            <a:pPr marL="800100" lvl="2" indent="0">
              <a:buNone/>
            </a:pPr>
            <a:r>
              <a:rPr lang="en-US" sz="1100" dirty="0"/>
              <a:t>a) Ensure existing automated tools are operating properly (e.g., registration database, </a:t>
            </a:r>
          </a:p>
          <a:p>
            <a:pPr marL="800100" lvl="2" indent="0">
              <a:buNone/>
            </a:pPr>
            <a:r>
              <a:rPr lang="en-US" sz="1100" dirty="0"/>
              <a:t>attendance monitoring, document handling, IEEE 802 web page, etc.) in conjunction with </a:t>
            </a:r>
          </a:p>
          <a:p>
            <a:pPr marL="800100" lvl="2" indent="0">
              <a:buNone/>
            </a:pPr>
            <a:r>
              <a:rPr lang="en-US" sz="1100" dirty="0"/>
              <a:t>the Recording Secretary</a:t>
            </a:r>
          </a:p>
          <a:p>
            <a:pPr marL="800100" lvl="2" indent="0">
              <a:buNone/>
            </a:pPr>
            <a:r>
              <a:rPr lang="en-US" sz="1100" dirty="0"/>
              <a:t>b) Develop requirements for additional meeting services to improve IEEE 802’s efficiencies in </a:t>
            </a:r>
          </a:p>
          <a:p>
            <a:pPr marL="800100" lvl="2" indent="0">
              <a:buNone/>
            </a:pPr>
            <a:r>
              <a:rPr lang="en-US" sz="1100" dirty="0"/>
              <a:t>developing standards (e.g., combined live and virtual meetings, purely virtual meetings, </a:t>
            </a:r>
          </a:p>
          <a:p>
            <a:pPr marL="800100" lvl="2" indent="0">
              <a:buNone/>
            </a:pPr>
            <a:r>
              <a:rPr lang="en-US" sz="1100" dirty="0"/>
              <a:t>improved registration, attendance and document systems, etc.)</a:t>
            </a:r>
          </a:p>
          <a:p>
            <a:pPr marL="800100" lvl="2" indent="0">
              <a:buNone/>
            </a:pPr>
            <a:r>
              <a:rPr lang="en-US" sz="1100" dirty="0"/>
              <a:t>c) Prototypes, deploys, tests, evaluates and summarizes test results of new systems. </a:t>
            </a:r>
          </a:p>
          <a:p>
            <a:pPr marL="800100" lvl="2" indent="0">
              <a:buNone/>
            </a:pPr>
            <a:r>
              <a:rPr lang="en-US" sz="1100" dirty="0"/>
              <a:t>d) When appropriate work closely with IEEE SA staff to evaluate and/or implement new </a:t>
            </a:r>
          </a:p>
          <a:p>
            <a:pPr marL="800100" lvl="2" indent="0">
              <a:buNone/>
            </a:pPr>
            <a:r>
              <a:rPr lang="en-US" sz="1100" dirty="0"/>
              <a:t>systems.</a:t>
            </a:r>
          </a:p>
          <a:p>
            <a:pPr marL="800100" lvl="2" indent="0">
              <a:buNone/>
            </a:pPr>
            <a:r>
              <a:rPr lang="en-US" sz="1100" dirty="0"/>
              <a:t>e) Manage the introduction of new systems until they are operating smoothly.</a:t>
            </a:r>
          </a:p>
          <a:p>
            <a:pPr marL="800100" lvl="2" indent="0">
              <a:buNone/>
            </a:pPr>
            <a:r>
              <a:rPr lang="en-US" sz="1100" dirty="0"/>
              <a:t>f) Provide guidance to IEEE SA Standards Committees, Working Groups and Staff outside of </a:t>
            </a:r>
          </a:p>
          <a:p>
            <a:pPr marL="800100" lvl="2" indent="0">
              <a:buNone/>
            </a:pPr>
            <a:r>
              <a:rPr lang="en-US" sz="1100" dirty="0"/>
              <a:t>IEEE 802 in deploying new smoothly operating systems</a:t>
            </a:r>
          </a:p>
          <a:p>
            <a:pPr marL="400050" lvl="1" indent="0">
              <a:buNone/>
            </a:pPr>
            <a:r>
              <a:rPr lang="en-US" sz="1100" dirty="0"/>
              <a:t>2) IEEE 802 plenary sessions: Facilities and services</a:t>
            </a:r>
          </a:p>
          <a:p>
            <a:pPr marL="800100" lvl="2" indent="0">
              <a:buNone/>
            </a:pPr>
            <a:r>
              <a:rPr lang="en-US" sz="1100" dirty="0"/>
              <a:t>a) Oversee activities related to meeting facilities and services in conjunction with the Treasurer</a:t>
            </a:r>
          </a:p>
          <a:p>
            <a:pPr marL="800100" lvl="2" indent="0">
              <a:buNone/>
            </a:pPr>
            <a:r>
              <a:rPr lang="en-US" sz="1100" dirty="0"/>
              <a:t>b) Assist in identification of future site choices/locations </a:t>
            </a:r>
          </a:p>
          <a:p>
            <a:pPr marL="800100" lvl="2" indent="0">
              <a:buNone/>
            </a:pPr>
            <a:r>
              <a:rPr lang="en-US" sz="1100" dirty="0"/>
              <a:t>c) Coordinate with Conference Service Provider and the Standards Committee Chair on major </a:t>
            </a:r>
          </a:p>
          <a:p>
            <a:pPr marL="800100" lvl="2" indent="0">
              <a:buNone/>
            </a:pPr>
            <a:r>
              <a:rPr lang="en-US" sz="1100" dirty="0"/>
              <a:t>decisions</a:t>
            </a:r>
          </a:p>
          <a:p>
            <a:pPr marL="400050" lvl="1" indent="0">
              <a:buNone/>
            </a:pPr>
            <a:r>
              <a:rPr lang="en-US" sz="1100" dirty="0"/>
              <a:t>3) IEEE 802 registration database</a:t>
            </a:r>
          </a:p>
          <a:p>
            <a:pPr marL="800100" lvl="2" indent="0">
              <a:buNone/>
            </a:pPr>
            <a:r>
              <a:rPr lang="en-US" sz="1100" dirty="0"/>
              <a:t>a) Responsible for database maintenance</a:t>
            </a:r>
          </a:p>
          <a:p>
            <a:pPr marL="800100" lvl="2" indent="0">
              <a:buNone/>
            </a:pPr>
            <a:r>
              <a:rPr lang="en-US" sz="1100" dirty="0"/>
              <a:t>b) Oversee conference service staff on updates and additions</a:t>
            </a:r>
          </a:p>
          <a:p>
            <a:pPr marL="800100" lvl="2" indent="0">
              <a:buNone/>
            </a:pPr>
            <a:r>
              <a:rPr lang="en-US" sz="1100" dirty="0"/>
              <a:t>c) Protection against loss/corruption of data</a:t>
            </a:r>
          </a:p>
          <a:p>
            <a:pPr marL="400050" lvl="1" indent="0">
              <a:buNone/>
            </a:pPr>
            <a:r>
              <a:rPr lang="en-US" sz="1100" dirty="0"/>
              <a:t>4) Assist IEEE 802 Treasurer </a:t>
            </a:r>
          </a:p>
          <a:p>
            <a:pPr marL="800100" lvl="2" indent="0">
              <a:buNone/>
            </a:pPr>
            <a:r>
              <a:rPr lang="en-US" sz="1100" dirty="0"/>
              <a:t>a) Review of expenditures and future budget preparations </a:t>
            </a:r>
          </a:p>
          <a:p>
            <a:pPr marL="800100" lvl="2" indent="0">
              <a:buNone/>
            </a:pPr>
            <a:r>
              <a:rPr lang="en-US" sz="1100" dirty="0"/>
              <a:t>b) Identify meeting deadbeats and report to treasurer for collection</a:t>
            </a:r>
          </a:p>
        </p:txBody>
      </p:sp>
    </p:spTree>
    <p:extLst>
      <p:ext uri="{BB962C8B-B14F-4D97-AF65-F5344CB8AC3E}">
        <p14:creationId xmlns:p14="http://schemas.microsoft.com/office/powerpoint/2010/main" val="172903796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a:extLst>
              <a:ext uri="{FF2B5EF4-FFF2-40B4-BE49-F238E27FC236}">
                <a16:creationId xmlns:a16="http://schemas.microsoft.com/office/drawing/2014/main" id="{EA070EC2-6458-4DC6-97AA-F4CD63687C31}"/>
              </a:ext>
            </a:extLst>
          </p:cNvPr>
          <p:cNvSpPr>
            <a:spLocks noGrp="1" noChangeArrowheads="1"/>
          </p:cNvSpPr>
          <p:nvPr>
            <p:ph type="title"/>
          </p:nvPr>
        </p:nvSpPr>
        <p:spPr/>
        <p:txBody>
          <a:bodyPr/>
          <a:lstStyle/>
          <a:p>
            <a:r>
              <a:rPr lang="en-US" altLang="en-US" dirty="0"/>
              <a:t>8.04 Monthly IEEE 802 LMSC Telecons</a:t>
            </a:r>
          </a:p>
        </p:txBody>
      </p:sp>
      <p:sp>
        <p:nvSpPr>
          <p:cNvPr id="2" name="Content Placeholder 1">
            <a:extLst>
              <a:ext uri="{FF2B5EF4-FFF2-40B4-BE49-F238E27FC236}">
                <a16:creationId xmlns:a16="http://schemas.microsoft.com/office/drawing/2014/main" id="{82277739-66B6-40EB-9580-9458386E0E7F}"/>
              </a:ext>
            </a:extLst>
          </p:cNvPr>
          <p:cNvSpPr>
            <a:spLocks noGrp="1"/>
          </p:cNvSpPr>
          <p:nvPr>
            <p:ph idx="1"/>
          </p:nvPr>
        </p:nvSpPr>
        <p:spPr>
          <a:xfrm>
            <a:off x="762000" y="1341438"/>
            <a:ext cx="10668000" cy="4983162"/>
          </a:xfrm>
        </p:spPr>
        <p:txBody>
          <a:bodyPr/>
          <a:lstStyle/>
          <a:p>
            <a:pPr marL="0" indent="0">
              <a:buNone/>
            </a:pPr>
            <a:r>
              <a:rPr lang="en-US" sz="2800" b="1" dirty="0"/>
              <a:t>Announcement of 802 LMSC Interim Telecons </a:t>
            </a:r>
          </a:p>
          <a:p>
            <a:r>
              <a:rPr lang="en-US" sz="2400" dirty="0"/>
              <a:t>Tuesday 1 April 2025, 19:00-21:00 UTC</a:t>
            </a:r>
          </a:p>
          <a:p>
            <a:r>
              <a:rPr lang="en-US" sz="2400" dirty="0"/>
              <a:t>Tuesday 6 May 2025, 19:00-21:00 UTC</a:t>
            </a:r>
          </a:p>
          <a:p>
            <a:r>
              <a:rPr lang="en-US" sz="2400" dirty="0"/>
              <a:t>Tuesday 3 June 2025, 19:00-21:00 UTC</a:t>
            </a:r>
          </a:p>
          <a:p>
            <a:endParaRPr lang="en-US" sz="2400" dirty="0"/>
          </a:p>
          <a:p>
            <a:r>
              <a:rPr lang="en-US" sz="2400" dirty="0"/>
              <a:t>Call Time: Tuesday, 3:00 PM - 5:00 PM (UTC-04:00) Eastern Time (ET)</a:t>
            </a:r>
          </a:p>
          <a:p>
            <a:r>
              <a:rPr lang="en-US" sz="2400" dirty="0"/>
              <a:t>Recurrence: Occurs Generally the first Tuesday of every month.</a:t>
            </a:r>
          </a:p>
          <a:p>
            <a:r>
              <a:rPr lang="en-US" sz="2400" dirty="0"/>
              <a:t>From 7:00 PM to 9:00 PM, (UTC+00:00) Reykjavik, Iceland time zone.</a:t>
            </a:r>
          </a:p>
          <a:p>
            <a:endParaRPr lang="en-US" sz="2400" dirty="0"/>
          </a:p>
          <a:p>
            <a:pPr marL="0" indent="0">
              <a:buNone/>
            </a:pPr>
            <a:r>
              <a:rPr lang="en-US" sz="2400" dirty="0"/>
              <a:t>Calls after July Plenary to be Scheduled during 2025 July IEEE 802 LMSC Closing Plenary meeting.</a:t>
            </a:r>
            <a:br>
              <a:rPr lang="en-US" sz="2400" dirty="0"/>
            </a:br>
            <a:endParaRPr lang="en-US" sz="24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1236A4-908E-4FA0-BD93-01C0DC1C8239}"/>
              </a:ext>
            </a:extLst>
          </p:cNvPr>
          <p:cNvSpPr>
            <a:spLocks noGrp="1"/>
          </p:cNvSpPr>
          <p:nvPr>
            <p:ph type="title"/>
          </p:nvPr>
        </p:nvSpPr>
        <p:spPr/>
        <p:txBody>
          <a:bodyPr/>
          <a:lstStyle/>
          <a:p>
            <a:r>
              <a:rPr lang="en-US" dirty="0"/>
              <a:t>8.05 Call for Tutorials for July 2025</a:t>
            </a:r>
          </a:p>
        </p:txBody>
      </p:sp>
      <p:sp>
        <p:nvSpPr>
          <p:cNvPr id="3" name="Content Placeholder 2">
            <a:extLst>
              <a:ext uri="{FF2B5EF4-FFF2-40B4-BE49-F238E27FC236}">
                <a16:creationId xmlns:a16="http://schemas.microsoft.com/office/drawing/2014/main" id="{2915EE7F-D148-4722-88EB-C5D46D3CB511}"/>
              </a:ext>
            </a:extLst>
          </p:cNvPr>
          <p:cNvSpPr>
            <a:spLocks noGrp="1"/>
          </p:cNvSpPr>
          <p:nvPr>
            <p:ph idx="1"/>
          </p:nvPr>
        </p:nvSpPr>
        <p:spPr>
          <a:xfrm>
            <a:off x="1066800" y="1341442"/>
            <a:ext cx="9982200" cy="5111746"/>
          </a:xfrm>
        </p:spPr>
        <p:txBody>
          <a:bodyPr/>
          <a:lstStyle/>
          <a:p>
            <a:pPr>
              <a:buFont typeface="Arial" panose="020B0604020202020204" pitchFamily="34" charset="0"/>
              <a:buChar char="•"/>
            </a:pPr>
            <a:r>
              <a:rPr lang="en-US" sz="2000" kern="0" dirty="0">
                <a:solidFill>
                  <a:srgbClr val="000000"/>
                </a:solidFill>
              </a:rPr>
              <a:t>Tutorials may be held electronic: TBA</a:t>
            </a:r>
          </a:p>
          <a:p>
            <a:pPr>
              <a:buFont typeface="Arial" panose="020B0604020202020204" pitchFamily="34" charset="0"/>
              <a:buChar char="•"/>
            </a:pPr>
            <a:r>
              <a:rPr lang="en-US" sz="2000" kern="0" dirty="0">
                <a:solidFill>
                  <a:srgbClr val="000000"/>
                </a:solidFill>
              </a:rPr>
              <a:t>In person/Mixed-mode Tutorials: March </a:t>
            </a:r>
            <a:r>
              <a:rPr lang="en-US" sz="2000" dirty="0"/>
              <a:t>(Mon/Tues) </a:t>
            </a:r>
          </a:p>
          <a:p>
            <a:pPr>
              <a:buFont typeface="Arial" panose="020B0604020202020204" pitchFamily="34" charset="0"/>
              <a:buChar char="•"/>
            </a:pPr>
            <a:endParaRPr lang="en-US" sz="1800" kern="0" dirty="0">
              <a:solidFill>
                <a:srgbClr val="000000"/>
              </a:solidFill>
            </a:endParaRPr>
          </a:p>
          <a:p>
            <a:pPr lvl="0"/>
            <a:r>
              <a:rPr lang="en-US" sz="2000" kern="0" dirty="0">
                <a:solidFill>
                  <a:srgbClr val="000000"/>
                </a:solidFill>
              </a:rPr>
              <a:t>Tutorial Request form:</a:t>
            </a:r>
          </a:p>
          <a:p>
            <a:pPr lvl="1"/>
            <a:r>
              <a:rPr lang="en-US" sz="2000" kern="0" dirty="0">
                <a:solidFill>
                  <a:schemeClr val="accent2"/>
                </a:solidFill>
              </a:rPr>
              <a:t>https://mentor.ieee.org/802-ec/dcn/23/ec-23-0128-00-00EC-802-tutorial-request-form-2023.docx</a:t>
            </a:r>
          </a:p>
          <a:p>
            <a:pPr marL="457200" lvl="1" indent="0">
              <a:buNone/>
            </a:pPr>
            <a:endParaRPr lang="en-US" sz="1800" kern="0" dirty="0">
              <a:solidFill>
                <a:srgbClr val="000000"/>
              </a:solidFill>
            </a:endParaRPr>
          </a:p>
          <a:p>
            <a:pPr lvl="0"/>
            <a:r>
              <a:rPr lang="en-US" sz="2000" kern="0" dirty="0">
                <a:solidFill>
                  <a:srgbClr val="000000"/>
                </a:solidFill>
              </a:rPr>
              <a:t> As a reminder, please refer to Chair's Guidelines section 2.5 Tutorials for the logistics for participating in sponsoring/presenting a Tutorial.</a:t>
            </a:r>
          </a:p>
          <a:p>
            <a:pPr lvl="0"/>
            <a:endParaRPr lang="en-US" sz="1800" kern="0" dirty="0">
              <a:solidFill>
                <a:srgbClr val="000000"/>
              </a:solidFill>
            </a:endParaRPr>
          </a:p>
          <a:p>
            <a:pPr lvl="0"/>
            <a:r>
              <a:rPr lang="en-US" sz="2000" kern="0" dirty="0">
                <a:solidFill>
                  <a:srgbClr val="000000"/>
                </a:solidFill>
              </a:rPr>
              <a:t>Note that Tutorial times are limited to 80 minutes with 10 minutes to allow for presenters to setup and depart. (Starting at 18:15).</a:t>
            </a:r>
          </a:p>
          <a:p>
            <a:pPr lvl="0"/>
            <a:endParaRPr lang="en-US" sz="1800" kern="0" dirty="0">
              <a:solidFill>
                <a:srgbClr val="000000"/>
              </a:solidFill>
            </a:endParaRPr>
          </a:p>
          <a:p>
            <a:pPr lvl="0"/>
            <a:r>
              <a:rPr lang="en-US" sz="2000" kern="0" dirty="0">
                <a:solidFill>
                  <a:srgbClr val="000000"/>
                </a:solidFill>
              </a:rPr>
              <a:t>All requests for Tutorials must be made by </a:t>
            </a:r>
            <a:r>
              <a:rPr lang="en-US" sz="2000" kern="0" dirty="0">
                <a:solidFill>
                  <a:srgbClr val="000000"/>
                </a:solidFill>
                <a:highlight>
                  <a:srgbClr val="FFFF00"/>
                </a:highlight>
              </a:rPr>
              <a:t>12 June 2025</a:t>
            </a:r>
          </a:p>
          <a:p>
            <a:endParaRPr lang="en-US" sz="2000" dirty="0"/>
          </a:p>
        </p:txBody>
      </p:sp>
    </p:spTree>
    <p:extLst>
      <p:ext uri="{BB962C8B-B14F-4D97-AF65-F5344CB8AC3E}">
        <p14:creationId xmlns:p14="http://schemas.microsoft.com/office/powerpoint/2010/main" val="276130424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E0058B-F91C-06FD-F642-8841AAA2CD80}"/>
              </a:ext>
            </a:extLst>
          </p:cNvPr>
          <p:cNvSpPr>
            <a:spLocks noGrp="1"/>
          </p:cNvSpPr>
          <p:nvPr>
            <p:ph type="title"/>
          </p:nvPr>
        </p:nvSpPr>
        <p:spPr>
          <a:xfrm>
            <a:off x="685800" y="228600"/>
            <a:ext cx="10896600" cy="1112838"/>
          </a:xfrm>
        </p:spPr>
        <p:txBody>
          <a:bodyPr/>
          <a:lstStyle/>
          <a:p>
            <a:r>
              <a:rPr lang="en-US" dirty="0"/>
              <a:t>Nov 2024 802 Closing EC Meeting: </a:t>
            </a:r>
            <a:br>
              <a:rPr lang="en-US" dirty="0"/>
            </a:br>
            <a:r>
              <a:rPr lang="en-US" dirty="0"/>
              <a:t>Motion to adjust the Time for 2025 July</a:t>
            </a:r>
          </a:p>
        </p:txBody>
      </p:sp>
      <p:sp>
        <p:nvSpPr>
          <p:cNvPr id="3" name="Content Placeholder 2">
            <a:extLst>
              <a:ext uri="{FF2B5EF4-FFF2-40B4-BE49-F238E27FC236}">
                <a16:creationId xmlns:a16="http://schemas.microsoft.com/office/drawing/2014/main" id="{9E4C7D96-F77F-4C04-79B6-C84E3F91DE63}"/>
              </a:ext>
            </a:extLst>
          </p:cNvPr>
          <p:cNvSpPr>
            <a:spLocks noGrp="1"/>
          </p:cNvSpPr>
          <p:nvPr>
            <p:ph idx="1"/>
          </p:nvPr>
        </p:nvSpPr>
        <p:spPr>
          <a:xfrm>
            <a:off x="410633" y="1524000"/>
            <a:ext cx="10896600" cy="4343400"/>
          </a:xfrm>
        </p:spPr>
        <p:txBody>
          <a:bodyPr/>
          <a:lstStyle/>
          <a:p>
            <a:r>
              <a:rPr lang="en-US" sz="2000" dirty="0"/>
              <a:t>Motion: Move the 2025 July IEEE 802 Plenary – Madrid Spain nominal Timeline for the </a:t>
            </a:r>
          </a:p>
          <a:p>
            <a:pPr marL="0" indent="0">
              <a:buNone/>
            </a:pPr>
            <a:r>
              <a:rPr lang="en-US" sz="2000" dirty="0"/>
              <a:t>full schedule back 1 hour (start 9 am)  &amp; add PM3 before dinner</a:t>
            </a:r>
          </a:p>
          <a:p>
            <a:pPr lvl="3"/>
            <a:r>
              <a:rPr lang="en-US" dirty="0"/>
              <a:t>AM1=9:00-11:00; AM2=11:30-13:30; </a:t>
            </a:r>
          </a:p>
          <a:p>
            <a:pPr lvl="3"/>
            <a:r>
              <a:rPr lang="en-US" dirty="0"/>
              <a:t>Lunch 13:30-14:30 </a:t>
            </a:r>
          </a:p>
          <a:p>
            <a:pPr lvl="3"/>
            <a:r>
              <a:rPr lang="en-US" dirty="0"/>
              <a:t>PM1=14:30-16:30; PM2=17:00-19:00; PM3=19:30-21:30</a:t>
            </a:r>
          </a:p>
          <a:p>
            <a:pPr lvl="3"/>
            <a:r>
              <a:rPr lang="en-US" dirty="0"/>
              <a:t>Dinner after 21:30</a:t>
            </a:r>
          </a:p>
          <a:p>
            <a:pPr lvl="1"/>
            <a:r>
              <a:rPr lang="en-US" sz="2000" dirty="0"/>
              <a:t>Move: Rosdahl</a:t>
            </a:r>
          </a:p>
          <a:p>
            <a:pPr lvl="1"/>
            <a:r>
              <a:rPr lang="en-US" sz="2000" dirty="0"/>
              <a:t>2</a:t>
            </a:r>
            <a:r>
              <a:rPr lang="en-US" sz="2000" baseline="30000" dirty="0"/>
              <a:t>nd</a:t>
            </a:r>
            <a:r>
              <a:rPr lang="en-US" sz="2000" dirty="0"/>
              <a:t>: Stacey</a:t>
            </a:r>
          </a:p>
          <a:p>
            <a:pPr lvl="1"/>
            <a:r>
              <a:rPr lang="en-US" sz="2000" dirty="0"/>
              <a:t>Results: Unanimous Consent – Motion Passes.</a:t>
            </a:r>
          </a:p>
          <a:p>
            <a:r>
              <a:rPr lang="en-US" sz="2000" dirty="0"/>
              <a:t>Note we will have the LMSC Meetings per the OM at the stated times.</a:t>
            </a:r>
          </a:p>
        </p:txBody>
      </p:sp>
    </p:spTree>
    <p:extLst>
      <p:ext uri="{BB962C8B-B14F-4D97-AF65-F5344CB8AC3E}">
        <p14:creationId xmlns:p14="http://schemas.microsoft.com/office/powerpoint/2010/main" val="249590723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841ADE-2FD3-6DE5-96E2-789CFEEC0BCE}"/>
              </a:ext>
            </a:extLst>
          </p:cNvPr>
          <p:cNvSpPr>
            <a:spLocks noGrp="1"/>
          </p:cNvSpPr>
          <p:nvPr>
            <p:ph type="title"/>
          </p:nvPr>
        </p:nvSpPr>
        <p:spPr/>
        <p:txBody>
          <a:bodyPr/>
          <a:lstStyle/>
          <a:p>
            <a:r>
              <a:rPr lang="en-US" dirty="0"/>
              <a:t>Approved 2025 Session Registration Fees</a:t>
            </a:r>
          </a:p>
        </p:txBody>
      </p:sp>
      <p:sp>
        <p:nvSpPr>
          <p:cNvPr id="3" name="Content Placeholder 2">
            <a:extLst>
              <a:ext uri="{FF2B5EF4-FFF2-40B4-BE49-F238E27FC236}">
                <a16:creationId xmlns:a16="http://schemas.microsoft.com/office/drawing/2014/main" id="{2D9D885D-3136-A945-D26A-7028DE255C74}"/>
              </a:ext>
            </a:extLst>
          </p:cNvPr>
          <p:cNvSpPr>
            <a:spLocks noGrp="1"/>
          </p:cNvSpPr>
          <p:nvPr>
            <p:ph idx="1"/>
          </p:nvPr>
        </p:nvSpPr>
        <p:spPr>
          <a:xfrm>
            <a:off x="334433" y="1341437"/>
            <a:ext cx="8352367" cy="4830763"/>
          </a:xfrm>
        </p:spPr>
        <p:txBody>
          <a:bodyPr/>
          <a:lstStyle/>
          <a:p>
            <a:pPr marL="0" indent="0">
              <a:buNone/>
            </a:pPr>
            <a:r>
              <a:rPr lang="en-US" sz="2400" dirty="0">
                <a:solidFill>
                  <a:srgbClr val="006600"/>
                </a:solidFill>
              </a:rPr>
              <a:t>To allow for Attendees to plan for 2025 expenses, and to accommodate the direction from the Reserve Plan Proposal:</a:t>
            </a:r>
          </a:p>
          <a:p>
            <a:pPr marL="0" indent="0">
              <a:buNone/>
            </a:pPr>
            <a:endParaRPr lang="en-US" sz="2400" dirty="0">
              <a:solidFill>
                <a:srgbClr val="006600"/>
              </a:solidFill>
            </a:endParaRPr>
          </a:p>
          <a:p>
            <a:r>
              <a:rPr lang="en-US" sz="2400" dirty="0"/>
              <a:t>Moved to Set the 2025 Session Registration Fees: </a:t>
            </a:r>
          </a:p>
          <a:p>
            <a:pPr lvl="1"/>
            <a:r>
              <a:rPr lang="en-US" sz="2400" dirty="0"/>
              <a:t>Early-Bird $600/</a:t>
            </a:r>
          </a:p>
          <a:p>
            <a:pPr lvl="1"/>
            <a:r>
              <a:rPr lang="en-US" sz="2400" dirty="0"/>
              <a:t>Standard $800/</a:t>
            </a:r>
          </a:p>
          <a:p>
            <a:pPr lvl="1"/>
            <a:r>
              <a:rPr lang="en-US" sz="2400" dirty="0"/>
              <a:t>Late/Onsite $1000</a:t>
            </a:r>
          </a:p>
          <a:p>
            <a:pPr lvl="1"/>
            <a:r>
              <a:rPr lang="en-US" sz="2400" dirty="0"/>
              <a:t>$300 discount with 3-night stay</a:t>
            </a:r>
          </a:p>
          <a:p>
            <a:pPr marL="457200" lvl="1" indent="0">
              <a:buNone/>
            </a:pPr>
            <a:endParaRPr lang="en-US" sz="2400" dirty="0"/>
          </a:p>
          <a:p>
            <a:r>
              <a:rPr lang="en-US" sz="2400" dirty="0"/>
              <a:t>Moved: Jon Rosdahl</a:t>
            </a:r>
          </a:p>
          <a:p>
            <a:r>
              <a:rPr lang="en-US" sz="2400" dirty="0"/>
              <a:t>2</a:t>
            </a:r>
            <a:r>
              <a:rPr lang="en-US" sz="2400" baseline="30000" dirty="0"/>
              <a:t>nd</a:t>
            </a:r>
            <a:r>
              <a:rPr lang="en-US" sz="2400" dirty="0"/>
              <a:t>: Glenn Parsons</a:t>
            </a:r>
          </a:p>
        </p:txBody>
      </p:sp>
      <p:sp>
        <p:nvSpPr>
          <p:cNvPr id="4" name="TextBox 3">
            <a:extLst>
              <a:ext uri="{FF2B5EF4-FFF2-40B4-BE49-F238E27FC236}">
                <a16:creationId xmlns:a16="http://schemas.microsoft.com/office/drawing/2014/main" id="{0C251FE7-9CC4-5567-A2BF-7BBF2BADECCD}"/>
              </a:ext>
            </a:extLst>
          </p:cNvPr>
          <p:cNvSpPr txBox="1"/>
          <p:nvPr/>
        </p:nvSpPr>
        <p:spPr>
          <a:xfrm>
            <a:off x="8246534" y="4038600"/>
            <a:ext cx="3611033" cy="1200329"/>
          </a:xfrm>
          <a:prstGeom prst="rect">
            <a:avLst/>
          </a:prstGeom>
          <a:noFill/>
        </p:spPr>
        <p:txBody>
          <a:bodyPr wrap="square" rtlCol="0">
            <a:spAutoFit/>
          </a:bodyPr>
          <a:lstStyle/>
          <a:p>
            <a:r>
              <a:rPr lang="en-US" dirty="0"/>
              <a:t>July 19, 2024, Motion #3: Approved by unanimous consent</a:t>
            </a:r>
          </a:p>
        </p:txBody>
      </p:sp>
    </p:spTree>
    <p:extLst>
      <p:ext uri="{BB962C8B-B14F-4D97-AF65-F5344CB8AC3E}">
        <p14:creationId xmlns:p14="http://schemas.microsoft.com/office/powerpoint/2010/main" val="146233119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4C2341-B96D-F660-E70F-BA0FB4C4A09D}"/>
              </a:ext>
            </a:extLst>
          </p:cNvPr>
          <p:cNvSpPr>
            <a:spLocks noGrp="1"/>
          </p:cNvSpPr>
          <p:nvPr>
            <p:ph type="title"/>
          </p:nvPr>
        </p:nvSpPr>
        <p:spPr/>
        <p:txBody>
          <a:bodyPr/>
          <a:lstStyle/>
          <a:p>
            <a:r>
              <a:rPr lang="en-US" dirty="0"/>
              <a:t>2028 July Consideration</a:t>
            </a:r>
          </a:p>
        </p:txBody>
      </p:sp>
      <p:sp>
        <p:nvSpPr>
          <p:cNvPr id="3" name="Content Placeholder 2">
            <a:extLst>
              <a:ext uri="{FF2B5EF4-FFF2-40B4-BE49-F238E27FC236}">
                <a16:creationId xmlns:a16="http://schemas.microsoft.com/office/drawing/2014/main" id="{1EDA4F92-FD30-FFD3-6103-97BEC45B1B6E}"/>
              </a:ext>
            </a:extLst>
          </p:cNvPr>
          <p:cNvSpPr>
            <a:spLocks noGrp="1"/>
          </p:cNvSpPr>
          <p:nvPr>
            <p:ph idx="1"/>
          </p:nvPr>
        </p:nvSpPr>
        <p:spPr>
          <a:xfrm>
            <a:off x="334433" y="1341437"/>
            <a:ext cx="10714567" cy="5111749"/>
          </a:xfrm>
        </p:spPr>
        <p:txBody>
          <a:bodyPr/>
          <a:lstStyle/>
          <a:p>
            <a:r>
              <a:rPr lang="en-US" sz="2000" dirty="0"/>
              <a:t>The Le Centre Sheraton Hotel in Montreal, Canada has asked to consider returning 2028 July.</a:t>
            </a:r>
          </a:p>
          <a:p>
            <a:pPr lvl="1"/>
            <a:r>
              <a:rPr lang="en-US" sz="1800" dirty="0"/>
              <a:t>Proposed Room Rates: Single/Double: CAD$329 (US$242.83 as of Sept 2024)</a:t>
            </a:r>
          </a:p>
          <a:p>
            <a:pPr lvl="1"/>
            <a:r>
              <a:rPr lang="en-US" sz="1800" dirty="0"/>
              <a:t>Room Block 2745 – 75% min</a:t>
            </a:r>
          </a:p>
          <a:p>
            <a:pPr lvl="1"/>
            <a:r>
              <a:rPr lang="en-US" sz="1800" dirty="0"/>
              <a:t>F&amp;B Minimum: CAD$225,000 (US$166,075 as of Sept 2024).</a:t>
            </a:r>
          </a:p>
          <a:p>
            <a:pPr lvl="1"/>
            <a:r>
              <a:rPr lang="en-US" sz="1800" dirty="0"/>
              <a:t>Concessions align with previous visit</a:t>
            </a:r>
          </a:p>
          <a:p>
            <a:pPr lvl="1"/>
            <a:r>
              <a:rPr lang="en-US" sz="1800" dirty="0"/>
              <a:t>Decision deadline – Sept 27, 2024.</a:t>
            </a:r>
          </a:p>
          <a:p>
            <a:r>
              <a:rPr lang="en-US" sz="2000" dirty="0"/>
              <a:t>Discussion on 802 LMSC thoughts?</a:t>
            </a:r>
          </a:p>
          <a:p>
            <a:endParaRPr lang="en-US" sz="2000" dirty="0"/>
          </a:p>
          <a:p>
            <a:r>
              <a:rPr lang="en-US" sz="2400" dirty="0"/>
              <a:t>Motion: Move to approve the venue for the 2028 July IEEE 802 Plenary as the – Le Centre Sheraton Montreal, Montreal July 9-14, 2028.</a:t>
            </a:r>
          </a:p>
          <a:p>
            <a:r>
              <a:rPr lang="en-US" sz="2000" dirty="0"/>
              <a:t>Moved: Rosdahl</a:t>
            </a:r>
          </a:p>
          <a:p>
            <a:r>
              <a:rPr lang="en-US" sz="2000" dirty="0"/>
              <a:t>2</a:t>
            </a:r>
            <a:r>
              <a:rPr lang="en-US" sz="2000" baseline="30000" dirty="0"/>
              <a:t>nd</a:t>
            </a:r>
            <a:r>
              <a:rPr lang="en-US" sz="2000" dirty="0"/>
              <a:t>: Stacey</a:t>
            </a:r>
          </a:p>
          <a:p>
            <a:r>
              <a:rPr lang="en-US" sz="2000" dirty="0"/>
              <a:t>Results: Approved by unanimous consent</a:t>
            </a:r>
            <a:br>
              <a:rPr lang="en-US" sz="2400" dirty="0"/>
            </a:br>
            <a:endParaRPr lang="en-US" sz="2400" dirty="0"/>
          </a:p>
        </p:txBody>
      </p:sp>
    </p:spTree>
    <p:extLst>
      <p:ext uri="{BB962C8B-B14F-4D97-AF65-F5344CB8AC3E}">
        <p14:creationId xmlns:p14="http://schemas.microsoft.com/office/powerpoint/2010/main" val="99565261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0C5AF5-D330-C02F-5A59-23E8F4DAD29A}"/>
              </a:ext>
            </a:extLst>
          </p:cNvPr>
          <p:cNvSpPr>
            <a:spLocks noGrp="1"/>
          </p:cNvSpPr>
          <p:nvPr>
            <p:ph type="title"/>
          </p:nvPr>
        </p:nvSpPr>
        <p:spPr>
          <a:xfrm>
            <a:off x="609600" y="228600"/>
            <a:ext cx="10972800" cy="936625"/>
          </a:xfrm>
        </p:spPr>
        <p:txBody>
          <a:bodyPr/>
          <a:lstStyle/>
          <a:p>
            <a:r>
              <a:rPr lang="en-US" sz="2800" dirty="0"/>
              <a:t>2024 November 802 LMSC Closing Plenary: </a:t>
            </a:r>
            <a:br>
              <a:rPr lang="en-US" sz="2800" dirty="0"/>
            </a:br>
            <a:r>
              <a:rPr lang="en-US" sz="2800" dirty="0"/>
              <a:t>Motion to Host ITU-T SG15 2026 July</a:t>
            </a:r>
          </a:p>
        </p:txBody>
      </p:sp>
      <p:sp>
        <p:nvSpPr>
          <p:cNvPr id="3" name="Content Placeholder 2">
            <a:extLst>
              <a:ext uri="{FF2B5EF4-FFF2-40B4-BE49-F238E27FC236}">
                <a16:creationId xmlns:a16="http://schemas.microsoft.com/office/drawing/2014/main" id="{11F33719-4B56-1BF1-113A-1D62DB8ED55F}"/>
              </a:ext>
            </a:extLst>
          </p:cNvPr>
          <p:cNvSpPr>
            <a:spLocks noGrp="1"/>
          </p:cNvSpPr>
          <p:nvPr>
            <p:ph idx="1"/>
          </p:nvPr>
        </p:nvSpPr>
        <p:spPr>
          <a:xfrm>
            <a:off x="334433" y="1676400"/>
            <a:ext cx="10972800" cy="4191000"/>
          </a:xfrm>
        </p:spPr>
        <p:txBody>
          <a:bodyPr/>
          <a:lstStyle/>
          <a:p>
            <a:r>
              <a:rPr lang="en-US" sz="2800" dirty="0"/>
              <a:t>Approve hosting of ITU-T SG15 July 2026 Plenary Session adjacent to IEEE 802 plenary including the hosting of a joint workshop, with cost not to exceed US$175,000</a:t>
            </a:r>
          </a:p>
          <a:p>
            <a:endParaRPr lang="en-US" sz="2800" dirty="0"/>
          </a:p>
          <a:p>
            <a:r>
              <a:rPr lang="en-US" sz="2800" dirty="0"/>
              <a:t>    Proposed:   David Law</a:t>
            </a:r>
          </a:p>
          <a:p>
            <a:r>
              <a:rPr lang="en-US" sz="2800" dirty="0"/>
              <a:t>    Second:   Robert Stacey</a:t>
            </a:r>
          </a:p>
          <a:p>
            <a:r>
              <a:rPr lang="en-US" sz="2800" dirty="0"/>
              <a:t>Results: Unanimous – Motion Passes</a:t>
            </a:r>
          </a:p>
        </p:txBody>
      </p:sp>
    </p:spTree>
    <p:extLst>
      <p:ext uri="{BB962C8B-B14F-4D97-AF65-F5344CB8AC3E}">
        <p14:creationId xmlns:p14="http://schemas.microsoft.com/office/powerpoint/2010/main" val="305597351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01F79-58B8-B076-BB25-707BA79C09B4}"/>
              </a:ext>
            </a:extLst>
          </p:cNvPr>
          <p:cNvSpPr>
            <a:spLocks noGrp="1"/>
          </p:cNvSpPr>
          <p:nvPr>
            <p:ph type="title"/>
          </p:nvPr>
        </p:nvSpPr>
        <p:spPr/>
        <p:txBody>
          <a:bodyPr/>
          <a:lstStyle/>
          <a:p>
            <a:r>
              <a:rPr lang="en-US" dirty="0"/>
              <a:t>Motion to Replace 4.5 in 802 Chair’s Guideline (#1)</a:t>
            </a:r>
          </a:p>
        </p:txBody>
      </p:sp>
      <p:sp>
        <p:nvSpPr>
          <p:cNvPr id="3" name="Content Placeholder 2">
            <a:extLst>
              <a:ext uri="{FF2B5EF4-FFF2-40B4-BE49-F238E27FC236}">
                <a16:creationId xmlns:a16="http://schemas.microsoft.com/office/drawing/2014/main" id="{B5B09A5D-793D-2017-DCA3-B377B8BB5D96}"/>
              </a:ext>
            </a:extLst>
          </p:cNvPr>
          <p:cNvSpPr>
            <a:spLocks noGrp="1"/>
          </p:cNvSpPr>
          <p:nvPr>
            <p:ph idx="1"/>
          </p:nvPr>
        </p:nvSpPr>
        <p:spPr>
          <a:xfrm>
            <a:off x="334433" y="1341438"/>
            <a:ext cx="10972800" cy="4983162"/>
          </a:xfrm>
        </p:spPr>
        <p:txBody>
          <a:bodyPr/>
          <a:lstStyle/>
          <a:p>
            <a:pPr>
              <a:buFont typeface="Arial" panose="020B0604020202020204" pitchFamily="34" charset="0"/>
              <a:buChar char="•"/>
            </a:pPr>
            <a:r>
              <a:rPr lang="en-US" sz="2000" b="1" dirty="0"/>
              <a:t>Currently in the IEEE 802 LMSC Chairs Guidelines: 802-EC-17/0120r37:</a:t>
            </a:r>
          </a:p>
          <a:p>
            <a:pPr marL="400050" lvl="1" indent="0">
              <a:buNone/>
            </a:pPr>
            <a:r>
              <a:rPr lang="en-US" sz="2000" b="1" dirty="0">
                <a:hlinkClick r:id="rId2"/>
              </a:rPr>
              <a:t>https://mentor.ieee.org/802-ec/dcn/17/ec-17-0120-37-0PNP-ieee-802-lmsc-chairs-guidelines.pdf</a:t>
            </a:r>
            <a:r>
              <a:rPr lang="en-US" sz="2000" b="1" dirty="0"/>
              <a:t> </a:t>
            </a:r>
          </a:p>
          <a:p>
            <a:pPr marL="400050" lvl="1" indent="0">
              <a:buNone/>
            </a:pPr>
            <a:endParaRPr lang="en-US" sz="2000" b="1" dirty="0"/>
          </a:p>
          <a:p>
            <a:pPr marL="400050" lvl="1" indent="0">
              <a:buNone/>
            </a:pPr>
            <a:r>
              <a:rPr lang="en-US" sz="2000" b="1" dirty="0"/>
              <a:t>“4.5 Length of hotel stay for discounted registration</a:t>
            </a:r>
          </a:p>
          <a:p>
            <a:pPr lvl="1"/>
            <a:r>
              <a:rPr lang="en-US" sz="2000" dirty="0"/>
              <a:t>(LMSC email ballot, closed 15 October 2010)</a:t>
            </a:r>
          </a:p>
          <a:p>
            <a:pPr lvl="1"/>
            <a:r>
              <a:rPr lang="en-US" sz="2000" dirty="0"/>
              <a:t>In the November 2009 meeting, the LMSC passed the motion that enabled a surcharge of $300 to the registration fee for those attendees not booking and staying in the IEEE 802-contracted hotel. Proof of hotel stay will be required to prevent the surcharge.</a:t>
            </a:r>
          </a:p>
          <a:p>
            <a:pPr marL="800100" lvl="2" indent="0">
              <a:buNone/>
            </a:pPr>
            <a:r>
              <a:rPr lang="en-US" sz="2000" dirty="0"/>
              <a:t>The purpose of this motion is to clarify what a "hotel stay" means. The result of the motion was that a hotel stay was defined as at least one night booking and staying in the IEEE 802 contracted hotel.</a:t>
            </a:r>
          </a:p>
          <a:p>
            <a:pPr lvl="1"/>
            <a:r>
              <a:rPr lang="en-US" sz="2000" dirty="0"/>
              <a:t>Effective beginning with the November 2010 meeting.”</a:t>
            </a:r>
          </a:p>
          <a:p>
            <a:r>
              <a:rPr lang="en-US" sz="2000" dirty="0"/>
              <a:t>Motion to Replace paragraph 4.5 on next slide.</a:t>
            </a:r>
          </a:p>
        </p:txBody>
      </p:sp>
    </p:spTree>
    <p:extLst>
      <p:ext uri="{BB962C8B-B14F-4D97-AF65-F5344CB8AC3E}">
        <p14:creationId xmlns:p14="http://schemas.microsoft.com/office/powerpoint/2010/main" val="171031712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C7CEB9-E29C-F0E3-3597-15C845383C35}"/>
              </a:ext>
            </a:extLst>
          </p:cNvPr>
          <p:cNvSpPr>
            <a:spLocks noGrp="1"/>
          </p:cNvSpPr>
          <p:nvPr>
            <p:ph type="title"/>
          </p:nvPr>
        </p:nvSpPr>
        <p:spPr/>
        <p:txBody>
          <a:bodyPr/>
          <a:lstStyle/>
          <a:p>
            <a:r>
              <a:rPr lang="en-US" dirty="0"/>
              <a:t>Motion to Replace 4.5 in 802 Chair’s Guideline (#2)</a:t>
            </a:r>
          </a:p>
        </p:txBody>
      </p:sp>
      <p:sp>
        <p:nvSpPr>
          <p:cNvPr id="3" name="Content Placeholder 2">
            <a:extLst>
              <a:ext uri="{FF2B5EF4-FFF2-40B4-BE49-F238E27FC236}">
                <a16:creationId xmlns:a16="http://schemas.microsoft.com/office/drawing/2014/main" id="{48703A76-81BA-77B2-1C20-58AF31A44BE3}"/>
              </a:ext>
            </a:extLst>
          </p:cNvPr>
          <p:cNvSpPr>
            <a:spLocks noGrp="1"/>
          </p:cNvSpPr>
          <p:nvPr>
            <p:ph idx="1"/>
          </p:nvPr>
        </p:nvSpPr>
        <p:spPr>
          <a:xfrm>
            <a:off x="334433" y="1341438"/>
            <a:ext cx="11095567" cy="4906962"/>
          </a:xfrm>
        </p:spPr>
        <p:txBody>
          <a:bodyPr/>
          <a:lstStyle/>
          <a:p>
            <a:pPr marL="400050" lvl="1" indent="0">
              <a:buNone/>
            </a:pPr>
            <a:r>
              <a:rPr lang="en-US" sz="2000" b="1" dirty="0"/>
              <a:t>Motion: Move to replace paragraph 4.5 IEEE 802 LMSC Chairs Guidelines: 802-EC-17/0120r37 with the following Text:</a:t>
            </a:r>
          </a:p>
          <a:p>
            <a:pPr marL="400050" lvl="1" indent="0">
              <a:buNone/>
            </a:pPr>
            <a:r>
              <a:rPr lang="en-US" sz="2000" b="1" dirty="0"/>
              <a:t>4.5 Length of hotel stay for discounted registration</a:t>
            </a:r>
          </a:p>
          <a:p>
            <a:pPr lvl="1"/>
            <a:r>
              <a:rPr lang="en-US" sz="2000" dirty="0"/>
              <a:t>(LMSC Motion XXX on Nov 15, 2024 – IEEE 802 LMSC Closing Meeting)</a:t>
            </a:r>
          </a:p>
          <a:p>
            <a:pPr lvl="1"/>
            <a:r>
              <a:rPr lang="en-US" sz="2000" dirty="0"/>
              <a:t>In the November 2024 802 LMSC Closing meeting, the LMSC passed the motion that provides for a discount of $300 to the registration fee for those attendees booking and staying in the IEEE 802-contracted hotel for at least 3 nights.  Proof of hotel stay will be required to earn the discount.</a:t>
            </a:r>
          </a:p>
          <a:p>
            <a:pPr marL="800100" lvl="2" indent="0">
              <a:buNone/>
            </a:pPr>
            <a:r>
              <a:rPr lang="en-US" sz="2000" dirty="0"/>
              <a:t>The result of the motion was that a hotel stay was defined as at least three nights booking and staying in the IEEE 802 contracted hotel in order to be granted a discount of $300.</a:t>
            </a:r>
          </a:p>
          <a:p>
            <a:pPr lvl="1"/>
            <a:r>
              <a:rPr lang="en-US" sz="2000" dirty="0"/>
              <a:t>Effective beginning with the 2025 March IEEE 802 Session.”</a:t>
            </a:r>
          </a:p>
          <a:p>
            <a:r>
              <a:rPr lang="en-US" sz="2000" dirty="0"/>
              <a:t>Moved: Rosdahl</a:t>
            </a:r>
          </a:p>
          <a:p>
            <a:r>
              <a:rPr lang="en-US" sz="2000" dirty="0"/>
              <a:t>2nd: Zimmerman </a:t>
            </a:r>
            <a:br>
              <a:rPr lang="en-US" sz="2000" dirty="0"/>
            </a:br>
            <a:r>
              <a:rPr lang="en-US" sz="2000" dirty="0"/>
              <a:t>Results: passes by Unanimous Consent.</a:t>
            </a:r>
          </a:p>
          <a:p>
            <a:endParaRPr lang="en-US" dirty="0"/>
          </a:p>
        </p:txBody>
      </p:sp>
    </p:spTree>
    <p:extLst>
      <p:ext uri="{BB962C8B-B14F-4D97-AF65-F5344CB8AC3E}">
        <p14:creationId xmlns:p14="http://schemas.microsoft.com/office/powerpoint/2010/main" val="25889696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23BEEF-8053-8A5C-2EBD-5C7E191C816B}"/>
              </a:ext>
            </a:extLst>
          </p:cNvPr>
          <p:cNvSpPr>
            <a:spLocks noGrp="1"/>
          </p:cNvSpPr>
          <p:nvPr>
            <p:ph type="title"/>
          </p:nvPr>
        </p:nvSpPr>
        <p:spPr/>
        <p:txBody>
          <a:bodyPr/>
          <a:lstStyle/>
          <a:p>
            <a:r>
              <a:rPr lang="en-US" dirty="0"/>
              <a:t>Executive Secretary Agenda Items</a:t>
            </a:r>
          </a:p>
        </p:txBody>
      </p:sp>
      <p:sp>
        <p:nvSpPr>
          <p:cNvPr id="3" name="Content Placeholder 2">
            <a:extLst>
              <a:ext uri="{FF2B5EF4-FFF2-40B4-BE49-F238E27FC236}">
                <a16:creationId xmlns:a16="http://schemas.microsoft.com/office/drawing/2014/main" id="{79B66A02-BFC4-28B8-40C4-26FF2742C963}"/>
              </a:ext>
            </a:extLst>
          </p:cNvPr>
          <p:cNvSpPr>
            <a:spLocks noGrp="1"/>
          </p:cNvSpPr>
          <p:nvPr>
            <p:ph idx="1"/>
          </p:nvPr>
        </p:nvSpPr>
        <p:spPr/>
        <p:txBody>
          <a:bodyPr/>
          <a:lstStyle/>
          <a:p>
            <a:r>
              <a:rPr lang="en-US" sz="2000" dirty="0"/>
              <a:t>Closing Plenary:</a:t>
            </a:r>
          </a:p>
          <a:p>
            <a:pPr marL="400050" lvl="1" indent="0">
              <a:buNone/>
            </a:pPr>
            <a:r>
              <a:rPr lang="en-US" sz="2000" dirty="0"/>
              <a:t>6.02: Future Venue Update</a:t>
            </a:r>
          </a:p>
          <a:p>
            <a:pPr marL="1257300" lvl="2" indent="-457200">
              <a:buAutoNum type="arabicPeriod"/>
            </a:pPr>
            <a:r>
              <a:rPr lang="en-US" sz="2000" dirty="0"/>
              <a:t>Things to Know –</a:t>
            </a:r>
          </a:p>
          <a:p>
            <a:pPr marL="1257300" lvl="2" indent="-457200">
              <a:buFontTx/>
              <a:buAutoNum type="arabicPeriod"/>
            </a:pPr>
            <a:r>
              <a:rPr lang="en-US" sz="2000" dirty="0"/>
              <a:t>Registration Status – 2025 March 802 Plenary</a:t>
            </a:r>
          </a:p>
          <a:p>
            <a:pPr marL="1257300" lvl="2" indent="-457200">
              <a:buFontTx/>
              <a:buAutoNum type="arabicPeriod"/>
            </a:pPr>
            <a:r>
              <a:rPr lang="en-US" sz="2000" dirty="0"/>
              <a:t>802 Venue Contract Status update</a:t>
            </a:r>
          </a:p>
          <a:p>
            <a:pPr marL="1257300" lvl="2" indent="-457200">
              <a:buFontTx/>
              <a:buAutoNum type="arabicPeriod"/>
            </a:pPr>
            <a:r>
              <a:rPr lang="en-US" sz="2000" dirty="0"/>
              <a:t>Notes for Atlanta</a:t>
            </a:r>
          </a:p>
          <a:p>
            <a:pPr marL="1257300" lvl="2" indent="-457200">
              <a:buFontTx/>
              <a:buAutoNum type="arabicPeriod"/>
            </a:pPr>
            <a:r>
              <a:rPr lang="en-US" sz="2000" dirty="0"/>
              <a:t>Notes for Madrid</a:t>
            </a:r>
          </a:p>
          <a:p>
            <a:pPr marL="1257300" lvl="2" indent="-457200">
              <a:buFontTx/>
              <a:buAutoNum type="arabicPeriod"/>
            </a:pPr>
            <a:r>
              <a:rPr lang="en-US" sz="2000" dirty="0"/>
              <a:t>Rules Meeting discussion on starting time</a:t>
            </a:r>
          </a:p>
          <a:p>
            <a:pPr marL="1257300" lvl="2" indent="-457200">
              <a:buFontTx/>
              <a:buAutoNum type="arabicPeriod"/>
            </a:pPr>
            <a:r>
              <a:rPr lang="en-US" sz="2000" dirty="0"/>
              <a:t>Rules Meeting/Future Venue </a:t>
            </a:r>
            <a:r>
              <a:rPr lang="en-US" sz="2000" dirty="0" err="1"/>
              <a:t>AdHoc</a:t>
            </a:r>
            <a:r>
              <a:rPr lang="en-US" sz="2000" dirty="0"/>
              <a:t> discussion – Reevaluating Student Registration</a:t>
            </a:r>
          </a:p>
          <a:p>
            <a:pPr marL="457200" lvl="1" indent="0">
              <a:buNone/>
            </a:pPr>
            <a:endParaRPr lang="en-US" sz="1600" dirty="0"/>
          </a:p>
          <a:p>
            <a:pPr marL="457200" lvl="1" indent="0">
              <a:buNone/>
            </a:pPr>
            <a:endParaRPr lang="en-US" sz="1600" dirty="0"/>
          </a:p>
        </p:txBody>
      </p:sp>
    </p:spTree>
    <p:extLst>
      <p:ext uri="{BB962C8B-B14F-4D97-AF65-F5344CB8AC3E}">
        <p14:creationId xmlns:p14="http://schemas.microsoft.com/office/powerpoint/2010/main" val="41472662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3A9A8F-A5B7-C8F3-39E0-285E9A654610}"/>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A01C68D-5761-B6D6-F9B0-B58286FFD8B0}"/>
              </a:ext>
            </a:extLst>
          </p:cNvPr>
          <p:cNvSpPr>
            <a:spLocks noGrp="1"/>
          </p:cNvSpPr>
          <p:nvPr>
            <p:ph idx="1"/>
          </p:nvPr>
        </p:nvSpPr>
        <p:spPr/>
        <p:txBody>
          <a:bodyPr/>
          <a:lstStyle/>
          <a:p>
            <a:r>
              <a:rPr lang="en-US" dirty="0"/>
              <a:t>Things to Know:</a:t>
            </a:r>
          </a:p>
          <a:p>
            <a:pPr lvl="1"/>
            <a:r>
              <a:rPr lang="en-US" dirty="0">
                <a:hlinkClick r:id="rId2"/>
              </a:rPr>
              <a:t>https://mentor.ieee.org/802-ec/dcn/25/ec-25-0037-00-LMSC-atl-802-0325-thingstoknow-hilton-atlanta.pptx</a:t>
            </a:r>
            <a:r>
              <a:rPr lang="en-US" dirty="0"/>
              <a:t> </a:t>
            </a:r>
          </a:p>
        </p:txBody>
      </p:sp>
    </p:spTree>
    <p:extLst>
      <p:ext uri="{BB962C8B-B14F-4D97-AF65-F5344CB8AC3E}">
        <p14:creationId xmlns:p14="http://schemas.microsoft.com/office/powerpoint/2010/main" val="40743243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7F0402-3B5D-3F80-CF7F-AF8A9997000D}"/>
              </a:ext>
            </a:extLst>
          </p:cNvPr>
          <p:cNvSpPr>
            <a:spLocks noGrp="1"/>
          </p:cNvSpPr>
          <p:nvPr>
            <p:ph type="title"/>
          </p:nvPr>
        </p:nvSpPr>
        <p:spPr/>
        <p:txBody>
          <a:bodyPr/>
          <a:lstStyle/>
          <a:p>
            <a:r>
              <a:rPr lang="en-US" dirty="0"/>
              <a:t>Notes for Atlanta</a:t>
            </a:r>
          </a:p>
        </p:txBody>
      </p:sp>
      <p:sp>
        <p:nvSpPr>
          <p:cNvPr id="3" name="Content Placeholder 2">
            <a:extLst>
              <a:ext uri="{FF2B5EF4-FFF2-40B4-BE49-F238E27FC236}">
                <a16:creationId xmlns:a16="http://schemas.microsoft.com/office/drawing/2014/main" id="{7974A74E-1747-7C8C-B1B5-C752A4712C7F}"/>
              </a:ext>
            </a:extLst>
          </p:cNvPr>
          <p:cNvSpPr>
            <a:spLocks noGrp="1"/>
          </p:cNvSpPr>
          <p:nvPr>
            <p:ph idx="1"/>
          </p:nvPr>
        </p:nvSpPr>
        <p:spPr/>
        <p:txBody>
          <a:bodyPr/>
          <a:lstStyle/>
          <a:p>
            <a:r>
              <a:rPr lang="en-US" sz="2000" dirty="0"/>
              <a:t>2025 March – Atlanta </a:t>
            </a:r>
          </a:p>
          <a:p>
            <a:pPr marL="0" indent="0">
              <a:buNone/>
            </a:pPr>
            <a:r>
              <a:rPr lang="en-US" sz="2000" dirty="0"/>
              <a:t>	- Social –Atlanta Aquarium</a:t>
            </a:r>
          </a:p>
          <a:p>
            <a:pPr marL="0" indent="0">
              <a:buNone/>
            </a:pPr>
            <a:r>
              <a:rPr lang="en-US" sz="2000" dirty="0"/>
              <a:t>	- One Tutorial – “</a:t>
            </a:r>
            <a:r>
              <a:rPr lang="en-US" sz="2000" i="1" dirty="0"/>
              <a:t>Using Open Source in IEEE Standards”</a:t>
            </a:r>
          </a:p>
          <a:p>
            <a:pPr marL="0" indent="0">
              <a:buNone/>
            </a:pPr>
            <a:r>
              <a:rPr lang="en-US" sz="2000" dirty="0"/>
              <a:t>		Sponsored by David Law, 802.3 Chair -- Slot 1 – 6:15-7:35pm</a:t>
            </a:r>
          </a:p>
          <a:p>
            <a:pPr marL="0" indent="0">
              <a:buNone/>
            </a:pPr>
            <a:r>
              <a:rPr lang="en-US" sz="2000" dirty="0"/>
              <a:t>	- Monday - Rules Meeting: 7:45 to 9:30pm ET</a:t>
            </a:r>
          </a:p>
          <a:p>
            <a:pPr marL="0" indent="0">
              <a:buNone/>
            </a:pPr>
            <a:r>
              <a:rPr lang="en-US" sz="2000" dirty="0"/>
              <a:t>	- Remember to run Straw poll during Closing Plenaries.</a:t>
            </a:r>
          </a:p>
          <a:p>
            <a:endParaRPr lang="en-US" sz="2000" dirty="0"/>
          </a:p>
        </p:txBody>
      </p:sp>
    </p:spTree>
    <p:extLst>
      <p:ext uri="{BB962C8B-B14F-4D97-AF65-F5344CB8AC3E}">
        <p14:creationId xmlns:p14="http://schemas.microsoft.com/office/powerpoint/2010/main" val="14414892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78320C-EFF0-C460-0EA3-4227CF75053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3DCFADB-F573-0704-BE4D-49559BE59298}"/>
              </a:ext>
            </a:extLst>
          </p:cNvPr>
          <p:cNvSpPr>
            <a:spLocks noGrp="1"/>
          </p:cNvSpPr>
          <p:nvPr>
            <p:ph type="title"/>
          </p:nvPr>
        </p:nvSpPr>
        <p:spPr>
          <a:xfrm>
            <a:off x="1981200" y="404813"/>
            <a:ext cx="8229600" cy="792162"/>
          </a:xfrm>
        </p:spPr>
        <p:txBody>
          <a:bodyPr/>
          <a:lstStyle/>
          <a:p>
            <a:r>
              <a:rPr lang="en-US" dirty="0"/>
              <a:t>Networking Social Event</a:t>
            </a:r>
          </a:p>
        </p:txBody>
      </p:sp>
      <p:sp>
        <p:nvSpPr>
          <p:cNvPr id="3" name="Content Placeholder 2">
            <a:extLst>
              <a:ext uri="{FF2B5EF4-FFF2-40B4-BE49-F238E27FC236}">
                <a16:creationId xmlns:a16="http://schemas.microsoft.com/office/drawing/2014/main" id="{761EE91B-8E20-E11B-56EB-6926C10EF248}"/>
              </a:ext>
            </a:extLst>
          </p:cNvPr>
          <p:cNvSpPr>
            <a:spLocks noGrp="1"/>
          </p:cNvSpPr>
          <p:nvPr>
            <p:ph sz="half" idx="1"/>
          </p:nvPr>
        </p:nvSpPr>
        <p:spPr>
          <a:xfrm>
            <a:off x="1774825" y="1341438"/>
            <a:ext cx="4191000" cy="4525962"/>
          </a:xfrm>
        </p:spPr>
        <p:txBody>
          <a:bodyPr/>
          <a:lstStyle/>
          <a:p>
            <a:pPr marL="0" indent="0">
              <a:buNone/>
            </a:pPr>
            <a:endParaRPr lang="en-US" sz="1600" dirty="0"/>
          </a:p>
          <a:p>
            <a:pPr marL="0" indent="0">
              <a:buNone/>
            </a:pPr>
            <a:endParaRPr lang="en-US" sz="1600" dirty="0"/>
          </a:p>
          <a:p>
            <a:pPr marL="0" indent="0">
              <a:buNone/>
            </a:pPr>
            <a:endParaRPr lang="en-US" sz="1600" dirty="0"/>
          </a:p>
          <a:p>
            <a:pPr marL="0" indent="0">
              <a:buNone/>
            </a:pPr>
            <a:endParaRPr lang="en-US" sz="1600" dirty="0"/>
          </a:p>
          <a:p>
            <a:pPr marL="0" indent="0">
              <a:buNone/>
            </a:pPr>
            <a:endParaRPr lang="en-US" sz="1600" dirty="0"/>
          </a:p>
          <a:p>
            <a:pPr marL="0" indent="0">
              <a:buNone/>
            </a:pPr>
            <a:endParaRPr lang="en-US" dirty="0"/>
          </a:p>
        </p:txBody>
      </p:sp>
      <p:sp>
        <p:nvSpPr>
          <p:cNvPr id="4" name="Content Placeholder 3">
            <a:extLst>
              <a:ext uri="{FF2B5EF4-FFF2-40B4-BE49-F238E27FC236}">
                <a16:creationId xmlns:a16="http://schemas.microsoft.com/office/drawing/2014/main" id="{31DEAEC0-E40A-68C9-867E-64712A94FB6A}"/>
              </a:ext>
            </a:extLst>
          </p:cNvPr>
          <p:cNvSpPr>
            <a:spLocks noGrp="1"/>
          </p:cNvSpPr>
          <p:nvPr>
            <p:ph sz="half" idx="2"/>
          </p:nvPr>
        </p:nvSpPr>
        <p:spPr>
          <a:xfrm>
            <a:off x="6203226" y="1468477"/>
            <a:ext cx="4038600" cy="4984710"/>
          </a:xfrm>
        </p:spPr>
        <p:txBody>
          <a:bodyPr/>
          <a:lstStyle/>
          <a:p>
            <a:pPr marL="0" indent="0">
              <a:buNone/>
            </a:pPr>
            <a:r>
              <a:rPr lang="en-US" sz="1600" b="1" dirty="0"/>
              <a:t>Wednesday March 12, 2025</a:t>
            </a:r>
          </a:p>
          <a:p>
            <a:r>
              <a:rPr lang="en-US" sz="1600" dirty="0"/>
              <a:t>Georgia Aquarium</a:t>
            </a:r>
          </a:p>
          <a:p>
            <a:r>
              <a:rPr lang="en-US" sz="1600" dirty="0"/>
              <a:t>6:30 – 8:30 PM</a:t>
            </a:r>
          </a:p>
          <a:p>
            <a:r>
              <a:rPr lang="en-US" sz="1600" dirty="0"/>
              <a:t>Food, Beverage, Bus Transportation and Aquarium Admission Included</a:t>
            </a:r>
          </a:p>
          <a:p>
            <a:endParaRPr lang="en-US" sz="800" b="1" dirty="0"/>
          </a:p>
          <a:p>
            <a:pPr marL="0" indent="0">
              <a:buNone/>
            </a:pPr>
            <a:r>
              <a:rPr lang="en-US" sz="1600" b="1" dirty="0"/>
              <a:t>Tickets Required for All Attending</a:t>
            </a:r>
          </a:p>
          <a:p>
            <a:r>
              <a:rPr lang="en-US" sz="1600" dirty="0"/>
              <a:t>Available for $US24.99 </a:t>
            </a:r>
          </a:p>
          <a:p>
            <a:r>
              <a:rPr lang="en-US" sz="1600" dirty="0"/>
              <a:t>Purchase at </a:t>
            </a:r>
            <a:r>
              <a:rPr lang="en-US" sz="1600" dirty="0">
                <a:hlinkClick r:id="rId2"/>
              </a:rPr>
              <a:t>Plenary Session registration site</a:t>
            </a:r>
            <a:r>
              <a:rPr lang="en-US" sz="1600" dirty="0"/>
              <a:t>.</a:t>
            </a:r>
          </a:p>
          <a:p>
            <a:pPr lvl="1"/>
            <a:r>
              <a:rPr lang="en-US" sz="1200" dirty="0"/>
              <a:t>Modify Registration – Add Ticket</a:t>
            </a:r>
          </a:p>
          <a:p>
            <a:pPr marL="0" indent="0">
              <a:buNone/>
            </a:pPr>
            <a:endParaRPr lang="en-US" sz="800" dirty="0"/>
          </a:p>
          <a:p>
            <a:pPr marL="0" indent="0">
              <a:buNone/>
            </a:pPr>
            <a:r>
              <a:rPr lang="en-US" sz="1600" b="1" dirty="0"/>
              <a:t>Food &amp; Beverage Offerings</a:t>
            </a:r>
          </a:p>
          <a:p>
            <a:r>
              <a:rPr lang="en-US" sz="1600" dirty="0"/>
              <a:t>Buffet Dinner</a:t>
            </a:r>
          </a:p>
          <a:p>
            <a:r>
              <a:rPr lang="en-US" sz="1600" dirty="0"/>
              <a:t>Beverage Service</a:t>
            </a:r>
          </a:p>
          <a:p>
            <a:pPr lvl="1"/>
            <a:r>
              <a:rPr lang="en-US" sz="1200" dirty="0"/>
              <a:t>Ticket provided w/ event badge.</a:t>
            </a:r>
            <a:br>
              <a:rPr lang="en-US" sz="1200" dirty="0"/>
            </a:br>
            <a:endParaRPr lang="en-US" sz="1200" dirty="0"/>
          </a:p>
          <a:p>
            <a:pPr marL="0" indent="0">
              <a:buNone/>
            </a:pPr>
            <a:r>
              <a:rPr lang="en-US" sz="1600" b="1" dirty="0">
                <a:solidFill>
                  <a:srgbClr val="C00000"/>
                </a:solidFill>
              </a:rPr>
              <a:t>NO OUTSIDE FOOD OR DRINK</a:t>
            </a:r>
          </a:p>
        </p:txBody>
      </p:sp>
      <p:pic>
        <p:nvPicPr>
          <p:cNvPr id="6" name="Picture 5" descr="A poster for a social event&#10;&#10;AI-generated content may be incorrect.">
            <a:extLst>
              <a:ext uri="{FF2B5EF4-FFF2-40B4-BE49-F238E27FC236}">
                <a16:creationId xmlns:a16="http://schemas.microsoft.com/office/drawing/2014/main" id="{F54402F7-B27F-21AD-8E04-EB320FE8A83D}"/>
              </a:ext>
            </a:extLst>
          </p:cNvPr>
          <p:cNvPicPr>
            <a:picLocks noChangeAspect="1"/>
          </p:cNvPicPr>
          <p:nvPr/>
        </p:nvPicPr>
        <p:blipFill>
          <a:blip r:embed="rId3"/>
          <a:stretch>
            <a:fillRect/>
          </a:stretch>
        </p:blipFill>
        <p:spPr>
          <a:xfrm>
            <a:off x="1979713" y="1484785"/>
            <a:ext cx="3573289" cy="4764385"/>
          </a:xfrm>
          <a:prstGeom prst="rect">
            <a:avLst/>
          </a:prstGeom>
        </p:spPr>
      </p:pic>
    </p:spTree>
    <p:extLst>
      <p:ext uri="{BB962C8B-B14F-4D97-AF65-F5344CB8AC3E}">
        <p14:creationId xmlns:p14="http://schemas.microsoft.com/office/powerpoint/2010/main" val="37065010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DF5B60-07B7-9DB2-7567-F41C9F75A8AE}"/>
              </a:ext>
            </a:extLst>
          </p:cNvPr>
          <p:cNvSpPr>
            <a:spLocks noGrp="1"/>
          </p:cNvSpPr>
          <p:nvPr>
            <p:ph type="title"/>
          </p:nvPr>
        </p:nvSpPr>
        <p:spPr/>
        <p:txBody>
          <a:bodyPr/>
          <a:lstStyle/>
          <a:p>
            <a:r>
              <a:rPr lang="en-US" dirty="0">
                <a:effectLst/>
                <a:latin typeface="tahoma" panose="020B0604030504040204" pitchFamily="34" charset="0"/>
              </a:rPr>
              <a:t>Request for 802 WG Item for Closing Plenaries:</a:t>
            </a:r>
            <a:endParaRPr lang="en-US" dirty="0"/>
          </a:p>
        </p:txBody>
      </p:sp>
      <p:sp>
        <p:nvSpPr>
          <p:cNvPr id="3" name="Content Placeholder 2">
            <a:extLst>
              <a:ext uri="{FF2B5EF4-FFF2-40B4-BE49-F238E27FC236}">
                <a16:creationId xmlns:a16="http://schemas.microsoft.com/office/drawing/2014/main" id="{701B0DD0-1E98-52BF-F535-F400E1D75383}"/>
              </a:ext>
            </a:extLst>
          </p:cNvPr>
          <p:cNvSpPr>
            <a:spLocks noGrp="1"/>
          </p:cNvSpPr>
          <p:nvPr>
            <p:ph idx="1"/>
          </p:nvPr>
        </p:nvSpPr>
        <p:spPr>
          <a:xfrm>
            <a:off x="914399" y="1447800"/>
            <a:ext cx="10392833" cy="4419600"/>
          </a:xfrm>
        </p:spPr>
        <p:txBody>
          <a:bodyPr/>
          <a:lstStyle/>
          <a:p>
            <a:pPr marL="347472" algn="l" rtl="0" fontAlgn="base">
              <a:spcBef>
                <a:spcPts val="600"/>
              </a:spcBef>
              <a:spcAft>
                <a:spcPts val="0"/>
              </a:spcAft>
            </a:pPr>
            <a:r>
              <a:rPr lang="en-US" sz="2400" b="1" dirty="0">
                <a:solidFill>
                  <a:srgbClr val="000000"/>
                </a:solidFill>
                <a:effectLst/>
              </a:rPr>
              <a:t>Request to WG Chairs, </a:t>
            </a:r>
          </a:p>
          <a:p>
            <a:pPr marL="347472" algn="l" rtl="0" fontAlgn="base">
              <a:spcBef>
                <a:spcPts val="600"/>
              </a:spcBef>
              <a:spcAft>
                <a:spcPts val="0"/>
              </a:spcAft>
            </a:pPr>
            <a:r>
              <a:rPr lang="en-US" sz="2400" b="1" dirty="0">
                <a:solidFill>
                  <a:srgbClr val="000000"/>
                </a:solidFill>
                <a:effectLst/>
              </a:rPr>
              <a:t>Please Conduct the following Straw Poll in your Closing Plenaries:</a:t>
            </a:r>
          </a:p>
          <a:p>
            <a:pPr marL="747522" lvl="1">
              <a:spcBef>
                <a:spcPts val="600"/>
              </a:spcBef>
              <a:spcAft>
                <a:spcPts val="0"/>
              </a:spcAft>
            </a:pPr>
            <a:r>
              <a:rPr lang="en-US" sz="2000" b="1" dirty="0">
                <a:solidFill>
                  <a:srgbClr val="000000"/>
                </a:solidFill>
                <a:effectLst/>
              </a:rPr>
              <a:t>1. How many people would like to come back to this venue? </a:t>
            </a:r>
            <a:endParaRPr lang="en-US" sz="2000" dirty="0">
              <a:effectLst/>
            </a:endParaRPr>
          </a:p>
          <a:p>
            <a:pPr marL="1140714" lvl="1">
              <a:spcBef>
                <a:spcPts val="500"/>
              </a:spcBef>
              <a:spcAft>
                <a:spcPts val="0"/>
              </a:spcAft>
            </a:pPr>
            <a:r>
              <a:rPr lang="en-US" sz="2000" dirty="0">
                <a:solidFill>
                  <a:srgbClr val="000000"/>
                </a:solidFill>
                <a:effectLst/>
              </a:rPr>
              <a:t>Yes – </a:t>
            </a:r>
            <a:endParaRPr lang="en-US" sz="2000" dirty="0">
              <a:effectLst/>
            </a:endParaRPr>
          </a:p>
          <a:p>
            <a:pPr marL="1140714" lvl="1">
              <a:spcBef>
                <a:spcPts val="500"/>
              </a:spcBef>
              <a:spcAft>
                <a:spcPts val="0"/>
              </a:spcAft>
            </a:pPr>
            <a:r>
              <a:rPr lang="en-US" sz="2000" dirty="0">
                <a:solidFill>
                  <a:srgbClr val="000000"/>
                </a:solidFill>
                <a:effectLst/>
              </a:rPr>
              <a:t>No –  </a:t>
            </a:r>
            <a:endParaRPr lang="en-US" sz="2000" dirty="0">
              <a:effectLst/>
            </a:endParaRPr>
          </a:p>
          <a:p>
            <a:pPr marL="747522" lvl="1">
              <a:spcBef>
                <a:spcPts val="600"/>
              </a:spcBef>
              <a:spcAft>
                <a:spcPts val="0"/>
              </a:spcAft>
            </a:pPr>
            <a:r>
              <a:rPr lang="en-US" sz="2000" b="1" dirty="0">
                <a:solidFill>
                  <a:srgbClr val="000000"/>
                </a:solidFill>
                <a:effectLst/>
              </a:rPr>
              <a:t>2. Did you go to the social?</a:t>
            </a:r>
            <a:endParaRPr lang="en-US" sz="2000" dirty="0">
              <a:effectLst/>
            </a:endParaRPr>
          </a:p>
          <a:p>
            <a:pPr marL="1140714" lvl="1">
              <a:spcBef>
                <a:spcPts val="500"/>
              </a:spcBef>
              <a:spcAft>
                <a:spcPts val="0"/>
              </a:spcAft>
            </a:pPr>
            <a:r>
              <a:rPr lang="en-US" sz="2000" dirty="0">
                <a:solidFill>
                  <a:srgbClr val="000000"/>
                </a:solidFill>
                <a:effectLst/>
              </a:rPr>
              <a:t>Yes – </a:t>
            </a:r>
            <a:endParaRPr lang="en-US" sz="2000" dirty="0">
              <a:effectLst/>
            </a:endParaRPr>
          </a:p>
          <a:p>
            <a:pPr marL="1140714" lvl="1">
              <a:spcBef>
                <a:spcPts val="500"/>
              </a:spcBef>
              <a:spcAft>
                <a:spcPts val="0"/>
              </a:spcAft>
            </a:pPr>
            <a:r>
              <a:rPr lang="en-US" sz="2000" dirty="0">
                <a:solidFill>
                  <a:srgbClr val="000000"/>
                </a:solidFill>
                <a:effectLst/>
              </a:rPr>
              <a:t>No –  </a:t>
            </a:r>
            <a:endParaRPr lang="en-US" sz="2000" dirty="0">
              <a:effectLst/>
            </a:endParaRPr>
          </a:p>
          <a:p>
            <a:pPr marL="747522" lvl="1">
              <a:spcBef>
                <a:spcPts val="600"/>
              </a:spcBef>
              <a:spcAft>
                <a:spcPts val="0"/>
              </a:spcAft>
            </a:pPr>
            <a:r>
              <a:rPr lang="en-US" sz="2000" b="1" dirty="0">
                <a:solidFill>
                  <a:srgbClr val="000000"/>
                </a:solidFill>
                <a:effectLst/>
              </a:rPr>
              <a:t>3. If you attended the Social, did you like the social?</a:t>
            </a:r>
            <a:endParaRPr lang="en-US" sz="2000" dirty="0">
              <a:effectLst/>
            </a:endParaRPr>
          </a:p>
          <a:p>
            <a:pPr marL="1140714" lvl="1">
              <a:spcBef>
                <a:spcPts val="500"/>
              </a:spcBef>
              <a:spcAft>
                <a:spcPts val="0"/>
              </a:spcAft>
            </a:pPr>
            <a:r>
              <a:rPr lang="en-US" sz="2000" dirty="0">
                <a:solidFill>
                  <a:srgbClr val="000000"/>
                </a:solidFill>
                <a:effectLst/>
              </a:rPr>
              <a:t>Yes – </a:t>
            </a:r>
            <a:endParaRPr lang="en-US" sz="2000" dirty="0">
              <a:effectLst/>
            </a:endParaRPr>
          </a:p>
          <a:p>
            <a:pPr marL="1140714" lvl="1">
              <a:spcBef>
                <a:spcPts val="500"/>
              </a:spcBef>
              <a:spcAft>
                <a:spcPts val="0"/>
              </a:spcAft>
            </a:pPr>
            <a:r>
              <a:rPr lang="en-US" sz="2000" dirty="0">
                <a:solidFill>
                  <a:srgbClr val="000000"/>
                </a:solidFill>
                <a:effectLst/>
              </a:rPr>
              <a:t>No – </a:t>
            </a:r>
            <a:endParaRPr lang="en-US" sz="2000" dirty="0">
              <a:effectLst/>
            </a:endParaRPr>
          </a:p>
          <a:p>
            <a:endParaRPr lang="en-US" sz="2400" dirty="0"/>
          </a:p>
        </p:txBody>
      </p:sp>
    </p:spTree>
    <p:extLst>
      <p:ext uri="{BB962C8B-B14F-4D97-AF65-F5344CB8AC3E}">
        <p14:creationId xmlns:p14="http://schemas.microsoft.com/office/powerpoint/2010/main" val="3380801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58F31B-E4CA-3BBD-0907-E98E8B6B7CAB}"/>
              </a:ext>
            </a:extLst>
          </p:cNvPr>
          <p:cNvSpPr>
            <a:spLocks noGrp="1"/>
          </p:cNvSpPr>
          <p:nvPr>
            <p:ph type="title"/>
          </p:nvPr>
        </p:nvSpPr>
        <p:spPr>
          <a:xfrm>
            <a:off x="609600" y="404813"/>
            <a:ext cx="10972800" cy="792162"/>
          </a:xfrm>
        </p:spPr>
        <p:txBody>
          <a:bodyPr wrap="square" anchor="ctr">
            <a:normAutofit/>
          </a:bodyPr>
          <a:lstStyle/>
          <a:p>
            <a:pPr>
              <a:lnSpc>
                <a:spcPct val="90000"/>
              </a:lnSpc>
            </a:pPr>
            <a:r>
              <a:rPr lang="en-US" sz="3100" dirty="0"/>
              <a:t>2025 March IEEE 802 Mixed-mode Plenary </a:t>
            </a:r>
            <a:r>
              <a:rPr lang="en-US" sz="3100"/>
              <a:t>- Atlanta</a:t>
            </a:r>
            <a:endParaRPr lang="en-US" sz="3100" dirty="0"/>
          </a:p>
        </p:txBody>
      </p:sp>
      <p:sp>
        <p:nvSpPr>
          <p:cNvPr id="3" name="Content Placeholder 2">
            <a:extLst>
              <a:ext uri="{FF2B5EF4-FFF2-40B4-BE49-F238E27FC236}">
                <a16:creationId xmlns:a16="http://schemas.microsoft.com/office/drawing/2014/main" id="{FAF850E7-70D2-B978-1495-BEEB40D33460}"/>
              </a:ext>
            </a:extLst>
          </p:cNvPr>
          <p:cNvSpPr>
            <a:spLocks noGrp="1"/>
          </p:cNvSpPr>
          <p:nvPr>
            <p:ph sz="half" idx="1"/>
          </p:nvPr>
        </p:nvSpPr>
        <p:spPr>
          <a:xfrm>
            <a:off x="334433" y="1341438"/>
            <a:ext cx="5151967" cy="3571875"/>
          </a:xfrm>
        </p:spPr>
        <p:txBody>
          <a:bodyPr wrap="square" anchor="t">
            <a:normAutofit/>
          </a:bodyPr>
          <a:lstStyle/>
          <a:p>
            <a:pPr>
              <a:lnSpc>
                <a:spcPct val="90000"/>
              </a:lnSpc>
            </a:pPr>
            <a:r>
              <a:rPr lang="en-US" sz="2000" dirty="0"/>
              <a:t>Registration opened December 3, 2024:</a:t>
            </a:r>
          </a:p>
          <a:p>
            <a:pPr lvl="1">
              <a:lnSpc>
                <a:spcPct val="90000"/>
              </a:lnSpc>
            </a:pPr>
            <a:r>
              <a:rPr lang="en-US" sz="2000" dirty="0"/>
              <a:t>979 registered – 486 in person and 478 remote  (15 Students)</a:t>
            </a:r>
          </a:p>
          <a:p>
            <a:pPr lvl="1">
              <a:lnSpc>
                <a:spcPct val="90000"/>
              </a:lnSpc>
            </a:pPr>
            <a:endParaRPr lang="en-US" sz="2000" dirty="0"/>
          </a:p>
          <a:p>
            <a:pPr lvl="1">
              <a:lnSpc>
                <a:spcPct val="90000"/>
              </a:lnSpc>
            </a:pPr>
            <a:r>
              <a:rPr lang="en-US" sz="2000" dirty="0"/>
              <a:t>March Social Tickets = 364 (including 16 guests as of Mar 10, 2025)</a:t>
            </a:r>
          </a:p>
          <a:p>
            <a:pPr lvl="2">
              <a:lnSpc>
                <a:spcPct val="90000"/>
              </a:lnSpc>
            </a:pPr>
            <a:r>
              <a:rPr lang="en-US" sz="1600" dirty="0"/>
              <a:t>Guarantee 400</a:t>
            </a:r>
          </a:p>
          <a:p>
            <a:pPr lvl="1">
              <a:lnSpc>
                <a:spcPct val="90000"/>
              </a:lnSpc>
            </a:pPr>
            <a:endParaRPr lang="en-US" sz="2000" dirty="0"/>
          </a:p>
          <a:p>
            <a:pPr lvl="1">
              <a:lnSpc>
                <a:spcPct val="90000"/>
              </a:lnSpc>
            </a:pPr>
            <a:r>
              <a:rPr lang="en-US" sz="2000" dirty="0"/>
              <a:t>Hotel Pickup –80% of block reserved (2164/3000 as of Mar 3, 2025)</a:t>
            </a:r>
          </a:p>
          <a:p>
            <a:pPr lvl="1">
              <a:lnSpc>
                <a:spcPct val="90000"/>
              </a:lnSpc>
            </a:pPr>
            <a:endParaRPr lang="en-US" sz="2000" dirty="0"/>
          </a:p>
          <a:p>
            <a:pPr lvl="1">
              <a:lnSpc>
                <a:spcPct val="90000"/>
              </a:lnSpc>
            </a:pPr>
            <a:endParaRPr lang="en-US" sz="2000" dirty="0"/>
          </a:p>
          <a:p>
            <a:pPr>
              <a:lnSpc>
                <a:spcPct val="90000"/>
              </a:lnSpc>
            </a:pPr>
            <a:endParaRPr lang="en-US" sz="2000" dirty="0"/>
          </a:p>
        </p:txBody>
      </p:sp>
      <p:pic>
        <p:nvPicPr>
          <p:cNvPr id="5" name="Picture 4">
            <a:extLst>
              <a:ext uri="{FF2B5EF4-FFF2-40B4-BE49-F238E27FC236}">
                <a16:creationId xmlns:a16="http://schemas.microsoft.com/office/drawing/2014/main" id="{72EA7289-0B89-3306-F4DD-22CD9FAC4E92}"/>
              </a:ext>
            </a:extLst>
          </p:cNvPr>
          <p:cNvPicPr>
            <a:picLocks noChangeAspect="1"/>
          </p:cNvPicPr>
          <p:nvPr/>
        </p:nvPicPr>
        <p:blipFill>
          <a:blip r:embed="rId2"/>
          <a:stretch>
            <a:fillRect/>
          </a:stretch>
        </p:blipFill>
        <p:spPr>
          <a:xfrm>
            <a:off x="5486400" y="1341438"/>
            <a:ext cx="6191250" cy="3571875"/>
          </a:xfrm>
          <a:prstGeom prst="rect">
            <a:avLst/>
          </a:prstGeom>
        </p:spPr>
      </p:pic>
    </p:spTree>
    <p:extLst>
      <p:ext uri="{BB962C8B-B14F-4D97-AF65-F5344CB8AC3E}">
        <p14:creationId xmlns:p14="http://schemas.microsoft.com/office/powerpoint/2010/main" val="2294323399"/>
      </p:ext>
    </p:extLst>
  </p:cSld>
  <p:clrMapOvr>
    <a:masterClrMapping/>
  </p:clrMapOvr>
</p:sld>
</file>

<file path=ppt/theme/theme1.xml><?xml version="1.0" encoding="utf-8"?>
<a:theme xmlns:a="http://schemas.openxmlformats.org/drawingml/2006/main" name="Title slid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6" id="{263C96D0-8883-4F1D-BD5E-18616D4C1761}" vid="{0D6AB0E4-0594-44ED-8CCC-DBC65F31BC0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Metadata/LabelInfo.xml><?xml version="1.0" encoding="utf-8"?>
<clbl:labelList xmlns:clbl="http://schemas.microsoft.com/office/2020/mipLabelMetadata">
  <clbl:label id="{d747bccc-1f7a-43de-9506-0ef23dd23464}" enabled="1" method="Privileged" siteId="{98e9ba89-e1a1-4e38-9007-8bdabc25de1d}" removed="0"/>
</clbl:labelList>
</file>

<file path=docProps/app.xml><?xml version="1.0" encoding="utf-8"?>
<Properties xmlns="http://schemas.openxmlformats.org/officeDocument/2006/extended-properties" xmlns:vt="http://schemas.openxmlformats.org/officeDocument/2006/docPropsVTypes">
  <Template/>
  <TotalTime>16798</TotalTime>
  <Words>4589</Words>
  <Application>Microsoft Office PowerPoint</Application>
  <PresentationFormat>Widescreen</PresentationFormat>
  <Paragraphs>465</Paragraphs>
  <Slides>39</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39</vt:i4>
      </vt:variant>
    </vt:vector>
  </HeadingPairs>
  <TitlesOfParts>
    <vt:vector size="44" baseType="lpstr">
      <vt:lpstr>Arial</vt:lpstr>
      <vt:lpstr>tahoma</vt:lpstr>
      <vt:lpstr>Times New Roman</vt:lpstr>
      <vt:lpstr>Wingdings</vt:lpstr>
      <vt:lpstr>Title slide</vt:lpstr>
      <vt:lpstr>Executive Secretary Report for 2025 March 802 Plenary - Atlanta</vt:lpstr>
      <vt:lpstr>Event Conduct and Safety Statement </vt:lpstr>
      <vt:lpstr>Event Conduct and Safety Statement</vt:lpstr>
      <vt:lpstr>Executive Secretary Agenda Items</vt:lpstr>
      <vt:lpstr>PowerPoint Presentation</vt:lpstr>
      <vt:lpstr>Notes for Atlanta</vt:lpstr>
      <vt:lpstr>Networking Social Event</vt:lpstr>
      <vt:lpstr>Request for 802 WG Item for Closing Plenaries:</vt:lpstr>
      <vt:lpstr>2025 March IEEE 802 Mixed-mode Plenary - Atlanta</vt:lpstr>
      <vt:lpstr>IEEE 802 Mixed-mode Plenary Attendance</vt:lpstr>
      <vt:lpstr>Future 802 Plenary Venue Contract Status</vt:lpstr>
      <vt:lpstr>Notes for Madrid </vt:lpstr>
      <vt:lpstr>Suggested Rules Meeting Discussion - 1</vt:lpstr>
      <vt:lpstr>Suggested Rules Meeting Discussion - 2</vt:lpstr>
      <vt:lpstr>IEEE 802 LMSC Operations Manual, v26 Revised 17 March 2023</vt:lpstr>
      <vt:lpstr>IEEE 802 LMSC Operations Manual, v26 Revised 17 March 2023</vt:lpstr>
      <vt:lpstr>IEEE 802 LMSC Chair's Guidelines and Standards Committee Policy Decisions, v37 11/17/2023</vt:lpstr>
      <vt:lpstr>IEEE 802 LMSC Chair's Guidelines and Standards Committee Policy Decisions, v37 11/17/2023</vt:lpstr>
      <vt:lpstr>Future Venue AdHocs  --</vt:lpstr>
      <vt:lpstr>Future Venue AdHoc – Resource review/planning  – Thurs 7:30 am</vt:lpstr>
      <vt:lpstr>2025 July 27 – Aug 1– Madrid</vt:lpstr>
      <vt:lpstr>Future Venues AdHoc - Contract Status– Thurs 8 am</vt:lpstr>
      <vt:lpstr>Future 802 Plenary Venue Contract Status</vt:lpstr>
      <vt:lpstr>Executive Secretary Agenda Items</vt:lpstr>
      <vt:lpstr>Straw Poll: Return to This Venue:  (Hyatt Regency Vancouver – 2024 Nov)</vt:lpstr>
      <vt:lpstr>Venue Polls (continued) (Hyatt Regency Vancouver – 2024 Nov)</vt:lpstr>
      <vt:lpstr>Future 802 Plenary Venue Contract Status</vt:lpstr>
      <vt:lpstr>Motion to Replace 4.2 in 802 Chair’s Guideline</vt:lpstr>
      <vt:lpstr>Call for Interest – 802 Executive Secretary –  Venue Preparation, Selection, and Contracting </vt:lpstr>
      <vt:lpstr>8.033 Executive Secretary Report</vt:lpstr>
      <vt:lpstr>IEEE 802 LMSC Chair's Guidelines and Standards Committee Policy Decisions, v37 11/17/2023</vt:lpstr>
      <vt:lpstr>8.04 Monthly IEEE 802 LMSC Telecons</vt:lpstr>
      <vt:lpstr>8.05 Call for Tutorials for July 2025</vt:lpstr>
      <vt:lpstr>Nov 2024 802 Closing EC Meeting:  Motion to adjust the Time for 2025 July</vt:lpstr>
      <vt:lpstr>Approved 2025 Session Registration Fees</vt:lpstr>
      <vt:lpstr>2028 July Consideration</vt:lpstr>
      <vt:lpstr>2024 November 802 LMSC Closing Plenary:  Motion to Host ITU-T SG15 2026 July</vt:lpstr>
      <vt:lpstr>Motion to Replace 4.5 in 802 Chair’s Guideline (#1)</vt:lpstr>
      <vt:lpstr>Motion to Replace 4.5 in 802 Chair’s Guideline (#2)</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Executive Secretary Report for 2025 March -Atlanta</dc:title>
  <dc:subject/>
  <dc:creator>Jon Rosdahl</dc:creator>
  <cp:keywords>IEEE 802 LMSC Plenary</cp:keywords>
  <dc:description>Jon Rosdahl, Qualcomm</dc:description>
  <cp:lastModifiedBy>Jon Rosdahl</cp:lastModifiedBy>
  <cp:revision>10</cp:revision>
  <dcterms:created xsi:type="dcterms:W3CDTF">2024-07-13T20:54:22Z</dcterms:created>
  <dcterms:modified xsi:type="dcterms:W3CDTF">2025-03-10T10:51:08Z</dcterms:modified>
  <cp:category>March 2025</cp:category>
</cp:coreProperties>
</file>