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7" r:id="rId1"/>
    <p:sldMasterId id="2147483659" r:id="rId2"/>
  </p:sldMasterIdLst>
  <p:notesMasterIdLst>
    <p:notesMasterId r:id="rId17"/>
  </p:notesMasterIdLst>
  <p:handoutMasterIdLst>
    <p:handoutMasterId r:id="rId18"/>
  </p:handoutMasterIdLst>
  <p:sldIdLst>
    <p:sldId id="278" r:id="rId3"/>
    <p:sldId id="279" r:id="rId4"/>
    <p:sldId id="280" r:id="rId5"/>
    <p:sldId id="281" r:id="rId6"/>
    <p:sldId id="282" r:id="rId7"/>
    <p:sldId id="283" r:id="rId8"/>
    <p:sldId id="284" r:id="rId9"/>
    <p:sldId id="285" r:id="rId10"/>
    <p:sldId id="286" r:id="rId11"/>
    <p:sldId id="288" r:id="rId12"/>
    <p:sldId id="289" r:id="rId13"/>
    <p:sldId id="290" r:id="rId14"/>
    <p:sldId id="291" r:id="rId15"/>
    <p:sldId id="292" r:id="rId1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E9AD34-E9F7-4073-9C03-358E72ED260D}" v="1" dt="2025-02-21T04:43:31.6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33" autoAdjust="0"/>
    <p:restoredTop sz="89912" autoAdjust="0"/>
  </p:normalViewPr>
  <p:slideViewPr>
    <p:cSldViewPr>
      <p:cViewPr varScale="1">
        <p:scale>
          <a:sx n="104" d="100"/>
          <a:sy n="104" d="100"/>
        </p:scale>
        <p:origin x="852" y="114"/>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53E9AD34-E9F7-4073-9C03-358E72ED260D}"/>
    <pc:docChg chg="undo custSel modSld">
      <pc:chgData name="Jon Rosdahl" userId="2820f357-2dd4-4127-8713-e0bfde0fd756" providerId="ADAL" clId="{53E9AD34-E9F7-4073-9C03-358E72ED260D}" dt="2025-02-21T01:30:33.338" v="69" actId="20577"/>
      <pc:docMkLst>
        <pc:docMk/>
      </pc:docMkLst>
      <pc:sldChg chg="modSp mod">
        <pc:chgData name="Jon Rosdahl" userId="2820f357-2dd4-4127-8713-e0bfde0fd756" providerId="ADAL" clId="{53E9AD34-E9F7-4073-9C03-358E72ED260D}" dt="2025-02-21T01:28:26.408" v="33" actId="13926"/>
        <pc:sldMkLst>
          <pc:docMk/>
          <pc:sldMk cId="311516566" sldId="285"/>
        </pc:sldMkLst>
        <pc:spChg chg="mod">
          <ac:chgData name="Jon Rosdahl" userId="2820f357-2dd4-4127-8713-e0bfde0fd756" providerId="ADAL" clId="{53E9AD34-E9F7-4073-9C03-358E72ED260D}" dt="2025-02-21T01:27:59.847" v="26" actId="13926"/>
          <ac:spMkLst>
            <pc:docMk/>
            <pc:sldMk cId="311516566" sldId="285"/>
            <ac:spMk id="3" creationId="{089EE0ED-B2B0-87D5-5079-9255CE788C23}"/>
          </ac:spMkLst>
        </pc:spChg>
        <pc:spChg chg="mod">
          <ac:chgData name="Jon Rosdahl" userId="2820f357-2dd4-4127-8713-e0bfde0fd756" providerId="ADAL" clId="{53E9AD34-E9F7-4073-9C03-358E72ED260D}" dt="2025-02-21T01:28:26.408" v="33" actId="13926"/>
          <ac:spMkLst>
            <pc:docMk/>
            <pc:sldMk cId="311516566" sldId="285"/>
            <ac:spMk id="4" creationId="{074B43AF-09B8-2EF3-DBD7-E2DC059342E5}"/>
          </ac:spMkLst>
        </pc:spChg>
      </pc:sldChg>
      <pc:sldChg chg="modSp mod">
        <pc:chgData name="Jon Rosdahl" userId="2820f357-2dd4-4127-8713-e0bfde0fd756" providerId="ADAL" clId="{53E9AD34-E9F7-4073-9C03-358E72ED260D}" dt="2025-02-21T01:29:43.197" v="65" actId="207"/>
        <pc:sldMkLst>
          <pc:docMk/>
          <pc:sldMk cId="3706501002" sldId="290"/>
        </pc:sldMkLst>
        <pc:spChg chg="mod">
          <ac:chgData name="Jon Rosdahl" userId="2820f357-2dd4-4127-8713-e0bfde0fd756" providerId="ADAL" clId="{53E9AD34-E9F7-4073-9C03-358E72ED260D}" dt="2025-02-21T01:29:43.197" v="65" actId="207"/>
          <ac:spMkLst>
            <pc:docMk/>
            <pc:sldMk cId="3706501002" sldId="290"/>
            <ac:spMk id="4" creationId="{31DEAEC0-E40A-68C9-867E-64712A94FB6A}"/>
          </ac:spMkLst>
        </pc:spChg>
      </pc:sldChg>
      <pc:sldChg chg="modSp mod">
        <pc:chgData name="Jon Rosdahl" userId="2820f357-2dd4-4127-8713-e0bfde0fd756" providerId="ADAL" clId="{53E9AD34-E9F7-4073-9C03-358E72ED260D}" dt="2025-02-21T01:30:33.338" v="69" actId="20577"/>
        <pc:sldMkLst>
          <pc:docMk/>
          <pc:sldMk cId="3371169096" sldId="292"/>
        </pc:sldMkLst>
        <pc:spChg chg="mod">
          <ac:chgData name="Jon Rosdahl" userId="2820f357-2dd4-4127-8713-e0bfde0fd756" providerId="ADAL" clId="{53E9AD34-E9F7-4073-9C03-358E72ED260D}" dt="2025-02-21T01:30:33.338" v="69" actId="20577"/>
          <ac:spMkLst>
            <pc:docMk/>
            <pc:sldMk cId="3371169096" sldId="292"/>
            <ac:spMk id="3" creationId="{8EDF25DE-A050-F6F7-1B47-6182D65DA3D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05E1691A-31CB-0BAF-9D6B-6A56BA90C08B}"/>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B6B05019-8FA2-6FEF-7E79-7E163AB34BDA}"/>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a:extLst>
              <a:ext uri="{FF2B5EF4-FFF2-40B4-BE49-F238E27FC236}">
                <a16:creationId xmlns:a16="http://schemas.microsoft.com/office/drawing/2014/main" id="{2ACAF231-CD15-A3E4-CD97-CB4FCD7D7924}"/>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a:extLst>
              <a:ext uri="{FF2B5EF4-FFF2-40B4-BE49-F238E27FC236}">
                <a16:creationId xmlns:a16="http://schemas.microsoft.com/office/drawing/2014/main" id="{8965FA89-3EAB-5DCF-D7C7-920316FADEB1}"/>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A0B5DC72-6DAA-2944-9287-48B7DAEEFB2E}"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01E819B2-2E2E-F61C-DA2C-B9D9230828B1}"/>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05808604-3422-471B-45E6-B07A66EAF03B}"/>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a:extLst>
              <a:ext uri="{FF2B5EF4-FFF2-40B4-BE49-F238E27FC236}">
                <a16:creationId xmlns:a16="http://schemas.microsoft.com/office/drawing/2014/main" id="{6F70299F-7947-7205-B9F3-C575D1B6B629}"/>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0CC180F8-CB6C-8183-E726-34F8AA71FAE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1A49C202-5495-9486-48C8-80DC3167A0DA}"/>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a:extLst>
              <a:ext uri="{FF2B5EF4-FFF2-40B4-BE49-F238E27FC236}">
                <a16:creationId xmlns:a16="http://schemas.microsoft.com/office/drawing/2014/main" id="{6B78C9E6-1236-B554-2037-5ABD2E17B5E9}"/>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0C00BD6E-DC57-FA48-8DA8-99AC406400E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8D5A395-1316-5425-9D33-1DFEDBE8F961}"/>
              </a:ext>
            </a:extLst>
          </p:cNvPr>
          <p:cNvSpPr>
            <a:spLocks noGrp="1" noChangeArrowheads="1"/>
          </p:cNvSpPr>
          <p:nvPr>
            <p:ph type="sldNum" sz="quarter" idx="5"/>
          </p:nvPr>
        </p:nvSpPr>
        <p:spPr>
          <a:ln/>
        </p:spPr>
        <p:txBody>
          <a:bodyPr/>
          <a:lstStyle/>
          <a:p>
            <a:fld id="{E84F2D8F-00D8-3F49-8F2E-FA3810CCC6FF}" type="slidenum">
              <a:rPr lang="en-US" altLang="en-US"/>
              <a:pPr/>
              <a:t>1</a:t>
            </a:fld>
            <a:endParaRPr lang="en-US" altLang="en-US"/>
          </a:p>
        </p:txBody>
      </p:sp>
      <p:sp>
        <p:nvSpPr>
          <p:cNvPr id="237570" name="Rectangle 2">
            <a:extLst>
              <a:ext uri="{FF2B5EF4-FFF2-40B4-BE49-F238E27FC236}">
                <a16:creationId xmlns:a16="http://schemas.microsoft.com/office/drawing/2014/main" id="{EE8A765C-6030-547B-63A4-A8693AF51A14}"/>
              </a:ext>
            </a:extLst>
          </p:cNvPr>
          <p:cNvSpPr>
            <a:spLocks noGrp="1" noRot="1" noChangeAspect="1" noChangeArrowheads="1" noTextEdit="1"/>
          </p:cNvSpPr>
          <p:nvPr>
            <p:ph type="sldImg"/>
          </p:nvPr>
        </p:nvSpPr>
        <p:spPr>
          <a:ln/>
        </p:spPr>
      </p:sp>
      <p:sp>
        <p:nvSpPr>
          <p:cNvPr id="237571" name="Rectangle 3">
            <a:extLst>
              <a:ext uri="{FF2B5EF4-FFF2-40B4-BE49-F238E27FC236}">
                <a16:creationId xmlns:a16="http://schemas.microsoft.com/office/drawing/2014/main" id="{AE162590-B68A-65CE-975E-89862D8D3430}"/>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D22DED0E-FF97-AF92-6FDC-9D59E939FCEB}"/>
              </a:ext>
            </a:extLst>
          </p:cNvPr>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a:extLst>
              <a:ext uri="{FF2B5EF4-FFF2-40B4-BE49-F238E27FC236}">
                <a16:creationId xmlns:a16="http://schemas.microsoft.com/office/drawing/2014/main" id="{F254BF42-A628-ADA8-7BC9-14D371110D6E}"/>
              </a:ext>
            </a:extLst>
          </p:cNvPr>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a:extLst>
              <a:ext uri="{FF2B5EF4-FFF2-40B4-BE49-F238E27FC236}">
                <a16:creationId xmlns:a16="http://schemas.microsoft.com/office/drawing/2014/main" id="{0B16F6BA-E912-9A7F-57F8-33124039C685}"/>
              </a:ext>
            </a:extLst>
          </p:cNvPr>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9EB97939-A31B-DAB8-F555-DD6CA104E7B5}"/>
              </a:ext>
            </a:extLst>
          </p:cNvPr>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D0F31611-5AC8-4374-1BD2-FB7042A620A8}"/>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3B3D4EDD-DCF5-D840-93E1-A288C1F33F12}"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a:extLst>
              <a:ext uri="{FF2B5EF4-FFF2-40B4-BE49-F238E27FC236}">
                <a16:creationId xmlns:a16="http://schemas.microsoft.com/office/drawing/2014/main" id="{ED9E6CEA-DAFB-45E9-C742-A8793155737C}"/>
              </a:ext>
            </a:extLst>
          </p:cNvPr>
          <p:cNvSpPr txBox="1">
            <a:spLocks noChangeArrowheads="1"/>
          </p:cNvSpPr>
          <p:nvPr/>
        </p:nvSpPr>
        <p:spPr bwMode="auto">
          <a:xfrm>
            <a:off x="0" y="6591300"/>
            <a:ext cx="91440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2025 March IEEE 802 Plenary Session</a:t>
            </a:r>
          </a:p>
        </p:txBody>
      </p:sp>
      <p:sp>
        <p:nvSpPr>
          <p:cNvPr id="330760" name="Text Box 8">
            <a:extLst>
              <a:ext uri="{FF2B5EF4-FFF2-40B4-BE49-F238E27FC236}">
                <a16:creationId xmlns:a16="http://schemas.microsoft.com/office/drawing/2014/main" id="{846F6E7B-4534-A98D-640C-B66B34ED3D00}"/>
              </a:ext>
            </a:extLst>
          </p:cNvPr>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a:solidFill>
                  <a:schemeClr val="bg1"/>
                </a:solidFill>
              </a:rPr>
              <a:t>Version 1.0</a:t>
            </a:r>
          </a:p>
        </p:txBody>
      </p:sp>
      <p:grpSp>
        <p:nvGrpSpPr>
          <p:cNvPr id="330761" name="Group 9">
            <a:extLst>
              <a:ext uri="{FF2B5EF4-FFF2-40B4-BE49-F238E27FC236}">
                <a16:creationId xmlns:a16="http://schemas.microsoft.com/office/drawing/2014/main" id="{8B914687-F512-2881-D6EE-B3DDDF61C4FE}"/>
              </a:ext>
            </a:extLst>
          </p:cNvPr>
          <p:cNvGrpSpPr>
            <a:grpSpLocks/>
          </p:cNvGrpSpPr>
          <p:nvPr/>
        </p:nvGrpSpPr>
        <p:grpSpPr bwMode="auto">
          <a:xfrm>
            <a:off x="8316913" y="5876925"/>
            <a:ext cx="793750" cy="709613"/>
            <a:chOff x="3288" y="3482"/>
            <a:chExt cx="500" cy="447"/>
          </a:xfrm>
        </p:grpSpPr>
        <p:sp>
          <p:nvSpPr>
            <p:cNvPr id="330762" name="Rectangle 10">
              <a:extLst>
                <a:ext uri="{FF2B5EF4-FFF2-40B4-BE49-F238E27FC236}">
                  <a16:creationId xmlns:a16="http://schemas.microsoft.com/office/drawing/2014/main" id="{CE8D037A-B44A-9B89-A6C9-DA2944112A63}"/>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a:extLst>
                <a:ext uri="{FF2B5EF4-FFF2-40B4-BE49-F238E27FC236}">
                  <a16:creationId xmlns:a16="http://schemas.microsoft.com/office/drawing/2014/main" id="{725461F0-F0DE-AE95-D9DE-49967CA28891}"/>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7C0B35B3-A855-7B5A-01B7-6BF3C1A71610}"/>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a:extLst>
                <a:ext uri="{FF2B5EF4-FFF2-40B4-BE49-F238E27FC236}">
                  <a16:creationId xmlns:a16="http://schemas.microsoft.com/office/drawing/2014/main" id="{83CB269A-2F4B-E246-AFBF-BE323F55B0F0}"/>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19E42-AD0B-A0CB-3CF5-0CAF42A3EF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72E5E6-A407-0E78-64F9-C4A5DA41CE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3628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65615B-F966-25D6-9A21-584CAAA01D1C}"/>
              </a:ext>
            </a:extLst>
          </p:cNvPr>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7C466-B383-6D17-C8E0-51862D2E109E}"/>
              </a:ext>
            </a:extLst>
          </p:cNvPr>
          <p:cNvSpPr>
            <a:spLocks noGrp="1"/>
          </p:cNvSpPr>
          <p:nvPr>
            <p:ph type="body" orient="vert" idx="1"/>
          </p:nvPr>
        </p:nvSpPr>
        <p:spPr>
          <a:xfrm>
            <a:off x="250825" y="404813"/>
            <a:ext cx="6175375"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552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B6A20-4E4C-564F-992B-23349E574AF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BDA70B0-49D5-5CC1-07FE-13C7EB057933}"/>
              </a:ext>
            </a:extLst>
          </p:cNvPr>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3028229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99C60-5968-F027-F487-43195BDF65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0BA6D0-E27C-4C93-1D42-5C8B4F3BE6AF}"/>
              </a:ext>
            </a:extLst>
          </p:cNvPr>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075562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050C6-5A7B-85AB-A1A9-74B2BE129D7E}"/>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BDCB55-1D02-44DB-601C-F239F2F65BD6}"/>
              </a:ext>
            </a:extLst>
          </p:cNvPr>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1650462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F0765-88CD-53B1-71ED-51CA0759B6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B06C71-1ED1-4F8C-6D56-094DC2F360A6}"/>
              </a:ext>
            </a:extLst>
          </p:cNvPr>
          <p:cNvSpPr>
            <a:spLocks noGrp="1"/>
          </p:cNvSpPr>
          <p:nvPr>
            <p:ph sz="half" idx="1"/>
          </p:nvPr>
        </p:nvSpPr>
        <p:spPr>
          <a:xfrm>
            <a:off x="628650" y="1825625"/>
            <a:ext cx="386715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29A5550-469D-035B-16F6-1A83A7926AA6}"/>
              </a:ext>
            </a:extLst>
          </p:cNvPr>
          <p:cNvSpPr>
            <a:spLocks noGrp="1"/>
          </p:cNvSpPr>
          <p:nvPr>
            <p:ph sz="half" idx="2"/>
          </p:nvPr>
        </p:nvSpPr>
        <p:spPr>
          <a:xfrm>
            <a:off x="4648200" y="1825625"/>
            <a:ext cx="386715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079032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9288F-FFD5-DBD4-F361-02B99644BC5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ACA275-C742-5805-E9A8-853A6C88B655}"/>
              </a:ext>
            </a:extLst>
          </p:cNvPr>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26D57A-6541-7314-1EF5-71DF97953C56}"/>
              </a:ext>
            </a:extLst>
          </p:cNvPr>
          <p:cNvSpPr>
            <a:spLocks noGrp="1"/>
          </p:cNvSpPr>
          <p:nvPr>
            <p:ph sz="half" idx="2"/>
          </p:nvPr>
        </p:nvSpPr>
        <p:spPr>
          <a:xfrm>
            <a:off x="630238" y="2505075"/>
            <a:ext cx="386873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BC42E9-50B9-E44F-DEC0-60C4463D5E88}"/>
              </a:ext>
            </a:extLst>
          </p:cNvPr>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04E026-C130-D059-F63B-36376BBCF2ED}"/>
              </a:ext>
            </a:extLst>
          </p:cNvPr>
          <p:cNvSpPr>
            <a:spLocks noGrp="1"/>
          </p:cNvSpPr>
          <p:nvPr>
            <p:ph sz="quarter" idx="4"/>
          </p:nvPr>
        </p:nvSpPr>
        <p:spPr>
          <a:xfrm>
            <a:off x="4629150" y="2505075"/>
            <a:ext cx="38877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636938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9BF92-5175-989B-B110-9C404388890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87264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01849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0BAAC-136A-4A04-CD05-302CEE243A1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039ABF4-037B-F162-14C0-C51A670C8E2A}"/>
              </a:ext>
            </a:extLst>
          </p:cNvPr>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C2A9360-3064-BA43-5470-5C1510EC8E58}"/>
              </a:ext>
            </a:extLst>
          </p:cNvPr>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689678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62E36-B478-0C5F-F67B-5B5CAF9735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97B861-B078-ABC1-758E-F10B355E2C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173464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FD628-1C33-3189-5257-8ED00B747EB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E0D961D-FE25-96E7-3AB6-507E8AC62071}"/>
              </a:ext>
            </a:extLst>
          </p:cNvPr>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266C298-01FB-6B0A-FADC-AC580D2D88CE}"/>
              </a:ext>
            </a:extLst>
          </p:cNvPr>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014183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C32B3-CA5B-656A-F232-6E4C80ABB8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D4D926-28F5-D56F-C524-EA2185E8D188}"/>
              </a:ext>
            </a:extLst>
          </p:cNvPr>
          <p:cNvSpPr>
            <a:spLocks noGrp="1"/>
          </p:cNvSpPr>
          <p:nvPr>
            <p:ph type="body" orient="vert" idx="1"/>
          </p:nvPr>
        </p:nvSpPr>
        <p:spPr>
          <a:xfrm>
            <a:off x="628650" y="1825625"/>
            <a:ext cx="78867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936957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22B962-A522-CFAC-43A6-41BB231F6737}"/>
              </a:ext>
            </a:extLst>
          </p:cNvPr>
          <p:cNvSpPr>
            <a:spLocks noGrp="1"/>
          </p:cNvSpPr>
          <p:nvPr>
            <p:ph type="title" orient="vert"/>
          </p:nvPr>
        </p:nvSpPr>
        <p:spPr>
          <a:xfrm>
            <a:off x="6629400" y="404813"/>
            <a:ext cx="2057400" cy="577215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D39933-1352-F572-777A-477AC299C084}"/>
              </a:ext>
            </a:extLst>
          </p:cNvPr>
          <p:cNvSpPr>
            <a:spLocks noGrp="1"/>
          </p:cNvSpPr>
          <p:nvPr>
            <p:ph type="body" orient="vert" idx="1"/>
          </p:nvPr>
        </p:nvSpPr>
        <p:spPr>
          <a:xfrm>
            <a:off x="457200" y="404813"/>
            <a:ext cx="6019800" cy="577215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35195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8A197-B3F6-9EBA-6B54-E9D8F1E934BA}"/>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91D1B7-A1B2-3FA5-F73F-33A3953DEA7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706356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76C6BB-AF4F-527B-39E3-E7CEFB6555AA}"/>
              </a:ext>
            </a:extLst>
          </p:cNvPr>
          <p:cNvSpPr>
            <a:spLocks noGrp="1"/>
          </p:cNvSpPr>
          <p:nvPr>
            <p:ph sz="half" idx="1"/>
          </p:nvPr>
        </p:nvSpPr>
        <p:spPr>
          <a:xfrm>
            <a:off x="250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C43591D-89C0-A718-8FD2-5592168951C6}"/>
              </a:ext>
            </a:extLst>
          </p:cNvPr>
          <p:cNvSpPr>
            <a:spLocks noGrp="1"/>
          </p:cNvSpPr>
          <p:nvPr>
            <p:ph sz="half" idx="2"/>
          </p:nvPr>
        </p:nvSpPr>
        <p:spPr>
          <a:xfrm>
            <a:off x="4441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a:extLst>
              <a:ext uri="{FF2B5EF4-FFF2-40B4-BE49-F238E27FC236}">
                <a16:creationId xmlns:a16="http://schemas.microsoft.com/office/drawing/2014/main" id="{83A8EF4E-E8EE-DE02-4F8C-F8252507E19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12334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20B1-B094-F0D6-2F60-320746A611E6}"/>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2F046D-BA54-29F2-E2E0-2B4AEF0EA69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6029AFF-DCCF-0A4B-88A9-4FDCA0790FFD}"/>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5B882A9-BA16-5CC9-23B6-94E31F99547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0D5481-2DD2-533F-6CF5-D4D45815C907}"/>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01351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2DE3C-CF62-786F-EDB1-EE2E5F1DF42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47408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4434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8550D-9D56-8B9D-A691-69F9C0814C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5CC691-F336-781C-6EFE-7CEABAD2451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BE0311-677E-8169-BCE7-B6117AAD531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566751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B83A1-EC3C-8FAC-9459-9321017127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6C1899-E34D-4104-665A-4785660948A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2279735-D2D0-9830-B5A0-BCCA54E855B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640715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2557ABCD-FCCB-DEF7-5BF1-C42BAF559D98}"/>
              </a:ext>
            </a:extLst>
          </p:cNvPr>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a:extLst>
              <a:ext uri="{FF2B5EF4-FFF2-40B4-BE49-F238E27FC236}">
                <a16:creationId xmlns:a16="http://schemas.microsoft.com/office/drawing/2014/main" id="{34381B42-84E0-4D3C-CBAE-10C958036B77}"/>
              </a:ext>
            </a:extLst>
          </p:cNvPr>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a:extLst>
              <a:ext uri="{FF2B5EF4-FFF2-40B4-BE49-F238E27FC236}">
                <a16:creationId xmlns:a16="http://schemas.microsoft.com/office/drawing/2014/main" id="{BF7C5BF9-3F93-F5AC-778F-28C80A484A78}"/>
              </a:ext>
            </a:extLst>
          </p:cNvPr>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6F6C027-61C7-C00D-B721-7F10A9B57364}"/>
              </a:ext>
            </a:extLst>
          </p:cNvPr>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a:extLst>
              <a:ext uri="{FF2B5EF4-FFF2-40B4-BE49-F238E27FC236}">
                <a16:creationId xmlns:a16="http://schemas.microsoft.com/office/drawing/2014/main" id="{EC43E971-6C9F-A688-3CD9-B0DF753B1F3C}"/>
              </a:ext>
            </a:extLst>
          </p:cNvPr>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a:extLst>
              <a:ext uri="{FF2B5EF4-FFF2-40B4-BE49-F238E27FC236}">
                <a16:creationId xmlns:a16="http://schemas.microsoft.com/office/drawing/2014/main" id="{FC81EAED-281F-3D94-2316-F5CC08FAD0AF}"/>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EB101722-918B-7942-9658-97F6834918A8}"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a:extLst>
              <a:ext uri="{FF2B5EF4-FFF2-40B4-BE49-F238E27FC236}">
                <a16:creationId xmlns:a16="http://schemas.microsoft.com/office/drawing/2014/main" id="{550E65DE-4EF8-B4FB-C608-C40AC7EB076A}"/>
              </a:ext>
            </a:extLst>
          </p:cNvPr>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a:solidFill>
                  <a:schemeClr val="bg1"/>
                </a:solidFill>
              </a:rPr>
              <a:t>Version 1.0</a:t>
            </a:r>
          </a:p>
        </p:txBody>
      </p:sp>
      <p:sp>
        <p:nvSpPr>
          <p:cNvPr id="329737" name="Text Box 9">
            <a:extLst>
              <a:ext uri="{FF2B5EF4-FFF2-40B4-BE49-F238E27FC236}">
                <a16:creationId xmlns:a16="http://schemas.microsoft.com/office/drawing/2014/main" id="{FB10AA43-84C8-7C88-B57B-F84AA8025678}"/>
              </a:ext>
            </a:extLst>
          </p:cNvPr>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2025 March IEEE 802 Plenary Session</a:t>
            </a:r>
          </a:p>
        </p:txBody>
      </p:sp>
      <p:grpSp>
        <p:nvGrpSpPr>
          <p:cNvPr id="329748" name="Group 20">
            <a:extLst>
              <a:ext uri="{FF2B5EF4-FFF2-40B4-BE49-F238E27FC236}">
                <a16:creationId xmlns:a16="http://schemas.microsoft.com/office/drawing/2014/main" id="{F36E686D-135C-5368-75F7-619AB33E9B4D}"/>
              </a:ext>
            </a:extLst>
          </p:cNvPr>
          <p:cNvGrpSpPr>
            <a:grpSpLocks/>
          </p:cNvGrpSpPr>
          <p:nvPr/>
        </p:nvGrpSpPr>
        <p:grpSpPr bwMode="auto">
          <a:xfrm>
            <a:off x="8316913" y="5876925"/>
            <a:ext cx="793750" cy="709613"/>
            <a:chOff x="3288" y="3482"/>
            <a:chExt cx="500" cy="447"/>
          </a:xfrm>
        </p:grpSpPr>
        <p:sp>
          <p:nvSpPr>
            <p:cNvPr id="329746" name="Rectangle 18">
              <a:extLst>
                <a:ext uri="{FF2B5EF4-FFF2-40B4-BE49-F238E27FC236}">
                  <a16:creationId xmlns:a16="http://schemas.microsoft.com/office/drawing/2014/main" id="{7663E7D0-4F90-FF99-B5FA-67B019A50BED}"/>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a:extLst>
                <a:ext uri="{FF2B5EF4-FFF2-40B4-BE49-F238E27FC236}">
                  <a16:creationId xmlns:a16="http://schemas.microsoft.com/office/drawing/2014/main" id="{4028275E-14BD-5357-402A-EC99BD99CF8B}"/>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F0983B04-E2A0-10FA-A2DF-D84C1CB7A6AD}"/>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a:extLst>
                <a:ext uri="{FF2B5EF4-FFF2-40B4-BE49-F238E27FC236}">
                  <a16:creationId xmlns:a16="http://schemas.microsoft.com/office/drawing/2014/main" id="{D5C0D8AA-114B-BFA4-23E6-575B50365AA0}"/>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80610" name="Rectangle 2">
            <a:extLst>
              <a:ext uri="{FF2B5EF4-FFF2-40B4-BE49-F238E27FC236}">
                <a16:creationId xmlns:a16="http://schemas.microsoft.com/office/drawing/2014/main" id="{D0BA33B4-E41D-1206-7BC6-9713F39EE73E}"/>
              </a:ext>
            </a:extLst>
          </p:cNvPr>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0611" name="Rectangle 3">
            <a:extLst>
              <a:ext uri="{FF2B5EF4-FFF2-40B4-BE49-F238E27FC236}">
                <a16:creationId xmlns:a16="http://schemas.microsoft.com/office/drawing/2014/main" id="{B24D4EFF-7D4A-5C03-3535-B16D0350ACC9}"/>
              </a:ext>
            </a:extLst>
          </p:cNvPr>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0612" name="Rectangle 4">
            <a:extLst>
              <a:ext uri="{FF2B5EF4-FFF2-40B4-BE49-F238E27FC236}">
                <a16:creationId xmlns:a16="http://schemas.microsoft.com/office/drawing/2014/main" id="{96D9BDB1-DBB9-E0B3-B38F-A9D8DFDB36C7}"/>
              </a:ext>
            </a:extLst>
          </p:cNvPr>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80614" name="Line 6">
            <a:extLst>
              <a:ext uri="{FF2B5EF4-FFF2-40B4-BE49-F238E27FC236}">
                <a16:creationId xmlns:a16="http://schemas.microsoft.com/office/drawing/2014/main" id="{F86C83A3-A57E-69C2-CAFB-62381CF5D0D5}"/>
              </a:ext>
            </a:extLst>
          </p:cNvPr>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0615" name="Text Box 7">
            <a:extLst>
              <a:ext uri="{FF2B5EF4-FFF2-40B4-BE49-F238E27FC236}">
                <a16:creationId xmlns:a16="http://schemas.microsoft.com/office/drawing/2014/main" id="{21AD695E-EA94-CD53-6880-F13D27DEC8C3}"/>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CB633F0B-944A-C64D-9A87-A6FE381A5C86}"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580616" name="Text Box 8">
            <a:extLst>
              <a:ext uri="{FF2B5EF4-FFF2-40B4-BE49-F238E27FC236}">
                <a16:creationId xmlns:a16="http://schemas.microsoft.com/office/drawing/2014/main" id="{193D2337-09B3-E3BF-B86B-34D8008A0AD9}"/>
              </a:ext>
            </a:extLst>
          </p:cNvPr>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a:solidFill>
                  <a:schemeClr val="bg1"/>
                </a:solidFill>
              </a:rPr>
              <a:t>Version 1.0</a:t>
            </a:r>
          </a:p>
        </p:txBody>
      </p:sp>
      <p:sp>
        <p:nvSpPr>
          <p:cNvPr id="580617" name="Text Box 9">
            <a:extLst>
              <a:ext uri="{FF2B5EF4-FFF2-40B4-BE49-F238E27FC236}">
                <a16:creationId xmlns:a16="http://schemas.microsoft.com/office/drawing/2014/main" id="{6EEE3BA5-092D-E5EC-E60D-1C381C3CCC6D}"/>
              </a:ext>
            </a:extLst>
          </p:cNvPr>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a:solidFill>
                  <a:schemeClr val="bg1"/>
                </a:solidFill>
              </a:rPr>
              <a:t>IEEE 802 March 2011 workshop</a:t>
            </a: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fontAlgn="base">
        <a:spcBef>
          <a:spcPct val="0"/>
        </a:spcBef>
        <a:spcAft>
          <a:spcPct val="0"/>
        </a:spcAft>
        <a:defRPr sz="3600" kern="12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panose="020B0604020202020204" pitchFamily="34" charset="0"/>
        </a:defRPr>
      </a:lvl2pPr>
      <a:lvl3pPr algn="ctr" rtl="0" fontAlgn="base">
        <a:spcBef>
          <a:spcPct val="0"/>
        </a:spcBef>
        <a:spcAft>
          <a:spcPct val="0"/>
        </a:spcAft>
        <a:defRPr sz="3600">
          <a:solidFill>
            <a:schemeClr val="tx2"/>
          </a:solidFill>
          <a:latin typeface="Arial" panose="020B0604020202020204" pitchFamily="34" charset="0"/>
        </a:defRPr>
      </a:lvl3pPr>
      <a:lvl4pPr algn="ctr" rtl="0" fontAlgn="base">
        <a:spcBef>
          <a:spcPct val="0"/>
        </a:spcBef>
        <a:spcAft>
          <a:spcPct val="0"/>
        </a:spcAft>
        <a:defRPr sz="3600">
          <a:solidFill>
            <a:schemeClr val="tx2"/>
          </a:solidFill>
          <a:latin typeface="Arial" panose="020B0604020202020204" pitchFamily="34" charset="0"/>
        </a:defRPr>
      </a:lvl4pPr>
      <a:lvl5pPr algn="ctr" rtl="0" fontAlgn="base">
        <a:spcBef>
          <a:spcPct val="0"/>
        </a:spcBef>
        <a:spcAft>
          <a:spcPct val="0"/>
        </a:spcAft>
        <a:defRPr sz="3600">
          <a:solidFill>
            <a:schemeClr val="tx2"/>
          </a:solidFill>
          <a:latin typeface="Arial" panose="020B0604020202020204" pitchFamily="34" charset="0"/>
        </a:defRPr>
      </a:lvl5pPr>
      <a:lvl6pPr marL="457200" algn="ctr" rtl="0" fontAlgn="base">
        <a:spcBef>
          <a:spcPct val="0"/>
        </a:spcBef>
        <a:spcAft>
          <a:spcPct val="0"/>
        </a:spcAft>
        <a:defRPr sz="3600">
          <a:solidFill>
            <a:schemeClr val="tx2"/>
          </a:solidFill>
          <a:latin typeface="Arial" panose="020B0604020202020204" pitchFamily="34" charset="0"/>
        </a:defRPr>
      </a:lvl6pPr>
      <a:lvl7pPr marL="914400" algn="ctr" rtl="0" fontAlgn="base">
        <a:spcBef>
          <a:spcPct val="0"/>
        </a:spcBef>
        <a:spcAft>
          <a:spcPct val="0"/>
        </a:spcAft>
        <a:defRPr sz="3600">
          <a:solidFill>
            <a:schemeClr val="tx2"/>
          </a:solidFill>
          <a:latin typeface="Arial" panose="020B0604020202020204" pitchFamily="34" charset="0"/>
        </a:defRPr>
      </a:lvl7pPr>
      <a:lvl8pPr marL="1371600" algn="ctr" rtl="0" fontAlgn="base">
        <a:spcBef>
          <a:spcPct val="0"/>
        </a:spcBef>
        <a:spcAft>
          <a:spcPct val="0"/>
        </a:spcAft>
        <a:defRPr sz="3600">
          <a:solidFill>
            <a:schemeClr val="tx2"/>
          </a:solidFill>
          <a:latin typeface="Arial" panose="020B0604020202020204" pitchFamily="34" charset="0"/>
        </a:defRPr>
      </a:lvl8pPr>
      <a:lvl9pPr marL="1828800" algn="ctr"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802info@facetoface-events.com?subject=802_0325_Attendee%20Inqui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s://cvent.me/d5xo5D"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www.atl.com/times/" TargetMode="External"/><Relationship Id="rId7" Type="http://schemas.openxmlformats.org/officeDocument/2006/relationships/hyperlink" Target="https://www.accuweather.com/en/us/atlanta/30303/weather-forecast/348181" TargetMode="External"/><Relationship Id="rId2" Type="http://schemas.openxmlformats.org/officeDocument/2006/relationships/hyperlink" Target="https://www.atl.com/" TargetMode="External"/><Relationship Id="rId1" Type="http://schemas.openxmlformats.org/officeDocument/2006/relationships/slideLayout" Target="../slideLayouts/slideLayout2.xml"/><Relationship Id="rId6" Type="http://schemas.openxmlformats.org/officeDocument/2006/relationships/hyperlink" Target="https://discoveratlanta.com/dining/main/" TargetMode="External"/><Relationship Id="rId5" Type="http://schemas.openxmlformats.org/officeDocument/2006/relationships/hyperlink" Target="https://www.atl.com/ground-transportation/" TargetMode="External"/><Relationship Id="rId4" Type="http://schemas.openxmlformats.org/officeDocument/2006/relationships/hyperlink" Target="https://apps.atl.com/Passenger/FlightInfo/Default.asp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4.xml"/><Relationship Id="rId5" Type="http://schemas.openxmlformats.org/officeDocument/2006/relationships/hyperlink" Target="mailto:802info@facetoface-events.com" TargetMode="External"/><Relationship Id="rId4" Type="http://schemas.openxmlformats.org/officeDocument/2006/relationships/hyperlink" Target="mailto:stephanie@facetoface-events.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ieee802.linespeed.com/" TargetMode="External"/><Relationship Id="rId2" Type="http://schemas.openxmlformats.org/officeDocument/2006/relationships/hyperlink" Target="mailto:rick@linespeed.io"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hyperlink" Target="https://ieee802.org/802tele_calendar.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eee802.org/802tele_calendar.html"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5.xml"/><Relationship Id="rId6" Type="http://schemas.openxmlformats.org/officeDocument/2006/relationships/image" Target="../media/image2.png"/><Relationship Id="rId5" Type="http://schemas.openxmlformats.org/officeDocument/2006/relationships/hyperlink" Target="https://imat.ieee.org/my-site/home" TargetMode="Externa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EBB3CD9E-8D66-4934-0B0E-7B15E77B277F}"/>
              </a:ext>
            </a:extLst>
          </p:cNvPr>
          <p:cNvSpPr>
            <a:spLocks noGrp="1" noChangeArrowheads="1"/>
          </p:cNvSpPr>
          <p:nvPr>
            <p:ph type="ctrTitle"/>
          </p:nvPr>
        </p:nvSpPr>
        <p:spPr>
          <a:xfrm>
            <a:off x="539552" y="980728"/>
            <a:ext cx="8064896" cy="2927697"/>
          </a:xfrm>
        </p:spPr>
        <p:txBody>
          <a:bodyPr/>
          <a:lstStyle/>
          <a:p>
            <a:r>
              <a:rPr lang="en-US" altLang="en-US" sz="4000" dirty="0"/>
              <a:t>2025 March </a:t>
            </a:r>
            <a:br>
              <a:rPr lang="en-US" altLang="en-US" sz="4000" dirty="0"/>
            </a:br>
            <a:r>
              <a:rPr lang="en-US" altLang="en-US" sz="4000" dirty="0"/>
              <a:t>IEEE 802 Plenary </a:t>
            </a:r>
            <a:br>
              <a:rPr lang="en-US" altLang="en-US" sz="4000" dirty="0"/>
            </a:br>
            <a:r>
              <a:rPr lang="en-US" altLang="en-US" sz="4000" i="1" dirty="0"/>
              <a:t>Things to Know</a:t>
            </a:r>
            <a:endParaRPr lang="en-US" altLang="en-US" sz="4400" dirty="0"/>
          </a:p>
        </p:txBody>
      </p:sp>
      <p:sp>
        <p:nvSpPr>
          <p:cNvPr id="111621" name="Rectangle 5">
            <a:extLst>
              <a:ext uri="{FF2B5EF4-FFF2-40B4-BE49-F238E27FC236}">
                <a16:creationId xmlns:a16="http://schemas.microsoft.com/office/drawing/2014/main" id="{7691941D-DF70-8C1E-F52A-E8A66FEE831E}"/>
              </a:ext>
            </a:extLst>
          </p:cNvPr>
          <p:cNvSpPr>
            <a:spLocks noGrp="1" noChangeArrowheads="1"/>
          </p:cNvSpPr>
          <p:nvPr>
            <p:ph type="subTitle" idx="1"/>
          </p:nvPr>
        </p:nvSpPr>
        <p:spPr>
          <a:xfrm>
            <a:off x="611560" y="3908425"/>
            <a:ext cx="7704856" cy="1824831"/>
          </a:xfrm>
        </p:spPr>
        <p:txBody>
          <a:bodyPr/>
          <a:lstStyle/>
          <a:p>
            <a:pPr>
              <a:lnSpc>
                <a:spcPct val="80000"/>
              </a:lnSpc>
            </a:pPr>
            <a:r>
              <a:rPr lang="en-US" altLang="en-US" sz="3300" dirty="0"/>
              <a:t>Face to Face Events</a:t>
            </a:r>
            <a:br>
              <a:rPr lang="en-US" altLang="en-US" sz="3300" dirty="0"/>
            </a:br>
            <a:r>
              <a:rPr lang="en-US" altLang="en-US" sz="3300" dirty="0"/>
              <a:t>IEEE 802 Plenary Meeting Planner</a:t>
            </a:r>
            <a:br>
              <a:rPr lang="en-US" altLang="en-US" sz="3300" dirty="0"/>
            </a:br>
            <a:r>
              <a:rPr lang="en-US" altLang="en-US" sz="3300" dirty="0"/>
              <a:t>Email: </a:t>
            </a:r>
            <a:r>
              <a:rPr lang="en-US" altLang="en-US" sz="3300" dirty="0">
                <a:hlinkClick r:id="rId3"/>
              </a:rPr>
              <a:t>802info@facetoface-events.com</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0CD31F-8AB7-9141-392F-AFB6262C40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7C5F8E-3768-B576-FD73-09085B238282}"/>
              </a:ext>
            </a:extLst>
          </p:cNvPr>
          <p:cNvSpPr>
            <a:spLocks noGrp="1"/>
          </p:cNvSpPr>
          <p:nvPr>
            <p:ph type="title"/>
          </p:nvPr>
        </p:nvSpPr>
        <p:spPr/>
        <p:txBody>
          <a:bodyPr/>
          <a:lstStyle/>
          <a:p>
            <a:r>
              <a:rPr lang="en-US" dirty="0"/>
              <a:t>Meeting Room Map 3rd Floor</a:t>
            </a:r>
          </a:p>
        </p:txBody>
      </p:sp>
      <p:pic>
        <p:nvPicPr>
          <p:cNvPr id="15" name="Content Placeholder 14">
            <a:extLst>
              <a:ext uri="{FF2B5EF4-FFF2-40B4-BE49-F238E27FC236}">
                <a16:creationId xmlns:a16="http://schemas.microsoft.com/office/drawing/2014/main" id="{1FBFC66A-5E76-BCEC-7E88-FB940B833E9B}"/>
              </a:ext>
            </a:extLst>
          </p:cNvPr>
          <p:cNvPicPr>
            <a:picLocks noGrp="1" noChangeAspect="1"/>
          </p:cNvPicPr>
          <p:nvPr>
            <p:ph idx="1"/>
          </p:nvPr>
        </p:nvPicPr>
        <p:blipFill>
          <a:blip r:embed="rId2"/>
          <a:srcRect/>
          <a:stretch/>
        </p:blipFill>
        <p:spPr>
          <a:xfrm>
            <a:off x="1656331" y="1440507"/>
            <a:ext cx="5831338" cy="4984049"/>
          </a:xfrm>
        </p:spPr>
      </p:pic>
    </p:spTree>
    <p:extLst>
      <p:ext uri="{BB962C8B-B14F-4D97-AF65-F5344CB8AC3E}">
        <p14:creationId xmlns:p14="http://schemas.microsoft.com/office/powerpoint/2010/main" val="310534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F0CE7F-1D80-CBB9-2280-05A0612934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CDDDBE-0C4A-2301-5D0A-F926C062DCC8}"/>
              </a:ext>
            </a:extLst>
          </p:cNvPr>
          <p:cNvSpPr>
            <a:spLocks noGrp="1"/>
          </p:cNvSpPr>
          <p:nvPr>
            <p:ph type="title"/>
          </p:nvPr>
        </p:nvSpPr>
        <p:spPr>
          <a:xfrm>
            <a:off x="457200" y="404813"/>
            <a:ext cx="8229600" cy="792162"/>
          </a:xfrm>
        </p:spPr>
        <p:txBody>
          <a:bodyPr/>
          <a:lstStyle/>
          <a:p>
            <a:r>
              <a:rPr lang="en-US" dirty="0"/>
              <a:t>Attendee Food and Beverage</a:t>
            </a:r>
          </a:p>
        </p:txBody>
      </p:sp>
      <p:sp>
        <p:nvSpPr>
          <p:cNvPr id="3" name="Content Placeholder 2">
            <a:extLst>
              <a:ext uri="{FF2B5EF4-FFF2-40B4-BE49-F238E27FC236}">
                <a16:creationId xmlns:a16="http://schemas.microsoft.com/office/drawing/2014/main" id="{9F5CB1A5-B30E-5754-A973-565C9DFE1923}"/>
              </a:ext>
            </a:extLst>
          </p:cNvPr>
          <p:cNvSpPr>
            <a:spLocks noGrp="1"/>
          </p:cNvSpPr>
          <p:nvPr>
            <p:ph sz="half" idx="1"/>
          </p:nvPr>
        </p:nvSpPr>
        <p:spPr>
          <a:xfrm>
            <a:off x="250825" y="1341438"/>
            <a:ext cx="4191000" cy="4525962"/>
          </a:xfrm>
        </p:spPr>
        <p:txBody>
          <a:bodyPr/>
          <a:lstStyle/>
          <a:p>
            <a:pPr marL="0" indent="0">
              <a:buNone/>
            </a:pPr>
            <a:r>
              <a:rPr lang="en-US" sz="1600" b="1" dirty="0"/>
              <a:t>Breakfast</a:t>
            </a:r>
          </a:p>
          <a:p>
            <a:pPr marL="0" indent="0">
              <a:buNone/>
            </a:pPr>
            <a:r>
              <a:rPr lang="en-US" sz="1600" dirty="0"/>
              <a:t>Monday – Thursday</a:t>
            </a:r>
          </a:p>
          <a:p>
            <a:pPr marL="0" indent="0">
              <a:buNone/>
            </a:pPr>
            <a:r>
              <a:rPr lang="en-US" sz="1600" dirty="0"/>
              <a:t>7:15 – 8:30 AM, Crystal Ballroom</a:t>
            </a:r>
          </a:p>
          <a:p>
            <a:pPr marL="0" indent="0">
              <a:buNone/>
            </a:pPr>
            <a:endParaRPr lang="en-US" sz="800" dirty="0"/>
          </a:p>
          <a:p>
            <a:pPr marL="0" indent="0">
              <a:buNone/>
            </a:pPr>
            <a:r>
              <a:rPr lang="en-US" sz="1600" dirty="0"/>
              <a:t>Friday</a:t>
            </a:r>
          </a:p>
          <a:p>
            <a:pPr marL="0" indent="0">
              <a:buNone/>
            </a:pPr>
            <a:r>
              <a:rPr lang="en-US" sz="1600" dirty="0"/>
              <a:t>7:15 – 8:30 AM, </a:t>
            </a:r>
            <a:r>
              <a:rPr lang="en-US" sz="1600" dirty="0" err="1"/>
              <a:t>PreFunction</a:t>
            </a:r>
            <a:r>
              <a:rPr lang="en-US" sz="1600" dirty="0"/>
              <a:t> Area 2</a:t>
            </a:r>
            <a:r>
              <a:rPr lang="en-US" sz="1600" baseline="30000" dirty="0"/>
              <a:t>nd</a:t>
            </a:r>
            <a:r>
              <a:rPr lang="en-US" sz="1600" dirty="0"/>
              <a:t> Floor</a:t>
            </a:r>
          </a:p>
          <a:p>
            <a:pPr marL="0" indent="0">
              <a:buNone/>
            </a:pPr>
            <a:endParaRPr lang="en-US" sz="1000" dirty="0"/>
          </a:p>
          <a:p>
            <a:pPr marL="0" indent="0">
              <a:buNone/>
            </a:pPr>
            <a:r>
              <a:rPr lang="en-US" sz="1600" b="1" dirty="0"/>
              <a:t>Lunch</a:t>
            </a:r>
          </a:p>
          <a:p>
            <a:pPr marL="0" indent="0">
              <a:buNone/>
            </a:pPr>
            <a:r>
              <a:rPr lang="en-US" sz="1600" dirty="0"/>
              <a:t>Monday – Thursday</a:t>
            </a:r>
          </a:p>
          <a:p>
            <a:pPr marL="0" indent="0">
              <a:buNone/>
            </a:pPr>
            <a:r>
              <a:rPr lang="en-US" sz="1600" dirty="0"/>
              <a:t>12:00 – 1:30  PM, Crystal Ballroom</a:t>
            </a:r>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dirty="0"/>
          </a:p>
        </p:txBody>
      </p:sp>
      <p:sp>
        <p:nvSpPr>
          <p:cNvPr id="4" name="Content Placeholder 3">
            <a:extLst>
              <a:ext uri="{FF2B5EF4-FFF2-40B4-BE49-F238E27FC236}">
                <a16:creationId xmlns:a16="http://schemas.microsoft.com/office/drawing/2014/main" id="{A5C2AC2D-7D39-2F2F-572E-C933354B60B5}"/>
              </a:ext>
            </a:extLst>
          </p:cNvPr>
          <p:cNvSpPr>
            <a:spLocks noGrp="1"/>
          </p:cNvSpPr>
          <p:nvPr>
            <p:ph sz="half" idx="2"/>
          </p:nvPr>
        </p:nvSpPr>
        <p:spPr>
          <a:xfrm>
            <a:off x="4702177" y="1341438"/>
            <a:ext cx="4038600" cy="4751858"/>
          </a:xfrm>
        </p:spPr>
        <p:txBody>
          <a:bodyPr/>
          <a:lstStyle/>
          <a:p>
            <a:pPr marL="0" indent="0">
              <a:buNone/>
            </a:pPr>
            <a:r>
              <a:rPr lang="en-US" sz="1600" b="1" dirty="0"/>
              <a:t>AM Break</a:t>
            </a:r>
          </a:p>
          <a:p>
            <a:pPr marL="0" indent="0">
              <a:buNone/>
            </a:pPr>
            <a:r>
              <a:rPr lang="en-US" sz="1600" dirty="0"/>
              <a:t>Monday – Thursday</a:t>
            </a:r>
          </a:p>
          <a:p>
            <a:pPr marL="0" indent="0">
              <a:buNone/>
            </a:pPr>
            <a:r>
              <a:rPr lang="en-US" sz="1600" dirty="0"/>
              <a:t>9:50 – 10:35 AM, </a:t>
            </a:r>
            <a:r>
              <a:rPr lang="en-US" sz="1600" dirty="0" err="1"/>
              <a:t>PreFunction</a:t>
            </a:r>
            <a:r>
              <a:rPr lang="en-US" sz="1600" dirty="0"/>
              <a:t> Area </a:t>
            </a:r>
          </a:p>
          <a:p>
            <a:pPr marL="0" indent="0">
              <a:buNone/>
            </a:pPr>
            <a:r>
              <a:rPr lang="en-US" sz="1600" dirty="0"/>
              <a:t>2nd Floor</a:t>
            </a:r>
          </a:p>
          <a:p>
            <a:pPr marL="0" indent="0">
              <a:buNone/>
            </a:pPr>
            <a:endParaRPr lang="en-US" sz="800" dirty="0"/>
          </a:p>
          <a:p>
            <a:pPr marL="0" indent="0">
              <a:buNone/>
            </a:pPr>
            <a:r>
              <a:rPr lang="en-US" sz="1600" b="1" dirty="0"/>
              <a:t>PM Break</a:t>
            </a:r>
          </a:p>
          <a:p>
            <a:pPr marL="0" indent="0">
              <a:buNone/>
            </a:pPr>
            <a:r>
              <a:rPr lang="en-US" sz="1600" dirty="0"/>
              <a:t>Monday – Thursday</a:t>
            </a:r>
          </a:p>
          <a:p>
            <a:pPr marL="0" indent="0">
              <a:buNone/>
            </a:pPr>
            <a:r>
              <a:rPr lang="en-US" sz="1600" dirty="0"/>
              <a:t>3:15 – 4:00 PM, </a:t>
            </a:r>
            <a:r>
              <a:rPr lang="en-US" sz="1600" dirty="0" err="1"/>
              <a:t>PreFunction</a:t>
            </a:r>
            <a:r>
              <a:rPr lang="en-US" sz="1600" dirty="0"/>
              <a:t> Area</a:t>
            </a:r>
          </a:p>
          <a:p>
            <a:pPr marL="0" indent="0">
              <a:buNone/>
            </a:pPr>
            <a:r>
              <a:rPr lang="en-US" sz="1600" dirty="0"/>
              <a:t>2</a:t>
            </a:r>
            <a:r>
              <a:rPr lang="en-US" sz="1600" baseline="30000" dirty="0"/>
              <a:t>nd</a:t>
            </a:r>
            <a:r>
              <a:rPr lang="en-US" sz="1600" dirty="0"/>
              <a:t> Floor</a:t>
            </a:r>
          </a:p>
        </p:txBody>
      </p:sp>
    </p:spTree>
    <p:extLst>
      <p:ext uri="{BB962C8B-B14F-4D97-AF65-F5344CB8AC3E}">
        <p14:creationId xmlns:p14="http://schemas.microsoft.com/office/powerpoint/2010/main" val="2623788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78320C-EFF0-C460-0EA3-4227CF7505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DCFADB-F573-0704-BE4D-49559BE59298}"/>
              </a:ext>
            </a:extLst>
          </p:cNvPr>
          <p:cNvSpPr>
            <a:spLocks noGrp="1"/>
          </p:cNvSpPr>
          <p:nvPr>
            <p:ph type="title"/>
          </p:nvPr>
        </p:nvSpPr>
        <p:spPr>
          <a:xfrm>
            <a:off x="457200" y="404813"/>
            <a:ext cx="8229600" cy="792162"/>
          </a:xfrm>
        </p:spPr>
        <p:txBody>
          <a:bodyPr/>
          <a:lstStyle/>
          <a:p>
            <a:r>
              <a:rPr lang="en-US" dirty="0"/>
              <a:t>Networking Social Event</a:t>
            </a:r>
          </a:p>
        </p:txBody>
      </p:sp>
      <p:sp>
        <p:nvSpPr>
          <p:cNvPr id="3" name="Content Placeholder 2">
            <a:extLst>
              <a:ext uri="{FF2B5EF4-FFF2-40B4-BE49-F238E27FC236}">
                <a16:creationId xmlns:a16="http://schemas.microsoft.com/office/drawing/2014/main" id="{761EE91B-8E20-E11B-56EB-6926C10EF248}"/>
              </a:ext>
            </a:extLst>
          </p:cNvPr>
          <p:cNvSpPr>
            <a:spLocks noGrp="1"/>
          </p:cNvSpPr>
          <p:nvPr>
            <p:ph sz="half" idx="1"/>
          </p:nvPr>
        </p:nvSpPr>
        <p:spPr>
          <a:xfrm>
            <a:off x="250825" y="1341438"/>
            <a:ext cx="4191000" cy="4525962"/>
          </a:xfrm>
        </p:spPr>
        <p:txBody>
          <a:bodyPr/>
          <a:lstStyle/>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dirty="0"/>
          </a:p>
        </p:txBody>
      </p:sp>
      <p:sp>
        <p:nvSpPr>
          <p:cNvPr id="4" name="Content Placeholder 3">
            <a:extLst>
              <a:ext uri="{FF2B5EF4-FFF2-40B4-BE49-F238E27FC236}">
                <a16:creationId xmlns:a16="http://schemas.microsoft.com/office/drawing/2014/main" id="{31DEAEC0-E40A-68C9-867E-64712A94FB6A}"/>
              </a:ext>
            </a:extLst>
          </p:cNvPr>
          <p:cNvSpPr>
            <a:spLocks noGrp="1"/>
          </p:cNvSpPr>
          <p:nvPr>
            <p:ph sz="half" idx="2"/>
          </p:nvPr>
        </p:nvSpPr>
        <p:spPr>
          <a:xfrm>
            <a:off x="4679226" y="1468477"/>
            <a:ext cx="4038600" cy="4984710"/>
          </a:xfrm>
        </p:spPr>
        <p:txBody>
          <a:bodyPr/>
          <a:lstStyle/>
          <a:p>
            <a:pPr marL="0" indent="0">
              <a:buNone/>
            </a:pPr>
            <a:r>
              <a:rPr lang="en-US" sz="1600" b="1" dirty="0"/>
              <a:t>Wednesday March 12, 2025</a:t>
            </a:r>
          </a:p>
          <a:p>
            <a:r>
              <a:rPr lang="en-US" sz="1600" dirty="0"/>
              <a:t>Georgia Aquarium</a:t>
            </a:r>
          </a:p>
          <a:p>
            <a:r>
              <a:rPr lang="en-US" sz="1600" dirty="0"/>
              <a:t>6:30 – 8:30 PM</a:t>
            </a:r>
          </a:p>
          <a:p>
            <a:r>
              <a:rPr lang="en-US" sz="1600" dirty="0"/>
              <a:t>Food, Beverage, Bus Transportation and Aquarium Admission Included</a:t>
            </a:r>
          </a:p>
          <a:p>
            <a:endParaRPr lang="en-US" sz="800" b="1" dirty="0"/>
          </a:p>
          <a:p>
            <a:pPr marL="0" indent="0">
              <a:buNone/>
            </a:pPr>
            <a:r>
              <a:rPr lang="en-US" sz="1600" b="1" dirty="0"/>
              <a:t>Tickets Required for All Attending</a:t>
            </a:r>
          </a:p>
          <a:p>
            <a:r>
              <a:rPr lang="en-US" sz="1600" dirty="0"/>
              <a:t>Available for $US24.99 </a:t>
            </a:r>
          </a:p>
          <a:p>
            <a:r>
              <a:rPr lang="en-US" sz="1600" dirty="0"/>
              <a:t>Purchase at </a:t>
            </a:r>
            <a:r>
              <a:rPr lang="en-US" sz="1600" dirty="0">
                <a:hlinkClick r:id="rId2"/>
              </a:rPr>
              <a:t>Plenary Session registration site</a:t>
            </a:r>
            <a:r>
              <a:rPr lang="en-US" sz="1600" dirty="0"/>
              <a:t>.</a:t>
            </a:r>
          </a:p>
          <a:p>
            <a:pPr lvl="1"/>
            <a:r>
              <a:rPr lang="en-US" sz="1200" dirty="0"/>
              <a:t>Modify Registration – Add Ticket</a:t>
            </a:r>
          </a:p>
          <a:p>
            <a:pPr marL="0" indent="0">
              <a:buNone/>
            </a:pPr>
            <a:endParaRPr lang="en-US" sz="800" dirty="0"/>
          </a:p>
          <a:p>
            <a:pPr marL="0" indent="0">
              <a:buNone/>
            </a:pPr>
            <a:r>
              <a:rPr lang="en-US" sz="1600" b="1" dirty="0"/>
              <a:t>Food &amp; Beverage Offerings</a:t>
            </a:r>
          </a:p>
          <a:p>
            <a:r>
              <a:rPr lang="en-US" sz="1600" dirty="0"/>
              <a:t>Buffet Dinner</a:t>
            </a:r>
          </a:p>
          <a:p>
            <a:r>
              <a:rPr lang="en-US" sz="1600" dirty="0"/>
              <a:t>Beverage Service</a:t>
            </a:r>
          </a:p>
          <a:p>
            <a:pPr lvl="1"/>
            <a:r>
              <a:rPr lang="en-US" sz="1200" dirty="0"/>
              <a:t>Ticket provided w/ event badge.</a:t>
            </a:r>
            <a:br>
              <a:rPr lang="en-US" sz="1200" dirty="0"/>
            </a:br>
            <a:endParaRPr lang="en-US" sz="1200" dirty="0"/>
          </a:p>
          <a:p>
            <a:pPr marL="0" indent="0">
              <a:buNone/>
            </a:pPr>
            <a:r>
              <a:rPr lang="en-US" sz="1600" b="1" dirty="0">
                <a:solidFill>
                  <a:srgbClr val="C00000"/>
                </a:solidFill>
              </a:rPr>
              <a:t>NO OUTSIDE FOOD OR DRINK</a:t>
            </a:r>
          </a:p>
        </p:txBody>
      </p:sp>
      <p:pic>
        <p:nvPicPr>
          <p:cNvPr id="6" name="Picture 5" descr="A poster for a social event&#10;&#10;AI-generated content may be incorrect.">
            <a:extLst>
              <a:ext uri="{FF2B5EF4-FFF2-40B4-BE49-F238E27FC236}">
                <a16:creationId xmlns:a16="http://schemas.microsoft.com/office/drawing/2014/main" id="{F54402F7-B27F-21AD-8E04-EB320FE8A83D}"/>
              </a:ext>
            </a:extLst>
          </p:cNvPr>
          <p:cNvPicPr>
            <a:picLocks noChangeAspect="1"/>
          </p:cNvPicPr>
          <p:nvPr/>
        </p:nvPicPr>
        <p:blipFill>
          <a:blip r:embed="rId3"/>
          <a:stretch>
            <a:fillRect/>
          </a:stretch>
        </p:blipFill>
        <p:spPr>
          <a:xfrm>
            <a:off x="455712" y="1484784"/>
            <a:ext cx="3573289" cy="4764385"/>
          </a:xfrm>
          <a:prstGeom prst="rect">
            <a:avLst/>
          </a:prstGeom>
        </p:spPr>
      </p:pic>
    </p:spTree>
    <p:extLst>
      <p:ext uri="{BB962C8B-B14F-4D97-AF65-F5344CB8AC3E}">
        <p14:creationId xmlns:p14="http://schemas.microsoft.com/office/powerpoint/2010/main" val="3706501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5786C2-3EC7-8CF6-60A4-445BC8BD94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A6939A-616C-05A3-F49F-C2B80FDF1540}"/>
              </a:ext>
            </a:extLst>
          </p:cNvPr>
          <p:cNvSpPr>
            <a:spLocks noGrp="1"/>
          </p:cNvSpPr>
          <p:nvPr>
            <p:ph type="title"/>
          </p:nvPr>
        </p:nvSpPr>
        <p:spPr/>
        <p:txBody>
          <a:bodyPr/>
          <a:lstStyle/>
          <a:p>
            <a:r>
              <a:rPr lang="en-US" dirty="0"/>
              <a:t>Quick Start Guide to Atlanta, GA USA</a:t>
            </a:r>
          </a:p>
        </p:txBody>
      </p:sp>
      <p:sp>
        <p:nvSpPr>
          <p:cNvPr id="3" name="Content Placeholder 2">
            <a:extLst>
              <a:ext uri="{FF2B5EF4-FFF2-40B4-BE49-F238E27FC236}">
                <a16:creationId xmlns:a16="http://schemas.microsoft.com/office/drawing/2014/main" id="{C7D0183D-068B-6E10-EADF-4301DBDDF40D}"/>
              </a:ext>
            </a:extLst>
          </p:cNvPr>
          <p:cNvSpPr>
            <a:spLocks noGrp="1"/>
          </p:cNvSpPr>
          <p:nvPr>
            <p:ph idx="1"/>
          </p:nvPr>
        </p:nvSpPr>
        <p:spPr>
          <a:xfrm>
            <a:off x="250825" y="1341437"/>
            <a:ext cx="8229600" cy="5111749"/>
          </a:xfrm>
        </p:spPr>
        <p:txBody>
          <a:bodyPr/>
          <a:lstStyle/>
          <a:p>
            <a:pPr marL="0" indent="0">
              <a:buNone/>
            </a:pPr>
            <a:r>
              <a:rPr lang="en-US" sz="1600" dirty="0"/>
              <a:t>Here is some information to help you enjoy your time in Atlanta, including:</a:t>
            </a:r>
          </a:p>
          <a:p>
            <a:pPr marL="0" indent="0">
              <a:buNone/>
            </a:pPr>
            <a:r>
              <a:rPr lang="en-US" sz="1600" b="1" dirty="0"/>
              <a:t>Airport</a:t>
            </a:r>
          </a:p>
          <a:p>
            <a:r>
              <a:rPr lang="en-US" sz="1600" dirty="0"/>
              <a:t>Hartsfield Jackson International Airport (ATL) –  </a:t>
            </a:r>
            <a:r>
              <a:rPr lang="en-US" sz="1600" dirty="0">
                <a:hlinkClick r:id="rId2"/>
              </a:rPr>
              <a:t>https://</a:t>
            </a:r>
            <a:r>
              <a:rPr lang="en-US" sz="1600" dirty="0" err="1">
                <a:hlinkClick r:id="rId2"/>
              </a:rPr>
              <a:t>www.atl.com</a:t>
            </a:r>
            <a:r>
              <a:rPr lang="en-US" sz="1600" dirty="0">
                <a:hlinkClick r:id="rId2"/>
              </a:rPr>
              <a:t>/</a:t>
            </a:r>
            <a:endParaRPr lang="en-US" sz="1600" dirty="0"/>
          </a:p>
          <a:p>
            <a:pPr lvl="1"/>
            <a:r>
              <a:rPr lang="en-US" sz="1600" dirty="0">
                <a:hlinkClick r:id="rId3"/>
              </a:rPr>
              <a:t>Security Wait Times</a:t>
            </a:r>
            <a:endParaRPr lang="en-US" sz="1600" dirty="0"/>
          </a:p>
          <a:p>
            <a:pPr lvl="1"/>
            <a:r>
              <a:rPr lang="en-US" sz="1600" dirty="0">
                <a:hlinkClick r:id="rId4"/>
              </a:rPr>
              <a:t>Flight Information</a:t>
            </a:r>
            <a:endParaRPr lang="en-US" sz="1600" dirty="0"/>
          </a:p>
          <a:p>
            <a:pPr lvl="1"/>
            <a:r>
              <a:rPr lang="en-US" sz="1600" dirty="0">
                <a:hlinkClick r:id="rId5"/>
              </a:rPr>
              <a:t>Getting To/From Airport: Transportation | ATL</a:t>
            </a:r>
            <a:endParaRPr lang="en-US" sz="1600" dirty="0"/>
          </a:p>
          <a:p>
            <a:pPr marL="0" indent="0">
              <a:buNone/>
            </a:pPr>
            <a:r>
              <a:rPr lang="en-US" sz="1600" b="1" dirty="0"/>
              <a:t>General Guide to the Atlanta Region</a:t>
            </a:r>
          </a:p>
          <a:p>
            <a:r>
              <a:rPr lang="en-US" sz="1600" dirty="0"/>
              <a:t>Places to Eat: </a:t>
            </a:r>
            <a:r>
              <a:rPr lang="en-US" sz="1600" dirty="0">
                <a:hlinkClick r:id="rId6"/>
              </a:rPr>
              <a:t>https://</a:t>
            </a:r>
            <a:r>
              <a:rPr lang="en-US" sz="1600" dirty="0" err="1">
                <a:hlinkClick r:id="rId6"/>
              </a:rPr>
              <a:t>discoveratlanta.com</a:t>
            </a:r>
            <a:r>
              <a:rPr lang="en-US" sz="1600" dirty="0">
                <a:hlinkClick r:id="rId6"/>
              </a:rPr>
              <a:t>/dining/main/</a:t>
            </a:r>
            <a:endParaRPr lang="en-US" sz="1600" dirty="0"/>
          </a:p>
          <a:p>
            <a:r>
              <a:rPr lang="en-US" sz="1600" dirty="0"/>
              <a:t>What kind of weather to expect in Atlanta, GA:  </a:t>
            </a:r>
            <a:r>
              <a:rPr lang="en-US" sz="1600" dirty="0">
                <a:hlinkClick r:id="rId7"/>
              </a:rPr>
              <a:t>Accu Weather Atlanta</a:t>
            </a:r>
            <a:endParaRPr lang="en-US" sz="1600" dirty="0"/>
          </a:p>
          <a:p>
            <a:r>
              <a:rPr lang="en-US" sz="1600" dirty="0"/>
              <a:t>For emergencies, call 911 immediately or visit an emergency care unit. </a:t>
            </a:r>
          </a:p>
          <a:p>
            <a:r>
              <a:rPr lang="en-US" sz="1600" dirty="0"/>
              <a:t>Currency: The US Dollar (USD) is used in Atlanta. Most places take Visa, Mastercard, and other major cards, or cash. Withdraw cash from the many ATMs around the city, or at a local currency exchange mart.</a:t>
            </a:r>
          </a:p>
          <a:p>
            <a:pPr marL="0" indent="0">
              <a:buNone/>
            </a:pPr>
            <a:r>
              <a:rPr lang="en-US" sz="1600" b="1" dirty="0"/>
              <a:t>Time Zone</a:t>
            </a:r>
          </a:p>
          <a:p>
            <a:pPr marL="0" indent="0">
              <a:buNone/>
            </a:pPr>
            <a:r>
              <a:rPr lang="en-US" sz="1600" dirty="0"/>
              <a:t>Time Zone: Eastern Time GMT -5 hours </a:t>
            </a:r>
          </a:p>
          <a:p>
            <a:r>
              <a:rPr lang="en-US" sz="1600" b="1" dirty="0">
                <a:highlight>
                  <a:srgbClr val="FFFF00"/>
                </a:highlight>
              </a:rPr>
              <a:t>Start of Daylight Savings Time</a:t>
            </a:r>
            <a:r>
              <a:rPr lang="en-US" sz="1600" dirty="0"/>
              <a:t> Sunday, March 9, 2025, </a:t>
            </a:r>
          </a:p>
          <a:p>
            <a:pPr marL="457200" lvl="1" indent="0">
              <a:buNone/>
            </a:pPr>
            <a:r>
              <a:rPr lang="en-US" sz="1600" dirty="0"/>
              <a:t>2:00:00 am clocks are turned forward 1 hour to Sunday, March 9, 2025, 3:00:00 am local daylight time instead.</a:t>
            </a:r>
          </a:p>
          <a:p>
            <a:endParaRPr lang="en-US" sz="1800" dirty="0"/>
          </a:p>
          <a:p>
            <a:pPr marL="0" indent="0">
              <a:buNone/>
            </a:pPr>
            <a:endParaRPr lang="en-US" sz="1800" dirty="0"/>
          </a:p>
          <a:p>
            <a:pPr marL="0" indent="0">
              <a:buNone/>
            </a:pPr>
            <a:endParaRPr lang="en-US" b="1" dirty="0"/>
          </a:p>
        </p:txBody>
      </p:sp>
    </p:spTree>
    <p:extLst>
      <p:ext uri="{BB962C8B-B14F-4D97-AF65-F5344CB8AC3E}">
        <p14:creationId xmlns:p14="http://schemas.microsoft.com/office/powerpoint/2010/main" val="493632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D98032-2155-04E4-166B-4FAF807EFC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1ADAF0-2123-11E8-ED3B-E2C8E185F367}"/>
              </a:ext>
            </a:extLst>
          </p:cNvPr>
          <p:cNvSpPr>
            <a:spLocks noGrp="1"/>
          </p:cNvSpPr>
          <p:nvPr>
            <p:ph type="title"/>
          </p:nvPr>
        </p:nvSpPr>
        <p:spPr/>
        <p:txBody>
          <a:bodyPr/>
          <a:lstStyle/>
          <a:p>
            <a:r>
              <a:rPr lang="en-US" dirty="0"/>
              <a:t>2025 July 802 Plenary Session</a:t>
            </a:r>
          </a:p>
        </p:txBody>
      </p:sp>
      <p:sp>
        <p:nvSpPr>
          <p:cNvPr id="3" name="Content Placeholder 2">
            <a:extLst>
              <a:ext uri="{FF2B5EF4-FFF2-40B4-BE49-F238E27FC236}">
                <a16:creationId xmlns:a16="http://schemas.microsoft.com/office/drawing/2014/main" id="{8EDF25DE-A050-F6F7-1B47-6182D65DA3DD}"/>
              </a:ext>
            </a:extLst>
          </p:cNvPr>
          <p:cNvSpPr>
            <a:spLocks noGrp="1"/>
          </p:cNvSpPr>
          <p:nvPr>
            <p:ph idx="1"/>
          </p:nvPr>
        </p:nvSpPr>
        <p:spPr>
          <a:xfrm>
            <a:off x="250825" y="1341438"/>
            <a:ext cx="8229600" cy="4679850"/>
          </a:xfrm>
        </p:spPr>
        <p:txBody>
          <a:bodyPr/>
          <a:lstStyle/>
          <a:p>
            <a:pPr marL="0" indent="0" algn="ctr">
              <a:buNone/>
            </a:pPr>
            <a:r>
              <a:rPr lang="en-US" sz="2000" b="1" dirty="0"/>
              <a:t>Thanks for helping us make this session a success, we look forward to working with you again for the 2025 July Plenary!</a:t>
            </a:r>
          </a:p>
          <a:p>
            <a:pPr marL="0" indent="0">
              <a:buNone/>
            </a:pPr>
            <a:endParaRPr lang="en-US" sz="2000" b="1" dirty="0"/>
          </a:p>
          <a:p>
            <a:pPr marL="0" indent="0">
              <a:buNone/>
            </a:pPr>
            <a:r>
              <a:rPr lang="en-US" sz="2000" b="1" dirty="0"/>
              <a:t>Melia Castilla, Madrid Spain</a:t>
            </a:r>
          </a:p>
          <a:p>
            <a:r>
              <a:rPr lang="en-US" sz="1800" dirty="0"/>
              <a:t>Session Dates: Sunday July 27</a:t>
            </a:r>
            <a:r>
              <a:rPr lang="en-US" sz="1800" baseline="30000" dirty="0"/>
              <a:t>th</a:t>
            </a:r>
            <a:r>
              <a:rPr lang="en-US" sz="1800" dirty="0"/>
              <a:t> through Friday August 1</a:t>
            </a:r>
            <a:r>
              <a:rPr lang="en-US" sz="1800" baseline="30000" dirty="0"/>
              <a:t>st</a:t>
            </a:r>
            <a:r>
              <a:rPr lang="en-US" sz="1800" dirty="0"/>
              <a:t>, 2025</a:t>
            </a:r>
          </a:p>
          <a:p>
            <a:r>
              <a:rPr lang="en-US" sz="1800" dirty="0"/>
              <a:t>Participating Working Groups: 802.1, .3, .11, .15, 18, .19, .24</a:t>
            </a:r>
          </a:p>
          <a:p>
            <a:r>
              <a:rPr lang="en-US" sz="1800" dirty="0"/>
              <a:t>Hotel Reservations are available soon</a:t>
            </a:r>
          </a:p>
          <a:p>
            <a:r>
              <a:rPr lang="en-US" sz="1800" dirty="0"/>
              <a:t>Registration will be available in April 2025</a:t>
            </a:r>
          </a:p>
          <a:p>
            <a:endParaRPr lang="en-US" sz="1800" dirty="0"/>
          </a:p>
          <a:p>
            <a:pPr marL="0" indent="0">
              <a:buNone/>
            </a:pPr>
            <a:endParaRPr lang="en-US" sz="1800" dirty="0"/>
          </a:p>
          <a:p>
            <a:pPr marL="0" indent="0">
              <a:buNone/>
            </a:pPr>
            <a:endParaRPr lang="en-US" b="1" dirty="0"/>
          </a:p>
        </p:txBody>
      </p:sp>
    </p:spTree>
    <p:extLst>
      <p:ext uri="{BB962C8B-B14F-4D97-AF65-F5344CB8AC3E}">
        <p14:creationId xmlns:p14="http://schemas.microsoft.com/office/powerpoint/2010/main" val="3371169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B46E8-6C96-6DB0-7723-91340806F4F0}"/>
              </a:ext>
            </a:extLst>
          </p:cNvPr>
          <p:cNvSpPr>
            <a:spLocks noGrp="1"/>
          </p:cNvSpPr>
          <p:nvPr>
            <p:ph type="title"/>
          </p:nvPr>
        </p:nvSpPr>
        <p:spPr>
          <a:xfrm>
            <a:off x="457200" y="404813"/>
            <a:ext cx="8229600" cy="792162"/>
          </a:xfrm>
        </p:spPr>
        <p:txBody>
          <a:bodyPr/>
          <a:lstStyle/>
          <a:p>
            <a:r>
              <a:rPr lang="en-US" dirty="0"/>
              <a:t>Meeting Planner Contact Information</a:t>
            </a:r>
          </a:p>
        </p:txBody>
      </p:sp>
      <p:sp>
        <p:nvSpPr>
          <p:cNvPr id="3" name="Content Placeholder 2">
            <a:extLst>
              <a:ext uri="{FF2B5EF4-FFF2-40B4-BE49-F238E27FC236}">
                <a16:creationId xmlns:a16="http://schemas.microsoft.com/office/drawing/2014/main" id="{08912384-8F48-740F-4D49-E967EFA266C6}"/>
              </a:ext>
            </a:extLst>
          </p:cNvPr>
          <p:cNvSpPr>
            <a:spLocks noGrp="1"/>
          </p:cNvSpPr>
          <p:nvPr>
            <p:ph sz="half" idx="1"/>
          </p:nvPr>
        </p:nvSpPr>
        <p:spPr>
          <a:xfrm>
            <a:off x="251520" y="1696542"/>
            <a:ext cx="4609207" cy="3815754"/>
          </a:xfrm>
        </p:spPr>
        <p:txBody>
          <a:bodyPr/>
          <a:lstStyle/>
          <a:p>
            <a:pPr marL="0" indent="0">
              <a:buNone/>
            </a:pPr>
            <a:r>
              <a:rPr lang="en-US" altLang="en-US" sz="1800" dirty="0"/>
              <a:t>Dawn </a:t>
            </a:r>
            <a:r>
              <a:rPr lang="en-US" altLang="en-US" sz="1800" dirty="0" err="1"/>
              <a:t>Slykhouse</a:t>
            </a:r>
            <a:r>
              <a:rPr lang="en-US" altLang="en-US" sz="1800" dirty="0"/>
              <a:t>, Face to Face Events</a:t>
            </a:r>
          </a:p>
          <a:p>
            <a:pPr marL="0" indent="0">
              <a:buNone/>
            </a:pPr>
            <a:r>
              <a:rPr lang="en-US" altLang="en-US" sz="1800" dirty="0"/>
              <a:t>Mobile: +1 (408) 594-1342</a:t>
            </a:r>
          </a:p>
          <a:p>
            <a:pPr marL="0" indent="0">
              <a:buNone/>
            </a:pPr>
            <a:r>
              <a:rPr lang="en-US" altLang="en-US" sz="1800" dirty="0"/>
              <a:t>Email: </a:t>
            </a:r>
            <a:r>
              <a:rPr lang="en-US" altLang="en-US" sz="1800" dirty="0">
                <a:hlinkClick r:id="rId2"/>
              </a:rPr>
              <a:t>dawns@facetoface-events.com</a:t>
            </a:r>
            <a:endParaRPr lang="en-US" altLang="en-US" sz="1800" dirty="0"/>
          </a:p>
          <a:p>
            <a:pPr marL="0" indent="0">
              <a:buNone/>
            </a:pPr>
            <a:endParaRPr lang="en-US" altLang="en-US" sz="1800" dirty="0"/>
          </a:p>
          <a:p>
            <a:pPr marL="0" indent="0">
              <a:buNone/>
            </a:pPr>
            <a:r>
              <a:rPr lang="en-US" altLang="en-US" sz="1800" dirty="0"/>
              <a:t>Lisa Ronmark, Face to Face Events</a:t>
            </a:r>
          </a:p>
          <a:p>
            <a:pPr marL="0" indent="0">
              <a:buNone/>
            </a:pPr>
            <a:r>
              <a:rPr lang="en-US" altLang="en-US" sz="1800" dirty="0"/>
              <a:t>Mobile: +1 (604) 316-4947</a:t>
            </a:r>
          </a:p>
          <a:p>
            <a:pPr marL="0" indent="0">
              <a:buNone/>
            </a:pPr>
            <a:r>
              <a:rPr lang="en-US" altLang="en-US" sz="1800" dirty="0"/>
              <a:t>Email: </a:t>
            </a:r>
            <a:r>
              <a:rPr lang="en-US" altLang="en-US" sz="1800" dirty="0">
                <a:hlinkClick r:id="rId3"/>
              </a:rPr>
              <a:t>lisa@facetoface-events.com</a:t>
            </a:r>
            <a:endParaRPr lang="en-US" altLang="en-US" sz="1800" dirty="0"/>
          </a:p>
          <a:p>
            <a:pPr marL="0" indent="0">
              <a:buNone/>
            </a:pPr>
            <a:endParaRPr lang="en-US" altLang="en-US" sz="1800" dirty="0"/>
          </a:p>
          <a:p>
            <a:pPr marL="0" indent="0">
              <a:buNone/>
            </a:pPr>
            <a:r>
              <a:rPr lang="en-US" altLang="en-US" sz="1800" dirty="0"/>
              <a:t>Stephanie Williams, Face to Face Events</a:t>
            </a:r>
          </a:p>
          <a:p>
            <a:pPr marL="0" indent="0">
              <a:buNone/>
            </a:pPr>
            <a:r>
              <a:rPr lang="en-US" altLang="en-US" sz="1800" dirty="0"/>
              <a:t>Mobile: +1 (408) 497-9613 </a:t>
            </a:r>
          </a:p>
          <a:p>
            <a:pPr marL="0" indent="0">
              <a:buNone/>
            </a:pPr>
            <a:r>
              <a:rPr lang="en-US" altLang="en-US" sz="1800" dirty="0"/>
              <a:t>Email: </a:t>
            </a:r>
            <a:r>
              <a:rPr lang="en-US" altLang="en-US" sz="1800" dirty="0">
                <a:hlinkClick r:id="rId4"/>
              </a:rPr>
              <a:t>stephanie@facetoface-events.com</a:t>
            </a:r>
            <a:endParaRPr lang="en-US" sz="1800" dirty="0"/>
          </a:p>
        </p:txBody>
      </p:sp>
      <p:sp>
        <p:nvSpPr>
          <p:cNvPr id="4" name="Content Placeholder 3">
            <a:extLst>
              <a:ext uri="{FF2B5EF4-FFF2-40B4-BE49-F238E27FC236}">
                <a16:creationId xmlns:a16="http://schemas.microsoft.com/office/drawing/2014/main" id="{282DA356-947A-B9C3-85BD-013806AD8BDD}"/>
              </a:ext>
            </a:extLst>
          </p:cNvPr>
          <p:cNvSpPr>
            <a:spLocks noGrp="1"/>
          </p:cNvSpPr>
          <p:nvPr>
            <p:ph sz="half" idx="2"/>
          </p:nvPr>
        </p:nvSpPr>
        <p:spPr>
          <a:xfrm>
            <a:off x="5220072" y="1696542"/>
            <a:ext cx="3466728" cy="3815754"/>
          </a:xfrm>
        </p:spPr>
        <p:txBody>
          <a:bodyPr/>
          <a:lstStyle/>
          <a:p>
            <a:pPr marL="0" indent="0">
              <a:buNone/>
            </a:pPr>
            <a:r>
              <a:rPr lang="en-US" sz="1800" b="1" dirty="0"/>
              <a:t>Event Office</a:t>
            </a:r>
          </a:p>
          <a:p>
            <a:pPr marL="0" indent="0">
              <a:buNone/>
            </a:pPr>
            <a:r>
              <a:rPr lang="en-US" sz="1800" dirty="0"/>
              <a:t>Room 201</a:t>
            </a:r>
          </a:p>
          <a:p>
            <a:pPr marL="0" indent="0">
              <a:buNone/>
            </a:pPr>
            <a:r>
              <a:rPr lang="en-US" sz="1800" dirty="0"/>
              <a:t>2</a:t>
            </a:r>
            <a:r>
              <a:rPr lang="en-US" sz="1800" baseline="30000" dirty="0"/>
              <a:t>nd</a:t>
            </a:r>
            <a:r>
              <a:rPr lang="en-US" sz="1800" dirty="0"/>
              <a:t> Floor</a:t>
            </a:r>
          </a:p>
          <a:p>
            <a:pPr marL="0" indent="0">
              <a:buNone/>
            </a:pPr>
            <a:endParaRPr lang="en-US" sz="1800" dirty="0"/>
          </a:p>
          <a:p>
            <a:pPr marL="0" indent="0">
              <a:buNone/>
            </a:pPr>
            <a:r>
              <a:rPr lang="en-US" sz="1800" b="1" dirty="0"/>
              <a:t>Office Hours</a:t>
            </a:r>
          </a:p>
          <a:p>
            <a:pPr marL="0" indent="0">
              <a:buNone/>
            </a:pPr>
            <a:r>
              <a:rPr lang="en-US" sz="1800" dirty="0"/>
              <a:t>Sunday March 9</a:t>
            </a:r>
            <a:r>
              <a:rPr lang="en-US" sz="1800" baseline="30000" dirty="0"/>
              <a:t>th</a:t>
            </a:r>
            <a:r>
              <a:rPr lang="en-US" sz="1800" dirty="0"/>
              <a:t>  to Friday March 14</a:t>
            </a:r>
            <a:r>
              <a:rPr lang="en-US" sz="1800" baseline="30000" dirty="0"/>
              <a:t>th</a:t>
            </a:r>
            <a:r>
              <a:rPr lang="en-US" sz="1800" dirty="0"/>
              <a:t>  </a:t>
            </a:r>
          </a:p>
          <a:p>
            <a:pPr marL="0" indent="0">
              <a:buNone/>
            </a:pPr>
            <a:endParaRPr lang="en-US" sz="1800" dirty="0"/>
          </a:p>
          <a:p>
            <a:pPr marL="0" indent="0">
              <a:buNone/>
            </a:pPr>
            <a:r>
              <a:rPr lang="en-US" sz="1800" b="1" dirty="0"/>
              <a:t>General Email Inquiries</a:t>
            </a:r>
          </a:p>
          <a:p>
            <a:pPr marL="0" indent="0">
              <a:buNone/>
            </a:pPr>
            <a:r>
              <a:rPr lang="en-US" sz="1800" dirty="0">
                <a:hlinkClick r:id="rId5"/>
              </a:rPr>
              <a:t>802info@facetoface-events.com</a:t>
            </a:r>
            <a:endParaRPr lang="en-US" sz="1800" dirty="0"/>
          </a:p>
        </p:txBody>
      </p:sp>
    </p:spTree>
    <p:extLst>
      <p:ext uri="{BB962C8B-B14F-4D97-AF65-F5344CB8AC3E}">
        <p14:creationId xmlns:p14="http://schemas.microsoft.com/office/powerpoint/2010/main" val="3031828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241BA0-D6DB-E881-DD19-A395909E05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0E4821-3023-13F4-8894-D9F630870501}"/>
              </a:ext>
            </a:extLst>
          </p:cNvPr>
          <p:cNvSpPr>
            <a:spLocks noGrp="1"/>
          </p:cNvSpPr>
          <p:nvPr>
            <p:ph type="title"/>
          </p:nvPr>
        </p:nvSpPr>
        <p:spPr>
          <a:xfrm>
            <a:off x="457200" y="404813"/>
            <a:ext cx="8229600" cy="792162"/>
          </a:xfrm>
        </p:spPr>
        <p:txBody>
          <a:bodyPr/>
          <a:lstStyle/>
          <a:p>
            <a:r>
              <a:rPr lang="en-US" dirty="0"/>
              <a:t>Network Vendor Contact Information</a:t>
            </a:r>
          </a:p>
        </p:txBody>
      </p:sp>
      <p:sp>
        <p:nvSpPr>
          <p:cNvPr id="3" name="Content Placeholder 2">
            <a:extLst>
              <a:ext uri="{FF2B5EF4-FFF2-40B4-BE49-F238E27FC236}">
                <a16:creationId xmlns:a16="http://schemas.microsoft.com/office/drawing/2014/main" id="{92CA7D26-CDB3-C8A2-16AF-539B7461601B}"/>
              </a:ext>
            </a:extLst>
          </p:cNvPr>
          <p:cNvSpPr>
            <a:spLocks noGrp="1"/>
          </p:cNvSpPr>
          <p:nvPr>
            <p:ph sz="half" idx="1"/>
          </p:nvPr>
        </p:nvSpPr>
        <p:spPr>
          <a:xfrm>
            <a:off x="251520" y="1696542"/>
            <a:ext cx="4609207" cy="3815754"/>
          </a:xfrm>
        </p:spPr>
        <p:txBody>
          <a:bodyPr/>
          <a:lstStyle/>
          <a:p>
            <a:pPr marL="0" indent="0">
              <a:buNone/>
            </a:pPr>
            <a:r>
              <a:rPr lang="en-US" sz="1800" b="1" dirty="0"/>
              <a:t>Onsite Network Support</a:t>
            </a:r>
          </a:p>
          <a:p>
            <a:pPr marL="0" indent="0">
              <a:buNone/>
            </a:pPr>
            <a:r>
              <a:rPr lang="en-US" sz="1800" dirty="0"/>
              <a:t>Members of the </a:t>
            </a:r>
            <a:r>
              <a:rPr lang="en-US" sz="1800" dirty="0" err="1"/>
              <a:t>Linespeed</a:t>
            </a:r>
            <a:r>
              <a:rPr lang="en-US" sz="1800" dirty="0"/>
              <a:t> team can be dispatched by contacting the Meeting Planner directly or by placing a request at the event registration desk.</a:t>
            </a:r>
          </a:p>
          <a:p>
            <a:pPr marL="0" indent="0">
              <a:buNone/>
            </a:pPr>
            <a:endParaRPr lang="en-US" sz="1800" dirty="0"/>
          </a:p>
          <a:p>
            <a:pPr marL="0" indent="0">
              <a:buNone/>
            </a:pPr>
            <a:r>
              <a:rPr lang="en-US" sz="1800" b="1" dirty="0" err="1"/>
              <a:t>Linespeed</a:t>
            </a:r>
            <a:r>
              <a:rPr lang="en-US" sz="1800" b="1" dirty="0"/>
              <a:t> Events Contact Information</a:t>
            </a:r>
            <a:endParaRPr lang="en-US" sz="1800" dirty="0"/>
          </a:p>
          <a:p>
            <a:pPr marL="0" indent="0">
              <a:buNone/>
            </a:pPr>
            <a:r>
              <a:rPr lang="en-US" sz="1800" dirty="0"/>
              <a:t>Richard </a:t>
            </a:r>
            <a:r>
              <a:rPr lang="en-US" sz="1800" dirty="0" err="1"/>
              <a:t>Alfvin</a:t>
            </a:r>
            <a:endParaRPr lang="en-US" sz="1800" dirty="0"/>
          </a:p>
          <a:p>
            <a:pPr marL="0" indent="0">
              <a:buNone/>
            </a:pPr>
            <a:r>
              <a:rPr lang="en-US" sz="1800" dirty="0"/>
              <a:t>Mobile: +1 (585) 781-0952 </a:t>
            </a:r>
          </a:p>
          <a:p>
            <a:pPr marL="0" indent="0">
              <a:buNone/>
            </a:pPr>
            <a:r>
              <a:rPr lang="en-US" sz="1800" dirty="0"/>
              <a:t>Email: </a:t>
            </a:r>
            <a:r>
              <a:rPr lang="en-US" sz="1800" dirty="0">
                <a:hlinkClick r:id="rId2"/>
              </a:rPr>
              <a:t>rick@linespeed.io</a:t>
            </a:r>
            <a:endParaRPr lang="en-US" sz="1800" dirty="0"/>
          </a:p>
        </p:txBody>
      </p:sp>
      <p:sp>
        <p:nvSpPr>
          <p:cNvPr id="4" name="Content Placeholder 3">
            <a:extLst>
              <a:ext uri="{FF2B5EF4-FFF2-40B4-BE49-F238E27FC236}">
                <a16:creationId xmlns:a16="http://schemas.microsoft.com/office/drawing/2014/main" id="{A2B5AB76-4804-C30C-76FB-AF87B483247E}"/>
              </a:ext>
            </a:extLst>
          </p:cNvPr>
          <p:cNvSpPr>
            <a:spLocks noGrp="1"/>
          </p:cNvSpPr>
          <p:nvPr>
            <p:ph sz="half" idx="2"/>
          </p:nvPr>
        </p:nvSpPr>
        <p:spPr>
          <a:xfrm>
            <a:off x="5220072" y="1696542"/>
            <a:ext cx="3466728" cy="3815754"/>
          </a:xfrm>
        </p:spPr>
        <p:txBody>
          <a:bodyPr/>
          <a:lstStyle/>
          <a:p>
            <a:pPr marL="0" indent="0">
              <a:buNone/>
            </a:pPr>
            <a:r>
              <a:rPr lang="en-US" sz="1800" b="1" dirty="0"/>
              <a:t>Network Vendor Office</a:t>
            </a:r>
          </a:p>
          <a:p>
            <a:pPr marL="0" indent="0">
              <a:buNone/>
            </a:pPr>
            <a:r>
              <a:rPr lang="en-US" sz="1800" dirty="0"/>
              <a:t>Room 202</a:t>
            </a:r>
          </a:p>
          <a:p>
            <a:pPr marL="0" indent="0">
              <a:buNone/>
            </a:pPr>
            <a:r>
              <a:rPr lang="en-US" sz="1800" dirty="0"/>
              <a:t>2</a:t>
            </a:r>
            <a:r>
              <a:rPr lang="en-US" sz="1800" baseline="30000" dirty="0"/>
              <a:t>nd</a:t>
            </a:r>
            <a:r>
              <a:rPr lang="en-US" sz="1800" dirty="0"/>
              <a:t> Floor</a:t>
            </a:r>
          </a:p>
          <a:p>
            <a:pPr marL="0" indent="0">
              <a:buNone/>
            </a:pPr>
            <a:endParaRPr lang="en-US" sz="1800" dirty="0"/>
          </a:p>
          <a:p>
            <a:pPr marL="0" indent="0">
              <a:buNone/>
            </a:pPr>
            <a:r>
              <a:rPr lang="en-US" sz="1800" b="1" dirty="0"/>
              <a:t>Office Hours</a:t>
            </a:r>
          </a:p>
          <a:p>
            <a:pPr marL="0" indent="0">
              <a:buNone/>
            </a:pPr>
            <a:r>
              <a:rPr lang="en-US" sz="1800" dirty="0"/>
              <a:t>Sunday March 9</a:t>
            </a:r>
            <a:r>
              <a:rPr lang="en-US" sz="1800" baseline="30000" dirty="0"/>
              <a:t>th</a:t>
            </a:r>
            <a:r>
              <a:rPr lang="en-US" sz="1800" dirty="0"/>
              <a:t>  to Friday March 14</a:t>
            </a:r>
            <a:r>
              <a:rPr lang="en-US" sz="1800" baseline="30000" dirty="0"/>
              <a:t>th</a:t>
            </a:r>
            <a:r>
              <a:rPr lang="en-US" sz="1800" dirty="0"/>
              <a:t>  </a:t>
            </a:r>
          </a:p>
          <a:p>
            <a:pPr marL="0" indent="0">
              <a:buNone/>
            </a:pPr>
            <a:endParaRPr lang="en-US" sz="1800" dirty="0"/>
          </a:p>
          <a:p>
            <a:pPr marL="0" indent="0">
              <a:buNone/>
            </a:pPr>
            <a:r>
              <a:rPr lang="en-US" sz="1800" b="1" dirty="0"/>
              <a:t>Local Document Server</a:t>
            </a:r>
          </a:p>
          <a:p>
            <a:pPr marL="0" indent="0">
              <a:buNone/>
            </a:pPr>
            <a:r>
              <a:rPr lang="en-US" sz="1800" dirty="0">
                <a:hlinkClick r:id="rId3"/>
              </a:rPr>
              <a:t>http://ieee802.linespeed.com/</a:t>
            </a:r>
            <a:endParaRPr lang="en-US" sz="1800" dirty="0"/>
          </a:p>
        </p:txBody>
      </p:sp>
    </p:spTree>
    <p:extLst>
      <p:ext uri="{BB962C8B-B14F-4D97-AF65-F5344CB8AC3E}">
        <p14:creationId xmlns:p14="http://schemas.microsoft.com/office/powerpoint/2010/main" val="2996016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4EEF0-D960-B110-68F5-0E99854749C5}"/>
              </a:ext>
            </a:extLst>
          </p:cNvPr>
          <p:cNvSpPr>
            <a:spLocks noGrp="1"/>
          </p:cNvSpPr>
          <p:nvPr>
            <p:ph type="title"/>
          </p:nvPr>
        </p:nvSpPr>
        <p:spPr/>
        <p:txBody>
          <a:bodyPr/>
          <a:lstStyle/>
          <a:p>
            <a:r>
              <a:rPr lang="en-US" sz="3400" dirty="0"/>
              <a:t>Audio Visual Equipment – Onsite Support</a:t>
            </a:r>
          </a:p>
        </p:txBody>
      </p:sp>
      <p:sp>
        <p:nvSpPr>
          <p:cNvPr id="3" name="Content Placeholder 2">
            <a:extLst>
              <a:ext uri="{FF2B5EF4-FFF2-40B4-BE49-F238E27FC236}">
                <a16:creationId xmlns:a16="http://schemas.microsoft.com/office/drawing/2014/main" id="{BEC98B9E-9C5D-7F3C-17B5-83D746BFB196}"/>
              </a:ext>
            </a:extLst>
          </p:cNvPr>
          <p:cNvSpPr>
            <a:spLocks noGrp="1"/>
          </p:cNvSpPr>
          <p:nvPr>
            <p:ph idx="1"/>
          </p:nvPr>
        </p:nvSpPr>
        <p:spPr>
          <a:xfrm>
            <a:off x="250824" y="1341438"/>
            <a:ext cx="8641655" cy="4751858"/>
          </a:xfrm>
        </p:spPr>
        <p:txBody>
          <a:bodyPr/>
          <a:lstStyle/>
          <a:p>
            <a:pPr marL="0" indent="0">
              <a:buNone/>
            </a:pPr>
            <a:r>
              <a:rPr lang="en-US" sz="1600" b="1" dirty="0"/>
              <a:t>WHO TO CONTACT IF AUDIO VISUAL EQUIPMENT ISN’T WORKING IN YOUR ONSITE MEETING ROOM</a:t>
            </a:r>
          </a:p>
          <a:p>
            <a:pPr marL="0" indent="0">
              <a:buNone/>
            </a:pPr>
            <a:endParaRPr lang="en-US" sz="1600" b="1" dirty="0"/>
          </a:p>
          <a:p>
            <a:pPr marL="0" indent="0">
              <a:buNone/>
            </a:pPr>
            <a:r>
              <a:rPr lang="en-US" sz="1600" dirty="0"/>
              <a:t>Please contact the Meeting Planner directly if you have any issues with the audio visual equipment in your meeting room. The Meeting Planner will contact support and the appropriate technician will be sent to assist as soon as possible.</a:t>
            </a:r>
          </a:p>
          <a:p>
            <a:pPr marL="0" indent="0">
              <a:buNone/>
            </a:pPr>
            <a:endParaRPr lang="en-US" sz="1600" dirty="0"/>
          </a:p>
          <a:p>
            <a:pPr marL="0" indent="0">
              <a:buNone/>
            </a:pPr>
            <a:r>
              <a:rPr lang="en-US" sz="1600" b="1" dirty="0"/>
              <a:t>Meeting Planner can be reached at:</a:t>
            </a:r>
          </a:p>
          <a:p>
            <a:r>
              <a:rPr lang="en-US" sz="1600" dirty="0"/>
              <a:t>Registration and Information Desk: Pre Function Area, 2</a:t>
            </a:r>
            <a:r>
              <a:rPr lang="en-US" sz="1600" baseline="30000" dirty="0"/>
              <a:t>nd</a:t>
            </a:r>
            <a:r>
              <a:rPr lang="en-US" sz="1600" dirty="0"/>
              <a:t> Floor</a:t>
            </a:r>
          </a:p>
          <a:p>
            <a:r>
              <a:rPr lang="en-US" sz="1600" dirty="0"/>
              <a:t>Registration Office: 201, 2</a:t>
            </a:r>
            <a:r>
              <a:rPr lang="en-US" sz="1600" baseline="30000" dirty="0"/>
              <a:t>nd</a:t>
            </a:r>
            <a:r>
              <a:rPr lang="en-US" sz="1600" dirty="0"/>
              <a:t> Floor</a:t>
            </a:r>
          </a:p>
          <a:p>
            <a:r>
              <a:rPr lang="en-US" sz="1600" dirty="0"/>
              <a:t>Via Text or Call: Lisa Ronmark: +1 (604) 316-4947, Stephanie Williams +1 (408) 497-9613 </a:t>
            </a:r>
          </a:p>
          <a:p>
            <a:pPr marL="0" indent="0">
              <a:buNone/>
            </a:pPr>
            <a:endParaRPr lang="en-US" sz="1600" dirty="0"/>
          </a:p>
          <a:p>
            <a:pPr marL="0" indent="0">
              <a:buNone/>
            </a:pPr>
            <a:r>
              <a:rPr lang="en-US" sz="1600" b="1" dirty="0"/>
              <a:t>WEBEX AUDIO IN THE ONSITE MEETING ROOM</a:t>
            </a:r>
          </a:p>
          <a:p>
            <a:pPr marL="0" indent="0">
              <a:buNone/>
            </a:pPr>
            <a:r>
              <a:rPr lang="en-US" sz="1600" dirty="0"/>
              <a:t>If you are a local participant, PLEASE, select “Don’t connect to audio” when joining </a:t>
            </a:r>
            <a:r>
              <a:rPr lang="en-US" sz="1600" dirty="0" err="1"/>
              <a:t>WebEx</a:t>
            </a:r>
            <a:r>
              <a:rPr lang="en-US" sz="1600" dirty="0"/>
              <a:t>. </a:t>
            </a:r>
          </a:p>
          <a:p>
            <a:pPr marL="0" indent="0">
              <a:buNone/>
            </a:pPr>
            <a:r>
              <a:rPr lang="en-US" sz="1600" dirty="0"/>
              <a:t>Connecting to the audio, may cause an audio interference or a feedback loop that will disrupt the meeting.</a:t>
            </a:r>
          </a:p>
          <a:p>
            <a:pPr marL="0" indent="0">
              <a:buNone/>
            </a:pPr>
            <a:endParaRPr lang="en-US" dirty="0"/>
          </a:p>
        </p:txBody>
      </p:sp>
    </p:spTree>
    <p:extLst>
      <p:ext uri="{BB962C8B-B14F-4D97-AF65-F5344CB8AC3E}">
        <p14:creationId xmlns:p14="http://schemas.microsoft.com/office/powerpoint/2010/main" val="1143362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60523-1100-15C4-A47B-B6F1BF81EDA4}"/>
              </a:ext>
            </a:extLst>
          </p:cNvPr>
          <p:cNvSpPr>
            <a:spLocks noGrp="1"/>
          </p:cNvSpPr>
          <p:nvPr>
            <p:ph type="title"/>
          </p:nvPr>
        </p:nvSpPr>
        <p:spPr/>
        <p:txBody>
          <a:bodyPr/>
          <a:lstStyle/>
          <a:p>
            <a:r>
              <a:rPr lang="en-US" dirty="0"/>
              <a:t>Name Badge Requirements &amp; Pick Up</a:t>
            </a:r>
          </a:p>
        </p:txBody>
      </p:sp>
      <p:sp>
        <p:nvSpPr>
          <p:cNvPr id="3" name="Content Placeholder 2">
            <a:extLst>
              <a:ext uri="{FF2B5EF4-FFF2-40B4-BE49-F238E27FC236}">
                <a16:creationId xmlns:a16="http://schemas.microsoft.com/office/drawing/2014/main" id="{62793F45-EC37-A7A5-EEFE-E223F8AF3F57}"/>
              </a:ext>
            </a:extLst>
          </p:cNvPr>
          <p:cNvSpPr>
            <a:spLocks noGrp="1"/>
          </p:cNvSpPr>
          <p:nvPr>
            <p:ph idx="1"/>
          </p:nvPr>
        </p:nvSpPr>
        <p:spPr>
          <a:xfrm>
            <a:off x="250825" y="1341438"/>
            <a:ext cx="8229600" cy="4679850"/>
          </a:xfrm>
        </p:spPr>
        <p:txBody>
          <a:bodyPr/>
          <a:lstStyle/>
          <a:p>
            <a:pPr marL="0" indent="0">
              <a:buNone/>
            </a:pPr>
            <a:r>
              <a:rPr lang="en-US" sz="2000" b="1" dirty="0"/>
              <a:t>Name Badge Requirements</a:t>
            </a:r>
          </a:p>
          <a:p>
            <a:r>
              <a:rPr lang="en-US" sz="1800" dirty="0"/>
              <a:t>Photo ID Required for Pick Up</a:t>
            </a:r>
          </a:p>
          <a:p>
            <a:r>
              <a:rPr lang="en-US" sz="1800" dirty="0"/>
              <a:t>Session attendees must keep their attendance badges visible in the meeting and food and beverage break service spaces.</a:t>
            </a:r>
          </a:p>
          <a:p>
            <a:r>
              <a:rPr lang="en-US" sz="1800" dirty="0"/>
              <a:t>Hotel and security staff may request that an individual show a badge. </a:t>
            </a:r>
          </a:p>
          <a:p>
            <a:r>
              <a:rPr lang="en-US" sz="1800" dirty="0"/>
              <a:t>If an attendee does not have a badge, they can collect one at the event registration desk.</a:t>
            </a:r>
          </a:p>
          <a:p>
            <a:endParaRPr lang="en-US" sz="1800" dirty="0"/>
          </a:p>
          <a:p>
            <a:pPr marL="0" indent="0">
              <a:buNone/>
            </a:pPr>
            <a:r>
              <a:rPr lang="en-US" sz="2000" b="1" dirty="0"/>
              <a:t>Name Badge Pick Up</a:t>
            </a:r>
          </a:p>
          <a:p>
            <a:pPr marL="0" indent="0">
              <a:buNone/>
            </a:pPr>
            <a:r>
              <a:rPr lang="en-US" sz="1800" dirty="0"/>
              <a:t>Badges can be picked up at the Registration and Information desk located in the Pre Function area on the 2</a:t>
            </a:r>
            <a:r>
              <a:rPr lang="en-US" sz="1800" baseline="30000" dirty="0"/>
              <a:t>nd</a:t>
            </a:r>
            <a:r>
              <a:rPr lang="en-US" sz="1800" dirty="0"/>
              <a:t> Floor of the Hilton Atlanta.</a:t>
            </a:r>
          </a:p>
          <a:p>
            <a:r>
              <a:rPr lang="en-US" sz="1800" dirty="0"/>
              <a:t>Sunday 5:00 PM – 7:30 PM</a:t>
            </a:r>
          </a:p>
          <a:p>
            <a:r>
              <a:rPr lang="en-US" sz="1800" dirty="0"/>
              <a:t>Monday – Wednesday 7:30 AM – 5:00 PM</a:t>
            </a:r>
          </a:p>
          <a:p>
            <a:pPr marL="0" indent="0">
              <a:buNone/>
            </a:pPr>
            <a:endParaRPr lang="en-US" b="1" dirty="0"/>
          </a:p>
        </p:txBody>
      </p:sp>
    </p:spTree>
    <p:extLst>
      <p:ext uri="{BB962C8B-B14F-4D97-AF65-F5344CB8AC3E}">
        <p14:creationId xmlns:p14="http://schemas.microsoft.com/office/powerpoint/2010/main" val="1771643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86D8A-DBF1-0A1E-EF75-55A17917BBD2}"/>
              </a:ext>
            </a:extLst>
          </p:cNvPr>
          <p:cNvSpPr>
            <a:spLocks noGrp="1"/>
          </p:cNvSpPr>
          <p:nvPr>
            <p:ph type="title"/>
          </p:nvPr>
        </p:nvSpPr>
        <p:spPr/>
        <p:txBody>
          <a:bodyPr/>
          <a:lstStyle/>
          <a:p>
            <a:r>
              <a:rPr lang="en-US" dirty="0"/>
              <a:t>IEEE 802 Mixed Mode Orientation</a:t>
            </a:r>
          </a:p>
        </p:txBody>
      </p:sp>
      <p:sp>
        <p:nvSpPr>
          <p:cNvPr id="3" name="Content Placeholder 2">
            <a:extLst>
              <a:ext uri="{FF2B5EF4-FFF2-40B4-BE49-F238E27FC236}">
                <a16:creationId xmlns:a16="http://schemas.microsoft.com/office/drawing/2014/main" id="{ED900DBD-F559-3153-BB74-F71AE3D2358C}"/>
              </a:ext>
            </a:extLst>
          </p:cNvPr>
          <p:cNvSpPr>
            <a:spLocks noGrp="1"/>
          </p:cNvSpPr>
          <p:nvPr>
            <p:ph idx="1"/>
          </p:nvPr>
        </p:nvSpPr>
        <p:spPr/>
        <p:txBody>
          <a:bodyPr/>
          <a:lstStyle/>
          <a:p>
            <a:pPr marL="0" indent="0">
              <a:buNone/>
            </a:pPr>
            <a:r>
              <a:rPr lang="en-US" sz="1600" b="1" dirty="0"/>
              <a:t>WHO:</a:t>
            </a:r>
            <a:r>
              <a:rPr lang="en-US" sz="1600" dirty="0"/>
              <a:t>	IEEE 802 WG Session Leaders (and all others interested) </a:t>
            </a:r>
          </a:p>
          <a:p>
            <a:pPr marL="0" indent="0">
              <a:buNone/>
            </a:pPr>
            <a:endParaRPr lang="en-US" sz="1200" dirty="0"/>
          </a:p>
          <a:p>
            <a:pPr marL="0" indent="0">
              <a:buNone/>
            </a:pPr>
            <a:r>
              <a:rPr lang="en-US" sz="1600" b="1" dirty="0"/>
              <a:t>WHAT: </a:t>
            </a:r>
            <a:r>
              <a:rPr lang="en-US" sz="1600" dirty="0"/>
              <a:t>	IEEE 802 Mixed Mode Meeting Orientation </a:t>
            </a:r>
          </a:p>
          <a:p>
            <a:pPr marL="0" indent="0">
              <a:buNone/>
            </a:pPr>
            <a:r>
              <a:rPr lang="en-US" sz="1600" dirty="0"/>
              <a:t>	How to run and participate in a mixed mode meeting.</a:t>
            </a:r>
          </a:p>
          <a:p>
            <a:pPr marL="0" indent="0">
              <a:buNone/>
            </a:pPr>
            <a:endParaRPr lang="en-US" sz="1200" dirty="0"/>
          </a:p>
          <a:p>
            <a:pPr marL="0" indent="0">
              <a:buNone/>
            </a:pPr>
            <a:r>
              <a:rPr lang="en-US" sz="1600" b="1" dirty="0"/>
              <a:t>WHEN: </a:t>
            </a:r>
            <a:r>
              <a:rPr lang="en-US" sz="1600" dirty="0"/>
              <a:t>	Sunday 09 March, 2:30 PM Eastern Time</a:t>
            </a:r>
          </a:p>
          <a:p>
            <a:pPr marL="0" indent="0">
              <a:buNone/>
            </a:pPr>
            <a:endParaRPr lang="en-US" sz="1200" dirty="0"/>
          </a:p>
          <a:p>
            <a:pPr marL="0" indent="0">
              <a:buNone/>
            </a:pPr>
            <a:r>
              <a:rPr lang="en-US" sz="1600" b="1" dirty="0"/>
              <a:t>ONSITE MEETING ROOM: 205/206, 2</a:t>
            </a:r>
            <a:r>
              <a:rPr lang="en-US" sz="1600" b="1" baseline="30000" dirty="0"/>
              <a:t>nd</a:t>
            </a:r>
            <a:r>
              <a:rPr lang="en-US" sz="1600" b="1" dirty="0"/>
              <a:t> Floor</a:t>
            </a:r>
            <a:endParaRPr lang="en-US" sz="1600" dirty="0"/>
          </a:p>
          <a:p>
            <a:pPr marL="0" indent="0">
              <a:buNone/>
            </a:pPr>
            <a:endParaRPr lang="en-US" sz="1200" dirty="0"/>
          </a:p>
          <a:p>
            <a:pPr marL="0" indent="0">
              <a:buNone/>
            </a:pPr>
            <a:r>
              <a:rPr lang="en-US" sz="1600" b="1" dirty="0"/>
              <a:t>WEBEX: </a:t>
            </a:r>
            <a:r>
              <a:rPr lang="en-US" sz="1600" dirty="0" err="1"/>
              <a:t>WebEx</a:t>
            </a:r>
            <a:r>
              <a:rPr lang="en-US" sz="1600" dirty="0"/>
              <a:t> Link:</a:t>
            </a:r>
          </a:p>
          <a:p>
            <a:r>
              <a:rPr lang="en-US" sz="1600" dirty="0" err="1"/>
              <a:t>WebEX</a:t>
            </a:r>
            <a:r>
              <a:rPr lang="en-US" sz="1600" dirty="0"/>
              <a:t> Meeting Number (access code):</a:t>
            </a:r>
          </a:p>
          <a:p>
            <a:r>
              <a:rPr lang="en-US" sz="1600" dirty="0"/>
              <a:t>Meeting password:</a:t>
            </a:r>
          </a:p>
          <a:p>
            <a:pPr marL="0" indent="0">
              <a:buNone/>
            </a:pPr>
            <a:endParaRPr lang="en-US" sz="1200" dirty="0"/>
          </a:p>
          <a:p>
            <a:pPr marL="0" indent="0">
              <a:buNone/>
            </a:pPr>
            <a:r>
              <a:rPr lang="en-US" sz="1600" b="1" dirty="0"/>
              <a:t>IEEE 802 CALENDAR</a:t>
            </a:r>
            <a:r>
              <a:rPr lang="en-US" sz="1600" dirty="0"/>
              <a:t> </a:t>
            </a:r>
            <a:r>
              <a:rPr lang="en-US" sz="1600" dirty="0">
                <a:hlinkClick r:id="rId2"/>
              </a:rPr>
              <a:t>https://ieee802.org/802tele_calendar.html</a:t>
            </a:r>
            <a:endParaRPr lang="en-US" sz="1600" dirty="0"/>
          </a:p>
          <a:p>
            <a:pPr marL="0" indent="0">
              <a:buNone/>
            </a:pPr>
            <a:endParaRPr lang="en-US" sz="1200" dirty="0"/>
          </a:p>
          <a:p>
            <a:pPr marL="0" indent="0">
              <a:buNone/>
            </a:pPr>
            <a:r>
              <a:rPr lang="en-US" sz="1600" b="1" dirty="0"/>
              <a:t>REGISTRATION FEE:</a:t>
            </a:r>
            <a:r>
              <a:rPr lang="en-US" sz="1600" dirty="0"/>
              <a:t> Registration for the 802 Plenary Session (with fee) is required, whether attending in-person or remotely. Registration Link: </a:t>
            </a:r>
            <a:r>
              <a:rPr lang="en-US" sz="1600" dirty="0">
                <a:hlinkClick r:id="rId3"/>
              </a:rPr>
              <a:t>https://</a:t>
            </a:r>
            <a:r>
              <a:rPr lang="en-US" sz="1600" dirty="0" err="1">
                <a:hlinkClick r:id="rId3"/>
              </a:rPr>
              <a:t>cvent.me</a:t>
            </a:r>
            <a:r>
              <a:rPr lang="en-US" sz="1600" dirty="0">
                <a:hlinkClick r:id="rId3"/>
              </a:rPr>
              <a:t>/q5le5L</a:t>
            </a:r>
            <a:endParaRPr lang="en-US" sz="1600" dirty="0"/>
          </a:p>
        </p:txBody>
      </p:sp>
    </p:spTree>
    <p:extLst>
      <p:ext uri="{BB962C8B-B14F-4D97-AF65-F5344CB8AC3E}">
        <p14:creationId xmlns:p14="http://schemas.microsoft.com/office/powerpoint/2010/main" val="2466622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F5A29-8290-5A49-1821-88528271BA40}"/>
              </a:ext>
            </a:extLst>
          </p:cNvPr>
          <p:cNvSpPr>
            <a:spLocks noGrp="1"/>
          </p:cNvSpPr>
          <p:nvPr>
            <p:ph type="title"/>
          </p:nvPr>
        </p:nvSpPr>
        <p:spPr/>
        <p:txBody>
          <a:bodyPr/>
          <a:lstStyle/>
          <a:p>
            <a:r>
              <a:rPr lang="en-US" dirty="0"/>
              <a:t>Schedule &amp; Attendance</a:t>
            </a:r>
          </a:p>
        </p:txBody>
      </p:sp>
      <p:sp>
        <p:nvSpPr>
          <p:cNvPr id="3" name="Text Placeholder 2">
            <a:extLst>
              <a:ext uri="{FF2B5EF4-FFF2-40B4-BE49-F238E27FC236}">
                <a16:creationId xmlns:a16="http://schemas.microsoft.com/office/drawing/2014/main" id="{A0715AD3-1DA6-2D1C-D9D8-E38F541A355F}"/>
              </a:ext>
            </a:extLst>
          </p:cNvPr>
          <p:cNvSpPr>
            <a:spLocks noGrp="1"/>
          </p:cNvSpPr>
          <p:nvPr>
            <p:ph type="body" idx="1"/>
          </p:nvPr>
        </p:nvSpPr>
        <p:spPr>
          <a:xfrm>
            <a:off x="622393" y="1052736"/>
            <a:ext cx="3868737" cy="823912"/>
          </a:xfrm>
        </p:spPr>
        <p:txBody>
          <a:bodyPr/>
          <a:lstStyle/>
          <a:p>
            <a:r>
              <a:rPr lang="en-US" dirty="0"/>
              <a:t>Schedule</a:t>
            </a:r>
          </a:p>
        </p:txBody>
      </p:sp>
      <p:sp>
        <p:nvSpPr>
          <p:cNvPr id="4" name="Content Placeholder 3">
            <a:extLst>
              <a:ext uri="{FF2B5EF4-FFF2-40B4-BE49-F238E27FC236}">
                <a16:creationId xmlns:a16="http://schemas.microsoft.com/office/drawing/2014/main" id="{7CEBFB3A-C0C6-C708-C0B1-FABA888D8FDD}"/>
              </a:ext>
            </a:extLst>
          </p:cNvPr>
          <p:cNvSpPr>
            <a:spLocks noGrp="1"/>
          </p:cNvSpPr>
          <p:nvPr>
            <p:ph sz="half" idx="2"/>
          </p:nvPr>
        </p:nvSpPr>
        <p:spPr>
          <a:xfrm>
            <a:off x="622393" y="1876648"/>
            <a:ext cx="3868737" cy="4390230"/>
          </a:xfrm>
        </p:spPr>
        <p:txBody>
          <a:bodyPr/>
          <a:lstStyle/>
          <a:p>
            <a:pPr marL="0" indent="0">
              <a:buNone/>
            </a:pPr>
            <a:r>
              <a:rPr lang="en-US" sz="1600" b="1" dirty="0"/>
              <a:t>Onsite Meeting Rooms</a:t>
            </a:r>
          </a:p>
          <a:p>
            <a:pPr marL="0" indent="0">
              <a:buNone/>
            </a:pPr>
            <a:r>
              <a:rPr lang="en-US" sz="1600" dirty="0"/>
              <a:t>Schedule QR codes posted outside each meeting room and on back of your badge.</a:t>
            </a:r>
          </a:p>
          <a:p>
            <a:pPr marL="0" indent="0">
              <a:buNone/>
            </a:pPr>
            <a:endParaRPr lang="en-US" sz="1600" dirty="0"/>
          </a:p>
          <a:p>
            <a:pPr marL="0" indent="0">
              <a:buNone/>
            </a:pPr>
            <a:r>
              <a:rPr lang="en-US" sz="1600" dirty="0"/>
              <a:t> </a:t>
            </a:r>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lgn="ctr">
              <a:buNone/>
            </a:pPr>
            <a:endParaRPr lang="en-US" sz="1400" dirty="0">
              <a:hlinkClick r:id="rId2"/>
            </a:endParaRPr>
          </a:p>
          <a:p>
            <a:pPr marL="0" indent="0" algn="ctr">
              <a:buNone/>
            </a:pPr>
            <a:r>
              <a:rPr lang="en-US" sz="1400" dirty="0">
                <a:hlinkClick r:id="rId2"/>
              </a:rPr>
              <a:t>http://schedule.802world.com/schedule/</a:t>
            </a:r>
            <a:endParaRPr lang="en-US" sz="1400" dirty="0"/>
          </a:p>
          <a:p>
            <a:pPr marL="0" indent="0">
              <a:buNone/>
            </a:pPr>
            <a:endParaRPr lang="en-US" sz="1600" b="1" dirty="0"/>
          </a:p>
          <a:p>
            <a:pPr marL="0" indent="0">
              <a:buNone/>
            </a:pPr>
            <a:r>
              <a:rPr lang="en-US" sz="1600" b="1" dirty="0"/>
              <a:t>Virtual Meeting Rooms</a:t>
            </a:r>
          </a:p>
          <a:p>
            <a:pPr marL="0" indent="0">
              <a:buNone/>
            </a:pPr>
            <a:r>
              <a:rPr lang="en-US" sz="1400" dirty="0">
                <a:hlinkClick r:id="rId3"/>
              </a:rPr>
              <a:t>https://ieee802.org/802tele_calendar.html</a:t>
            </a:r>
            <a:endParaRPr lang="en-US" sz="1600" dirty="0"/>
          </a:p>
        </p:txBody>
      </p:sp>
      <p:sp>
        <p:nvSpPr>
          <p:cNvPr id="5" name="Text Placeholder 4">
            <a:extLst>
              <a:ext uri="{FF2B5EF4-FFF2-40B4-BE49-F238E27FC236}">
                <a16:creationId xmlns:a16="http://schemas.microsoft.com/office/drawing/2014/main" id="{E4A457C1-8BAB-C5F1-898D-5FEF2889F05B}"/>
              </a:ext>
            </a:extLst>
          </p:cNvPr>
          <p:cNvSpPr>
            <a:spLocks noGrp="1"/>
          </p:cNvSpPr>
          <p:nvPr>
            <p:ph type="body" sz="quarter" idx="3"/>
          </p:nvPr>
        </p:nvSpPr>
        <p:spPr>
          <a:xfrm>
            <a:off x="4548280" y="1052736"/>
            <a:ext cx="3887788" cy="823912"/>
          </a:xfrm>
        </p:spPr>
        <p:txBody>
          <a:bodyPr/>
          <a:lstStyle/>
          <a:p>
            <a:r>
              <a:rPr lang="en-US" dirty="0"/>
              <a:t>Attendance</a:t>
            </a:r>
          </a:p>
        </p:txBody>
      </p:sp>
      <p:pic>
        <p:nvPicPr>
          <p:cNvPr id="8" name="Content Placeholder 7" descr="A qr code on a white background&#10;&#10;AI-generated content may be incorrect.">
            <a:extLst>
              <a:ext uri="{FF2B5EF4-FFF2-40B4-BE49-F238E27FC236}">
                <a16:creationId xmlns:a16="http://schemas.microsoft.com/office/drawing/2014/main" id="{6922CF5B-20F6-5706-F8A7-9C94370C474F}"/>
              </a:ext>
            </a:extLst>
          </p:cNvPr>
          <p:cNvPicPr>
            <a:picLocks noGrp="1" noChangeAspect="1"/>
          </p:cNvPicPr>
          <p:nvPr>
            <p:ph sz="quarter" idx="4"/>
          </p:nvPr>
        </p:nvPicPr>
        <p:blipFill>
          <a:blip r:embed="rId4"/>
          <a:stretch>
            <a:fillRect/>
          </a:stretch>
        </p:blipFill>
        <p:spPr>
          <a:xfrm>
            <a:off x="1354346" y="2975684"/>
            <a:ext cx="1800200" cy="1800200"/>
          </a:xfrm>
        </p:spPr>
      </p:pic>
      <p:sp>
        <p:nvSpPr>
          <p:cNvPr id="9" name="Content Placeholder 3">
            <a:extLst>
              <a:ext uri="{FF2B5EF4-FFF2-40B4-BE49-F238E27FC236}">
                <a16:creationId xmlns:a16="http://schemas.microsoft.com/office/drawing/2014/main" id="{CFC53845-0F3B-F874-F172-38ED1B7BC818}"/>
              </a:ext>
            </a:extLst>
          </p:cNvPr>
          <p:cNvSpPr txBox="1">
            <a:spLocks/>
          </p:cNvSpPr>
          <p:nvPr/>
        </p:nvSpPr>
        <p:spPr bwMode="auto">
          <a:xfrm>
            <a:off x="4524560" y="1871821"/>
            <a:ext cx="3868737" cy="4390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r>
              <a:rPr lang="en-US" sz="1600" b="1" dirty="0"/>
              <a:t>IMAT Attendance Tool</a:t>
            </a:r>
          </a:p>
          <a:p>
            <a:pPr marL="0" indent="0">
              <a:buFontTx/>
              <a:buNone/>
            </a:pPr>
            <a:r>
              <a:rPr lang="en-US" sz="1600" dirty="0"/>
              <a:t>Remember to log your attendance using the IMAT Attendance Tool.</a:t>
            </a:r>
          </a:p>
          <a:p>
            <a:pPr marL="0" indent="0">
              <a:buFontTx/>
              <a:buNone/>
            </a:pPr>
            <a:endParaRPr lang="en-US" sz="1600" dirty="0"/>
          </a:p>
          <a:p>
            <a:pPr marL="0" indent="0">
              <a:buFontTx/>
              <a:buNone/>
            </a:pPr>
            <a:r>
              <a:rPr lang="en-US" sz="1600" dirty="0"/>
              <a:t> </a:t>
            </a:r>
          </a:p>
          <a:p>
            <a:pPr marL="0" indent="0">
              <a:buFontTx/>
              <a:buNone/>
            </a:pPr>
            <a:endParaRPr lang="en-US" sz="1600" dirty="0"/>
          </a:p>
          <a:p>
            <a:pPr marL="0" indent="0">
              <a:buFontTx/>
              <a:buNone/>
            </a:pPr>
            <a:endParaRPr lang="en-US" sz="1600" dirty="0"/>
          </a:p>
          <a:p>
            <a:pPr marL="0" indent="0">
              <a:buFontTx/>
              <a:buNone/>
            </a:pPr>
            <a:endParaRPr lang="en-US" sz="1600" dirty="0"/>
          </a:p>
          <a:p>
            <a:pPr marL="0" indent="0">
              <a:buFontTx/>
              <a:buNone/>
            </a:pPr>
            <a:endParaRPr lang="en-US" sz="1600" dirty="0"/>
          </a:p>
          <a:p>
            <a:pPr marL="0" indent="0" algn="ctr">
              <a:buFontTx/>
              <a:buNone/>
            </a:pPr>
            <a:endParaRPr lang="en-US" sz="1400" dirty="0">
              <a:hlinkClick r:id="rId5"/>
            </a:endParaRPr>
          </a:p>
          <a:p>
            <a:pPr marL="0" indent="0" algn="ctr">
              <a:buFontTx/>
              <a:buNone/>
            </a:pPr>
            <a:endParaRPr lang="en-US" sz="1400" dirty="0">
              <a:hlinkClick r:id="rId5"/>
            </a:endParaRPr>
          </a:p>
          <a:p>
            <a:pPr marL="0" indent="0" algn="ctr">
              <a:buFontTx/>
              <a:buNone/>
            </a:pPr>
            <a:r>
              <a:rPr lang="en-US" sz="1400" dirty="0">
                <a:hlinkClick r:id="rId5"/>
              </a:rPr>
              <a:t>https://imat.ieee.org/my-site/home</a:t>
            </a:r>
            <a:endParaRPr lang="en-US" sz="1400" dirty="0"/>
          </a:p>
          <a:p>
            <a:pPr marL="0" indent="0" algn="ctr">
              <a:buFontTx/>
              <a:buNone/>
            </a:pPr>
            <a:endParaRPr lang="en-US" sz="800" b="1" dirty="0"/>
          </a:p>
          <a:p>
            <a:pPr marL="0" indent="0">
              <a:buFontTx/>
              <a:buNone/>
            </a:pPr>
            <a:r>
              <a:rPr lang="en-US" sz="1200" b="1" dirty="0">
                <a:highlight>
                  <a:srgbClr val="FFFF00"/>
                </a:highlight>
              </a:rPr>
              <a:t>Registration Fee Reminder</a:t>
            </a:r>
          </a:p>
          <a:p>
            <a:pPr marL="0" indent="0">
              <a:buFontTx/>
              <a:buNone/>
            </a:pPr>
            <a:r>
              <a:rPr lang="en-US" sz="1200" dirty="0"/>
              <a:t>Payment of the session registration fee is required for all individuals who participate in any meetings associated with the IEEE 802 Plenary Session.</a:t>
            </a:r>
            <a:r>
              <a:rPr lang="en-US" sz="1600" b="1" dirty="0"/>
              <a:t> </a:t>
            </a:r>
          </a:p>
        </p:txBody>
      </p:sp>
      <p:pic>
        <p:nvPicPr>
          <p:cNvPr id="11" name="Picture 10" descr="A qr code on a white background&#10;&#10;AI-generated content may be incorrect.">
            <a:extLst>
              <a:ext uri="{FF2B5EF4-FFF2-40B4-BE49-F238E27FC236}">
                <a16:creationId xmlns:a16="http://schemas.microsoft.com/office/drawing/2014/main" id="{C8410276-D1AC-4367-A09F-C91D1D9A806C}"/>
              </a:ext>
            </a:extLst>
          </p:cNvPr>
          <p:cNvPicPr>
            <a:picLocks noChangeAspect="1"/>
          </p:cNvPicPr>
          <p:nvPr/>
        </p:nvPicPr>
        <p:blipFill>
          <a:blip r:embed="rId6"/>
          <a:stretch>
            <a:fillRect/>
          </a:stretch>
        </p:blipFill>
        <p:spPr>
          <a:xfrm>
            <a:off x="5436096" y="2955989"/>
            <a:ext cx="1819895" cy="1819895"/>
          </a:xfrm>
          <a:prstGeom prst="rect">
            <a:avLst/>
          </a:prstGeom>
        </p:spPr>
      </p:pic>
    </p:spTree>
    <p:extLst>
      <p:ext uri="{BB962C8B-B14F-4D97-AF65-F5344CB8AC3E}">
        <p14:creationId xmlns:p14="http://schemas.microsoft.com/office/powerpoint/2010/main" val="40728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93ECC-EF84-4776-69A4-6DEE750AB0B7}"/>
              </a:ext>
            </a:extLst>
          </p:cNvPr>
          <p:cNvSpPr>
            <a:spLocks noGrp="1"/>
          </p:cNvSpPr>
          <p:nvPr>
            <p:ph type="title"/>
          </p:nvPr>
        </p:nvSpPr>
        <p:spPr>
          <a:xfrm>
            <a:off x="457200" y="404813"/>
            <a:ext cx="8229600" cy="792162"/>
          </a:xfrm>
        </p:spPr>
        <p:txBody>
          <a:bodyPr/>
          <a:lstStyle/>
          <a:p>
            <a:r>
              <a:rPr lang="en-US" dirty="0"/>
              <a:t>Meeting Room Assignments</a:t>
            </a:r>
          </a:p>
        </p:txBody>
      </p:sp>
      <p:sp>
        <p:nvSpPr>
          <p:cNvPr id="3" name="Content Placeholder 2">
            <a:extLst>
              <a:ext uri="{FF2B5EF4-FFF2-40B4-BE49-F238E27FC236}">
                <a16:creationId xmlns:a16="http://schemas.microsoft.com/office/drawing/2014/main" id="{089EE0ED-B2B0-87D5-5079-9255CE788C23}"/>
              </a:ext>
            </a:extLst>
          </p:cNvPr>
          <p:cNvSpPr>
            <a:spLocks noGrp="1"/>
          </p:cNvSpPr>
          <p:nvPr>
            <p:ph sz="half" idx="1"/>
          </p:nvPr>
        </p:nvSpPr>
        <p:spPr>
          <a:xfrm>
            <a:off x="250825" y="1341438"/>
            <a:ext cx="4191000" cy="4525962"/>
          </a:xfrm>
        </p:spPr>
        <p:txBody>
          <a:bodyPr/>
          <a:lstStyle/>
          <a:p>
            <a:pPr marL="0" indent="0">
              <a:buNone/>
            </a:pPr>
            <a:r>
              <a:rPr lang="en-US" sz="1600" b="1" dirty="0"/>
              <a:t>802.1</a:t>
            </a:r>
          </a:p>
          <a:p>
            <a:r>
              <a:rPr lang="en-US" sz="1600" dirty="0"/>
              <a:t>WG Room #1		302-303</a:t>
            </a:r>
          </a:p>
          <a:p>
            <a:r>
              <a:rPr lang="en-US" sz="1600" dirty="0"/>
              <a:t>WG Room #2		301</a:t>
            </a:r>
          </a:p>
          <a:p>
            <a:r>
              <a:rPr lang="en-US" sz="1600" dirty="0"/>
              <a:t>WG Room #3		308</a:t>
            </a:r>
          </a:p>
          <a:p>
            <a:r>
              <a:rPr lang="en-US" sz="1600" dirty="0"/>
              <a:t>WG Room #4*		204</a:t>
            </a:r>
          </a:p>
          <a:p>
            <a:pPr marL="0" indent="0">
              <a:buNone/>
            </a:pPr>
            <a:r>
              <a:rPr lang="en-US" sz="1600" dirty="0">
                <a:highlight>
                  <a:srgbClr val="FFFF00"/>
                </a:highlight>
              </a:rPr>
              <a:t>*Shared Room</a:t>
            </a:r>
          </a:p>
          <a:p>
            <a:pPr marL="0" indent="0">
              <a:buNone/>
            </a:pPr>
            <a:endParaRPr lang="en-US" sz="1000" dirty="0"/>
          </a:p>
          <a:p>
            <a:pPr marL="0" indent="0">
              <a:buNone/>
            </a:pPr>
            <a:r>
              <a:rPr lang="en-US" sz="1600" b="1" dirty="0"/>
              <a:t>802.3</a:t>
            </a:r>
          </a:p>
          <a:p>
            <a:r>
              <a:rPr lang="en-US" sz="1600" dirty="0"/>
              <a:t>WG Room #1		Salon West</a:t>
            </a:r>
          </a:p>
          <a:p>
            <a:r>
              <a:rPr lang="en-US" sz="1600" dirty="0"/>
              <a:t>WG Room #2		212-213-214</a:t>
            </a:r>
          </a:p>
          <a:p>
            <a:r>
              <a:rPr lang="en-US" sz="1600" dirty="0"/>
              <a:t>WG Room #3		210-211</a:t>
            </a:r>
          </a:p>
          <a:p>
            <a:r>
              <a:rPr lang="en-US" sz="1600" dirty="0"/>
              <a:t>WG Room #4		209</a:t>
            </a:r>
          </a:p>
          <a:p>
            <a:pPr marL="0" indent="0">
              <a:buNone/>
            </a:pPr>
            <a:endParaRPr lang="en-US" sz="1600" dirty="0"/>
          </a:p>
          <a:p>
            <a:pPr marL="0" indent="0">
              <a:buNone/>
            </a:pPr>
            <a:endParaRPr lang="en-US" sz="1600" dirty="0"/>
          </a:p>
          <a:p>
            <a:pPr marL="0" indent="0">
              <a:buNone/>
            </a:pPr>
            <a:endParaRPr lang="en-US" dirty="0"/>
          </a:p>
        </p:txBody>
      </p:sp>
      <p:sp>
        <p:nvSpPr>
          <p:cNvPr id="4" name="Content Placeholder 3">
            <a:extLst>
              <a:ext uri="{FF2B5EF4-FFF2-40B4-BE49-F238E27FC236}">
                <a16:creationId xmlns:a16="http://schemas.microsoft.com/office/drawing/2014/main" id="{074B43AF-09B8-2EF3-DBD7-E2DC059342E5}"/>
              </a:ext>
            </a:extLst>
          </p:cNvPr>
          <p:cNvSpPr>
            <a:spLocks noGrp="1"/>
          </p:cNvSpPr>
          <p:nvPr>
            <p:ph sz="half" idx="2"/>
          </p:nvPr>
        </p:nvSpPr>
        <p:spPr>
          <a:xfrm>
            <a:off x="4702177" y="1341438"/>
            <a:ext cx="4038600" cy="4751858"/>
          </a:xfrm>
        </p:spPr>
        <p:txBody>
          <a:bodyPr/>
          <a:lstStyle/>
          <a:p>
            <a:pPr marL="0" indent="0">
              <a:buNone/>
            </a:pPr>
            <a:r>
              <a:rPr lang="en-US" sz="1600" b="1" dirty="0"/>
              <a:t>802.11</a:t>
            </a:r>
          </a:p>
          <a:p>
            <a:r>
              <a:rPr lang="en-US" sz="1600" dirty="0"/>
              <a:t>WG Room #1	Salon East</a:t>
            </a:r>
          </a:p>
          <a:p>
            <a:r>
              <a:rPr lang="en-US" sz="1600" dirty="0"/>
              <a:t>WG Room #2	Grand Ballroom A</a:t>
            </a:r>
          </a:p>
          <a:p>
            <a:r>
              <a:rPr lang="en-US" sz="1600" dirty="0"/>
              <a:t>WG Room #3	Grand Ballroom B</a:t>
            </a:r>
          </a:p>
          <a:p>
            <a:r>
              <a:rPr lang="en-US" sz="1600" dirty="0"/>
              <a:t>WG Room #4	Grand Ballroom C</a:t>
            </a:r>
          </a:p>
          <a:p>
            <a:r>
              <a:rPr lang="en-US" sz="1600" dirty="0"/>
              <a:t>WG Room #5	205-206</a:t>
            </a:r>
          </a:p>
          <a:p>
            <a:endParaRPr lang="en-US" sz="1000" dirty="0"/>
          </a:p>
          <a:p>
            <a:pPr marL="0" indent="0">
              <a:buNone/>
            </a:pPr>
            <a:r>
              <a:rPr lang="en-US" sz="1600" b="1" dirty="0"/>
              <a:t>802.15</a:t>
            </a:r>
          </a:p>
          <a:p>
            <a:r>
              <a:rPr lang="en-US" sz="1600" dirty="0"/>
              <a:t>WG Room #1		304-305</a:t>
            </a:r>
          </a:p>
          <a:p>
            <a:r>
              <a:rPr lang="en-US" sz="1600" dirty="0"/>
              <a:t>WG Room #2		306</a:t>
            </a:r>
          </a:p>
          <a:p>
            <a:r>
              <a:rPr lang="en-US" sz="1600" dirty="0"/>
              <a:t>WG Room #3		307</a:t>
            </a:r>
          </a:p>
          <a:p>
            <a:r>
              <a:rPr lang="en-US" sz="1600" dirty="0"/>
              <a:t>WG Room #4*		204</a:t>
            </a:r>
          </a:p>
          <a:p>
            <a:pPr marL="0" indent="0">
              <a:buNone/>
            </a:pPr>
            <a:r>
              <a:rPr lang="en-US" sz="1600" dirty="0">
                <a:highlight>
                  <a:srgbClr val="FFFF00"/>
                </a:highlight>
              </a:rPr>
              <a:t>*Shared Room</a:t>
            </a:r>
          </a:p>
          <a:p>
            <a:pPr marL="0" indent="0">
              <a:buNone/>
            </a:pPr>
            <a:endParaRPr lang="en-US" sz="1000" dirty="0"/>
          </a:p>
          <a:p>
            <a:pPr marL="0" indent="0">
              <a:buNone/>
            </a:pPr>
            <a:r>
              <a:rPr lang="en-US" sz="1600" b="1" dirty="0"/>
              <a:t>802.15/18/19/24 - </a:t>
            </a:r>
            <a:r>
              <a:rPr lang="en-US" sz="1600" b="1" dirty="0">
                <a:highlight>
                  <a:srgbClr val="FFFF00"/>
                </a:highlight>
              </a:rPr>
              <a:t>Shared Room </a:t>
            </a:r>
            <a:endParaRPr lang="en-US" sz="1600" b="1" dirty="0"/>
          </a:p>
          <a:p>
            <a:r>
              <a:rPr lang="en-US" sz="1600" dirty="0"/>
              <a:t>204</a:t>
            </a:r>
          </a:p>
        </p:txBody>
      </p:sp>
      <p:sp>
        <p:nvSpPr>
          <p:cNvPr id="6" name="TextBox 5">
            <a:extLst>
              <a:ext uri="{FF2B5EF4-FFF2-40B4-BE49-F238E27FC236}">
                <a16:creationId xmlns:a16="http://schemas.microsoft.com/office/drawing/2014/main" id="{B3F75C89-6260-DBEF-ABC7-4D7AEBF80279}"/>
              </a:ext>
            </a:extLst>
          </p:cNvPr>
          <p:cNvSpPr txBox="1"/>
          <p:nvPr/>
        </p:nvSpPr>
        <p:spPr>
          <a:xfrm>
            <a:off x="250825" y="5187327"/>
            <a:ext cx="4609207" cy="1046440"/>
          </a:xfrm>
          <a:prstGeom prst="rect">
            <a:avLst/>
          </a:prstGeom>
          <a:noFill/>
        </p:spPr>
        <p:txBody>
          <a:bodyPr wrap="square" rtlCol="0">
            <a:spAutoFit/>
          </a:bodyPr>
          <a:lstStyle/>
          <a:p>
            <a:r>
              <a:rPr lang="en-US" sz="1400" b="1" dirty="0"/>
              <a:t>Subject to Change</a:t>
            </a:r>
          </a:p>
          <a:p>
            <a:r>
              <a:rPr lang="en-US" sz="1200" dirty="0"/>
              <a:t>While our goal is to keep the listed meeting room assignments throughout the session changes may occur based on WG requirements. Please check online for the most up to date schedule. </a:t>
            </a:r>
            <a:r>
              <a:rPr lang="en-US" sz="1200" dirty="0">
                <a:hlinkClick r:id="rId2"/>
              </a:rPr>
              <a:t>http://schedule.802world.com/schedule/</a:t>
            </a:r>
            <a:endParaRPr lang="en-US" sz="1200" dirty="0"/>
          </a:p>
        </p:txBody>
      </p:sp>
    </p:spTree>
    <p:extLst>
      <p:ext uri="{BB962C8B-B14F-4D97-AF65-F5344CB8AC3E}">
        <p14:creationId xmlns:p14="http://schemas.microsoft.com/office/powerpoint/2010/main" val="311516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877D0-8B3B-8F2F-3A0F-2124AFB28C8A}"/>
              </a:ext>
            </a:extLst>
          </p:cNvPr>
          <p:cNvSpPr>
            <a:spLocks noGrp="1"/>
          </p:cNvSpPr>
          <p:nvPr>
            <p:ph type="title"/>
          </p:nvPr>
        </p:nvSpPr>
        <p:spPr/>
        <p:txBody>
          <a:bodyPr/>
          <a:lstStyle/>
          <a:p>
            <a:r>
              <a:rPr lang="en-US" dirty="0"/>
              <a:t>Meeting Room Map 2</a:t>
            </a:r>
            <a:r>
              <a:rPr lang="en-US" baseline="30000" dirty="0"/>
              <a:t>nd</a:t>
            </a:r>
            <a:r>
              <a:rPr lang="en-US" dirty="0"/>
              <a:t> Floor</a:t>
            </a:r>
          </a:p>
        </p:txBody>
      </p:sp>
      <p:pic>
        <p:nvPicPr>
          <p:cNvPr id="15" name="Content Placeholder 14" descr="A floor plan of a building&#10;&#10;AI-generated content may be incorrect.">
            <a:extLst>
              <a:ext uri="{FF2B5EF4-FFF2-40B4-BE49-F238E27FC236}">
                <a16:creationId xmlns:a16="http://schemas.microsoft.com/office/drawing/2014/main" id="{FA94C59C-8573-61F4-1BC8-337009DDC41E}"/>
              </a:ext>
            </a:extLst>
          </p:cNvPr>
          <p:cNvPicPr>
            <a:picLocks noGrp="1" noChangeAspect="1"/>
          </p:cNvPicPr>
          <p:nvPr>
            <p:ph idx="1"/>
          </p:nvPr>
        </p:nvPicPr>
        <p:blipFill>
          <a:blip r:embed="rId2"/>
          <a:stretch>
            <a:fillRect/>
          </a:stretch>
        </p:blipFill>
        <p:spPr>
          <a:xfrm>
            <a:off x="1656331" y="1469138"/>
            <a:ext cx="5831338" cy="4984049"/>
          </a:xfrm>
        </p:spPr>
      </p:pic>
    </p:spTree>
    <p:extLst>
      <p:ext uri="{BB962C8B-B14F-4D97-AF65-F5344CB8AC3E}">
        <p14:creationId xmlns:p14="http://schemas.microsoft.com/office/powerpoint/2010/main" val="1967421283"/>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Title slide</Template>
  <TotalTime>3130</TotalTime>
  <Words>1290</Words>
  <Application>Microsoft Office PowerPoint</Application>
  <PresentationFormat>On-screen Show (4:3)</PresentationFormat>
  <Paragraphs>215</Paragraphs>
  <Slides>14</Slides>
  <Notes>1</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14</vt:i4>
      </vt:variant>
    </vt:vector>
  </HeadingPairs>
  <TitlesOfParts>
    <vt:vector size="17" baseType="lpstr">
      <vt:lpstr>Arial</vt:lpstr>
      <vt:lpstr>Title slide</vt:lpstr>
      <vt:lpstr>Title only</vt:lpstr>
      <vt:lpstr>2025 March  IEEE 802 Plenary  Things to Know</vt:lpstr>
      <vt:lpstr>Meeting Planner Contact Information</vt:lpstr>
      <vt:lpstr>Network Vendor Contact Information</vt:lpstr>
      <vt:lpstr>Audio Visual Equipment – Onsite Support</vt:lpstr>
      <vt:lpstr>Name Badge Requirements &amp; Pick Up</vt:lpstr>
      <vt:lpstr>IEEE 802 Mixed Mode Orientation</vt:lpstr>
      <vt:lpstr>Schedule &amp; Attendance</vt:lpstr>
      <vt:lpstr>Meeting Room Assignments</vt:lpstr>
      <vt:lpstr>Meeting Room Map 2nd Floor</vt:lpstr>
      <vt:lpstr>Meeting Room Map 3rd Floor</vt:lpstr>
      <vt:lpstr>Attendee Food and Beverage</vt:lpstr>
      <vt:lpstr>Networking Social Event</vt:lpstr>
      <vt:lpstr>Quick Start Guide to Atlanta, GA USA</vt:lpstr>
      <vt:lpstr>2025 July 802 Plenary Session</vt:lpstr>
    </vt:vector>
  </TitlesOfParts>
  <Manager>Dawn Slykhouse</Manager>
  <Company>Face to Face Events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2025 March IEEE 802 Plenary Things to Know</dc:title>
  <dc:subject>2025 March IEEE 802 Plenary Presentations</dc:subject>
  <dc:creator>Lisa Ronmark</dc:creator>
  <cp:keywords>Plenary Things to Know</cp:keywords>
  <dc:description>Slide deck developed for IEEE 802 LMSC Executive Secretary for information and presentation at Plenary Session leadership meetings.</dc:description>
  <cp:lastModifiedBy>Jon Rosdahl</cp:lastModifiedBy>
  <cp:revision>7</cp:revision>
  <dcterms:created xsi:type="dcterms:W3CDTF">2025-01-13T18:32:25Z</dcterms:created>
  <dcterms:modified xsi:type="dcterms:W3CDTF">2025-02-21T04:43:39Z</dcterms:modified>
  <cp:category/>
</cp:coreProperties>
</file>