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72"/>
  </p:notesMasterIdLst>
  <p:handoutMasterIdLst>
    <p:handoutMasterId r:id="rId273"/>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612" r:id="rId45"/>
    <p:sldId id="2610" r:id="rId46"/>
    <p:sldId id="2648" r:id="rId47"/>
    <p:sldId id="2655" r:id="rId48"/>
    <p:sldId id="2676" r:id="rId49"/>
    <p:sldId id="2685" r:id="rId50"/>
    <p:sldId id="2702" r:id="rId51"/>
    <p:sldId id="2682" r:id="rId52"/>
    <p:sldId id="2703" r:id="rId53"/>
    <p:sldId id="2716" r:id="rId54"/>
    <p:sldId id="2710" r:id="rId55"/>
    <p:sldId id="2718" r:id="rId56"/>
    <p:sldId id="2008" r:id="rId57"/>
    <p:sldId id="2291" r:id="rId58"/>
    <p:sldId id="2552" r:id="rId59"/>
    <p:sldId id="2700" r:id="rId60"/>
    <p:sldId id="2293" r:id="rId61"/>
    <p:sldId id="2715" r:id="rId62"/>
    <p:sldId id="2354" r:id="rId63"/>
    <p:sldId id="2294" r:id="rId64"/>
    <p:sldId id="2719" r:id="rId65"/>
    <p:sldId id="2560" r:id="rId66"/>
    <p:sldId id="2627" r:id="rId67"/>
    <p:sldId id="2562" r:id="rId68"/>
    <p:sldId id="2561" r:id="rId69"/>
    <p:sldId id="2622" r:id="rId70"/>
    <p:sldId id="2564" r:id="rId71"/>
    <p:sldId id="2466" r:id="rId72"/>
    <p:sldId id="2467" r:id="rId73"/>
    <p:sldId id="2728" r:id="rId74"/>
    <p:sldId id="2725" r:id="rId75"/>
    <p:sldId id="2670" r:id="rId76"/>
    <p:sldId id="2671" r:id="rId77"/>
    <p:sldId id="2336" r:id="rId78"/>
    <p:sldId id="2729" r:id="rId79"/>
    <p:sldId id="2730" r:id="rId80"/>
    <p:sldId id="2731" r:id="rId81"/>
    <p:sldId id="2732" r:id="rId82"/>
    <p:sldId id="2708" r:id="rId83"/>
    <p:sldId id="2714" r:id="rId84"/>
    <p:sldId id="2726" r:id="rId85"/>
    <p:sldId id="1376" r:id="rId86"/>
    <p:sldId id="2727" r:id="rId87"/>
    <p:sldId id="619" r:id="rId88"/>
    <p:sldId id="621" r:id="rId89"/>
    <p:sldId id="1561" r:id="rId90"/>
    <p:sldId id="1555" r:id="rId91"/>
    <p:sldId id="1601" r:id="rId92"/>
    <p:sldId id="1585" r:id="rId93"/>
    <p:sldId id="1586" r:id="rId94"/>
    <p:sldId id="1587" r:id="rId95"/>
    <p:sldId id="1588" r:id="rId96"/>
    <p:sldId id="1589" r:id="rId97"/>
    <p:sldId id="1590" r:id="rId98"/>
    <p:sldId id="1771" r:id="rId99"/>
    <p:sldId id="1772" r:id="rId100"/>
    <p:sldId id="1591" r:id="rId101"/>
    <p:sldId id="1592" r:id="rId102"/>
    <p:sldId id="1593" r:id="rId103"/>
    <p:sldId id="1594" r:id="rId104"/>
    <p:sldId id="1595" r:id="rId105"/>
    <p:sldId id="1596" r:id="rId106"/>
    <p:sldId id="1597" r:id="rId107"/>
    <p:sldId id="1598" r:id="rId108"/>
    <p:sldId id="1599" r:id="rId109"/>
    <p:sldId id="1600" r:id="rId110"/>
    <p:sldId id="1628" r:id="rId111"/>
    <p:sldId id="1638" r:id="rId112"/>
    <p:sldId id="1725" r:id="rId113"/>
    <p:sldId id="1726" r:id="rId114"/>
    <p:sldId id="1947" r:id="rId115"/>
    <p:sldId id="1975" r:id="rId116"/>
    <p:sldId id="1976" r:id="rId117"/>
    <p:sldId id="1977" r:id="rId118"/>
    <p:sldId id="2039" r:id="rId119"/>
    <p:sldId id="2060" r:id="rId120"/>
    <p:sldId id="2061" r:id="rId121"/>
    <p:sldId id="2097" r:id="rId122"/>
    <p:sldId id="2103" r:id="rId123"/>
    <p:sldId id="2063" r:id="rId124"/>
    <p:sldId id="2064" r:id="rId125"/>
    <p:sldId id="2065" r:id="rId126"/>
    <p:sldId id="2066" r:id="rId127"/>
    <p:sldId id="2067" r:id="rId128"/>
    <p:sldId id="2068" r:id="rId129"/>
    <p:sldId id="2069" r:id="rId130"/>
    <p:sldId id="2146" r:id="rId131"/>
    <p:sldId id="2147" r:id="rId132"/>
    <p:sldId id="2148" r:id="rId133"/>
    <p:sldId id="2158" r:id="rId134"/>
    <p:sldId id="2159" r:id="rId135"/>
    <p:sldId id="2157" r:id="rId136"/>
    <p:sldId id="2160" r:id="rId137"/>
    <p:sldId id="2216" r:id="rId138"/>
    <p:sldId id="2217" r:id="rId139"/>
    <p:sldId id="2219" r:id="rId140"/>
    <p:sldId id="2238" r:id="rId141"/>
    <p:sldId id="2239" r:id="rId142"/>
    <p:sldId id="2240" r:id="rId143"/>
    <p:sldId id="2242" r:id="rId144"/>
    <p:sldId id="2263" r:id="rId145"/>
    <p:sldId id="2276" r:id="rId146"/>
    <p:sldId id="2277" r:id="rId147"/>
    <p:sldId id="2278" r:id="rId148"/>
    <p:sldId id="2281" r:id="rId149"/>
    <p:sldId id="2282" r:id="rId150"/>
    <p:sldId id="2283" r:id="rId151"/>
    <p:sldId id="2284" r:id="rId152"/>
    <p:sldId id="2318" r:id="rId153"/>
    <p:sldId id="2329" r:id="rId154"/>
    <p:sldId id="2356" r:id="rId155"/>
    <p:sldId id="1701" r:id="rId156"/>
    <p:sldId id="1969" r:id="rId157"/>
    <p:sldId id="2112" r:id="rId158"/>
    <p:sldId id="1965" r:id="rId159"/>
    <p:sldId id="2114" r:id="rId160"/>
    <p:sldId id="1705" r:id="rId161"/>
    <p:sldId id="1706" r:id="rId162"/>
    <p:sldId id="1707" r:id="rId163"/>
    <p:sldId id="2113" r:id="rId164"/>
    <p:sldId id="2037" r:id="rId165"/>
    <p:sldId id="2431" r:id="rId166"/>
    <p:sldId id="2429" r:id="rId167"/>
    <p:sldId id="2436" r:id="rId168"/>
    <p:sldId id="1968" r:id="rId169"/>
    <p:sldId id="2104" r:id="rId170"/>
    <p:sldId id="2317" r:id="rId171"/>
    <p:sldId id="1967" r:id="rId172"/>
    <p:sldId id="2167" r:id="rId173"/>
    <p:sldId id="2351" r:id="rId174"/>
    <p:sldId id="2333" r:id="rId175"/>
    <p:sldId id="2335" r:id="rId176"/>
    <p:sldId id="2334" r:id="rId177"/>
    <p:sldId id="2352" r:id="rId178"/>
    <p:sldId id="2218" r:id="rId179"/>
    <p:sldId id="1945" r:id="rId180"/>
    <p:sldId id="2071" r:id="rId181"/>
    <p:sldId id="2036" r:id="rId182"/>
    <p:sldId id="2323" r:id="rId183"/>
    <p:sldId id="2353" r:id="rId184"/>
    <p:sldId id="2332" r:id="rId185"/>
    <p:sldId id="2437" r:id="rId186"/>
    <p:sldId id="2426" r:id="rId187"/>
    <p:sldId id="2427" r:id="rId188"/>
    <p:sldId id="2328" r:id="rId189"/>
    <p:sldId id="2563" r:id="rId190"/>
    <p:sldId id="2355" r:id="rId191"/>
    <p:sldId id="2461" r:id="rId192"/>
    <p:sldId id="2460" r:id="rId193"/>
    <p:sldId id="2463" r:id="rId194"/>
    <p:sldId id="2609" r:id="rId195"/>
    <p:sldId id="2481" r:id="rId196"/>
    <p:sldId id="2482" r:id="rId197"/>
    <p:sldId id="2485" r:id="rId198"/>
    <p:sldId id="2486" r:id="rId199"/>
    <p:sldId id="2644" r:id="rId200"/>
    <p:sldId id="2707" r:id="rId201"/>
    <p:sldId id="2464" r:id="rId202"/>
    <p:sldId id="2483" r:id="rId203"/>
    <p:sldId id="2672" r:id="rId204"/>
    <p:sldId id="2651" r:id="rId205"/>
    <p:sldId id="2489" r:id="rId206"/>
    <p:sldId id="2556" r:id="rId207"/>
    <p:sldId id="2653" r:id="rId208"/>
    <p:sldId id="2647" r:id="rId209"/>
    <p:sldId id="2657" r:id="rId210"/>
    <p:sldId id="2658" r:id="rId211"/>
    <p:sldId id="2660" r:id="rId212"/>
    <p:sldId id="2659" r:id="rId213"/>
    <p:sldId id="2621" r:id="rId214"/>
    <p:sldId id="2637" r:id="rId215"/>
    <p:sldId id="2638" r:id="rId216"/>
    <p:sldId id="2639" r:id="rId217"/>
    <p:sldId id="2640" r:id="rId218"/>
    <p:sldId id="2641" r:id="rId219"/>
    <p:sldId id="2642" r:id="rId220"/>
    <p:sldId id="2643" r:id="rId221"/>
    <p:sldId id="2661" r:id="rId222"/>
    <p:sldId id="2678" r:id="rId223"/>
    <p:sldId id="2679" r:id="rId224"/>
    <p:sldId id="2680" r:id="rId225"/>
    <p:sldId id="2663" r:id="rId226"/>
    <p:sldId id="2720" r:id="rId227"/>
    <p:sldId id="2721" r:id="rId228"/>
    <p:sldId id="1708" r:id="rId229"/>
    <p:sldId id="2524" r:id="rId230"/>
    <p:sldId id="2548" r:id="rId231"/>
    <p:sldId id="1709" r:id="rId232"/>
    <p:sldId id="1710" r:id="rId233"/>
    <p:sldId id="1790" r:id="rId234"/>
    <p:sldId id="2199" r:id="rId235"/>
    <p:sldId id="2319" r:id="rId236"/>
    <p:sldId id="2320" r:id="rId237"/>
    <p:sldId id="2321" r:id="rId238"/>
    <p:sldId id="2635" r:id="rId239"/>
    <p:sldId id="2665" r:id="rId240"/>
    <p:sldId id="2666" r:id="rId241"/>
    <p:sldId id="2667" r:id="rId242"/>
    <p:sldId id="2668" r:id="rId243"/>
    <p:sldId id="2674" r:id="rId244"/>
    <p:sldId id="2605" r:id="rId245"/>
    <p:sldId id="2711" r:id="rId246"/>
    <p:sldId id="2712" r:id="rId247"/>
    <p:sldId id="2713" r:id="rId248"/>
    <p:sldId id="2704" r:id="rId249"/>
    <p:sldId id="2705" r:id="rId250"/>
    <p:sldId id="2706" r:id="rId251"/>
    <p:sldId id="2717" r:id="rId252"/>
    <p:sldId id="2324" r:id="rId253"/>
    <p:sldId id="1375" r:id="rId254"/>
    <p:sldId id="2559" r:id="rId255"/>
    <p:sldId id="2623" r:id="rId256"/>
    <p:sldId id="2624" r:id="rId257"/>
    <p:sldId id="2625" r:id="rId258"/>
    <p:sldId id="2626" r:id="rId259"/>
    <p:sldId id="2570" r:id="rId260"/>
    <p:sldId id="2571" r:id="rId261"/>
    <p:sldId id="2572" r:id="rId262"/>
    <p:sldId id="2331" r:id="rId263"/>
    <p:sldId id="2724" r:id="rId264"/>
    <p:sldId id="2649" r:id="rId265"/>
    <p:sldId id="2722" r:id="rId266"/>
    <p:sldId id="2723" r:id="rId267"/>
    <p:sldId id="2709" r:id="rId268"/>
    <p:sldId id="2438" r:id="rId269"/>
    <p:sldId id="2611" r:id="rId270"/>
    <p:sldId id="2675" r:id="rId27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02" autoAdjust="0"/>
    <p:restoredTop sz="96582" autoAdjust="0"/>
  </p:normalViewPr>
  <p:slideViewPr>
    <p:cSldViewPr>
      <p:cViewPr varScale="1">
        <p:scale>
          <a:sx n="124" d="100"/>
          <a:sy n="124" d="100"/>
        </p:scale>
        <p:origin x="192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notesMaster" Target="notesMasters/notes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theme" Target="theme/theme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02441" y="8982075"/>
            <a:ext cx="131580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Peter Yee, NSA-CSD</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04264" y="8985250"/>
            <a:ext cx="177747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Peter Yee, NSA-CSD</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208</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100452" y="6475413"/>
            <a:ext cx="144347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Peter Yee, NSA-CSD</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53546" y="363379"/>
            <a:ext cx="3391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802.ec-25/0017r01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91"/>
            <a:ext cx="11172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March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e6f1fd45ecb0d268718ccea4967a4c4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5/ec-25-0016-01-JTC1-minutes-of-mixed-mode-meeting-in-january-2025.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5/ec-25-0016-01-JTC1-minutes-of-mixed-mode-meeting-in-january-2025.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q5le5L"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15/11-15-1287-02-0jtc-ieee-802-process-for-interactions-with-iso-iec-jtc-1-sc-6-7.ppt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s://www.iso.org/sites/directives/current/consolidated/index.html#_Toc165304999" TargetMode="External"/><Relationship Id="rId2" Type="http://schemas.openxmlformats.org/officeDocument/2006/relationships/hyperlink" Target="https://listserv.ieee.org/cgi-bin/wa?A2=STDS-802-LMSC;59a66728.25&amp;S="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standards.ieee.org/about/policies/opman/sect7/"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NSA-CSD</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2025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March 2025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7366295"/>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Affiliation</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NSA-CSD</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11 March 2025 in the PM2 slot in Atlanta, GA, US</a:t>
            </a:r>
          </a:p>
        </p:txBody>
      </p:sp>
      <p:sp>
        <p:nvSpPr>
          <p:cNvPr id="7" name="Footer Placeholder 5"/>
          <p:cNvSpPr>
            <a:spLocks noGrp="1"/>
          </p:cNvSpPr>
          <p:nvPr>
            <p:ph type="ftr" sz="quarter" idx="10"/>
          </p:nvPr>
        </p:nvSpPr>
        <p:spPr/>
        <p:txBody>
          <a:bodyPr/>
          <a:lstStyle/>
          <a:p>
            <a:pPr>
              <a:defRPr/>
            </a:pPr>
            <a:r>
              <a:rPr lang="en-US" dirty="0"/>
              <a:t>Peter Yee, NSA-CSD</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11 March 2025</a:t>
            </a:r>
            <a:br>
              <a:rPr lang="en-US" sz="1600" b="1" dirty="0">
                <a:latin typeface="+mj-lt"/>
              </a:rPr>
            </a:br>
            <a:r>
              <a:rPr lang="en-US" sz="1600" b="1" dirty="0">
                <a:latin typeface="+mj-lt"/>
              </a:rPr>
              <a:t>@ 4:00 pm (EDT)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b="0" i="0" u="none" strike="noStrike" dirty="0">
                <a:solidFill>
                  <a:srgbClr val="005E7D"/>
                </a:solidFill>
                <a:effectLst/>
                <a:latin typeface="Arial" panose="020B0604020202020204" pitchFamily="34" charset="0"/>
                <a:hlinkClick r:id="rId3" tooltip="https://ieeesa.webex.com/ieeesa/j.php?MTID=me6f1fd45ecb0d268718ccea4967a4c42"/>
              </a:rPr>
              <a:t>https://ieeesa.webex.com/ieeesa/j.php?MTID=me6f1fd45ecb0d268718ccea4967a4c42</a:t>
            </a:r>
            <a:endParaRPr lang="en-US" sz="1600" b="0" i="0" u="none" strike="noStrike" dirty="0">
              <a:solidFill>
                <a:srgbClr val="005E7D"/>
              </a:solidFill>
              <a:effectLst/>
              <a:latin typeface="Arial" panose="020B0604020202020204" pitchFamily="34" charset="0"/>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2344 364 7341</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password: </a:t>
            </a:r>
            <a:r>
              <a:rPr lang="en-US" sz="1600" dirty="0">
                <a:solidFill>
                  <a:srgbClr val="FF0000"/>
                </a:solidFill>
                <a:latin typeface="+mj-lt"/>
              </a:rPr>
              <a:t>802jtc1</a:t>
            </a:r>
            <a:r>
              <a:rPr lang="en-US" sz="1600" dirty="0">
                <a:latin typeface="+mj-lt"/>
              </a:rPr>
              <a:t> (not ‘wireless’ or ‘JTC1’,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1084854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26187771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the IEEE 802 JTC1 SC meeting in January 2025 (</a:t>
            </a:r>
            <a:r>
              <a:rPr lang="en-AU" dirty="0">
                <a:solidFill>
                  <a:srgbClr val="FF0000"/>
                </a:solidFill>
                <a:hlinkClick r:id="rId3"/>
              </a:rPr>
              <a:t>ec-25/0016r01</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11 March 2025, as documented on slide 11 of ec-25/0017r00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121</a:t>
            </a:fld>
            <a:endParaRPr lang="en-US"/>
          </a:p>
        </p:txBody>
      </p:sp>
    </p:spTree>
    <p:extLst>
      <p:ext uri="{BB962C8B-B14F-4D97-AF65-F5344CB8AC3E}">
        <p14:creationId xmlns:p14="http://schemas.microsoft.com/office/powerpoint/2010/main" val="18392705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802.1Q-2014/Cor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802.1Q-2014/Cor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122</a:t>
            </a:fld>
            <a:endParaRPr lang="en-US"/>
          </a:p>
        </p:txBody>
      </p:sp>
    </p:spTree>
    <p:extLst>
      <p:ext uri="{BB962C8B-B14F-4D97-AF65-F5344CB8AC3E}">
        <p14:creationId xmlns:p14="http://schemas.microsoft.com/office/powerpoint/2010/main" val="36632216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11689304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237395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January 2025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mixed-mode meeting in January 2025, as documented in </a:t>
            </a:r>
            <a:r>
              <a:rPr lang="en-AU" i="1" dirty="0">
                <a:hlinkClick r:id="rId3"/>
              </a:rPr>
              <a:t>ec-25/0016r01</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22846302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16768620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83684516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8794734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4268506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14201883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4251679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336761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7708579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42232000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3405875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0066286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0292585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530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41389489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7713177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4066224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8704783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357531377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236521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8260552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42521768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15149627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874901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632932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32706522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14556396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048370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5498353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83270670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11479235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7074230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52807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5148318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7352956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01948644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86434475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20571891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04982112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22248121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46292715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72944023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80038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110 standards through the PSDO adoption process, with 28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9353773"/>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54</a:t>
                      </a:r>
                    </a:p>
                  </a:txBody>
                  <a:tcPr/>
                </a:tc>
                <a:tc>
                  <a:txBody>
                    <a:bodyPr/>
                    <a:lstStyle/>
                    <a:p>
                      <a:pPr algn="ctr"/>
                      <a:r>
                        <a:rPr lang="en-US" dirty="0"/>
                        <a:t>12</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110</a:t>
                      </a:r>
                    </a:p>
                  </a:txBody>
                  <a:tcPr>
                    <a:lnT w="12700" cap="flat" cmpd="sng" algn="ctr">
                      <a:solidFill>
                        <a:schemeClr val="tx1"/>
                      </a:solidFill>
                      <a:prstDash val="solid"/>
                      <a:round/>
                      <a:headEnd type="none" w="med" len="med"/>
                      <a:tailEnd type="none" w="med" len="med"/>
                    </a:lnT>
                  </a:tcPr>
                </a:tc>
                <a:tc>
                  <a:txBody>
                    <a:bodyPr/>
                    <a:lstStyle/>
                    <a:p>
                      <a:pPr algn="ctr"/>
                      <a:r>
                        <a:rPr lang="en-US" b="1" dirty="0"/>
                        <a:t>28</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05473442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90960923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99963472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92438325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55252743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01100134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42973167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83338930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16926373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24994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39449517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85747003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84687464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8357677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194</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2481221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3431346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3952292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5617528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199</a:t>
            </a:fld>
            <a:endParaRPr lang="en-US"/>
          </a:p>
        </p:txBody>
      </p:sp>
    </p:spTree>
    <p:extLst>
      <p:ext uri="{BB962C8B-B14F-4D97-AF65-F5344CB8AC3E}">
        <p14:creationId xmlns:p14="http://schemas.microsoft.com/office/powerpoint/2010/main" val="325999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March 2025</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200</a:t>
            </a:fld>
            <a:endParaRPr lang="en-US"/>
          </a:p>
        </p:txBody>
      </p:sp>
    </p:spTree>
    <p:extLst>
      <p:ext uri="{BB962C8B-B14F-4D97-AF65-F5344CB8AC3E}">
        <p14:creationId xmlns:p14="http://schemas.microsoft.com/office/powerpoint/2010/main" val="123050021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75548279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23423836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203</a:t>
            </a:fld>
            <a:endParaRPr lang="en-US"/>
          </a:p>
        </p:txBody>
      </p:sp>
    </p:spTree>
    <p:extLst>
      <p:ext uri="{BB962C8B-B14F-4D97-AF65-F5344CB8AC3E}">
        <p14:creationId xmlns:p14="http://schemas.microsoft.com/office/powerpoint/2010/main" val="18125879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204</a:t>
            </a:fld>
            <a:endParaRPr lang="en-US"/>
          </a:p>
        </p:txBody>
      </p:sp>
    </p:spTree>
    <p:extLst>
      <p:ext uri="{BB962C8B-B14F-4D97-AF65-F5344CB8AC3E}">
        <p14:creationId xmlns:p14="http://schemas.microsoft.com/office/powerpoint/2010/main" val="416592176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205</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206</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207</a:t>
            </a:fld>
            <a:endParaRPr lang="en-US"/>
          </a:p>
        </p:txBody>
      </p:sp>
    </p:spTree>
    <p:extLst>
      <p:ext uri="{BB962C8B-B14F-4D97-AF65-F5344CB8AC3E}">
        <p14:creationId xmlns:p14="http://schemas.microsoft.com/office/powerpoint/2010/main" val="91690267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208</a:t>
            </a:fld>
            <a:endParaRPr lang="en-US"/>
          </a:p>
        </p:txBody>
      </p:sp>
    </p:spTree>
    <p:extLst>
      <p:ext uri="{BB962C8B-B14F-4D97-AF65-F5344CB8AC3E}">
        <p14:creationId xmlns:p14="http://schemas.microsoft.com/office/powerpoint/2010/main" val="61132028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209</a:t>
            </a:fld>
            <a:endParaRPr lang="en-US"/>
          </a:p>
        </p:txBody>
      </p:sp>
    </p:spTree>
    <p:extLst>
      <p:ext uri="{BB962C8B-B14F-4D97-AF65-F5344CB8AC3E}">
        <p14:creationId xmlns:p14="http://schemas.microsoft.com/office/powerpoint/2010/main" val="221712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2187636"/>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76073971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210</a:t>
            </a:fld>
            <a:endParaRPr lang="en-US"/>
          </a:p>
        </p:txBody>
      </p:sp>
    </p:spTree>
    <p:extLst>
      <p:ext uri="{BB962C8B-B14F-4D97-AF65-F5344CB8AC3E}">
        <p14:creationId xmlns:p14="http://schemas.microsoft.com/office/powerpoint/2010/main" val="224319498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211</a:t>
            </a:fld>
            <a:endParaRPr lang="en-US"/>
          </a:p>
        </p:txBody>
      </p:sp>
    </p:spTree>
    <p:extLst>
      <p:ext uri="{BB962C8B-B14F-4D97-AF65-F5344CB8AC3E}">
        <p14:creationId xmlns:p14="http://schemas.microsoft.com/office/powerpoint/2010/main" val="318475298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212</a:t>
            </a:fld>
            <a:endParaRPr lang="en-US"/>
          </a:p>
        </p:txBody>
      </p:sp>
    </p:spTree>
    <p:extLst>
      <p:ext uri="{BB962C8B-B14F-4D97-AF65-F5344CB8AC3E}">
        <p14:creationId xmlns:p14="http://schemas.microsoft.com/office/powerpoint/2010/main" val="317247213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213</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46155777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353490340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9199051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341449231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157485499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162215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890170"/>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2088480387"/>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138697012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53892516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222</a:t>
            </a:fld>
            <a:endParaRPr lang="en-US"/>
          </a:p>
        </p:txBody>
      </p:sp>
    </p:spTree>
    <p:extLst>
      <p:ext uri="{BB962C8B-B14F-4D97-AF65-F5344CB8AC3E}">
        <p14:creationId xmlns:p14="http://schemas.microsoft.com/office/powerpoint/2010/main" val="69223315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223</a:t>
            </a:fld>
            <a:endParaRPr lang="en-US"/>
          </a:p>
        </p:txBody>
      </p:sp>
    </p:spTree>
    <p:extLst>
      <p:ext uri="{BB962C8B-B14F-4D97-AF65-F5344CB8AC3E}">
        <p14:creationId xmlns:p14="http://schemas.microsoft.com/office/powerpoint/2010/main" val="213786215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224</a:t>
            </a:fld>
            <a:endParaRPr lang="en-US"/>
          </a:p>
        </p:txBody>
      </p:sp>
    </p:spTree>
    <p:extLst>
      <p:ext uri="{BB962C8B-B14F-4D97-AF65-F5344CB8AC3E}">
        <p14:creationId xmlns:p14="http://schemas.microsoft.com/office/powerpoint/2010/main" val="203465582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225</a:t>
            </a:fld>
            <a:endParaRPr lang="en-US"/>
          </a:p>
        </p:txBody>
      </p:sp>
    </p:spTree>
    <p:extLst>
      <p:ext uri="{BB962C8B-B14F-4D97-AF65-F5344CB8AC3E}">
        <p14:creationId xmlns:p14="http://schemas.microsoft.com/office/powerpoint/2010/main" val="420373410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226</a:t>
            </a:fld>
            <a:endParaRPr lang="en-US"/>
          </a:p>
        </p:txBody>
      </p:sp>
    </p:spTree>
    <p:extLst>
      <p:ext uri="{BB962C8B-B14F-4D97-AF65-F5344CB8AC3E}">
        <p14:creationId xmlns:p14="http://schemas.microsoft.com/office/powerpoint/2010/main" val="252321105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Tree>
    <p:extLst>
      <p:ext uri="{BB962C8B-B14F-4D97-AF65-F5344CB8AC3E}">
        <p14:creationId xmlns:p14="http://schemas.microsoft.com/office/powerpoint/2010/main" val="291642419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407033072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229</a:t>
            </a:fld>
            <a:endParaRPr lang="en-US"/>
          </a:p>
        </p:txBody>
      </p:sp>
    </p:spTree>
    <p:extLst>
      <p:ext uri="{BB962C8B-B14F-4D97-AF65-F5344CB8AC3E}">
        <p14:creationId xmlns:p14="http://schemas.microsoft.com/office/powerpoint/2010/main" val="361495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1783927"/>
              </p:ext>
            </p:extLst>
          </p:nvPr>
        </p:nvGraphicFramePr>
        <p:xfrm>
          <a:off x="761999" y="1712149"/>
          <a:ext cx="7696200" cy="25908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802.1CS/Cor1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295526599"/>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753642783"/>
                  </a:ext>
                </a:extLst>
              </a:tr>
              <a:tr h="291598">
                <a:tc>
                  <a:txBody>
                    <a:bodyPr/>
                    <a:lstStyle/>
                    <a:p>
                      <a:r>
                        <a:rPr lang="en-AU" sz="1600" dirty="0">
                          <a:latin typeface="+mj-lt"/>
                          <a:cs typeface="Arial" panose="020B0604020202020204" pitchFamily="34" charset="0"/>
                        </a:rPr>
                        <a:t>802.1AEdk</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120683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230</a:t>
            </a:fld>
            <a:endParaRPr lang="en-US"/>
          </a:p>
        </p:txBody>
      </p:sp>
    </p:spTree>
    <p:extLst>
      <p:ext uri="{BB962C8B-B14F-4D97-AF65-F5344CB8AC3E}">
        <p14:creationId xmlns:p14="http://schemas.microsoft.com/office/powerpoint/2010/main" val="141813149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407415672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254720545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340670160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205696729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235</a:t>
            </a:fld>
            <a:endParaRPr lang="en-US"/>
          </a:p>
        </p:txBody>
      </p:sp>
    </p:spTree>
    <p:extLst>
      <p:ext uri="{BB962C8B-B14F-4D97-AF65-F5344CB8AC3E}">
        <p14:creationId xmlns:p14="http://schemas.microsoft.com/office/powerpoint/2010/main" val="258123754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149705697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213057099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205152521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2218696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419454600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388500732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210797208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250129115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248</a:t>
            </a:fld>
            <a:endParaRPr lang="en-US"/>
          </a:p>
        </p:txBody>
      </p:sp>
    </p:spTree>
    <p:extLst>
      <p:ext uri="{BB962C8B-B14F-4D97-AF65-F5344CB8AC3E}">
        <p14:creationId xmlns:p14="http://schemas.microsoft.com/office/powerpoint/2010/main" val="428847874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249</a:t>
            </a:fld>
            <a:endParaRPr lang="en-US"/>
          </a:p>
        </p:txBody>
      </p:sp>
    </p:spTree>
    <p:extLst>
      <p:ext uri="{BB962C8B-B14F-4D97-AF65-F5344CB8AC3E}">
        <p14:creationId xmlns:p14="http://schemas.microsoft.com/office/powerpoint/2010/main" val="3568488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250</a:t>
            </a:fld>
            <a:endParaRPr lang="en-US"/>
          </a:p>
        </p:txBody>
      </p:sp>
    </p:spTree>
    <p:extLst>
      <p:ext uri="{BB962C8B-B14F-4D97-AF65-F5344CB8AC3E}">
        <p14:creationId xmlns:p14="http://schemas.microsoft.com/office/powerpoint/2010/main" val="250546853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251</a:t>
            </a:fld>
            <a:endParaRPr lang="en-US"/>
          </a:p>
        </p:txBody>
      </p:sp>
    </p:spTree>
    <p:extLst>
      <p:ext uri="{BB962C8B-B14F-4D97-AF65-F5344CB8AC3E}">
        <p14:creationId xmlns:p14="http://schemas.microsoft.com/office/powerpoint/2010/main" val="332983174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Tree>
    <p:extLst>
      <p:ext uri="{BB962C8B-B14F-4D97-AF65-F5344CB8AC3E}">
        <p14:creationId xmlns:p14="http://schemas.microsoft.com/office/powerpoint/2010/main" val="255291593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253</a:t>
            </a:fld>
            <a:endParaRPr lang="en-US"/>
          </a:p>
        </p:txBody>
      </p:sp>
    </p:spTree>
    <p:extLst>
      <p:ext uri="{BB962C8B-B14F-4D97-AF65-F5344CB8AC3E}">
        <p14:creationId xmlns:p14="http://schemas.microsoft.com/office/powerpoint/2010/main" val="58838219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254</a:t>
            </a:fld>
            <a:endParaRPr lang="en-US"/>
          </a:p>
        </p:txBody>
      </p:sp>
    </p:spTree>
    <p:extLst>
      <p:ext uri="{BB962C8B-B14F-4D97-AF65-F5344CB8AC3E}">
        <p14:creationId xmlns:p14="http://schemas.microsoft.com/office/powerpoint/2010/main" val="32308816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255</a:t>
            </a:fld>
            <a:endParaRPr lang="en-US"/>
          </a:p>
        </p:txBody>
      </p:sp>
    </p:spTree>
    <p:extLst>
      <p:ext uri="{BB962C8B-B14F-4D97-AF65-F5344CB8AC3E}">
        <p14:creationId xmlns:p14="http://schemas.microsoft.com/office/powerpoint/2010/main" val="88193495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256</a:t>
            </a:fld>
            <a:endParaRPr lang="en-US"/>
          </a:p>
        </p:txBody>
      </p:sp>
    </p:spTree>
    <p:extLst>
      <p:ext uri="{BB962C8B-B14F-4D97-AF65-F5344CB8AC3E}">
        <p14:creationId xmlns:p14="http://schemas.microsoft.com/office/powerpoint/2010/main" val="155510509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257</a:t>
            </a:fld>
            <a:endParaRPr lang="en-US"/>
          </a:p>
        </p:txBody>
      </p:sp>
    </p:spTree>
    <p:extLst>
      <p:ext uri="{BB962C8B-B14F-4D97-AF65-F5344CB8AC3E}">
        <p14:creationId xmlns:p14="http://schemas.microsoft.com/office/powerpoint/2010/main" val="67975424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258</a:t>
            </a:fld>
            <a:endParaRPr lang="en-US"/>
          </a:p>
        </p:txBody>
      </p:sp>
    </p:spTree>
    <p:extLst>
      <p:ext uri="{BB962C8B-B14F-4D97-AF65-F5344CB8AC3E}">
        <p14:creationId xmlns:p14="http://schemas.microsoft.com/office/powerpoint/2010/main" val="418043670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259</a:t>
            </a:fld>
            <a:endParaRPr lang="en-US"/>
          </a:p>
        </p:txBody>
      </p:sp>
    </p:spTree>
    <p:extLst>
      <p:ext uri="{BB962C8B-B14F-4D97-AF65-F5344CB8AC3E}">
        <p14:creationId xmlns:p14="http://schemas.microsoft.com/office/powerpoint/2010/main" val="1739652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260</a:t>
            </a:fld>
            <a:endParaRPr lang="en-US"/>
          </a:p>
        </p:txBody>
      </p:sp>
    </p:spTree>
    <p:extLst>
      <p:ext uri="{BB962C8B-B14F-4D97-AF65-F5344CB8AC3E}">
        <p14:creationId xmlns:p14="http://schemas.microsoft.com/office/powerpoint/2010/main" val="315626151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261</a:t>
            </a:fld>
            <a:endParaRPr lang="en-US"/>
          </a:p>
        </p:txBody>
      </p:sp>
    </p:spTree>
    <p:extLst>
      <p:ext uri="{BB962C8B-B14F-4D97-AF65-F5344CB8AC3E}">
        <p14:creationId xmlns:p14="http://schemas.microsoft.com/office/powerpoint/2010/main" val="127941327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262</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263</a:t>
            </a:fld>
            <a:endParaRPr lang="en-US"/>
          </a:p>
        </p:txBody>
      </p:sp>
    </p:spTree>
    <p:extLst>
      <p:ext uri="{BB962C8B-B14F-4D97-AF65-F5344CB8AC3E}">
        <p14:creationId xmlns:p14="http://schemas.microsoft.com/office/powerpoint/2010/main" val="60595007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a:t>
            </a:r>
            <a:r>
              <a:rPr lang="en-US">
                <a:latin typeface="Arial" panose="020B0604020202020204" pitchFamily="34" charset="0"/>
              </a:rPr>
              <a:t>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264</a:t>
            </a:fld>
            <a:endParaRPr lang="en-US"/>
          </a:p>
        </p:txBody>
      </p:sp>
    </p:spTree>
    <p:extLst>
      <p:ext uri="{BB962C8B-B14F-4D97-AF65-F5344CB8AC3E}">
        <p14:creationId xmlns:p14="http://schemas.microsoft.com/office/powerpoint/2010/main" val="50359483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265</a:t>
            </a:fld>
            <a:endParaRPr lang="en-US"/>
          </a:p>
        </p:txBody>
      </p:sp>
    </p:spTree>
    <p:extLst>
      <p:ext uri="{BB962C8B-B14F-4D97-AF65-F5344CB8AC3E}">
        <p14:creationId xmlns:p14="http://schemas.microsoft.com/office/powerpoint/2010/main" val="427126964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266</a:t>
            </a:fld>
            <a:endParaRPr lang="en-US"/>
          </a:p>
        </p:txBody>
      </p:sp>
    </p:spTree>
    <p:extLst>
      <p:ext uri="{BB962C8B-B14F-4D97-AF65-F5344CB8AC3E}">
        <p14:creationId xmlns:p14="http://schemas.microsoft.com/office/powerpoint/2010/main" val="202958622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267</a:t>
            </a:fld>
            <a:endParaRPr lang="en-US"/>
          </a:p>
        </p:txBody>
      </p:sp>
    </p:spTree>
    <p:extLst>
      <p:ext uri="{BB962C8B-B14F-4D97-AF65-F5344CB8AC3E}">
        <p14:creationId xmlns:p14="http://schemas.microsoft.com/office/powerpoint/2010/main" val="423612885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18412)</a:t>
            </a:r>
            <a:endParaRPr lang="en-AU" b="0" dirty="0"/>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268</a:t>
            </a:fld>
            <a:endParaRPr lang="en-US" dirty="0"/>
          </a:p>
        </p:txBody>
      </p:sp>
    </p:spTree>
    <p:extLst>
      <p:ext uri="{BB962C8B-B14F-4D97-AF65-F5344CB8AC3E}">
        <p14:creationId xmlns:p14="http://schemas.microsoft.com/office/powerpoint/2010/main" val="201046299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18414)</a:t>
            </a:r>
            <a:endParaRPr lang="en-AU" b="0" dirty="0"/>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269</a:t>
            </a:fld>
            <a:endParaRPr lang="en-US"/>
          </a:p>
        </p:txBody>
      </p:sp>
    </p:spTree>
    <p:extLst>
      <p:ext uri="{BB962C8B-B14F-4D97-AF65-F5344CB8AC3E}">
        <p14:creationId xmlns:p14="http://schemas.microsoft.com/office/powerpoint/2010/main" val="3592826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270</a:t>
            </a:fld>
            <a:endParaRPr lang="en-US"/>
          </a:p>
        </p:txBody>
      </p:sp>
    </p:spTree>
    <p:extLst>
      <p:ext uri="{BB962C8B-B14F-4D97-AF65-F5344CB8AC3E}">
        <p14:creationId xmlns:p14="http://schemas.microsoft.com/office/powerpoint/2010/main" val="1386606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4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353269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IEEE 802 JTC1 SC meeting in March 2025</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altLang="en-US" b="0" dirty="0"/>
              <a:t>This meeting is part of the March 2025 IEEE 802 plenary session</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You must pay the registration fee whether attending in-person or remotely</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If you have not already done so, you can register here: </a:t>
            </a:r>
          </a:p>
          <a:p>
            <a:pPr marL="400050" lvl="1" indent="0">
              <a:buNone/>
            </a:pPr>
            <a:r>
              <a:rPr lang="en-GB" dirty="0">
                <a:hlinkClick r:id="rId2"/>
              </a:rPr>
              <a:t>https://cvent.me/q5le5L</a:t>
            </a:r>
            <a:endParaRPr lang="en-GB" dirty="0"/>
          </a:p>
          <a:p>
            <a:pPr marL="400050" lvl="1" indent="0">
              <a:buNone/>
            </a:pPr>
            <a:endParaRPr lang="en-US" altLang="en-US" b="0" dirty="0"/>
          </a:p>
          <a:p>
            <a:pPr>
              <a:buFont typeface="Arial" panose="020B0604020202020204" pitchFamily="34" charset="0"/>
              <a:buChar char="•"/>
            </a:pPr>
            <a:r>
              <a:rPr lang="en-US" altLang="en-US" b="0" dirty="0"/>
              <a:t>If you do not intend to register for this session you must leave this meeting and, if you have logged attendance on IMAT, email the 802 LMSC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1037489"/>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45717818"/>
              </p:ext>
            </p:extLst>
          </p:nvPr>
        </p:nvGraphicFramePr>
        <p:xfrm>
          <a:off x="152399" y="1828800"/>
          <a:ext cx="8839199" cy="29973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406520">
                <a:tc>
                  <a:txBody>
                    <a:bodyPr/>
                    <a:lstStyle/>
                    <a:p>
                      <a:r>
                        <a:rPr lang="en-US" sz="1600" strike="sngStrike" dirty="0">
                          <a:latin typeface="+mj-lt"/>
                          <a:cs typeface="Arial" panose="020B0604020202020204" pitchFamily="34" charset="0"/>
                        </a:rPr>
                        <a:t>802f</a:t>
                      </a:r>
                      <a:endParaRPr lang="en-AU" sz="1600" strike="sngStrike" dirty="0">
                        <a:latin typeface="+mj-lt"/>
                        <a:cs typeface="Arial" panose="020B0604020202020204" pitchFamily="34" charset="0"/>
                      </a:endParaRPr>
                    </a:p>
                  </a:txBody>
                  <a:tcPr marL="115147" marR="0" anchor="ctr"/>
                </a:tc>
                <a:tc>
                  <a:txBody>
                    <a:bodyPr/>
                    <a:lstStyle/>
                    <a:p>
                      <a:pPr algn="ctr"/>
                      <a:r>
                        <a:rPr lang="en-US" sz="1600" b="0" strike="sngStrike" dirty="0">
                          <a:solidFill>
                            <a:schemeClr val="tx1"/>
                          </a:solidFill>
                          <a:latin typeface="+mj-lt"/>
                          <a:cs typeface="Arial" panose="020B0604020202020204" pitchFamily="34" charset="0"/>
                        </a:rPr>
                        <a:t>D2.0</a:t>
                      </a:r>
                      <a:endParaRPr lang="en-AU" sz="1600" b="0" strike="sngStrike" dirty="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a:solidFill>
                            <a:schemeClr val="tx1"/>
                          </a:solidFill>
                          <a:latin typeface="+mn-lt"/>
                          <a:ea typeface="+mn-ea"/>
                          <a:cs typeface="Arial" panose="020B0604020202020204" pitchFamily="34" charset="0"/>
                        </a:rPr>
                        <a:t>Feb 23</a:t>
                      </a:r>
                      <a:endParaRPr lang="en-AU" sz="1600" b="0" strike="sngStrike"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17 Apr 24</a:t>
                      </a:r>
                      <a:endParaRPr lang="en-AU" sz="1600" b="0" strike="sngStrike"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12 Feb 25</a:t>
                      </a:r>
                      <a:endParaRPr lang="en-AU" sz="1600" b="0" strike="sngStrike"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n/a</a:t>
                      </a:r>
                      <a:endParaRPr lang="en-AU" sz="1600" b="0" strike="sngStrike" kern="1200" dirty="0">
                        <a:solidFill>
                          <a:schemeClr val="accent2"/>
                        </a:solidFill>
                        <a:latin typeface="+mn-lt"/>
                        <a:ea typeface="+mn-ea"/>
                        <a:cs typeface="Arial" panose="020B0604020202020204" pitchFamily="34" charset="0"/>
                      </a:endParaRPr>
                    </a:p>
                  </a:txBody>
                  <a:tcPr marL="115147" marR="115147" anchor="ctr"/>
                </a:tc>
                <a:extLst>
                  <a:ext uri="{0D108BD9-81ED-4DB2-BD59-A6C34878D82A}">
                    <a16:rowId xmlns:a16="http://schemas.microsoft.com/office/drawing/2014/main" val="2619768803"/>
                  </a:ext>
                </a:extLst>
              </a:tr>
              <a:tr h="330320">
                <a:tc>
                  <a:txBody>
                    <a:bodyPr/>
                    <a:lstStyle/>
                    <a:p>
                      <a:r>
                        <a:rPr lang="en-US" sz="1600" strike="sngStrike" dirty="0">
                          <a:latin typeface="+mj-lt"/>
                          <a:cs typeface="Arial" panose="020B0604020202020204" pitchFamily="34" charset="0"/>
                        </a:rPr>
                        <a:t>.1Qcw</a:t>
                      </a:r>
                      <a:endParaRPr lang="en-AU" sz="1600" strike="sngStrike" dirty="0">
                        <a:latin typeface="+mj-lt"/>
                        <a:cs typeface="Arial" panose="020B0604020202020204" pitchFamily="34" charset="0"/>
                      </a:endParaRPr>
                    </a:p>
                  </a:txBody>
                  <a:tcPr marL="115147" marR="0"/>
                </a:tc>
                <a:tc>
                  <a:txBody>
                    <a:bodyPr/>
                    <a:lstStyle/>
                    <a:p>
                      <a:pPr algn="ctr"/>
                      <a:r>
                        <a:rPr lang="en-US" sz="1600" b="0" strike="sngStrike">
                          <a:solidFill>
                            <a:schemeClr val="tx1"/>
                          </a:solidFill>
                          <a:latin typeface="+mj-lt"/>
                          <a:cs typeface="Arial" panose="020B0604020202020204" pitchFamily="34" charset="0"/>
                        </a:rPr>
                        <a:t>D2.0</a:t>
                      </a:r>
                      <a:endParaRPr lang="en-AU" sz="1600" b="0" strike="sngStrike">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a:solidFill>
                            <a:schemeClr val="tx1"/>
                          </a:solidFill>
                          <a:latin typeface="+mn-lt"/>
                          <a:ea typeface="+mn-ea"/>
                          <a:cs typeface="Arial" panose="020B0604020202020204" pitchFamily="34" charset="0"/>
                        </a:rPr>
                        <a:t>Dec 22</a:t>
                      </a:r>
                      <a:endParaRPr lang="en-AU" sz="1600" b="0" strike="sngStrike"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3 Feb 24</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12 Feb 25</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n/a</a:t>
                      </a:r>
                      <a:endParaRPr lang="en-AU" sz="1600" b="0" strike="sngStrike"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03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n/a</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10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15 Jan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(Mar 25)</a:t>
                      </a:r>
                    </a:p>
                  </a:txBody>
                  <a:tcPr marL="115147" marR="115147"/>
                </a:tc>
                <a:extLst>
                  <a:ext uri="{0D108BD9-81ED-4DB2-BD59-A6C34878D82A}">
                    <a16:rowId xmlns:a16="http://schemas.microsoft.com/office/drawing/2014/main" val="236224501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(Mar 25)</a:t>
                      </a:r>
                    </a:p>
                  </a:txBody>
                  <a:tcPr marL="115147" marR="115147"/>
                </a:tc>
                <a:extLst>
                  <a:ext uri="{0D108BD9-81ED-4DB2-BD59-A6C34878D82A}">
                    <a16:rowId xmlns:a16="http://schemas.microsoft.com/office/drawing/2014/main" val="2074630393"/>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386839076"/>
              </p:ext>
            </p:extLst>
          </p:nvPr>
        </p:nvGraphicFramePr>
        <p:xfrm>
          <a:off x="152399" y="1828800"/>
          <a:ext cx="8839199" cy="2286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24</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(Mar 25)</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577947352"/>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839426082"/>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9281745"/>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8802-1AR:2020 – started 15 January 2025 (N</a:t>
            </a:r>
            <a:r>
              <a:rPr lang="en-US" b="0" i="0" u="none" strike="noStrike" dirty="0">
                <a:solidFill>
                  <a:srgbClr val="000000"/>
                </a:solidFill>
                <a:effectLst/>
                <a:latin typeface="Helvetica" pitchFamily="2" charset="0"/>
              </a:rPr>
              <a:t>18404); close 4 June 2025</a:t>
            </a:r>
            <a:endParaRPr lang="en-US" dirty="0"/>
          </a:p>
          <a:p>
            <a:pPr lvl="1"/>
            <a:r>
              <a:rPr lang="en-US" dirty="0"/>
              <a:t>Vote: [to be filled in] 0/0/0/0/0/0 (Confirm/Revise/Withdraw/</a:t>
            </a:r>
            <a:r>
              <a:rPr lang="en-US" dirty="0" err="1"/>
              <a:t>Abst</a:t>
            </a:r>
            <a:r>
              <a:rPr lang="en-US" dirty="0"/>
              <a:t> (cons.)/</a:t>
            </a:r>
            <a:r>
              <a:rPr lang="en-US" dirty="0" err="1"/>
              <a:t>Abst</a:t>
            </a:r>
            <a:r>
              <a:rPr lang="en-US" dirty="0"/>
              <a:t> (exp.)/Stabilize</a:t>
            </a:r>
          </a:p>
          <a:p>
            <a:pPr lvl="2"/>
            <a:r>
              <a:rPr lang="en-US" dirty="0"/>
              <a:t>Only reporting P-members</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latin typeface="Arial" panose="020B0604020202020204" pitchFamily="34" charset="0"/>
              </a:rPr>
              <a:t>(Feb 2025) Passed 7-0-11 with no comments and now published</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738417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rgbClr val="00B050"/>
                </a:solidFill>
              </a:rPr>
              <a:t>passed</a:t>
            </a:r>
            <a:r>
              <a:rPr lang="en-AU" dirty="0">
                <a:solidFill>
                  <a:schemeClr val="accent2"/>
                </a:solidFill>
              </a:rPr>
              <a:t> 12 Feb 2025</a:t>
            </a:r>
          </a:p>
          <a:p>
            <a:pPr marL="173038" indent="-173038">
              <a:buFont typeface="Arial" panose="020B0604020202020204" pitchFamily="34" charset="0"/>
              <a:buChar char="•"/>
            </a:pPr>
            <a:r>
              <a:rPr lang="en-AU" b="0" dirty="0"/>
              <a:t>With IEEE 802.1Q-REV-2022 FDIS passed, ballot initiated 25 Sep 2024</a:t>
            </a:r>
          </a:p>
          <a:p>
            <a:pPr marL="173038" indent="-173038">
              <a:buFont typeface="Arial" panose="020B0604020202020204" pitchFamily="34" charset="0"/>
              <a:buChar char="•"/>
            </a:pPr>
            <a:r>
              <a:rPr lang="en-AU" b="0" dirty="0"/>
              <a:t>Passed 10-0-8 on 12 Feb 2025 with no comments and now published</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471756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(Oct 2024) FDIS ballot initiated</a:t>
            </a:r>
          </a:p>
          <a:p>
            <a:pPr marL="173038" indent="-173038">
              <a:buFont typeface="Arial" panose="020B0604020202020204" pitchFamily="34" charset="0"/>
              <a:buChar char="•"/>
            </a:pPr>
            <a:r>
              <a:rPr lang="en-AU" b="0" dirty="0"/>
              <a:t>(3 Mar 2024) Passed 8-0-10 with no comments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74976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rgbClr val="00B050"/>
                </a:solidFill>
              </a:rPr>
              <a:t>passed</a:t>
            </a:r>
            <a:r>
              <a:rPr lang="en-AU" dirty="0">
                <a:solidFill>
                  <a:schemeClr val="accent2"/>
                </a:solidFill>
              </a:rPr>
              <a:t> 10 Mar 2025</a:t>
            </a:r>
          </a:p>
          <a:p>
            <a:pPr>
              <a:buFont typeface="Arial" panose="020B0604020202020204" pitchFamily="34" charset="0"/>
              <a:buChar char="•"/>
            </a:pPr>
            <a:r>
              <a:rPr lang="en-AU" b="0" dirty="0">
                <a:latin typeface="+mj-lt"/>
              </a:rPr>
              <a:t>(Oct 2024) Ballot opened</a:t>
            </a:r>
          </a:p>
          <a:p>
            <a:pPr>
              <a:buFont typeface="Arial" panose="020B0604020202020204" pitchFamily="34" charset="0"/>
              <a:buChar char="•"/>
            </a:pPr>
            <a:r>
              <a:rPr lang="en-AU" b="0" dirty="0">
                <a:latin typeface="+mj-lt"/>
              </a:rPr>
              <a:t>(10 Mar 2025) passed 10-0-8 without any comments</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405222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rgbClr val="00B050"/>
                </a:solidFill>
              </a:rPr>
              <a:t>passed</a:t>
            </a:r>
            <a:r>
              <a:rPr lang="en-AU" dirty="0">
                <a:solidFill>
                  <a:schemeClr val="accent2"/>
                </a:solidFill>
              </a:rPr>
              <a:t> 15 Jan 2025</a:t>
            </a:r>
          </a:p>
          <a:p>
            <a:pPr>
              <a:buFont typeface="Arial" panose="020B0604020202020204" pitchFamily="34" charset="0"/>
              <a:buChar char="•"/>
            </a:pPr>
            <a:r>
              <a:rPr lang="en-AU" b="0" dirty="0"/>
              <a:t>Passed 8-0-10 with one seemingly spurious comment (18425)</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617761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9/0/9 with 1 comment from the China NB (N18416)</a:t>
            </a:r>
          </a:p>
          <a:p>
            <a:pPr marL="233363" indent="-233363">
              <a:buFont typeface="Arial" panose="020B0604020202020204" pitchFamily="34" charset="0"/>
              <a:buChar char="•"/>
            </a:pPr>
            <a:r>
              <a:rPr lang="en-AU" b="0" dirty="0"/>
              <a:t>(Feb 2025) Draft comment response prepared for consideration at the March 2025 plenary</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30154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7/0/11 with 1 comment from the China NB (N18417)</a:t>
            </a:r>
          </a:p>
          <a:p>
            <a:pPr marL="233363" indent="-233363">
              <a:buFont typeface="Arial" panose="020B0604020202020204" pitchFamily="34" charset="0"/>
              <a:buChar char="•"/>
            </a:pPr>
            <a:r>
              <a:rPr lang="en-AU" b="0" dirty="0"/>
              <a:t>(Feb 2025) Draft comment response prepared for consideration at the March 2025 plenary</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495865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the usual IEEE 802.1X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 (submitted: N</a:t>
            </a:r>
            <a:r>
              <a:rPr lang="en-US" b="0" i="0" u="none" strike="noStrike" dirty="0">
                <a:solidFill>
                  <a:srgbClr val="000000"/>
                </a:solidFill>
                <a:effectLst/>
                <a:latin typeface="Helvetica" pitchFamily="2" charset="0"/>
              </a:rPr>
              <a:t>18413)</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076935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(27 Nov 2024) passed 9/0/9 with 1 comment from the China NB (N</a:t>
            </a:r>
            <a:r>
              <a:rPr lang="en-US" b="0" i="0" u="none" strike="noStrike" dirty="0">
                <a:solidFill>
                  <a:srgbClr val="000000"/>
                </a:solidFill>
                <a:effectLst/>
                <a:latin typeface="Helvetica" pitchFamily="2" charset="0"/>
              </a:rPr>
              <a:t>18408)</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617637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pPr lvl="1"/>
            <a:r>
              <a:rPr lang="en-AU" dirty="0"/>
              <a:t>(Feb 2024) Published by IEEE</a:t>
            </a:r>
          </a:p>
          <a:p>
            <a:r>
              <a:rPr lang="en-US" dirty="0"/>
              <a:t>60-day</a:t>
            </a:r>
            <a:r>
              <a:rPr lang="en-AU" dirty="0"/>
              <a:t> pre-ballot: </a:t>
            </a:r>
            <a:r>
              <a:rPr lang="en-AU" dirty="0">
                <a:solidFill>
                  <a:schemeClr val="accent2"/>
                </a:solidFill>
              </a:rPr>
              <a:t>waiting</a:t>
            </a:r>
          </a:p>
          <a:p>
            <a:pPr marL="234950" indent="-234950">
              <a:buFont typeface="Arial" panose="020B0604020202020204" pitchFamily="34" charset="0"/>
              <a:buChar char="•"/>
            </a:pPr>
            <a:r>
              <a:rPr lang="en-AU" b="0" dirty="0"/>
              <a:t>(5 Mar 2025) Request for ballot submitted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5686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a:t>
            </a:r>
          </a:p>
          <a:p>
            <a:pPr lvl="1"/>
            <a:r>
              <a:rPr lang="en-AU" dirty="0"/>
              <a:t>(Jun 2024) Sent for information</a:t>
            </a:r>
          </a:p>
          <a:p>
            <a:r>
              <a:rPr lang="en-US" dirty="0"/>
              <a:t>60-day</a:t>
            </a:r>
            <a:r>
              <a:rPr lang="en-AU" dirty="0"/>
              <a:t> pre-ballot: </a:t>
            </a:r>
            <a:r>
              <a:rPr lang="en-AU" dirty="0">
                <a:solidFill>
                  <a:schemeClr val="accent2"/>
                </a:solidFill>
              </a:rPr>
              <a:t>waiting</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151265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Draft 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519863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588508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79530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b="0" dirty="0"/>
              <a:t>Passed on a vote of 7-1-11</a:t>
            </a:r>
          </a:p>
          <a:p>
            <a:pPr lvl="2">
              <a:spcBef>
                <a:spcPts val="600"/>
              </a:spcBef>
              <a:buFont typeface="Arial" panose="020B0604020202020204" pitchFamily="34" charset="0"/>
              <a:buChar char="•"/>
            </a:pPr>
            <a:r>
              <a:rPr lang="en-US" dirty="0"/>
              <a:t>China NB comments:</a:t>
            </a:r>
          </a:p>
          <a:p>
            <a:pPr lvl="3">
              <a:spcBef>
                <a:spcPts val="600"/>
              </a:spcBef>
              <a:buFont typeface="Arial" panose="020B0604020202020204" pitchFamily="34" charset="0"/>
              <a:buChar char="•"/>
            </a:pPr>
            <a:r>
              <a:rPr lang="en-US" sz="1600" b="0" dirty="0"/>
              <a:t>No integral security mechanism</a:t>
            </a:r>
          </a:p>
          <a:p>
            <a:pPr lvl="3">
              <a:spcBef>
                <a:spcPts val="600"/>
              </a:spcBef>
              <a:buFont typeface="Arial" panose="020B0604020202020204" pitchFamily="34" charset="0"/>
              <a:buChar char="•"/>
            </a:pPr>
            <a:r>
              <a:rPr lang="en-US" sz="1600" dirty="0"/>
              <a:t>IEEE negative </a:t>
            </a:r>
            <a:r>
              <a:rPr lang="en-US" sz="1600" dirty="0" err="1"/>
              <a:t>LoAs</a:t>
            </a:r>
            <a:r>
              <a:rPr lang="en-US" sz="1600" dirty="0"/>
              <a:t> should be disqualifying and prevent balloting under PSDO</a:t>
            </a:r>
          </a:p>
          <a:p>
            <a:pPr lvl="2">
              <a:spcBef>
                <a:spcPts val="600"/>
              </a:spcBef>
              <a:buFont typeface="Arial" panose="020B0604020202020204" pitchFamily="34" charset="0"/>
              <a:buChar char="•"/>
            </a:pPr>
            <a:r>
              <a:rPr lang="en-US" b="0" dirty="0"/>
              <a:t>Response to ballot comments </a:t>
            </a:r>
            <a:r>
              <a:rPr lang="en-US" dirty="0"/>
              <a:t>posted 26 June 24 (N18270)</a:t>
            </a:r>
            <a:endParaRPr lang="en-US"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80872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95751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(former 802.11 WG Chair)</a:t>
            </a:r>
          </a:p>
          <a:p>
            <a:pPr lvl="1"/>
            <a:r>
              <a:rPr lang="en-AU" dirty="0"/>
              <a:t>Peter Yee</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3203830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15197910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7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9286901"/>
              </p:ext>
            </p:extLst>
          </p:nvPr>
        </p:nvGraphicFramePr>
        <p:xfrm>
          <a:off x="152399" y="1524000"/>
          <a:ext cx="8839199" cy="29260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endParaRPr lang="en-AU" sz="1600" b="0" dirty="0">
                        <a:solidFill>
                          <a:schemeClr val="tx1"/>
                        </a:solidFill>
                        <a:latin typeface="+mj-lt"/>
                      </a:endParaRPr>
                    </a:p>
                  </a:txBody>
                  <a:tcPr marL="115147" marR="115147"/>
                </a:tc>
                <a:extLst>
                  <a:ext uri="{0D108BD9-81ED-4DB2-BD59-A6C34878D82A}">
                    <a16:rowId xmlns:a16="http://schemas.microsoft.com/office/drawing/2014/main" val="80361086"/>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p>
                  </a:txBody>
                  <a:tcPr marL="115147" marR="115147"/>
                </a:tc>
                <a:extLst>
                  <a:ext uri="{0D108BD9-81ED-4DB2-BD59-A6C34878D82A}">
                    <a16:rowId xmlns:a16="http://schemas.microsoft.com/office/drawing/2014/main" val="1154290473"/>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3929152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68028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(13 Feb 25) Std. submitted for information</a:t>
            </a:r>
          </a:p>
          <a:p>
            <a:r>
              <a:rPr lang="en-US" dirty="0"/>
              <a:t>60-day</a:t>
            </a:r>
            <a:r>
              <a:rPr lang="en-AU" dirty="0"/>
              <a:t> pre-ballot: </a:t>
            </a:r>
            <a:r>
              <a:rPr lang="en-AU" dirty="0">
                <a:solidFill>
                  <a:schemeClr val="accent2"/>
                </a:solidFill>
              </a:rPr>
              <a:t>waiting</a:t>
            </a:r>
          </a:p>
          <a:p>
            <a:pPr lvl="2"/>
            <a:endParaRPr lang="en-AU" dirty="0"/>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76020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rgbClr val="00B050"/>
                </a:solidFill>
              </a:rPr>
              <a:t>passed</a:t>
            </a:r>
            <a:endParaRPr lang="en-AU" dirty="0">
              <a:solidFill>
                <a:schemeClr val="accent2"/>
              </a:solidFill>
            </a:endParaRPr>
          </a:p>
          <a:p>
            <a:pPr marL="182880" indent="-182880">
              <a:buFont typeface="Arial" panose="020B0604020202020204" pitchFamily="34" charset="0"/>
              <a:buChar char="•"/>
            </a:pPr>
            <a:r>
              <a:rPr lang="en-AU" b="0" dirty="0"/>
              <a:t>(Nov 2024) Closed 27 Nov 2024 (N</a:t>
            </a:r>
            <a:r>
              <a:rPr lang="en-US" b="0" i="0" u="none" strike="noStrike" dirty="0">
                <a:solidFill>
                  <a:srgbClr val="000000"/>
                </a:solidFill>
                <a:effectLst/>
                <a:latin typeface="Helvetica" pitchFamily="2" charset="0"/>
              </a:rPr>
              <a:t>18407</a:t>
            </a:r>
            <a:r>
              <a:rPr lang="en-AU" b="0" dirty="0"/>
              <a:t>)</a:t>
            </a:r>
          </a:p>
          <a:p>
            <a:pPr marL="182880" indent="-182880">
              <a:buFont typeface="Arial" panose="020B0604020202020204" pitchFamily="34" charset="0"/>
              <a:buChar char="•"/>
            </a:pPr>
            <a:r>
              <a:rPr lang="en-AU" b="0" dirty="0"/>
              <a:t>Passed 10/0/8 with 1 comment from the China NB</a:t>
            </a:r>
          </a:p>
          <a:p>
            <a:pPr marL="182880" indent="-182880">
              <a:buFont typeface="Arial" panose="020B0604020202020204" pitchFamily="34" charset="0"/>
              <a:buChar char="•"/>
            </a:pPr>
            <a:r>
              <a:rPr lang="en-AU" b="0" dirty="0"/>
              <a:t>(Feb 2025) Comment response sent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4652629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pPr>
              <a:buFont typeface="Arial" panose="020B0604020202020204" pitchFamily="34" charset="0"/>
              <a:buChar char="•"/>
            </a:pPr>
            <a:r>
              <a:rPr lang="en-AU" b="0" dirty="0"/>
              <a:t>Comment responses posted 6 Feb 2025 (N</a:t>
            </a:r>
            <a:r>
              <a:rPr lang="en-US" b="0" i="0" u="none" strike="noStrike" dirty="0">
                <a:solidFill>
                  <a:srgbClr val="000000"/>
                </a:solidFill>
                <a:effectLst/>
                <a:latin typeface="Helvetica" pitchFamily="2" charset="0"/>
              </a:rPr>
              <a:t>18423</a:t>
            </a:r>
            <a:r>
              <a:rPr lang="en-AU" b="0"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843948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27511148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a:p>
            <a:pPr>
              <a:buFont typeface="Arial" panose="020B0604020202020204" pitchFamily="34" charset="0"/>
              <a:buChar char="•"/>
            </a:pPr>
            <a:r>
              <a:rPr lang="en-AU" sz="1600" b="0" dirty="0"/>
              <a:t>Comment response posted 5 Feb 25 (N</a:t>
            </a:r>
            <a:r>
              <a:rPr lang="en-US" sz="1600" b="0" i="0" u="none" strike="noStrike" dirty="0">
                <a:solidFill>
                  <a:srgbClr val="000000"/>
                </a:solidFill>
                <a:effectLst/>
                <a:latin typeface="Helvetica" pitchFamily="2" charset="0"/>
              </a:rPr>
              <a:t>18424)</a:t>
            </a:r>
            <a:endParaRPr lang="en-AU" sz="1600"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301126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IPR issues have been discovered that will likely halt progress.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93565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 and IEEE 802.15.6-2012 was inactivated on 30 March 2023</a:t>
            </a:r>
          </a:p>
          <a:p>
            <a:pPr>
              <a:buFont typeface="Arial" panose="020B0604020202020204" pitchFamily="34" charset="0"/>
              <a:buChar char="•"/>
            </a:pPr>
            <a:r>
              <a:rPr lang="en-AU" b="0" dirty="0"/>
              <a:t>IPR issues have been discovered that will likely halt progress.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556755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1 standard in the pipeline for adoption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757962"/>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r>
                        <a:rPr lang="en-AU" sz="1600" dirty="0">
                          <a:latin typeface="+mj-lt"/>
                          <a:cs typeface="Arial" panose="020B0604020202020204" pitchFamily="34" charset="0"/>
                        </a:rPr>
                        <a:t>.19.1</a:t>
                      </a:r>
                    </a:p>
                  </a:txBody>
                  <a:tcPr marL="115147" marR="115147"/>
                </a:tc>
                <a:tc>
                  <a:txBody>
                    <a:bodyPr/>
                    <a:lstStyle/>
                    <a:p>
                      <a:pPr algn="ctr"/>
                      <a:r>
                        <a:rPr lang="en-AU" sz="1600" dirty="0">
                          <a:solidFill>
                            <a:schemeClr val="tx1"/>
                          </a:solidFill>
                          <a:latin typeface="+mj-lt"/>
                        </a:rPr>
                        <a:t>-2018</a:t>
                      </a:r>
                    </a:p>
                  </a:txBody>
                  <a:tcPr marL="115147" marR="115147"/>
                </a:tc>
                <a:tc>
                  <a:txBody>
                    <a:bodyPr/>
                    <a:lstStyle/>
                    <a:p>
                      <a:pPr algn="ctr"/>
                      <a:r>
                        <a:rPr lang="en-AU" sz="1600" dirty="0">
                          <a:solidFill>
                            <a:schemeClr val="tx1"/>
                          </a:solidFill>
                          <a:latin typeface="+mj-lt"/>
                        </a:rPr>
                        <a:t>6 Feb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8068247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6142137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F17B5-D5D0-5675-F451-F2A79CEF7C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C0B061-BC88-26F1-0668-F637C08953E7}"/>
              </a:ext>
            </a:extLst>
          </p:cNvPr>
          <p:cNvSpPr>
            <a:spLocks noGrp="1"/>
          </p:cNvSpPr>
          <p:nvPr>
            <p:ph type="title"/>
          </p:nvPr>
        </p:nvSpPr>
        <p:spPr/>
        <p:txBody>
          <a:bodyPr/>
          <a:lstStyle/>
          <a:p>
            <a:r>
              <a:rPr lang="en-AU" sz="1600" dirty="0">
                <a:solidFill>
                  <a:schemeClr val="accent6"/>
                </a:solidFill>
              </a:rPr>
              <a:t>Wireless Network Coexistence Methods</a:t>
            </a:r>
            <a:br>
              <a:rPr lang="en-AU" dirty="0">
                <a:solidFill>
                  <a:schemeClr val="accent6"/>
                </a:solidFill>
              </a:rPr>
            </a:br>
            <a:r>
              <a:rPr lang="en-AU" dirty="0">
                <a:solidFill>
                  <a:schemeClr val="accent6"/>
                </a:solidFill>
              </a:rPr>
              <a:t>IEEE 802.19.1</a:t>
            </a:r>
            <a:br>
              <a:rPr lang="en-AU" dirty="0">
                <a:solidFill>
                  <a:schemeClr val="accent6"/>
                </a:solidFill>
              </a:rPr>
            </a:br>
            <a:endParaRPr lang="en-AU" dirty="0">
              <a:solidFill>
                <a:schemeClr val="accent6"/>
              </a:solidFill>
            </a:endParaRPr>
          </a:p>
        </p:txBody>
      </p:sp>
      <p:sp>
        <p:nvSpPr>
          <p:cNvPr id="10" name="Content Placeholder 9">
            <a:extLst>
              <a:ext uri="{FF2B5EF4-FFF2-40B4-BE49-F238E27FC236}">
                <a16:creationId xmlns:a16="http://schemas.microsoft.com/office/drawing/2014/main" id="{5546C24F-2EA0-7B9F-5CE0-446753654463}"/>
              </a:ext>
            </a:extLst>
          </p:cNvPr>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GB" dirty="0">
                <a:latin typeface="Arial" panose="020B0604020202020204" pitchFamily="34" charset="0"/>
              </a:rPr>
              <a:t>(Jul 2024) LMSC decision taken to forward for information despite known negative </a:t>
            </a:r>
            <a:r>
              <a:rPr lang="en-GB" dirty="0" err="1">
                <a:latin typeface="Arial" panose="020B0604020202020204" pitchFamily="34" charset="0"/>
              </a:rPr>
              <a:t>LoA</a:t>
            </a:r>
            <a:endParaRPr lang="en-GB" dirty="0">
              <a:latin typeface="Arial" panose="020B0604020202020204" pitchFamily="34" charset="0"/>
            </a:endParaRPr>
          </a:p>
          <a:p>
            <a:pPr lvl="1"/>
            <a:r>
              <a:rPr lang="en-GB" dirty="0">
                <a:latin typeface="Arial" panose="020B0604020202020204" pitchFamily="34" charset="0"/>
              </a:rPr>
              <a:t>(Feb 2025) Submitted for information (N</a:t>
            </a:r>
            <a:r>
              <a:rPr lang="en-US" b="0" i="0" u="none" strike="noStrike" dirty="0">
                <a:solidFill>
                  <a:srgbClr val="000000"/>
                </a:solidFill>
                <a:effectLst/>
                <a:latin typeface="Helvetica" pitchFamily="2" charset="0"/>
              </a:rPr>
              <a:t>18426</a:t>
            </a:r>
            <a:r>
              <a:rPr lang="en-GB" dirty="0">
                <a:latin typeface="Arial" panose="020B0604020202020204" pitchFamily="34" charset="0"/>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a:extLst>
              <a:ext uri="{FF2B5EF4-FFF2-40B4-BE49-F238E27FC236}">
                <a16:creationId xmlns:a16="http://schemas.microsoft.com/office/drawing/2014/main" id="{82F3B7F1-9E83-F220-B256-02571801C89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3398F9EE-3B62-F2FB-0F92-8D029DCF0292}"/>
              </a:ext>
            </a:extLst>
          </p:cNvPr>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5226100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The LMSC has determined that IEEE 802.19.1 will be held forwarded anyhow.</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1771896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22230226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29155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15021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BEE8-22A8-EF58-602B-91A30A6F8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2986E-4FCB-D623-0E99-5F03635525A9}"/>
              </a:ext>
            </a:extLst>
          </p:cNvPr>
          <p:cNvSpPr>
            <a:spLocks noGrp="1"/>
          </p:cNvSpPr>
          <p:nvPr>
            <p:ph type="title"/>
          </p:nvPr>
        </p:nvSpPr>
        <p:spPr/>
        <p:txBody>
          <a:bodyPr/>
          <a:lstStyle/>
          <a:p>
            <a:r>
              <a:rPr lang="en-AU" dirty="0"/>
              <a:t>Update to processes for interaction with ISO/IEC JTC 1/SC 6</a:t>
            </a:r>
          </a:p>
        </p:txBody>
      </p:sp>
      <p:sp>
        <p:nvSpPr>
          <p:cNvPr id="3" name="Content Placeholder 2">
            <a:extLst>
              <a:ext uri="{FF2B5EF4-FFF2-40B4-BE49-F238E27FC236}">
                <a16:creationId xmlns:a16="http://schemas.microsoft.com/office/drawing/2014/main" id="{9AFB854F-3206-54FF-EA85-9EA21949B995}"/>
              </a:ext>
            </a:extLst>
          </p:cNvPr>
          <p:cNvSpPr>
            <a:spLocks noGrp="1"/>
          </p:cNvSpPr>
          <p:nvPr>
            <p:ph idx="1"/>
          </p:nvPr>
        </p:nvSpPr>
        <p:spPr/>
        <p:txBody>
          <a:bodyPr/>
          <a:lstStyle/>
          <a:p>
            <a:r>
              <a:rPr lang="en-AU" dirty="0"/>
              <a:t>IEEE SA Staff have been working on an update to </a:t>
            </a:r>
            <a:r>
              <a:rPr lang="en-AU" dirty="0">
                <a:hlinkClick r:id="rId2"/>
              </a:rPr>
              <a:t>11-15/1287r02</a:t>
            </a:r>
            <a:endParaRPr lang="en-AU" dirty="0"/>
          </a:p>
          <a:p>
            <a:pPr>
              <a:buFont typeface="Arial" panose="020B0604020202020204" pitchFamily="34" charset="0"/>
              <a:buChar char="•"/>
            </a:pPr>
            <a:r>
              <a:rPr lang="en-AU" b="0" dirty="0"/>
              <a:t>Clean up imprecise or dated language (</a:t>
            </a:r>
            <a:r>
              <a:rPr lang="en-AU" b="0" i="1" dirty="0"/>
              <a:t>e.g.</a:t>
            </a:r>
            <a:r>
              <a:rPr lang="en-AU" b="0" dirty="0"/>
              <a:t>, ratification vs. adoption, EC vs. LMSC)</a:t>
            </a:r>
          </a:p>
          <a:p>
            <a:pPr>
              <a:buFont typeface="Arial" panose="020B0604020202020204" pitchFamily="34" charset="0"/>
              <a:buChar char="•"/>
            </a:pPr>
            <a:r>
              <a:rPr lang="en-AU" b="0" dirty="0"/>
              <a:t>Points to IEEE SA Standards Board Operations Manual, subclause 6.1.3.4 for informational submission procedures</a:t>
            </a:r>
          </a:p>
          <a:p>
            <a:pPr>
              <a:buFont typeface="Arial" panose="020B0604020202020204" pitchFamily="34" charset="0"/>
              <a:buChar char="•"/>
            </a:pPr>
            <a:r>
              <a:rPr lang="en-AU" b="0" dirty="0"/>
              <a:t>Submission for information is also clarified</a:t>
            </a:r>
          </a:p>
          <a:p>
            <a:pPr>
              <a:buFont typeface="Arial" panose="020B0604020202020204" pitchFamily="34" charset="0"/>
              <a:buChar char="•"/>
            </a:pPr>
            <a:r>
              <a:rPr lang="en-AU" b="0" dirty="0"/>
              <a:t>Sample motions for submission for information, adoption, and responding to ballot comments have also been revised</a:t>
            </a:r>
          </a:p>
        </p:txBody>
      </p:sp>
      <p:sp>
        <p:nvSpPr>
          <p:cNvPr id="4" name="Footer Placeholder 3">
            <a:extLst>
              <a:ext uri="{FF2B5EF4-FFF2-40B4-BE49-F238E27FC236}">
                <a16:creationId xmlns:a16="http://schemas.microsoft.com/office/drawing/2014/main" id="{1723CDE8-9E27-CEF5-A6F9-461221F5D76C}"/>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24C97E15-1E8A-52D2-85CE-AAE97C1E20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5710724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D3141-66D1-BDFA-AF64-00CD92330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F6094-E921-5AAD-636B-B6E746CD4942}"/>
              </a:ext>
            </a:extLst>
          </p:cNvPr>
          <p:cNvSpPr>
            <a:spLocks noGrp="1"/>
          </p:cNvSpPr>
          <p:nvPr>
            <p:ph type="title"/>
          </p:nvPr>
        </p:nvSpPr>
        <p:spPr/>
        <p:txBody>
          <a:bodyPr/>
          <a:lstStyle/>
          <a:p>
            <a:r>
              <a:rPr lang="en-AU" dirty="0"/>
              <a:t>Letter to the IEEE SA President</a:t>
            </a:r>
          </a:p>
        </p:txBody>
      </p:sp>
      <p:sp>
        <p:nvSpPr>
          <p:cNvPr id="3" name="Content Placeholder 2">
            <a:extLst>
              <a:ext uri="{FF2B5EF4-FFF2-40B4-BE49-F238E27FC236}">
                <a16:creationId xmlns:a16="http://schemas.microsoft.com/office/drawing/2014/main" id="{B7752CE9-97F6-EAD9-6C55-B272AE50413D}"/>
              </a:ext>
            </a:extLst>
          </p:cNvPr>
          <p:cNvSpPr>
            <a:spLocks noGrp="1"/>
          </p:cNvSpPr>
          <p:nvPr>
            <p:ph idx="1"/>
          </p:nvPr>
        </p:nvSpPr>
        <p:spPr>
          <a:xfrm>
            <a:off x="685800" y="1371600"/>
            <a:ext cx="7772400" cy="4114800"/>
          </a:xfrm>
        </p:spPr>
        <p:txBody>
          <a:bodyPr/>
          <a:lstStyle/>
          <a:p>
            <a:r>
              <a:rPr lang="en-AU" b="0" dirty="0"/>
              <a:t>During the January JTC1 SC meeting, we discussed sending a letter from the LMSC Chair to the IEEE SA President to gather insights into what IEEE SA is doing to help solve the IPR impasse that is holding up JTC 1/SC 6 adoption of several IEEE 802 standards.</a:t>
            </a:r>
          </a:p>
          <a:p>
            <a:r>
              <a:rPr lang="en-AU" b="0" dirty="0"/>
              <a:t>A group of consisting of James Gilb, Phil Beecher, Joseph Levy, Guido </a:t>
            </a:r>
            <a:r>
              <a:rPr lang="en-AU" b="0" dirty="0" err="1"/>
              <a:t>Hiertz</a:t>
            </a:r>
            <a:r>
              <a:rPr lang="en-AU" b="0" dirty="0"/>
              <a:t>, and Peter Yee worked up an initial draft which was then further edited by LMSC contributions prior to the February IEEE 802 LMSC call. The main points are to:</a:t>
            </a:r>
          </a:p>
          <a:p>
            <a:pPr>
              <a:buFont typeface="Arial" panose="020B0604020202020204" pitchFamily="34" charset="0"/>
              <a:buChar char="•"/>
            </a:pPr>
            <a:r>
              <a:rPr lang="en-AU" b="0" dirty="0"/>
              <a:t>Make him aware of the importance of ISO/IEC adoption of IEEE 802 standards.</a:t>
            </a:r>
          </a:p>
          <a:p>
            <a:pPr>
              <a:buFont typeface="Arial" panose="020B0604020202020204" pitchFamily="34" charset="0"/>
              <a:buChar char="•"/>
            </a:pPr>
            <a:r>
              <a:rPr lang="en-AU" b="0" dirty="0"/>
              <a:t>Request a closer cooperation between IEEE 802 LMSC, IEEE SA Board of Governors (BOG), and IEEE SA staff to resolve these issues</a:t>
            </a:r>
          </a:p>
          <a:p>
            <a:pPr>
              <a:buFont typeface="Arial" panose="020B0604020202020204" pitchFamily="34" charset="0"/>
              <a:buChar char="•"/>
            </a:pPr>
            <a:r>
              <a:rPr lang="en-AU" b="0" dirty="0"/>
              <a:t>To encourage a continuous exchange of information between IEEE 802 participants and the IEEE SA BOG regarding this issue.</a:t>
            </a:r>
            <a:endParaRPr lang="en-AU" dirty="0"/>
          </a:p>
        </p:txBody>
      </p:sp>
      <p:sp>
        <p:nvSpPr>
          <p:cNvPr id="4" name="Footer Placeholder 3">
            <a:extLst>
              <a:ext uri="{FF2B5EF4-FFF2-40B4-BE49-F238E27FC236}">
                <a16:creationId xmlns:a16="http://schemas.microsoft.com/office/drawing/2014/main" id="{D42D8861-7719-2374-D71F-815B45B7BDB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35BC53C0-2A4D-F780-DF11-F0CE2E7D02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44961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CC044-8FFB-7C51-1FCA-D43C210E8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363C0-AEE0-DFA9-2FF5-73C492324BD7}"/>
              </a:ext>
            </a:extLst>
          </p:cNvPr>
          <p:cNvSpPr>
            <a:spLocks noGrp="1"/>
          </p:cNvSpPr>
          <p:nvPr>
            <p:ph type="title"/>
          </p:nvPr>
        </p:nvSpPr>
        <p:spPr/>
        <p:txBody>
          <a:bodyPr/>
          <a:lstStyle/>
          <a:p>
            <a:r>
              <a:rPr lang="en-AU" dirty="0"/>
              <a:t>Letter to the IEEE SA President, continued</a:t>
            </a:r>
          </a:p>
        </p:txBody>
      </p:sp>
      <p:sp>
        <p:nvSpPr>
          <p:cNvPr id="3" name="Content Placeholder 2">
            <a:extLst>
              <a:ext uri="{FF2B5EF4-FFF2-40B4-BE49-F238E27FC236}">
                <a16:creationId xmlns:a16="http://schemas.microsoft.com/office/drawing/2014/main" id="{B56832A5-1989-0042-81EC-4F77F26BCC8B}"/>
              </a:ext>
            </a:extLst>
          </p:cNvPr>
          <p:cNvSpPr>
            <a:spLocks noGrp="1"/>
          </p:cNvSpPr>
          <p:nvPr>
            <p:ph idx="1"/>
          </p:nvPr>
        </p:nvSpPr>
        <p:spPr>
          <a:xfrm>
            <a:off x="685800" y="1371600"/>
            <a:ext cx="7772400" cy="4114800"/>
          </a:xfrm>
        </p:spPr>
        <p:txBody>
          <a:bodyPr/>
          <a:lstStyle/>
          <a:p>
            <a:r>
              <a:rPr lang="en-AU" b="0" dirty="0"/>
              <a:t>That letter is now held in the private area of the LMSC document server.</a:t>
            </a:r>
          </a:p>
          <a:p>
            <a:r>
              <a:rPr lang="en-AU" b="0" dirty="0"/>
              <a:t>What are the next steps for closing out the letter and sending it?</a:t>
            </a:r>
          </a:p>
        </p:txBody>
      </p:sp>
      <p:sp>
        <p:nvSpPr>
          <p:cNvPr id="4" name="Footer Placeholder 3">
            <a:extLst>
              <a:ext uri="{FF2B5EF4-FFF2-40B4-BE49-F238E27FC236}">
                <a16:creationId xmlns:a16="http://schemas.microsoft.com/office/drawing/2014/main" id="{630729C6-F148-8420-701D-E67EE7984889}"/>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CCC7AC8-E305-C0CF-5406-C711F12AE14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1029406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75204-CD3E-AD09-A398-A555BE89A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938CD-2715-AA9E-707D-EC2E411E7BA2}"/>
              </a:ext>
            </a:extLst>
          </p:cNvPr>
          <p:cNvSpPr>
            <a:spLocks noGrp="1"/>
          </p:cNvSpPr>
          <p:nvPr>
            <p:ph type="title"/>
          </p:nvPr>
        </p:nvSpPr>
        <p:spPr/>
        <p:txBody>
          <a:bodyPr/>
          <a:lstStyle/>
          <a:p>
            <a:r>
              <a:rPr lang="en-AU" dirty="0"/>
              <a:t>Note to the LMSC mailing list</a:t>
            </a:r>
          </a:p>
        </p:txBody>
      </p:sp>
      <p:sp>
        <p:nvSpPr>
          <p:cNvPr id="3" name="Content Placeholder 2">
            <a:extLst>
              <a:ext uri="{FF2B5EF4-FFF2-40B4-BE49-F238E27FC236}">
                <a16:creationId xmlns:a16="http://schemas.microsoft.com/office/drawing/2014/main" id="{96E68977-5915-E1A8-AD98-B82C83C3EB53}"/>
              </a:ext>
            </a:extLst>
          </p:cNvPr>
          <p:cNvSpPr>
            <a:spLocks noGrp="1"/>
          </p:cNvSpPr>
          <p:nvPr>
            <p:ph idx="1"/>
          </p:nvPr>
        </p:nvSpPr>
        <p:spPr>
          <a:xfrm>
            <a:off x="685800" y="1371600"/>
            <a:ext cx="7772400" cy="4114800"/>
          </a:xfrm>
        </p:spPr>
        <p:txBody>
          <a:bodyPr/>
          <a:lstStyle/>
          <a:p>
            <a:r>
              <a:rPr lang="en-AU" b="0" dirty="0"/>
              <a:t>IEEE SA staff sent a </a:t>
            </a:r>
            <a:r>
              <a:rPr lang="en-AU" b="0" dirty="0">
                <a:hlinkClick r:id="rId2"/>
              </a:rPr>
              <a:t>note</a:t>
            </a:r>
            <a:r>
              <a:rPr lang="en-AU" b="0" dirty="0"/>
              <a:t> to the LMSC mailing list. It points out:</a:t>
            </a:r>
          </a:p>
          <a:p>
            <a:r>
              <a:rPr lang="en-US" b="0" dirty="0"/>
              <a:t>IEEE standards may be submitted to ISO, including when there are Accepted LOAs on file with IEEE that do not indicate a willingness to offer licenses in accordance with the IEEE SA Patent Policy. IEEE is asked to inform ISO when this occurs. ISO will follow its process, which includes seeking assurances in accordance with their patent policy. In accordance with the ISO process, if assurances are not obtained, the adoption of the IEEE Standard is not likely to proceed (see subclause 2.14 'Reference to patented items (see also Annex I.)' of the ISO/IEC Directives Part 1 &lt;</a:t>
            </a:r>
            <a:r>
              <a:rPr lang="en-US" b="0" dirty="0">
                <a:hlinkClick r:id="rId3"/>
              </a:rPr>
              <a:t>https://www.iso.org/sites/directives/current/consolidated/index.html#_Toc165304999</a:t>
            </a:r>
            <a:r>
              <a:rPr lang="en-US" b="0" dirty="0"/>
              <a:t>&gt;)’.</a:t>
            </a:r>
          </a:p>
          <a:p>
            <a:r>
              <a:rPr lang="en-US" b="0" dirty="0"/>
              <a:t>Does this factor into the letter?</a:t>
            </a:r>
            <a:endParaRPr lang="en-AU" b="0" dirty="0"/>
          </a:p>
        </p:txBody>
      </p:sp>
      <p:sp>
        <p:nvSpPr>
          <p:cNvPr id="4" name="Footer Placeholder 3">
            <a:extLst>
              <a:ext uri="{FF2B5EF4-FFF2-40B4-BE49-F238E27FC236}">
                <a16:creationId xmlns:a16="http://schemas.microsoft.com/office/drawing/2014/main" id="{C3E04F06-E4A9-5F82-6284-EAB8552921E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44F85FBF-4FE4-1663-2F38-55247EC8FB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2809215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proposes to hold a plenary meeting in June 2025 in London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2-6 June 2025</a:t>
            </a:r>
          </a:p>
          <a:p>
            <a:r>
              <a:rPr lang="en-AU" dirty="0"/>
              <a:t>Location</a:t>
            </a:r>
          </a:p>
          <a:p>
            <a:pPr lvl="1"/>
            <a:r>
              <a:rPr lang="en-AU" dirty="0"/>
              <a:t>BSI, London, UK</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June 2025</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979580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22BDA-44E5-1C72-7EA5-8CFE59628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19C94-E159-48DF-A3DF-0B91FFA5F09E}"/>
              </a:ext>
            </a:extLst>
          </p:cNvPr>
          <p:cNvSpPr>
            <a:spLocks noGrp="1"/>
          </p:cNvSpPr>
          <p:nvPr>
            <p:ph type="title"/>
          </p:nvPr>
        </p:nvSpPr>
        <p:spPr/>
        <p:txBody>
          <a:bodyPr/>
          <a:lstStyle/>
          <a:p>
            <a:r>
              <a:rPr lang="en-AU" dirty="0"/>
              <a:t>SC 6/WG 1 proposes to hold an interim meeting in March 2025 in Nanjing, CN</a:t>
            </a:r>
          </a:p>
        </p:txBody>
      </p:sp>
      <p:sp>
        <p:nvSpPr>
          <p:cNvPr id="4" name="Footer Placeholder 3">
            <a:extLst>
              <a:ext uri="{FF2B5EF4-FFF2-40B4-BE49-F238E27FC236}">
                <a16:creationId xmlns:a16="http://schemas.microsoft.com/office/drawing/2014/main" id="{449E48A8-BE30-F2A8-D472-E9B5570E399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E0A27C1-266D-E03B-33EC-8FF9FB59858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
        <p:nvSpPr>
          <p:cNvPr id="6" name="Content Placeholder 2">
            <a:extLst>
              <a:ext uri="{FF2B5EF4-FFF2-40B4-BE49-F238E27FC236}">
                <a16:creationId xmlns:a16="http://schemas.microsoft.com/office/drawing/2014/main" id="{8955340D-81BA-4F11-F4CD-2D0922C99A2B}"/>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a:t>
            </a:r>
          </a:p>
          <a:p>
            <a:pPr lvl="2"/>
            <a:r>
              <a:rPr lang="en-AU" dirty="0"/>
              <a:t>WG 7 meeting</a:t>
            </a:r>
          </a:p>
          <a:p>
            <a:r>
              <a:rPr lang="en-AU" dirty="0"/>
              <a:t>Dates</a:t>
            </a:r>
          </a:p>
          <a:p>
            <a:pPr lvl="1"/>
            <a:r>
              <a:rPr lang="en-AU" dirty="0"/>
              <a:t>25-28 March 2025</a:t>
            </a:r>
          </a:p>
          <a:p>
            <a:r>
              <a:rPr lang="en-AU" dirty="0"/>
              <a:t>Location</a:t>
            </a:r>
          </a:p>
          <a:p>
            <a:pPr lvl="1"/>
            <a:r>
              <a:rPr lang="en-US" dirty="0" err="1">
                <a:effectLst/>
                <a:latin typeface="Arial" panose="020B0604020202020204" pitchFamily="34" charset="0"/>
              </a:rPr>
              <a:t>Jinling</a:t>
            </a:r>
            <a:r>
              <a:rPr lang="en-US" dirty="0">
                <a:effectLst/>
                <a:latin typeface="Arial" panose="020B0604020202020204" pitchFamily="34" charset="0"/>
              </a:rPr>
              <a:t> Institute of Technology</a:t>
            </a:r>
            <a:r>
              <a:rPr lang="en-AU" dirty="0"/>
              <a:t>, Nanjing, CN</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4A9857A7-D01D-6774-EB1E-2157A20AD0FE}"/>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1 Jan 2025: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a:t>
            </a:r>
          </a:p>
          <a:p>
            <a:pPr lvl="1"/>
            <a:r>
              <a:rPr lang="en-AU" sz="1800" kern="0" dirty="0"/>
              <a:t>11 Mar 2025: Registration deadline</a:t>
            </a:r>
          </a:p>
        </p:txBody>
      </p:sp>
    </p:spTree>
    <p:extLst>
      <p:ext uri="{BB962C8B-B14F-4D97-AF65-F5344CB8AC3E}">
        <p14:creationId xmlns:p14="http://schemas.microsoft.com/office/powerpoint/2010/main" val="5120910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Draft agenda topics for the WG 1 interim meeting include</a:t>
            </a:r>
          </a:p>
        </p:txBody>
      </p:sp>
      <p:sp>
        <p:nvSpPr>
          <p:cNvPr id="3" name="Content Placeholder 2"/>
          <p:cNvSpPr>
            <a:spLocks noGrp="1"/>
          </p:cNvSpPr>
          <p:nvPr>
            <p:ph idx="1"/>
          </p:nvPr>
        </p:nvSpPr>
        <p:spPr>
          <a:xfrm>
            <a:off x="655834" y="1752600"/>
            <a:ext cx="7772400" cy="4114800"/>
          </a:xfrm>
        </p:spPr>
        <p:txBody>
          <a:bodyPr/>
          <a:lstStyle/>
          <a:p>
            <a:pPr lvl="1"/>
            <a:r>
              <a:rPr lang="en-US" dirty="0">
                <a:effectLst/>
                <a:latin typeface="Arial" panose="020B0604020202020204" pitchFamily="34" charset="0"/>
              </a:rPr>
              <a:t>PWI on APGAN (Automobile Proving Ground Area Network) Wireless</a:t>
            </a:r>
            <a:br>
              <a:rPr lang="en-US" dirty="0"/>
            </a:br>
            <a:r>
              <a:rPr lang="en-US" dirty="0">
                <a:effectLst/>
                <a:latin typeface="Arial" panose="020B0604020202020204" pitchFamily="34" charset="0"/>
              </a:rPr>
              <a:t>and Radio Communications</a:t>
            </a:r>
            <a:endParaRPr lang="en-AU" dirty="0">
              <a:effectLst/>
              <a:latin typeface="Arial" panose="020B0604020202020204" pitchFamily="34" charset="0"/>
            </a:endParaRPr>
          </a:p>
          <a:p>
            <a:pPr lvl="1"/>
            <a:r>
              <a:rPr lang="en-US" dirty="0">
                <a:effectLst/>
                <a:latin typeface="Arial" panose="020B0604020202020204" pitchFamily="34" charset="0"/>
              </a:rPr>
              <a:t>PWI on RIS-</a:t>
            </a:r>
            <a:r>
              <a:rPr lang="en-US" dirty="0" err="1">
                <a:effectLst/>
                <a:latin typeface="Arial" panose="020B0604020202020204" pitchFamily="34" charset="0"/>
              </a:rPr>
              <a:t>Wcom</a:t>
            </a:r>
            <a:r>
              <a:rPr lang="en-US" dirty="0">
                <a:effectLst/>
                <a:latin typeface="Arial" panose="020B0604020202020204" pitchFamily="34" charset="0"/>
              </a:rPr>
              <a:t> (RIS assisted Wireless Communication)</a:t>
            </a:r>
            <a:endParaRPr lang="en-AU" dirty="0">
              <a:latin typeface="Arial" panose="020B0604020202020204" pitchFamily="34" charset="0"/>
            </a:endParaRPr>
          </a:p>
          <a:p>
            <a:pPr lvl="1"/>
            <a:r>
              <a:rPr lang="en-US" dirty="0">
                <a:effectLst/>
                <a:latin typeface="Arial" panose="020B0604020202020204" pitchFamily="34" charset="0"/>
              </a:rPr>
              <a:t>PWI on UPSCA (UAS protection against Stealthy Cyber Attacks)</a:t>
            </a:r>
            <a:endParaRPr lang="en-AU" dirty="0">
              <a:effectLst/>
              <a:latin typeface="Arial" panose="020B0604020202020204" pitchFamily="34" charset="0"/>
            </a:endParaRPr>
          </a:p>
          <a:p>
            <a:pPr lvl="1"/>
            <a:r>
              <a:rPr lang="en-US" dirty="0">
                <a:effectLst/>
                <a:latin typeface="Arial" panose="020B0604020202020204" pitchFamily="34" charset="0"/>
              </a:rPr>
              <a:t>Summary of Voting on 3rd NP ballot of ISO/IEC 13925</a:t>
            </a:r>
            <a:r>
              <a:rPr lang="en-AU" dirty="0">
                <a:latin typeface="Arial" panose="020B0604020202020204" pitchFamily="34" charset="0"/>
              </a:rPr>
              <a:t> (</a:t>
            </a:r>
            <a:r>
              <a:rPr lang="en-US" dirty="0">
                <a:effectLst/>
                <a:latin typeface="Arial" panose="020B0604020202020204" pitchFamily="34" charset="0"/>
              </a:rPr>
              <a:t>PHY specification based on licensed narrowband in field area network for Smart Grid</a:t>
            </a:r>
            <a:r>
              <a:rPr lang="en-AU" dirty="0">
                <a:latin typeface="Arial" panose="020B0604020202020204" pitchFamily="34" charset="0"/>
              </a:rPr>
              <a:t>)</a:t>
            </a:r>
          </a:p>
          <a:p>
            <a:pPr lvl="1"/>
            <a:r>
              <a:rPr lang="en-US" dirty="0">
                <a:effectLst/>
                <a:latin typeface="Arial" panose="020B0604020202020204" pitchFamily="34" charset="0"/>
              </a:rPr>
              <a:t>PWI CSR-DFFS (Communication Security Requirement for Drone</a:t>
            </a:r>
            <a:br>
              <a:rPr lang="en-US" dirty="0"/>
            </a:br>
            <a:r>
              <a:rPr lang="en-US" dirty="0">
                <a:effectLst/>
                <a:latin typeface="Arial" panose="020B0604020202020204" pitchFamily="34" charset="0"/>
              </a:rPr>
              <a:t>Formation Flight Show)</a:t>
            </a:r>
            <a:endParaRPr lang="en-AU" dirty="0">
              <a:effectLst/>
              <a:latin typeface="Arial" panose="020B0604020202020204" pitchFamily="34" charset="0"/>
            </a:endParaRPr>
          </a:p>
          <a:p>
            <a:pPr lvl="1"/>
            <a:r>
              <a:rPr lang="en-US" dirty="0">
                <a:effectLst/>
                <a:latin typeface="Arial" panose="020B0604020202020204" pitchFamily="34" charset="0"/>
              </a:rPr>
              <a:t>PWI SGSD (Smart Grid Stealthy Defense)</a:t>
            </a:r>
            <a:endParaRPr lang="en-AU" dirty="0">
              <a:latin typeface="Arial" panose="020B0604020202020204" pitchFamily="34" charset="0"/>
            </a:endParaRPr>
          </a:p>
          <a:p>
            <a:pPr lvl="1"/>
            <a:r>
              <a:rPr lang="en-US" dirty="0">
                <a:effectLst/>
                <a:latin typeface="Arial" panose="020B0604020202020204" pitchFamily="34" charset="0"/>
              </a:rPr>
              <a:t>PWI GD-CSP-PQC (Guidelines for Designing Communication Security</a:t>
            </a:r>
            <a:br>
              <a:rPr lang="en-US" dirty="0"/>
            </a:br>
            <a:r>
              <a:rPr lang="en-US" dirty="0">
                <a:effectLst/>
                <a:latin typeface="Arial" panose="020B0604020202020204" pitchFamily="34" charset="0"/>
              </a:rPr>
              <a:t>Protocols in the Context of Migration to Post-quantum Cryptography)</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9312439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E520-6058-E715-8E4D-9E1C9712D51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0ACC048-5706-7427-91C1-65A4FFD64E1C}"/>
              </a:ext>
            </a:extLst>
          </p:cNvPr>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a:extLst>
              <a:ext uri="{FF2B5EF4-FFF2-40B4-BE49-F238E27FC236}">
                <a16:creationId xmlns:a16="http://schemas.microsoft.com/office/drawing/2014/main" id="{26496936-02B3-4B3A-8AAA-78B1821FA26B}"/>
              </a:ext>
            </a:extLst>
          </p:cNvPr>
          <p:cNvSpPr>
            <a:spLocks noGrp="1"/>
          </p:cNvSpPr>
          <p:nvPr>
            <p:ph idx="1"/>
          </p:nvPr>
        </p:nvSpPr>
        <p:spPr/>
        <p:txBody>
          <a:bodyPr/>
          <a:lstStyle/>
          <a:p>
            <a:pPr lvl="1"/>
            <a:r>
              <a:rPr lang="en-AU" dirty="0"/>
              <a:t>Note, however: </a:t>
            </a:r>
            <a:r>
              <a:rPr lang="en-AU" dirty="0">
                <a:hlinkClick r:id="rId2"/>
              </a:rPr>
              <a:t>https://</a:t>
            </a:r>
            <a:r>
              <a:rPr lang="en-AU" dirty="0" err="1">
                <a:hlinkClick r:id="rId2"/>
              </a:rPr>
              <a:t>standards.ieee.org</a:t>
            </a:r>
            <a:r>
              <a:rPr lang="en-AU" dirty="0">
                <a:hlinkClick r:id="rId2"/>
              </a:rPr>
              <a:t>/about/policies/</a:t>
            </a:r>
            <a:r>
              <a:rPr lang="en-AU" dirty="0" err="1">
                <a:hlinkClick r:id="rId2"/>
              </a:rPr>
              <a:t>opman</a:t>
            </a:r>
            <a:r>
              <a:rPr lang="en-AU" dirty="0">
                <a:hlinkClick r:id="rId2"/>
              </a:rPr>
              <a:t>/sect7/</a:t>
            </a:r>
            <a:endParaRPr lang="en-AU" dirty="0"/>
          </a:p>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a:extLst>
              <a:ext uri="{FF2B5EF4-FFF2-40B4-BE49-F238E27FC236}">
                <a16:creationId xmlns:a16="http://schemas.microsoft.com/office/drawing/2014/main" id="{2870FF0B-D323-0B88-723C-4BCAF6246FD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188C035-FB07-BC12-90BC-822D6A2F7C76}"/>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0395705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will adjourn 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January 2025, adjourns</a:t>
            </a:r>
          </a:p>
          <a:p>
            <a:pPr lvl="2"/>
            <a:r>
              <a:rPr lang="en-AU" dirty="0"/>
              <a:t>By consent</a:t>
            </a:r>
            <a:endParaRPr lang="en-US"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2331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176505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2852344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7100453" y="6523038"/>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28918</Words>
  <Application>Microsoft Macintosh PowerPoint</Application>
  <PresentationFormat>On-screen Show (4:3)</PresentationFormat>
  <Paragraphs>3862</Paragraphs>
  <Slides>270</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270</vt:i4>
      </vt:variant>
    </vt:vector>
  </HeadingPairs>
  <TitlesOfParts>
    <vt:vector size="278" baseType="lpstr">
      <vt:lpstr>Aptos</vt:lpstr>
      <vt:lpstr>Arial</vt:lpstr>
      <vt:lpstr>Calibri</vt:lpstr>
      <vt:lpstr>Helvetica</vt:lpstr>
      <vt:lpstr>Times New Roman</vt:lpstr>
      <vt:lpstr>Wingdings</vt:lpstr>
      <vt:lpstr>802-11-Submission</vt:lpstr>
      <vt:lpstr>Acrobat Document</vt:lpstr>
      <vt:lpstr>IEEE 802 JTC1 Standing Committee March 2025 agenda (mixed mode)</vt:lpstr>
      <vt:lpstr>This document will be used to provide information for any IEEE 802 JTC1 SC meetings in March 2025</vt:lpstr>
      <vt:lpstr>Registration is required for the IEEE 802 JTC1 SC meeting in March 2025</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11 March 2025 in the PM2 slot in Atlanta, GA, US</vt:lpstr>
      <vt:lpstr>The IEEE 802 JTC1 SC regular meeting has a high-level list of agenda items to be considered</vt:lpstr>
      <vt:lpstr>The IEEE 802 JTC1 SC will consider approving its agenda</vt:lpstr>
      <vt:lpstr>The IEEE 802 JTC1 SC will consider approval of the minutes of its January 2025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110 standards through the PSDO adoption process, with 28 in-process</vt:lpstr>
      <vt:lpstr>IEEE 802.1 WG has sent 54 standards completely through the PSDO adoption process</vt:lpstr>
      <vt:lpstr>IEEE 802.1 WG has sent 54 standards completely through the PSDO adoption process</vt:lpstr>
      <vt:lpstr>IEEE 802.1 WG has sent 54 standards completely through the PSDO adoption process</vt:lpstr>
      <vt:lpstr>IEEE 802.1 WG has sent 54 standards completely through the PSDO adoption process</vt:lpstr>
      <vt:lpstr>IEEE 802.1 WG has sent 54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4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12 standards in the pipeline for adoption under the PSDO</vt:lpstr>
      <vt:lpstr>IEEE 802.1 has 12 standards in the pipeline for adoption under the PSDO</vt:lpstr>
      <vt:lpstr>IEEE 802.1 WG has a number of regular participants in IEEE 802 JTC1 SC activities</vt:lpstr>
      <vt:lpstr>Systematic review of ISO versions of IEEE 802.1 standards</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802.11 amendments are no longer being submitted to ISO/IEC JTC 1/SC 6 nor are any existing submission being processed further</vt:lpstr>
      <vt:lpstr>IEEE 802.15 WG has 7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Transport of key management protocol (KMP) datagrams  IEEE 802.15.9-2021</vt:lpstr>
      <vt:lpstr>Multi Gigabit/sec Optical Wireless Communication IEEE 802.15.13 </vt:lpstr>
      <vt:lpstr>Body Area Networking There is no need to submit IEEE 802.15.6-2012 for ratification as ISO/IEC/IEEE standard</vt:lpstr>
      <vt:lpstr>IEEE 802.19 WG has 1 standard in the pipeline for adoption under the PSDO</vt:lpstr>
      <vt:lpstr>IEEE 802.19 WG has had a number of regular participants in IEEE 802 JTC1 SC activities</vt:lpstr>
      <vt:lpstr>Wireless Network Coexistence Methods IEEE 802.19.1 </vt:lpstr>
      <vt:lpstr>Forwarding IEEE 802.19.1 to JTC 1/SC 6 for information</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Update to processes for interaction with ISO/IEC JTC 1/SC 6</vt:lpstr>
      <vt:lpstr>Letter to the IEEE SA President</vt:lpstr>
      <vt:lpstr>Letter to the IEEE SA President, continued</vt:lpstr>
      <vt:lpstr>Note to the LMSC mailing list</vt:lpstr>
      <vt:lpstr>SC 6 proposes to hold a plenary meeting in June 2025 in London</vt:lpstr>
      <vt:lpstr>The JTC1 SC chair will develop a liaison report for the SC 6 plenary meeting in June 2025</vt:lpstr>
      <vt:lpstr>SC 6/WG 1 proposes to hold an interim meeting in March 2025 in Nanjing, CN</vt:lpstr>
      <vt:lpstr>Draft agenda topics for the WG 1 interim meeting include</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lpstr>JTC 1/SC 6 Chair election</vt:lpstr>
      <vt:lpstr>PWI Proposal for Drone Formation Flying Show – Communication Security Requirement</vt:lpstr>
      <vt:lpstr>FYI: Liaison to JTC 3</vt:lpstr>
      <vt:lpstr>Wireless Smart Utility Network Field Area Network  Related: IEEE 2857-2021</vt:lpstr>
      <vt:lpstr>Bridges &amp; Bridged Networks: Congestion Isolation IEEE 802.1Qcz</vt:lpstr>
      <vt:lpstr>MAC Privacy Protection IEEE 802.1AEdk D2.1</vt:lpstr>
      <vt:lpstr>Automatic Attachment to Provider Backbone Bridging (PBB) services IEEE 802.1CS-2020/Cor-1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2025-03-11T18:56:53Z</dcterms:modified>
</cp:coreProperties>
</file>