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8"/>
  </p:notesMasterIdLst>
  <p:handoutMasterIdLst>
    <p:handoutMasterId r:id="rId269"/>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612" r:id="rId45"/>
    <p:sldId id="2610" r:id="rId46"/>
    <p:sldId id="2648" r:id="rId47"/>
    <p:sldId id="2655" r:id="rId48"/>
    <p:sldId id="2676" r:id="rId49"/>
    <p:sldId id="2685" r:id="rId50"/>
    <p:sldId id="2702" r:id="rId51"/>
    <p:sldId id="2682" r:id="rId52"/>
    <p:sldId id="2703" r:id="rId53"/>
    <p:sldId id="2716" r:id="rId54"/>
    <p:sldId id="2710" r:id="rId55"/>
    <p:sldId id="2718" r:id="rId56"/>
    <p:sldId id="2008" r:id="rId57"/>
    <p:sldId id="2291" r:id="rId58"/>
    <p:sldId id="2552" r:id="rId59"/>
    <p:sldId id="2700" r:id="rId60"/>
    <p:sldId id="2293" r:id="rId61"/>
    <p:sldId id="2715" r:id="rId62"/>
    <p:sldId id="2354" r:id="rId63"/>
    <p:sldId id="2294" r:id="rId64"/>
    <p:sldId id="2719" r:id="rId65"/>
    <p:sldId id="2560" r:id="rId66"/>
    <p:sldId id="2627" r:id="rId67"/>
    <p:sldId id="2562" r:id="rId68"/>
    <p:sldId id="2561" r:id="rId69"/>
    <p:sldId id="2622" r:id="rId70"/>
    <p:sldId id="2564" r:id="rId71"/>
    <p:sldId id="2466" r:id="rId72"/>
    <p:sldId id="2467" r:id="rId73"/>
    <p:sldId id="2728" r:id="rId74"/>
    <p:sldId id="2725" r:id="rId75"/>
    <p:sldId id="2670" r:id="rId76"/>
    <p:sldId id="2671" r:id="rId77"/>
    <p:sldId id="2336" r:id="rId78"/>
    <p:sldId id="2708" r:id="rId79"/>
    <p:sldId id="2714" r:id="rId80"/>
    <p:sldId id="2726" r:id="rId81"/>
    <p:sldId id="1376" r:id="rId82"/>
    <p:sldId id="2727" r:id="rId83"/>
    <p:sldId id="619" r:id="rId84"/>
    <p:sldId id="621" r:id="rId85"/>
    <p:sldId id="1561" r:id="rId86"/>
    <p:sldId id="1555" r:id="rId87"/>
    <p:sldId id="1601" r:id="rId88"/>
    <p:sldId id="1585" r:id="rId89"/>
    <p:sldId id="1586" r:id="rId90"/>
    <p:sldId id="1587" r:id="rId91"/>
    <p:sldId id="1588" r:id="rId92"/>
    <p:sldId id="1589" r:id="rId93"/>
    <p:sldId id="1590" r:id="rId94"/>
    <p:sldId id="1771" r:id="rId95"/>
    <p:sldId id="1772" r:id="rId96"/>
    <p:sldId id="1591" r:id="rId97"/>
    <p:sldId id="1592" r:id="rId98"/>
    <p:sldId id="1593" r:id="rId99"/>
    <p:sldId id="1594" r:id="rId100"/>
    <p:sldId id="1595" r:id="rId101"/>
    <p:sldId id="1596" r:id="rId102"/>
    <p:sldId id="1597" r:id="rId103"/>
    <p:sldId id="1598" r:id="rId104"/>
    <p:sldId id="1599" r:id="rId105"/>
    <p:sldId id="1600" r:id="rId106"/>
    <p:sldId id="1628" r:id="rId107"/>
    <p:sldId id="1638" r:id="rId108"/>
    <p:sldId id="1725" r:id="rId109"/>
    <p:sldId id="1726" r:id="rId110"/>
    <p:sldId id="1947" r:id="rId111"/>
    <p:sldId id="1975" r:id="rId112"/>
    <p:sldId id="1976" r:id="rId113"/>
    <p:sldId id="1977" r:id="rId114"/>
    <p:sldId id="2039" r:id="rId115"/>
    <p:sldId id="2060" r:id="rId116"/>
    <p:sldId id="2061" r:id="rId117"/>
    <p:sldId id="2097" r:id="rId118"/>
    <p:sldId id="2103" r:id="rId119"/>
    <p:sldId id="2063" r:id="rId120"/>
    <p:sldId id="2064" r:id="rId121"/>
    <p:sldId id="2065" r:id="rId122"/>
    <p:sldId id="2066" r:id="rId123"/>
    <p:sldId id="2067" r:id="rId124"/>
    <p:sldId id="2068" r:id="rId125"/>
    <p:sldId id="2069" r:id="rId126"/>
    <p:sldId id="2146" r:id="rId127"/>
    <p:sldId id="2147" r:id="rId128"/>
    <p:sldId id="2148" r:id="rId129"/>
    <p:sldId id="2158" r:id="rId130"/>
    <p:sldId id="2159" r:id="rId131"/>
    <p:sldId id="2157" r:id="rId132"/>
    <p:sldId id="2160" r:id="rId133"/>
    <p:sldId id="2216" r:id="rId134"/>
    <p:sldId id="2217" r:id="rId135"/>
    <p:sldId id="2219" r:id="rId136"/>
    <p:sldId id="2238" r:id="rId137"/>
    <p:sldId id="2239" r:id="rId138"/>
    <p:sldId id="2240" r:id="rId139"/>
    <p:sldId id="2242" r:id="rId140"/>
    <p:sldId id="2263" r:id="rId141"/>
    <p:sldId id="2276" r:id="rId142"/>
    <p:sldId id="2277" r:id="rId143"/>
    <p:sldId id="2278" r:id="rId144"/>
    <p:sldId id="2281" r:id="rId145"/>
    <p:sldId id="2282" r:id="rId146"/>
    <p:sldId id="2283" r:id="rId147"/>
    <p:sldId id="2284" r:id="rId148"/>
    <p:sldId id="2318" r:id="rId149"/>
    <p:sldId id="2329" r:id="rId150"/>
    <p:sldId id="2356" r:id="rId151"/>
    <p:sldId id="1701" r:id="rId152"/>
    <p:sldId id="1969" r:id="rId153"/>
    <p:sldId id="2112" r:id="rId154"/>
    <p:sldId id="1965" r:id="rId155"/>
    <p:sldId id="2114" r:id="rId156"/>
    <p:sldId id="1705" r:id="rId157"/>
    <p:sldId id="1706" r:id="rId158"/>
    <p:sldId id="1707" r:id="rId159"/>
    <p:sldId id="2113" r:id="rId160"/>
    <p:sldId id="2037" r:id="rId161"/>
    <p:sldId id="2431" r:id="rId162"/>
    <p:sldId id="2429" r:id="rId163"/>
    <p:sldId id="2436" r:id="rId164"/>
    <p:sldId id="1968" r:id="rId165"/>
    <p:sldId id="2104" r:id="rId166"/>
    <p:sldId id="2317" r:id="rId167"/>
    <p:sldId id="1967" r:id="rId168"/>
    <p:sldId id="2167" r:id="rId169"/>
    <p:sldId id="2351" r:id="rId170"/>
    <p:sldId id="2333" r:id="rId171"/>
    <p:sldId id="2335" r:id="rId172"/>
    <p:sldId id="2334" r:id="rId173"/>
    <p:sldId id="2352" r:id="rId174"/>
    <p:sldId id="2218" r:id="rId175"/>
    <p:sldId id="1945" r:id="rId176"/>
    <p:sldId id="2071" r:id="rId177"/>
    <p:sldId id="2036" r:id="rId178"/>
    <p:sldId id="2323" r:id="rId179"/>
    <p:sldId id="2353" r:id="rId180"/>
    <p:sldId id="2332" r:id="rId181"/>
    <p:sldId id="2437" r:id="rId182"/>
    <p:sldId id="2426" r:id="rId183"/>
    <p:sldId id="2427" r:id="rId184"/>
    <p:sldId id="2328" r:id="rId185"/>
    <p:sldId id="2563" r:id="rId186"/>
    <p:sldId id="2355" r:id="rId187"/>
    <p:sldId id="2461" r:id="rId188"/>
    <p:sldId id="2460" r:id="rId189"/>
    <p:sldId id="2463" r:id="rId190"/>
    <p:sldId id="2609" r:id="rId191"/>
    <p:sldId id="2481" r:id="rId192"/>
    <p:sldId id="2482" r:id="rId193"/>
    <p:sldId id="2485" r:id="rId194"/>
    <p:sldId id="2486" r:id="rId195"/>
    <p:sldId id="2644" r:id="rId196"/>
    <p:sldId id="2707" r:id="rId197"/>
    <p:sldId id="2464" r:id="rId198"/>
    <p:sldId id="2483" r:id="rId199"/>
    <p:sldId id="2672" r:id="rId200"/>
    <p:sldId id="2651" r:id="rId201"/>
    <p:sldId id="2489" r:id="rId202"/>
    <p:sldId id="2556" r:id="rId203"/>
    <p:sldId id="2653" r:id="rId204"/>
    <p:sldId id="2647" r:id="rId205"/>
    <p:sldId id="2657" r:id="rId206"/>
    <p:sldId id="2658" r:id="rId207"/>
    <p:sldId id="2660" r:id="rId208"/>
    <p:sldId id="2659" r:id="rId209"/>
    <p:sldId id="2621" r:id="rId210"/>
    <p:sldId id="2637" r:id="rId211"/>
    <p:sldId id="2638" r:id="rId212"/>
    <p:sldId id="2639" r:id="rId213"/>
    <p:sldId id="2640" r:id="rId214"/>
    <p:sldId id="2641" r:id="rId215"/>
    <p:sldId id="2642" r:id="rId216"/>
    <p:sldId id="2643" r:id="rId217"/>
    <p:sldId id="2661" r:id="rId218"/>
    <p:sldId id="2678" r:id="rId219"/>
    <p:sldId id="2679" r:id="rId220"/>
    <p:sldId id="2680" r:id="rId221"/>
    <p:sldId id="2663" r:id="rId222"/>
    <p:sldId id="2720" r:id="rId223"/>
    <p:sldId id="2721" r:id="rId224"/>
    <p:sldId id="1708" r:id="rId225"/>
    <p:sldId id="2524" r:id="rId226"/>
    <p:sldId id="2548" r:id="rId227"/>
    <p:sldId id="1709" r:id="rId228"/>
    <p:sldId id="1710" r:id="rId229"/>
    <p:sldId id="1790" r:id="rId230"/>
    <p:sldId id="2199" r:id="rId231"/>
    <p:sldId id="2319" r:id="rId232"/>
    <p:sldId id="2320" r:id="rId233"/>
    <p:sldId id="2321" r:id="rId234"/>
    <p:sldId id="2635" r:id="rId235"/>
    <p:sldId id="2665" r:id="rId236"/>
    <p:sldId id="2666" r:id="rId237"/>
    <p:sldId id="2667" r:id="rId238"/>
    <p:sldId id="2668" r:id="rId239"/>
    <p:sldId id="2674" r:id="rId240"/>
    <p:sldId id="2605" r:id="rId241"/>
    <p:sldId id="2711" r:id="rId242"/>
    <p:sldId id="2712" r:id="rId243"/>
    <p:sldId id="2713" r:id="rId244"/>
    <p:sldId id="2704" r:id="rId245"/>
    <p:sldId id="2705" r:id="rId246"/>
    <p:sldId id="2706" r:id="rId247"/>
    <p:sldId id="2717" r:id="rId248"/>
    <p:sldId id="2324" r:id="rId249"/>
    <p:sldId id="1375" r:id="rId250"/>
    <p:sldId id="2559" r:id="rId251"/>
    <p:sldId id="2623" r:id="rId252"/>
    <p:sldId id="2624" r:id="rId253"/>
    <p:sldId id="2625" r:id="rId254"/>
    <p:sldId id="2626" r:id="rId255"/>
    <p:sldId id="2570" r:id="rId256"/>
    <p:sldId id="2571" r:id="rId257"/>
    <p:sldId id="2572" r:id="rId258"/>
    <p:sldId id="2331" r:id="rId259"/>
    <p:sldId id="2724" r:id="rId260"/>
    <p:sldId id="2649" r:id="rId261"/>
    <p:sldId id="2722" r:id="rId262"/>
    <p:sldId id="2723" r:id="rId263"/>
    <p:sldId id="2709" r:id="rId264"/>
    <p:sldId id="2438" r:id="rId265"/>
    <p:sldId id="2611" r:id="rId266"/>
    <p:sldId id="2675" r:id="rId26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autoAdjust="0"/>
    <p:restoredTop sz="96582" autoAdjust="0"/>
  </p:normalViewPr>
  <p:slideViewPr>
    <p:cSldViewPr>
      <p:cViewPr varScale="1">
        <p:scale>
          <a:sx n="124" d="100"/>
          <a:sy n="124" d="100"/>
        </p:scale>
        <p:origin x="192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notesMaster" Target="notesMasters/notesMaster1.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presProps" Target="pres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theme" Target="theme/theme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02441" y="8982075"/>
            <a:ext cx="131580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Peter Yee, NSA-CSD</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04264" y="8985250"/>
            <a:ext cx="177747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Peter Yee, NSA-CSD</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204</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84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100452" y="6475413"/>
            <a:ext cx="144347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Peter Yee, NSA-CSD</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67359" y="363379"/>
            <a:ext cx="3278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802.ec-25/0017r00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91"/>
            <a:ext cx="11172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March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e6f1fd45ecb0d268718ccea4967a4c4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5/ec-25-0016-01-JTC1-minutes-of-mixed-mode-meeting-in-january-2025.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5/ec-25-0016-01-JTC1-minutes-of-mixed-mode-meeting-in-january-2025.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vent.me/q5le5L"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24/11-24-1722-01-0jtc-proposed-letter-to-11ax-patent-holders.docx" TargetMode="External"/><Relationship Id="rId2" Type="http://schemas.openxmlformats.org/officeDocument/2006/relationships/hyperlink" Target="https://mentor.ieee.org/802.11/dcn/24/11-24-1721-00-0jtc-resolving-the-802-11ax-approval-blockage-in-iso.pptx"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standards.ieee.org/about/policies/opman/sect7/"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NSA-CSD</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2025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11 March 2025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7366295"/>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Affiliation</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NSA-CSD</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11 March 2025 in the PM2 slot in Atlanta, GA, US</a:t>
            </a:r>
          </a:p>
        </p:txBody>
      </p:sp>
      <p:sp>
        <p:nvSpPr>
          <p:cNvPr id="7" name="Footer Placeholder 5"/>
          <p:cNvSpPr>
            <a:spLocks noGrp="1"/>
          </p:cNvSpPr>
          <p:nvPr>
            <p:ph type="ftr" sz="quarter" idx="10"/>
          </p:nvPr>
        </p:nvSpPr>
        <p:spPr/>
        <p:txBody>
          <a:bodyPr/>
          <a:lstStyle/>
          <a:p>
            <a:pPr>
              <a:defRPr/>
            </a:pPr>
            <a:r>
              <a:rPr lang="en-US" dirty="0"/>
              <a:t>Peter Yee, NSA-CSD</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11 March 2025</a:t>
            </a:r>
            <a:br>
              <a:rPr lang="en-US" sz="1600" b="1" dirty="0">
                <a:latin typeface="+mj-lt"/>
              </a:rPr>
            </a:br>
            <a:r>
              <a:rPr lang="en-US" sz="1600" b="1" dirty="0">
                <a:latin typeface="+mj-lt"/>
              </a:rPr>
              <a:t>@ 4:00 pm (EDT)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b="0" i="0" u="none" strike="noStrike" dirty="0">
                <a:solidFill>
                  <a:srgbClr val="005E7D"/>
                </a:solidFill>
                <a:effectLst/>
                <a:latin typeface="Arial" panose="020B0604020202020204" pitchFamily="34" charset="0"/>
                <a:hlinkClick r:id="rId3" tooltip="https://ieeesa.webex.com/ieeesa/j.php?MTID=me6f1fd45ecb0d268718ccea4967a4c42"/>
              </a:rPr>
              <a:t>https://ieeesa.webex.com/ieeesa/j.php?MTID=me6f1fd45ecb0d268718ccea4967a4c42</a:t>
            </a:r>
            <a:endParaRPr lang="en-US" sz="1600" b="0" i="0" u="none" strike="noStrike" dirty="0">
              <a:solidFill>
                <a:srgbClr val="005E7D"/>
              </a:solidFill>
              <a:effectLst/>
              <a:latin typeface="Arial" panose="020B0604020202020204" pitchFamily="34" charset="0"/>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2344 364 7341</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password: </a:t>
            </a:r>
            <a:r>
              <a:rPr lang="en-US" sz="1600" dirty="0">
                <a:solidFill>
                  <a:srgbClr val="FF0000"/>
                </a:solidFill>
                <a:latin typeface="+mj-lt"/>
              </a:rPr>
              <a:t>802jtc1</a:t>
            </a:r>
            <a:r>
              <a:rPr lang="en-US" sz="1600" dirty="0">
                <a:latin typeface="+mj-lt"/>
              </a:rPr>
              <a:t> (not ‘wireless’ or ‘JTC1’,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1084854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26187771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the IEEE 802 JTC1 SC meeting in January 2025 (</a:t>
            </a:r>
            <a:r>
              <a:rPr lang="en-AU" dirty="0">
                <a:solidFill>
                  <a:srgbClr val="FF0000"/>
                </a:solidFill>
                <a:hlinkClick r:id="rId3"/>
              </a:rPr>
              <a:t>ec-25/0016r01</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117</a:t>
            </a:fld>
            <a:endParaRPr lang="en-US"/>
          </a:p>
        </p:txBody>
      </p:sp>
    </p:spTree>
    <p:extLst>
      <p:ext uri="{BB962C8B-B14F-4D97-AF65-F5344CB8AC3E}">
        <p14:creationId xmlns:p14="http://schemas.microsoft.com/office/powerpoint/2010/main" val="18392705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802.1Q-2014/Cor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802.1Q-2014/Cor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118</a:t>
            </a:fld>
            <a:endParaRPr lang="en-US"/>
          </a:p>
        </p:txBody>
      </p:sp>
    </p:spTree>
    <p:extLst>
      <p:ext uri="{BB962C8B-B14F-4D97-AF65-F5344CB8AC3E}">
        <p14:creationId xmlns:p14="http://schemas.microsoft.com/office/powerpoint/2010/main" val="36632216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11 March 2025, as documented on slide 11 of ec-25/0017r00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124</a:t>
            </a:fld>
            <a:endParaRPr lang="en-US"/>
          </a:p>
        </p:txBody>
      </p:sp>
    </p:spTree>
    <p:extLst>
      <p:ext uri="{BB962C8B-B14F-4D97-AF65-F5344CB8AC3E}">
        <p14:creationId xmlns:p14="http://schemas.microsoft.com/office/powerpoint/2010/main" val="11689304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125</a:t>
            </a:fld>
            <a:endParaRPr lang="en-US"/>
          </a:p>
        </p:txBody>
      </p:sp>
    </p:spTree>
    <p:extLst>
      <p:ext uri="{BB962C8B-B14F-4D97-AF65-F5344CB8AC3E}">
        <p14:creationId xmlns:p14="http://schemas.microsoft.com/office/powerpoint/2010/main" val="23739555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126</a:t>
            </a:fld>
            <a:endParaRPr lang="en-US"/>
          </a:p>
        </p:txBody>
      </p:sp>
    </p:spTree>
    <p:extLst>
      <p:ext uri="{BB962C8B-B14F-4D97-AF65-F5344CB8AC3E}">
        <p14:creationId xmlns:p14="http://schemas.microsoft.com/office/powerpoint/2010/main" val="228463028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167686202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836845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January 2025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mixed-mode meeting in January 2025, as documented in </a:t>
            </a:r>
            <a:r>
              <a:rPr lang="en-AU" i="1" dirty="0">
                <a:hlinkClick r:id="rId3"/>
              </a:rPr>
              <a:t>ec-25/0016r01</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28794734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24268506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142018839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242516791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33676144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77085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2024</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&amp; July 2024</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422320007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3405875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40066286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0292585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11530012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413894898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7713177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4066224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870478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program managers for each of the Working Groups</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57531377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2365210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48260552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425217684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315149627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7490177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6329326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327065229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14556396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4204837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2024 plenary in Montréal, the IEEE 802 LMSC Recording Secretary notified (in N18289) the approval of:</a:t>
            </a:r>
          </a:p>
          <a:p>
            <a:pPr lvl="2"/>
            <a:r>
              <a:rPr lang="en-US" dirty="0">
                <a:effectLst/>
                <a:latin typeface="Arial" panose="020B0604020202020204" pitchFamily="34" charset="0"/>
              </a:rPr>
              <a:t>IEEE 802.3 Power cabling restrictions (PCR) Study Group</a:t>
            </a:r>
          </a:p>
          <a:p>
            <a:pPr lvl="2"/>
            <a:r>
              <a:rPr lang="en-US" dirty="0">
                <a:effectLst/>
                <a:latin typeface="Arial" panose="020B0604020202020204" pitchFamily="34" charset="0"/>
              </a:rPr>
              <a:t>IEEE 802.11 Enhanced Light Communications (ELC) Study Group</a:t>
            </a:r>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5498353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83270670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311479235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70742308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52807937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351483189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73529566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01948644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3864344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20571891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0498211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22248121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46292715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72944023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80038477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05473442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390960923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399963472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924383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110 standards through the PSDO adoption process, with 28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9353773"/>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54</a:t>
                      </a:r>
                    </a:p>
                  </a:txBody>
                  <a:tcPr/>
                </a:tc>
                <a:tc>
                  <a:txBody>
                    <a:bodyPr/>
                    <a:lstStyle/>
                    <a:p>
                      <a:pPr algn="ctr"/>
                      <a:r>
                        <a:rPr lang="en-US" dirty="0"/>
                        <a:t>12</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4</a:t>
                      </a:r>
                    </a:p>
                  </a:txBody>
                  <a:tcPr/>
                </a:tc>
                <a:tc>
                  <a:txBody>
                    <a:bodyPr/>
                    <a:lstStyle/>
                    <a:p>
                      <a:pPr algn="ctr"/>
                      <a:r>
                        <a:rPr lang="en-AU" dirty="0"/>
                        <a:t>7</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110</a:t>
                      </a:r>
                    </a:p>
                  </a:txBody>
                  <a:tcPr>
                    <a:lnT w="12700" cap="flat" cmpd="sng" algn="ctr">
                      <a:solidFill>
                        <a:schemeClr val="tx1"/>
                      </a:solidFill>
                      <a:prstDash val="solid"/>
                      <a:round/>
                      <a:headEnd type="none" w="med" len="med"/>
                      <a:tailEnd type="none" w="med" len="med"/>
                    </a:lnT>
                  </a:tcPr>
                </a:tc>
                <a:tc>
                  <a:txBody>
                    <a:bodyPr/>
                    <a:lstStyle/>
                    <a:p>
                      <a:pPr algn="ctr"/>
                      <a:r>
                        <a:rPr lang="en-US" b="1" dirty="0"/>
                        <a:t>28</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55252743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01100134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42973167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183338930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116926373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424994543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39449517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85747003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84687464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383576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190</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24812210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134313464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3952292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56175289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195</a:t>
            </a:fld>
            <a:endParaRPr lang="en-US"/>
          </a:p>
        </p:txBody>
      </p:sp>
    </p:spTree>
    <p:extLst>
      <p:ext uri="{BB962C8B-B14F-4D97-AF65-F5344CB8AC3E}">
        <p14:creationId xmlns:p14="http://schemas.microsoft.com/office/powerpoint/2010/main" val="325999687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196</a:t>
            </a:fld>
            <a:endParaRPr lang="en-US"/>
          </a:p>
        </p:txBody>
      </p:sp>
    </p:spTree>
    <p:extLst>
      <p:ext uri="{BB962C8B-B14F-4D97-AF65-F5344CB8AC3E}">
        <p14:creationId xmlns:p14="http://schemas.microsoft.com/office/powerpoint/2010/main" val="123050021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75548279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23423836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199</a:t>
            </a:fld>
            <a:endParaRPr lang="en-US"/>
          </a:p>
        </p:txBody>
      </p:sp>
    </p:spTree>
    <p:extLst>
      <p:ext uri="{BB962C8B-B14F-4D97-AF65-F5344CB8AC3E}">
        <p14:creationId xmlns:p14="http://schemas.microsoft.com/office/powerpoint/2010/main" val="181258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March 2025</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200</a:t>
            </a:fld>
            <a:endParaRPr lang="en-US"/>
          </a:p>
        </p:txBody>
      </p:sp>
    </p:spTree>
    <p:extLst>
      <p:ext uri="{BB962C8B-B14F-4D97-AF65-F5344CB8AC3E}">
        <p14:creationId xmlns:p14="http://schemas.microsoft.com/office/powerpoint/2010/main" val="416592176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201</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202</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203</a:t>
            </a:fld>
            <a:endParaRPr lang="en-US"/>
          </a:p>
        </p:txBody>
      </p:sp>
    </p:spTree>
    <p:extLst>
      <p:ext uri="{BB962C8B-B14F-4D97-AF65-F5344CB8AC3E}">
        <p14:creationId xmlns:p14="http://schemas.microsoft.com/office/powerpoint/2010/main" val="91690267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204</a:t>
            </a:fld>
            <a:endParaRPr lang="en-US"/>
          </a:p>
        </p:txBody>
      </p:sp>
    </p:spTree>
    <p:extLst>
      <p:ext uri="{BB962C8B-B14F-4D97-AF65-F5344CB8AC3E}">
        <p14:creationId xmlns:p14="http://schemas.microsoft.com/office/powerpoint/2010/main" val="61132028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205</a:t>
            </a:fld>
            <a:endParaRPr lang="en-US"/>
          </a:p>
        </p:txBody>
      </p:sp>
    </p:spTree>
    <p:extLst>
      <p:ext uri="{BB962C8B-B14F-4D97-AF65-F5344CB8AC3E}">
        <p14:creationId xmlns:p14="http://schemas.microsoft.com/office/powerpoint/2010/main" val="221712824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206</a:t>
            </a:fld>
            <a:endParaRPr lang="en-US"/>
          </a:p>
        </p:txBody>
      </p:sp>
    </p:spTree>
    <p:extLst>
      <p:ext uri="{BB962C8B-B14F-4D97-AF65-F5344CB8AC3E}">
        <p14:creationId xmlns:p14="http://schemas.microsoft.com/office/powerpoint/2010/main" val="224319498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207</a:t>
            </a:fld>
            <a:endParaRPr lang="en-US"/>
          </a:p>
        </p:txBody>
      </p:sp>
    </p:spTree>
    <p:extLst>
      <p:ext uri="{BB962C8B-B14F-4D97-AF65-F5344CB8AC3E}">
        <p14:creationId xmlns:p14="http://schemas.microsoft.com/office/powerpoint/2010/main" val="318475298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208</a:t>
            </a:fld>
            <a:endParaRPr lang="en-US"/>
          </a:p>
        </p:txBody>
      </p:sp>
    </p:spTree>
    <p:extLst>
      <p:ext uri="{BB962C8B-B14F-4D97-AF65-F5344CB8AC3E}">
        <p14:creationId xmlns:p14="http://schemas.microsoft.com/office/powerpoint/2010/main" val="317247213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209</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first </a:t>
            </a:r>
            <a:r>
              <a:rPr lang="en-US" sz="1400" dirty="0">
                <a:solidFill>
                  <a:srgbClr val="FF0000"/>
                </a:solidFill>
                <a:effectLst/>
                <a:latin typeface="+mj-lt"/>
                <a:ea typeface="Calibri" panose="020F0502020204030204" pitchFamily="34" charset="0"/>
              </a:rPr>
              <a:t>4 (tbc)</a:t>
            </a:r>
            <a:r>
              <a:rPr lang="en-US" sz="1400" dirty="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2187636"/>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76073971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46155777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353490340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91990512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41449231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157485499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116221553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138697012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53892516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218</a:t>
            </a:fld>
            <a:endParaRPr lang="en-US"/>
          </a:p>
        </p:txBody>
      </p:sp>
    </p:spTree>
    <p:extLst>
      <p:ext uri="{BB962C8B-B14F-4D97-AF65-F5344CB8AC3E}">
        <p14:creationId xmlns:p14="http://schemas.microsoft.com/office/powerpoint/2010/main" val="69223315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219</a:t>
            </a:fld>
            <a:endParaRPr lang="en-US"/>
          </a:p>
        </p:txBody>
      </p:sp>
    </p:spTree>
    <p:extLst>
      <p:ext uri="{BB962C8B-B14F-4D97-AF65-F5344CB8AC3E}">
        <p14:creationId xmlns:p14="http://schemas.microsoft.com/office/powerpoint/2010/main" val="2137862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890170"/>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2088480387"/>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220</a:t>
            </a:fld>
            <a:endParaRPr lang="en-US"/>
          </a:p>
        </p:txBody>
      </p:sp>
    </p:spTree>
    <p:extLst>
      <p:ext uri="{BB962C8B-B14F-4D97-AF65-F5344CB8AC3E}">
        <p14:creationId xmlns:p14="http://schemas.microsoft.com/office/powerpoint/2010/main" val="203465582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221</a:t>
            </a:fld>
            <a:endParaRPr lang="en-US"/>
          </a:p>
        </p:txBody>
      </p:sp>
    </p:spTree>
    <p:extLst>
      <p:ext uri="{BB962C8B-B14F-4D97-AF65-F5344CB8AC3E}">
        <p14:creationId xmlns:p14="http://schemas.microsoft.com/office/powerpoint/2010/main" val="420373410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222</a:t>
            </a:fld>
            <a:endParaRPr lang="en-US"/>
          </a:p>
        </p:txBody>
      </p:sp>
    </p:spTree>
    <p:extLst>
      <p:ext uri="{BB962C8B-B14F-4D97-AF65-F5344CB8AC3E}">
        <p14:creationId xmlns:p14="http://schemas.microsoft.com/office/powerpoint/2010/main" val="252321105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Tree>
    <p:extLst>
      <p:ext uri="{BB962C8B-B14F-4D97-AF65-F5344CB8AC3E}">
        <p14:creationId xmlns:p14="http://schemas.microsoft.com/office/powerpoint/2010/main" val="291642419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407033072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225</a:t>
            </a:fld>
            <a:endParaRPr lang="en-US"/>
          </a:p>
        </p:txBody>
      </p:sp>
    </p:spTree>
    <p:extLst>
      <p:ext uri="{BB962C8B-B14F-4D97-AF65-F5344CB8AC3E}">
        <p14:creationId xmlns:p14="http://schemas.microsoft.com/office/powerpoint/2010/main" val="36149563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226</a:t>
            </a:fld>
            <a:endParaRPr lang="en-US"/>
          </a:p>
        </p:txBody>
      </p:sp>
    </p:spTree>
    <p:extLst>
      <p:ext uri="{BB962C8B-B14F-4D97-AF65-F5344CB8AC3E}">
        <p14:creationId xmlns:p14="http://schemas.microsoft.com/office/powerpoint/2010/main" val="141813149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407415672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254720545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3406701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1783927"/>
              </p:ext>
            </p:extLst>
          </p:nvPr>
        </p:nvGraphicFramePr>
        <p:xfrm>
          <a:off x="761999" y="1712149"/>
          <a:ext cx="7696200" cy="25908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r h="291598">
                <a:tc>
                  <a:txBody>
                    <a:bodyPr/>
                    <a:lstStyle/>
                    <a:p>
                      <a:r>
                        <a:rPr lang="en-AU" sz="1600" dirty="0">
                          <a:latin typeface="+mj-lt"/>
                          <a:cs typeface="Arial" panose="020B0604020202020204" pitchFamily="34" charset="0"/>
                        </a:rPr>
                        <a:t>802.1Q</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115147" marR="115147"/>
                </a:tc>
                <a:extLst>
                  <a:ext uri="{0D108BD9-81ED-4DB2-BD59-A6C34878D82A}">
                    <a16:rowId xmlns:a16="http://schemas.microsoft.com/office/drawing/2014/main" val="936899684"/>
                  </a:ext>
                </a:extLst>
              </a:tr>
              <a:tr h="291598">
                <a:tc>
                  <a:txBody>
                    <a:bodyPr/>
                    <a:lstStyle/>
                    <a:p>
                      <a:r>
                        <a:rPr lang="en-AU" sz="1600" dirty="0">
                          <a:latin typeface="+mj-lt"/>
                          <a:cs typeface="Arial" panose="020B0604020202020204" pitchFamily="34" charset="0"/>
                        </a:rPr>
                        <a:t>802.1CS/Cor1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295526599"/>
                  </a:ext>
                </a:extLst>
              </a:tr>
              <a:tr h="291598">
                <a:tc>
                  <a:txBody>
                    <a:bodyPr/>
                    <a:lstStyle/>
                    <a:p>
                      <a:r>
                        <a:rPr lang="en-AU" sz="1600" dirty="0">
                          <a:latin typeface="+mj-lt"/>
                          <a:cs typeface="Arial" panose="020B0604020202020204" pitchFamily="34" charset="0"/>
                        </a:rPr>
                        <a:t>802.1Qcz</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753642783"/>
                  </a:ext>
                </a:extLst>
              </a:tr>
              <a:tr h="291598">
                <a:tc>
                  <a:txBody>
                    <a:bodyPr/>
                    <a:lstStyle/>
                    <a:p>
                      <a:r>
                        <a:rPr lang="en-AU" sz="1600" dirty="0">
                          <a:latin typeface="+mj-lt"/>
                          <a:cs typeface="Arial" panose="020B0604020202020204" pitchFamily="34" charset="0"/>
                        </a:rPr>
                        <a:t>802.1AEdk</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120683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205696729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258123754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149705697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213057099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205152521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235</a:t>
            </a:fld>
            <a:endParaRPr lang="en-US"/>
          </a:p>
        </p:txBody>
      </p:sp>
    </p:spTree>
    <p:extLst>
      <p:ext uri="{BB962C8B-B14F-4D97-AF65-F5344CB8AC3E}">
        <p14:creationId xmlns:p14="http://schemas.microsoft.com/office/powerpoint/2010/main" val="2218696093"/>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236</a:t>
            </a:fld>
            <a:endParaRPr lang="en-US"/>
          </a:p>
        </p:txBody>
      </p:sp>
    </p:spTree>
    <p:extLst>
      <p:ext uri="{BB962C8B-B14F-4D97-AF65-F5344CB8AC3E}">
        <p14:creationId xmlns:p14="http://schemas.microsoft.com/office/powerpoint/2010/main" val="419454600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237</a:t>
            </a:fld>
            <a:endParaRPr lang="en-US"/>
          </a:p>
        </p:txBody>
      </p:sp>
    </p:spTree>
    <p:extLst>
      <p:ext uri="{BB962C8B-B14F-4D97-AF65-F5344CB8AC3E}">
        <p14:creationId xmlns:p14="http://schemas.microsoft.com/office/powerpoint/2010/main" val="388500732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210797208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2501291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240</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241</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242</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244</a:t>
            </a:fld>
            <a:endParaRPr lang="en-US"/>
          </a:p>
        </p:txBody>
      </p:sp>
    </p:spTree>
    <p:extLst>
      <p:ext uri="{BB962C8B-B14F-4D97-AF65-F5344CB8AC3E}">
        <p14:creationId xmlns:p14="http://schemas.microsoft.com/office/powerpoint/2010/main" val="428847874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245</a:t>
            </a:fld>
            <a:endParaRPr lang="en-US"/>
          </a:p>
        </p:txBody>
      </p:sp>
    </p:spTree>
    <p:extLst>
      <p:ext uri="{BB962C8B-B14F-4D97-AF65-F5344CB8AC3E}">
        <p14:creationId xmlns:p14="http://schemas.microsoft.com/office/powerpoint/2010/main" val="35684885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246</a:t>
            </a:fld>
            <a:endParaRPr lang="en-US"/>
          </a:p>
        </p:txBody>
      </p:sp>
    </p:spTree>
    <p:extLst>
      <p:ext uri="{BB962C8B-B14F-4D97-AF65-F5344CB8AC3E}">
        <p14:creationId xmlns:p14="http://schemas.microsoft.com/office/powerpoint/2010/main" val="250546853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247</a:t>
            </a:fld>
            <a:endParaRPr lang="en-US"/>
          </a:p>
        </p:txBody>
      </p:sp>
    </p:spTree>
    <p:extLst>
      <p:ext uri="{BB962C8B-B14F-4D97-AF65-F5344CB8AC3E}">
        <p14:creationId xmlns:p14="http://schemas.microsoft.com/office/powerpoint/2010/main" val="332983174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248</a:t>
            </a:fld>
            <a:endParaRPr lang="en-US"/>
          </a:p>
        </p:txBody>
      </p:sp>
    </p:spTree>
    <p:extLst>
      <p:ext uri="{BB962C8B-B14F-4D97-AF65-F5344CB8AC3E}">
        <p14:creationId xmlns:p14="http://schemas.microsoft.com/office/powerpoint/2010/main" val="255291593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249</a:t>
            </a:fld>
            <a:endParaRPr lang="en-US"/>
          </a:p>
        </p:txBody>
      </p:sp>
    </p:spTree>
    <p:extLst>
      <p:ext uri="{BB962C8B-B14F-4D97-AF65-F5344CB8AC3E}">
        <p14:creationId xmlns:p14="http://schemas.microsoft.com/office/powerpoint/2010/main" val="588382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250</a:t>
            </a:fld>
            <a:endParaRPr lang="en-US"/>
          </a:p>
        </p:txBody>
      </p:sp>
    </p:spTree>
    <p:extLst>
      <p:ext uri="{BB962C8B-B14F-4D97-AF65-F5344CB8AC3E}">
        <p14:creationId xmlns:p14="http://schemas.microsoft.com/office/powerpoint/2010/main" val="32308816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251</a:t>
            </a:fld>
            <a:endParaRPr lang="en-US"/>
          </a:p>
        </p:txBody>
      </p:sp>
    </p:spTree>
    <p:extLst>
      <p:ext uri="{BB962C8B-B14F-4D97-AF65-F5344CB8AC3E}">
        <p14:creationId xmlns:p14="http://schemas.microsoft.com/office/powerpoint/2010/main" val="88193495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252</a:t>
            </a:fld>
            <a:endParaRPr lang="en-US"/>
          </a:p>
        </p:txBody>
      </p:sp>
    </p:spTree>
    <p:extLst>
      <p:ext uri="{BB962C8B-B14F-4D97-AF65-F5344CB8AC3E}">
        <p14:creationId xmlns:p14="http://schemas.microsoft.com/office/powerpoint/2010/main" val="155510509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253</a:t>
            </a:fld>
            <a:endParaRPr lang="en-US"/>
          </a:p>
        </p:txBody>
      </p:sp>
    </p:spTree>
    <p:extLst>
      <p:ext uri="{BB962C8B-B14F-4D97-AF65-F5344CB8AC3E}">
        <p14:creationId xmlns:p14="http://schemas.microsoft.com/office/powerpoint/2010/main" val="67975424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254</a:t>
            </a:fld>
            <a:endParaRPr lang="en-US"/>
          </a:p>
        </p:txBody>
      </p:sp>
    </p:spTree>
    <p:extLst>
      <p:ext uri="{BB962C8B-B14F-4D97-AF65-F5344CB8AC3E}">
        <p14:creationId xmlns:p14="http://schemas.microsoft.com/office/powerpoint/2010/main" val="4180436702"/>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255</a:t>
            </a:fld>
            <a:endParaRPr lang="en-US"/>
          </a:p>
        </p:txBody>
      </p:sp>
    </p:spTree>
    <p:extLst>
      <p:ext uri="{BB962C8B-B14F-4D97-AF65-F5344CB8AC3E}">
        <p14:creationId xmlns:p14="http://schemas.microsoft.com/office/powerpoint/2010/main" val="173965257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256</a:t>
            </a:fld>
            <a:endParaRPr lang="en-US"/>
          </a:p>
        </p:txBody>
      </p:sp>
    </p:spTree>
    <p:extLst>
      <p:ext uri="{BB962C8B-B14F-4D97-AF65-F5344CB8AC3E}">
        <p14:creationId xmlns:p14="http://schemas.microsoft.com/office/powerpoint/2010/main" val="315626151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257</a:t>
            </a:fld>
            <a:endParaRPr lang="en-US"/>
          </a:p>
        </p:txBody>
      </p:sp>
    </p:spTree>
    <p:extLst>
      <p:ext uri="{BB962C8B-B14F-4D97-AF65-F5344CB8AC3E}">
        <p14:creationId xmlns:p14="http://schemas.microsoft.com/office/powerpoint/2010/main" val="127941327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a:p>
            <a:pPr>
              <a:buFont typeface="Arial" panose="020B0604020202020204" pitchFamily="34" charset="0"/>
              <a:buChar char="•"/>
            </a:pPr>
            <a:r>
              <a:rPr lang="en-AU" b="0" dirty="0"/>
              <a:t>(Aug 2024) Published as ISO/IEC/IEEE 8802-1Q2024</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258</a:t>
            </a:fld>
            <a:endParaRPr lang="en-US" dirty="0"/>
          </a:p>
        </p:txBody>
      </p:sp>
    </p:spTree>
    <p:extLst>
      <p:ext uri="{BB962C8B-B14F-4D97-AF65-F5344CB8AC3E}">
        <p14:creationId xmlns:p14="http://schemas.microsoft.com/office/powerpoint/2010/main" val="405200307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259</a:t>
            </a:fld>
            <a:endParaRPr lang="en-US"/>
          </a:p>
        </p:txBody>
      </p:sp>
    </p:spTree>
    <p:extLst>
      <p:ext uri="{BB962C8B-B14F-4D97-AF65-F5344CB8AC3E}">
        <p14:creationId xmlns:p14="http://schemas.microsoft.com/office/powerpoint/2010/main" val="605950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was an election SC plenary for a new JTC 1/SC 6 Chair during the October 2024 plenary.</a:t>
            </a:r>
          </a:p>
          <a:p>
            <a:pPr lvl="1"/>
            <a:r>
              <a:rPr lang="en-AU" dirty="0"/>
              <a:t>South Korea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 and he was elected to replace longtime chair </a:t>
            </a:r>
            <a:r>
              <a:rPr lang="en-US" dirty="0"/>
              <a:t>Dr. Hyun Kook </a:t>
            </a:r>
            <a:r>
              <a:rPr lang="en-US" dirty="0" err="1"/>
              <a:t>Kahng</a:t>
            </a:r>
            <a:r>
              <a:rPr lang="en-US" dirty="0"/>
              <a:t>.</a:t>
            </a:r>
            <a:endParaRPr lang="en-US" dirty="0">
              <a:effectLst/>
              <a:latin typeface="Arial" panose="020B0604020202020204" pitchFamily="34" charset="0"/>
            </a:endParaRPr>
          </a:p>
          <a:p>
            <a:pPr lvl="1"/>
            <a:r>
              <a:rPr lang="en-US" dirty="0">
                <a:latin typeface="Arial" panose="020B0604020202020204" pitchFamily="34" charset="0"/>
              </a:rPr>
              <a:t>Kang is currently the convenor of JTC 1/SC 6/WG 7 and has been so for 20 years. He will </a:t>
            </a:r>
            <a:r>
              <a:rPr lang="en-US">
                <a:latin typeface="Arial" panose="020B0604020202020204" pitchFamily="34" charset="0"/>
              </a:rPr>
              <a:t>retain this position as well.</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260</a:t>
            </a:fld>
            <a:endParaRPr lang="en-US"/>
          </a:p>
        </p:txBody>
      </p:sp>
    </p:spTree>
    <p:extLst>
      <p:ext uri="{BB962C8B-B14F-4D97-AF65-F5344CB8AC3E}">
        <p14:creationId xmlns:p14="http://schemas.microsoft.com/office/powerpoint/2010/main" val="50359483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261</a:t>
            </a:fld>
            <a:endParaRPr lang="en-US"/>
          </a:p>
        </p:txBody>
      </p:sp>
    </p:spTree>
    <p:extLst>
      <p:ext uri="{BB962C8B-B14F-4D97-AF65-F5344CB8AC3E}">
        <p14:creationId xmlns:p14="http://schemas.microsoft.com/office/powerpoint/2010/main" val="427126964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262</a:t>
            </a:fld>
            <a:endParaRPr lang="en-US"/>
          </a:p>
        </p:txBody>
      </p:sp>
    </p:spTree>
    <p:extLst>
      <p:ext uri="{BB962C8B-B14F-4D97-AF65-F5344CB8AC3E}">
        <p14:creationId xmlns:p14="http://schemas.microsoft.com/office/powerpoint/2010/main" val="202958622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263</a:t>
            </a:fld>
            <a:endParaRPr lang="en-US"/>
          </a:p>
        </p:txBody>
      </p:sp>
    </p:spTree>
    <p:extLst>
      <p:ext uri="{BB962C8B-B14F-4D97-AF65-F5344CB8AC3E}">
        <p14:creationId xmlns:p14="http://schemas.microsoft.com/office/powerpoint/2010/main" val="423612885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18412)</a:t>
            </a:r>
            <a:endParaRPr lang="en-AU" b="0" dirty="0"/>
          </a:p>
          <a:p>
            <a:pPr marL="234950" indent="-234950">
              <a:buFont typeface="Arial" panose="020B0604020202020204" pitchFamily="34" charset="0"/>
              <a:buChar char="•"/>
            </a:pPr>
            <a:r>
              <a:rPr lang="en-AU" b="0" dirty="0"/>
              <a:t>(Nov 2024) To be published as ISO/IEC/IEEE 8802-1Q:2024/</a:t>
            </a:r>
            <a:r>
              <a:rPr lang="en-AU" b="0" dirty="0" err="1"/>
              <a:t>Amd</a:t>
            </a:r>
            <a:r>
              <a:rPr lang="en-AU" b="0" dirty="0"/>
              <a:t> 35</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264</a:t>
            </a:fld>
            <a:endParaRPr lang="en-US" dirty="0"/>
          </a:p>
        </p:txBody>
      </p:sp>
    </p:spTree>
    <p:extLst>
      <p:ext uri="{BB962C8B-B14F-4D97-AF65-F5344CB8AC3E}">
        <p14:creationId xmlns:p14="http://schemas.microsoft.com/office/powerpoint/2010/main" val="201046299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25 September 24 with a comment from the China NB</a:t>
            </a:r>
          </a:p>
          <a:p>
            <a:pPr>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18414)</a:t>
            </a:r>
            <a:endParaRPr lang="en-AU" b="0" dirty="0"/>
          </a:p>
          <a:p>
            <a:pPr>
              <a:buFont typeface="Arial" panose="020B0604020202020204" pitchFamily="34" charset="0"/>
              <a:buChar char="•"/>
            </a:pPr>
            <a:r>
              <a:rPr lang="en-AU" b="0" dirty="0"/>
              <a:t>(Nov 2024) To be published as ISO/IEC/IEEE 8802-1AE:2020/</a:t>
            </a:r>
            <a:r>
              <a:rPr lang="en-AU" b="0" dirty="0" err="1"/>
              <a:t>Amd</a:t>
            </a:r>
            <a:r>
              <a:rPr lang="en-AU" b="0" dirty="0"/>
              <a:t> 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265</a:t>
            </a:fld>
            <a:endParaRPr lang="en-US"/>
          </a:p>
        </p:txBody>
      </p:sp>
    </p:spTree>
    <p:extLst>
      <p:ext uri="{BB962C8B-B14F-4D97-AF65-F5344CB8AC3E}">
        <p14:creationId xmlns:p14="http://schemas.microsoft.com/office/powerpoint/2010/main" val="359282624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266</a:t>
            </a:fld>
            <a:endParaRPr lang="en-US"/>
          </a:p>
        </p:txBody>
      </p:sp>
    </p:spTree>
    <p:extLst>
      <p:ext uri="{BB962C8B-B14F-4D97-AF65-F5344CB8AC3E}">
        <p14:creationId xmlns:p14="http://schemas.microsoft.com/office/powerpoint/2010/main" val="1386606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353269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IEEE 802 JTC1 SC meeting in March 2025</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altLang="en-US" b="0" dirty="0"/>
              <a:t>This meeting is part of the March 2025 IEEE 802 plenary session</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You must pay the registration fee whether attending in-person or remotely</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If you have not already done so, you can register here: </a:t>
            </a:r>
          </a:p>
          <a:p>
            <a:pPr marL="400050" lvl="1" indent="0">
              <a:buNone/>
            </a:pPr>
            <a:r>
              <a:rPr lang="en-GB" dirty="0">
                <a:hlinkClick r:id="rId2"/>
              </a:rPr>
              <a:t>https://cvent.me/q5le5L</a:t>
            </a:r>
            <a:endParaRPr lang="en-GB" dirty="0"/>
          </a:p>
          <a:p>
            <a:pPr marL="400050" lvl="1" indent="0">
              <a:buNone/>
            </a:pPr>
            <a:endParaRPr lang="en-US" altLang="en-US" b="0" dirty="0"/>
          </a:p>
          <a:p>
            <a:pPr>
              <a:buFont typeface="Arial" panose="020B0604020202020204" pitchFamily="34" charset="0"/>
              <a:buChar char="•"/>
            </a:pPr>
            <a:r>
              <a:rPr lang="en-US" altLang="en-US" b="0" dirty="0"/>
              <a:t>If you do not intend to register for this session you must leave this meeting and, if you have logged attendance on IMAT, email the 802 LMSC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1037489"/>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64317807"/>
              </p:ext>
            </p:extLst>
          </p:nvPr>
        </p:nvGraphicFramePr>
        <p:xfrm>
          <a:off x="152399" y="1828800"/>
          <a:ext cx="8839199" cy="29973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406520">
                <a:tc>
                  <a:txBody>
                    <a:bodyPr/>
                    <a:lstStyle/>
                    <a:p>
                      <a:r>
                        <a:rPr lang="en-US" sz="1600" strike="sngStrike" dirty="0">
                          <a:latin typeface="+mj-lt"/>
                          <a:cs typeface="Arial" panose="020B0604020202020204" pitchFamily="34" charset="0"/>
                        </a:rPr>
                        <a:t>802f</a:t>
                      </a:r>
                      <a:endParaRPr lang="en-AU" sz="1600" strike="sngStrike" dirty="0">
                        <a:latin typeface="+mj-lt"/>
                        <a:cs typeface="Arial" panose="020B0604020202020204" pitchFamily="34" charset="0"/>
                      </a:endParaRPr>
                    </a:p>
                  </a:txBody>
                  <a:tcPr marL="115147" marR="0" anchor="ctr"/>
                </a:tc>
                <a:tc>
                  <a:txBody>
                    <a:bodyPr/>
                    <a:lstStyle/>
                    <a:p>
                      <a:pPr algn="ctr"/>
                      <a:r>
                        <a:rPr lang="en-US" sz="1600" b="0" strike="sngStrike" dirty="0">
                          <a:solidFill>
                            <a:schemeClr val="tx1"/>
                          </a:solidFill>
                          <a:latin typeface="+mj-lt"/>
                          <a:cs typeface="Arial" panose="020B0604020202020204" pitchFamily="34" charset="0"/>
                        </a:rPr>
                        <a:t>D2.0</a:t>
                      </a:r>
                      <a:endParaRPr lang="en-AU" sz="1600" b="0" strike="sngStrike" dirty="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a:solidFill>
                            <a:schemeClr val="tx1"/>
                          </a:solidFill>
                          <a:latin typeface="+mn-lt"/>
                          <a:ea typeface="+mn-ea"/>
                          <a:cs typeface="Arial" panose="020B0604020202020204" pitchFamily="34" charset="0"/>
                        </a:rPr>
                        <a:t>Feb 23</a:t>
                      </a:r>
                      <a:endParaRPr lang="en-AU" sz="1600" b="0" strike="sngStrike"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17 Apr 24</a:t>
                      </a:r>
                      <a:endParaRPr lang="en-AU" sz="1600" b="0" strike="sngStrike"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12 Feb 25</a:t>
                      </a:r>
                      <a:endParaRPr lang="en-AU" sz="1600" b="0" strike="sngStrike"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n/a</a:t>
                      </a:r>
                      <a:endParaRPr lang="en-AU" sz="1600" b="0" strike="sngStrike" kern="1200" dirty="0">
                        <a:solidFill>
                          <a:schemeClr val="accent2"/>
                        </a:solidFill>
                        <a:latin typeface="+mn-lt"/>
                        <a:ea typeface="+mn-ea"/>
                        <a:cs typeface="Arial" panose="020B0604020202020204" pitchFamily="34" charset="0"/>
                      </a:endParaRPr>
                    </a:p>
                  </a:txBody>
                  <a:tcPr marL="115147" marR="115147" anchor="ctr"/>
                </a:tc>
                <a:extLst>
                  <a:ext uri="{0D108BD9-81ED-4DB2-BD59-A6C34878D82A}">
                    <a16:rowId xmlns:a16="http://schemas.microsoft.com/office/drawing/2014/main" val="2619768803"/>
                  </a:ext>
                </a:extLst>
              </a:tr>
              <a:tr h="330320">
                <a:tc>
                  <a:txBody>
                    <a:bodyPr/>
                    <a:lstStyle/>
                    <a:p>
                      <a:r>
                        <a:rPr lang="en-US" sz="1600" strike="sngStrike" dirty="0">
                          <a:latin typeface="+mj-lt"/>
                          <a:cs typeface="Arial" panose="020B0604020202020204" pitchFamily="34" charset="0"/>
                        </a:rPr>
                        <a:t>.1Qcw</a:t>
                      </a:r>
                      <a:endParaRPr lang="en-AU" sz="1600" strike="sngStrike" dirty="0">
                        <a:latin typeface="+mj-lt"/>
                        <a:cs typeface="Arial" panose="020B0604020202020204" pitchFamily="34" charset="0"/>
                      </a:endParaRPr>
                    </a:p>
                  </a:txBody>
                  <a:tcPr marL="115147" marR="0"/>
                </a:tc>
                <a:tc>
                  <a:txBody>
                    <a:bodyPr/>
                    <a:lstStyle/>
                    <a:p>
                      <a:pPr algn="ctr"/>
                      <a:r>
                        <a:rPr lang="en-US" sz="1600" b="0" strike="sngStrike">
                          <a:solidFill>
                            <a:schemeClr val="tx1"/>
                          </a:solidFill>
                          <a:latin typeface="+mj-lt"/>
                          <a:cs typeface="Arial" panose="020B0604020202020204" pitchFamily="34" charset="0"/>
                        </a:rPr>
                        <a:t>D2.0</a:t>
                      </a:r>
                      <a:endParaRPr lang="en-AU" sz="1600" b="0" strike="sngStrike">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a:solidFill>
                            <a:schemeClr val="tx1"/>
                          </a:solidFill>
                          <a:latin typeface="+mn-lt"/>
                          <a:ea typeface="+mn-ea"/>
                          <a:cs typeface="Arial" panose="020B0604020202020204" pitchFamily="34" charset="0"/>
                        </a:rPr>
                        <a:t>Dec 22</a:t>
                      </a:r>
                      <a:endParaRPr lang="en-AU" sz="1600" b="0" strike="sngStrike"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3 Feb 24</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12 Feb 25</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n/a</a:t>
                      </a:r>
                      <a:endParaRPr lang="en-AU" sz="1600" b="0" strike="sngStrike"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03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n/a</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10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15 Jan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(Mar 25)</a:t>
                      </a:r>
                    </a:p>
                  </a:txBody>
                  <a:tcPr marL="115147" marR="115147"/>
                </a:tc>
                <a:extLst>
                  <a:ext uri="{0D108BD9-81ED-4DB2-BD59-A6C34878D82A}">
                    <a16:rowId xmlns:a16="http://schemas.microsoft.com/office/drawing/2014/main" val="236224501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(Mar 25)</a:t>
                      </a:r>
                    </a:p>
                  </a:txBody>
                  <a:tcPr marL="115147" marR="115147"/>
                </a:tc>
                <a:extLst>
                  <a:ext uri="{0D108BD9-81ED-4DB2-BD59-A6C34878D82A}">
                    <a16:rowId xmlns:a16="http://schemas.microsoft.com/office/drawing/2014/main" val="2074630393"/>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386839076"/>
              </p:ext>
            </p:extLst>
          </p:nvPr>
        </p:nvGraphicFramePr>
        <p:xfrm>
          <a:off x="152399" y="1828800"/>
          <a:ext cx="8839199" cy="2286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24</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(Mar 25)</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577947352"/>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839426082"/>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9281745"/>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8802-1AR:2020 – started 15 January 2025 (N</a:t>
            </a:r>
            <a:r>
              <a:rPr lang="en-US" b="0" i="0" u="none" strike="noStrike" dirty="0">
                <a:solidFill>
                  <a:srgbClr val="000000"/>
                </a:solidFill>
                <a:effectLst/>
                <a:latin typeface="Helvetica" pitchFamily="2" charset="0"/>
              </a:rPr>
              <a:t>18404); close 4 June 2025</a:t>
            </a:r>
            <a:endParaRPr lang="en-US" dirty="0"/>
          </a:p>
          <a:p>
            <a:pPr lvl="1"/>
            <a:r>
              <a:rPr lang="en-US" dirty="0"/>
              <a:t>Vote: [to be filled in] 0/0/0/0/0/0 (Confirm/Revise/Withdraw/</a:t>
            </a:r>
            <a:r>
              <a:rPr lang="en-US" dirty="0" err="1"/>
              <a:t>Abst</a:t>
            </a:r>
            <a:r>
              <a:rPr lang="en-US" dirty="0"/>
              <a:t> (cons.)/</a:t>
            </a:r>
            <a:r>
              <a:rPr lang="en-US" dirty="0" err="1"/>
              <a:t>Abst</a:t>
            </a:r>
            <a:r>
              <a:rPr lang="en-US" dirty="0"/>
              <a:t> (exp.)/Stabilize</a:t>
            </a:r>
          </a:p>
          <a:p>
            <a:pPr lvl="2"/>
            <a:r>
              <a:rPr lang="en-US" dirty="0"/>
              <a:t>Only reporting P-members</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latin typeface="Arial" panose="020B0604020202020204" pitchFamily="34" charset="0"/>
              </a:rPr>
              <a:t>(Feb 2025) Passed 7-0-11 with no comments and now published</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738417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rgbClr val="00B050"/>
                </a:solidFill>
              </a:rPr>
              <a:t>passed</a:t>
            </a:r>
            <a:r>
              <a:rPr lang="en-AU" dirty="0">
                <a:solidFill>
                  <a:schemeClr val="accent2"/>
                </a:solidFill>
              </a:rPr>
              <a:t> 12 Feb 2025</a:t>
            </a:r>
          </a:p>
          <a:p>
            <a:pPr marL="173038" indent="-173038">
              <a:buFont typeface="Arial" panose="020B0604020202020204" pitchFamily="34" charset="0"/>
              <a:buChar char="•"/>
            </a:pPr>
            <a:r>
              <a:rPr lang="en-AU" b="0" dirty="0"/>
              <a:t>With IEEE 802.1Q-REV-2022 FDIS passed, ballot initiated 25 Sep 2024</a:t>
            </a:r>
          </a:p>
          <a:p>
            <a:pPr marL="173038" indent="-173038">
              <a:buFont typeface="Arial" panose="020B0604020202020204" pitchFamily="34" charset="0"/>
              <a:buChar char="•"/>
            </a:pPr>
            <a:r>
              <a:rPr lang="en-AU" b="0" dirty="0"/>
              <a:t>Passed 10-0-8 on 12 Feb 2025 with no comments and now published</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471756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(Oct 2024) FDIS ballot initiated</a:t>
            </a:r>
          </a:p>
          <a:p>
            <a:pPr marL="173038" indent="-173038">
              <a:buFont typeface="Arial" panose="020B0604020202020204" pitchFamily="34" charset="0"/>
              <a:buChar char="•"/>
            </a:pPr>
            <a:r>
              <a:rPr lang="en-AU" b="0" dirty="0"/>
              <a:t>(3 Mar 2024) Passed 8-0-10 with no comments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74976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chemeClr val="accent2"/>
                </a:solidFill>
              </a:rPr>
              <a:t>closes 10 Mar 2025</a:t>
            </a:r>
          </a:p>
          <a:p>
            <a:pPr>
              <a:buFont typeface="Arial" panose="020B0604020202020204" pitchFamily="34" charset="0"/>
              <a:buChar char="•"/>
            </a:pPr>
            <a:r>
              <a:rPr lang="en-AU" b="0" dirty="0">
                <a:latin typeface="+mj-lt"/>
              </a:rPr>
              <a:t>(Oct 2024) Ballot opened</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405222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rgbClr val="00B050"/>
                </a:solidFill>
              </a:rPr>
              <a:t>passed</a:t>
            </a:r>
            <a:r>
              <a:rPr lang="en-AU" dirty="0">
                <a:solidFill>
                  <a:schemeClr val="accent2"/>
                </a:solidFill>
              </a:rPr>
              <a:t> 15 Jan 2025</a:t>
            </a:r>
          </a:p>
          <a:p>
            <a:pPr>
              <a:buFont typeface="Arial" panose="020B0604020202020204" pitchFamily="34" charset="0"/>
              <a:buChar char="•"/>
            </a:pPr>
            <a:r>
              <a:rPr lang="en-AU" b="0" dirty="0"/>
              <a:t>Passed 8-0-10 with one seemingly spurious comment (18425)</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617761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9/0/9 with 1 comment from the China NB (N18416)</a:t>
            </a:r>
          </a:p>
          <a:p>
            <a:pPr marL="233363" indent="-233363">
              <a:buFont typeface="Arial" panose="020B0604020202020204" pitchFamily="34" charset="0"/>
              <a:buChar char="•"/>
            </a:pPr>
            <a:r>
              <a:rPr lang="en-AU" b="0" dirty="0"/>
              <a:t>(Feb 2025) Draft comment response prepared for consideration at the March 2025 plenary</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30154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7/0/11 with 1 comment from the China NB (N18417)</a:t>
            </a:r>
          </a:p>
          <a:p>
            <a:pPr marL="233363" indent="-233363">
              <a:buFont typeface="Arial" panose="020B0604020202020204" pitchFamily="34" charset="0"/>
              <a:buChar char="•"/>
            </a:pPr>
            <a:r>
              <a:rPr lang="en-AU" b="0" dirty="0"/>
              <a:t>(Feb 2025) Draft comment response prepared for consideration at the March 2025 plenary</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495865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closes 26 October 2024</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the usual IEEE 802.1X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 (submitted: N</a:t>
            </a:r>
            <a:r>
              <a:rPr lang="en-US" b="0" i="0" u="none" strike="noStrike" dirty="0">
                <a:solidFill>
                  <a:srgbClr val="000000"/>
                </a:solidFill>
                <a:effectLst/>
                <a:latin typeface="Helvetica" pitchFamily="2" charset="0"/>
              </a:rPr>
              <a:t>18413)</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076935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(27 Nov 2024) passed 9/0/9 with 1 comment from the China NB (N</a:t>
            </a:r>
            <a:r>
              <a:rPr lang="en-US" b="0" i="0" u="none" strike="noStrike" dirty="0">
                <a:solidFill>
                  <a:srgbClr val="000000"/>
                </a:solidFill>
                <a:effectLst/>
                <a:latin typeface="Helvetica" pitchFamily="2" charset="0"/>
              </a:rPr>
              <a:t>18408)</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617637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pPr lvl="1"/>
            <a:r>
              <a:rPr lang="en-AU" dirty="0"/>
              <a:t>(Nov 2024) D2.1 sent for information</a:t>
            </a:r>
          </a:p>
          <a:p>
            <a:pPr lvl="1"/>
            <a:r>
              <a:rPr lang="en-AU" dirty="0"/>
              <a:t>(Feb 2024) Published by IEEE</a:t>
            </a:r>
          </a:p>
          <a:p>
            <a:r>
              <a:rPr lang="en-US" dirty="0"/>
              <a:t>60-day</a:t>
            </a:r>
            <a:r>
              <a:rPr lang="en-AU" dirty="0"/>
              <a:t> pre-ballot: </a:t>
            </a:r>
            <a:r>
              <a:rPr lang="en-AU" dirty="0">
                <a:solidFill>
                  <a:schemeClr val="accent2"/>
                </a:solidFill>
              </a:rPr>
              <a:t>waiting</a:t>
            </a:r>
          </a:p>
          <a:p>
            <a:pPr marL="234950" indent="-234950">
              <a:buFont typeface="Arial" panose="020B0604020202020204" pitchFamily="34" charset="0"/>
              <a:buChar char="•"/>
            </a:pPr>
            <a:r>
              <a:rPr lang="en-AU" b="0" dirty="0"/>
              <a:t>(5 Mar 2025) Request for ballot submitted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5686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a:t>
            </a:r>
          </a:p>
          <a:p>
            <a:pPr lvl="1"/>
            <a:r>
              <a:rPr lang="en-AU" dirty="0"/>
              <a:t>(Jun 2024) Sent for information</a:t>
            </a:r>
          </a:p>
          <a:p>
            <a:r>
              <a:rPr lang="en-US" dirty="0"/>
              <a:t>60-day</a:t>
            </a:r>
            <a:r>
              <a:rPr lang="en-AU" dirty="0"/>
              <a:t> pre-ballot: </a:t>
            </a:r>
            <a:r>
              <a:rPr lang="en-AU" dirty="0">
                <a:solidFill>
                  <a:schemeClr val="accent2"/>
                </a:solidFill>
              </a:rPr>
              <a:t>waiting</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1512659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Draft 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519863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588508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795304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b="0" dirty="0"/>
              <a:t>Passed on a vote of 7-1-11</a:t>
            </a:r>
          </a:p>
          <a:p>
            <a:pPr lvl="2">
              <a:spcBef>
                <a:spcPts val="600"/>
              </a:spcBef>
              <a:buFont typeface="Arial" panose="020B0604020202020204" pitchFamily="34" charset="0"/>
              <a:buChar char="•"/>
            </a:pPr>
            <a:r>
              <a:rPr lang="en-US" dirty="0"/>
              <a:t>China NB comments:</a:t>
            </a:r>
          </a:p>
          <a:p>
            <a:pPr lvl="3">
              <a:spcBef>
                <a:spcPts val="600"/>
              </a:spcBef>
              <a:buFont typeface="Arial" panose="020B0604020202020204" pitchFamily="34" charset="0"/>
              <a:buChar char="•"/>
            </a:pPr>
            <a:r>
              <a:rPr lang="en-US" sz="1600" b="0" dirty="0"/>
              <a:t>No integral security mechanism</a:t>
            </a:r>
          </a:p>
          <a:p>
            <a:pPr lvl="3">
              <a:spcBef>
                <a:spcPts val="600"/>
              </a:spcBef>
              <a:buFont typeface="Arial" panose="020B0604020202020204" pitchFamily="34" charset="0"/>
              <a:buChar char="•"/>
            </a:pPr>
            <a:r>
              <a:rPr lang="en-US" sz="1600" dirty="0"/>
              <a:t>IEEE negative </a:t>
            </a:r>
            <a:r>
              <a:rPr lang="en-US" sz="1600" dirty="0" err="1"/>
              <a:t>LoAs</a:t>
            </a:r>
            <a:r>
              <a:rPr lang="en-US" sz="1600" dirty="0"/>
              <a:t> should be disqualifying and prevent balloting under PSDO</a:t>
            </a:r>
          </a:p>
          <a:p>
            <a:pPr lvl="2">
              <a:spcBef>
                <a:spcPts val="600"/>
              </a:spcBef>
              <a:buFont typeface="Arial" panose="020B0604020202020204" pitchFamily="34" charset="0"/>
              <a:buChar char="•"/>
            </a:pPr>
            <a:r>
              <a:rPr lang="en-US" b="0" dirty="0"/>
              <a:t>Response to ballot comments </a:t>
            </a:r>
            <a:r>
              <a:rPr lang="en-US" dirty="0"/>
              <a:t>posted 26 June 24 (N18270)</a:t>
            </a:r>
            <a:endParaRPr lang="en-US"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80872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395751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(former 802.11 WG Chair)</a:t>
            </a:r>
          </a:p>
          <a:p>
            <a:pPr lvl="1"/>
            <a:r>
              <a:rPr lang="en-AU" dirty="0"/>
              <a:t>Peter Yee</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3203830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p>
          <a:p>
            <a:pPr marL="0" indent="0">
              <a:spcBef>
                <a:spcPts val="0"/>
              </a:spcBef>
            </a:pPr>
            <a:endParaRPr lang="en-US"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Andrew Myles has put together his thoughts on resolving the IEEE 802.11ax approval blockage in ISO:</a:t>
            </a:r>
          </a:p>
          <a:p>
            <a:pPr marL="0" indent="0">
              <a:spcBef>
                <a:spcPts val="0"/>
              </a:spcBef>
            </a:pPr>
            <a:r>
              <a:rPr lang="en-AU" b="0" dirty="0">
                <a:hlinkClick r:id="rId2"/>
              </a:rPr>
              <a:t>https://mentor.ieee.org/802.11/dcn/24/11-24-1721-00-0jtc-resolving-the-802-11ax-approval-blockage-in-iso.pptx</a:t>
            </a:r>
            <a:endParaRPr lang="en-US" b="0" dirty="0">
              <a:solidFill>
                <a:srgbClr val="000000"/>
              </a:solidFill>
              <a:latin typeface="Aptos" panose="020B0004020202020204" pitchFamily="34" charset="0"/>
            </a:endParaRPr>
          </a:p>
          <a:p>
            <a:pPr marL="0" indent="0">
              <a:spcBef>
                <a:spcPts val="0"/>
              </a:spcBef>
            </a:pPr>
            <a:endParaRPr lang="en-US" b="0"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 there is an accompanying letter that he would like to see sent to the relevant IEEE 802.11ax patent holders:</a:t>
            </a:r>
          </a:p>
          <a:p>
            <a:pPr marL="0" indent="0">
              <a:spcBef>
                <a:spcPts val="0"/>
              </a:spcBef>
            </a:pPr>
            <a:r>
              <a:rPr lang="en-AU" b="0" dirty="0">
                <a:hlinkClick r:id="rId3"/>
              </a:rPr>
              <a:t>https://mentor.ieee.org/802.11/dcn/24/11-24-1722-01-0jtc-proposed-letter-to-11ax-patent-holders.docx</a:t>
            </a:r>
            <a:endParaRPr lang="en-US" b="0" dirty="0">
              <a:solidFill>
                <a:srgbClr val="000000"/>
              </a:solidFill>
              <a:latin typeface="Aptos" panose="020B0004020202020204" pitchFamily="34" charset="0"/>
            </a:endParaRPr>
          </a:p>
          <a:p>
            <a:pPr marL="0" indent="0">
              <a:spcBef>
                <a:spcPts val="0"/>
              </a:spcBef>
            </a:pPr>
            <a:endParaRPr lang="en-AU" b="0" dirty="0"/>
          </a:p>
          <a:p>
            <a:pPr marL="0" indent="0">
              <a:spcBef>
                <a:spcPts val="0"/>
              </a:spcBef>
            </a:pPr>
            <a:r>
              <a:rPr lang="en-AU" b="0" dirty="0"/>
              <a:t>These subsume the LinkedIn posts that were noted previously.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15197910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7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4859251"/>
              </p:ext>
            </p:extLst>
          </p:nvPr>
        </p:nvGraphicFramePr>
        <p:xfrm>
          <a:off x="152399" y="1524000"/>
          <a:ext cx="8839199" cy="29260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534105398"/>
                  </a:ext>
                </a:extLst>
              </a:tr>
              <a:tr h="271325">
                <a:tc>
                  <a:txBody>
                    <a:bodyPr/>
                    <a:lstStyle/>
                    <a:p>
                      <a:pPr algn="l"/>
                      <a:r>
                        <a:rPr lang="en-AU" sz="1600" b="0" dirty="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endParaRPr lang="en-AU" sz="1600" b="0" dirty="0">
                        <a:solidFill>
                          <a:schemeClr val="tx1"/>
                        </a:solidFill>
                        <a:latin typeface="+mj-lt"/>
                      </a:endParaRPr>
                    </a:p>
                  </a:txBody>
                  <a:tcPr marL="115147" marR="115147"/>
                </a:tc>
                <a:extLst>
                  <a:ext uri="{0D108BD9-81ED-4DB2-BD59-A6C34878D82A}">
                    <a16:rowId xmlns:a16="http://schemas.microsoft.com/office/drawing/2014/main" val="80361086"/>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p>
                  </a:txBody>
                  <a:tcPr marL="115147" marR="115147"/>
                </a:tc>
                <a:extLst>
                  <a:ext uri="{0D108BD9-81ED-4DB2-BD59-A6C34878D82A}">
                    <a16:rowId xmlns:a16="http://schemas.microsoft.com/office/drawing/2014/main" val="1154290473"/>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719737466"/>
                  </a:ext>
                </a:extLst>
              </a:tr>
              <a:tr h="271325">
                <a:tc>
                  <a:txBody>
                    <a:bodyPr/>
                    <a:lstStyle/>
                    <a:p>
                      <a:pPr algn="l"/>
                      <a:r>
                        <a:rPr lang="en-AU" sz="1600" b="0">
                          <a:solidFill>
                            <a:schemeClr val="tx1"/>
                          </a:solidFill>
                          <a:highlight>
                            <a:srgbClr val="FFFF00"/>
                          </a:highlight>
                          <a:latin typeface="+mj-lt"/>
                          <a:cs typeface="Arial" panose="020B0604020202020204" pitchFamily="34" charset="0"/>
                        </a:rPr>
                        <a:t>.13</a:t>
                      </a:r>
                    </a:p>
                  </a:txBody>
                  <a:tcPr marL="115147" marR="115147"/>
                </a:tc>
                <a:tc>
                  <a:txBody>
                    <a:bodyPr/>
                    <a:lstStyle/>
                    <a:p>
                      <a:pPr algn="ctr"/>
                      <a:r>
                        <a:rPr lang="en-AU" sz="1600" b="0" dirty="0">
                          <a:solidFill>
                            <a:schemeClr val="accent2"/>
                          </a:solidFill>
                          <a:highlight>
                            <a:srgbClr val="FFFF00"/>
                          </a:highlight>
                          <a:latin typeface="+mj-lt"/>
                          <a:cs typeface="Arial" panose="020B0604020202020204" pitchFamily="34" charset="0"/>
                        </a:rPr>
                        <a:t>Std</a:t>
                      </a:r>
                    </a:p>
                  </a:txBody>
                  <a:tcPr marL="115147" marR="115147"/>
                </a:tc>
                <a:tc>
                  <a:txBody>
                    <a:bodyPr/>
                    <a:lstStyle/>
                    <a:p>
                      <a:pPr algn="ctr"/>
                      <a:r>
                        <a:rPr lang="en-AU" sz="1600" b="0" dirty="0">
                          <a:solidFill>
                            <a:schemeClr val="tx1"/>
                          </a:solidFill>
                          <a:highlight>
                            <a:srgbClr val="FFFF00"/>
                          </a:highlight>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highlight>
                            <a:srgbClr val="FFFF00"/>
                          </a:highlight>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highlight>
                            <a:srgbClr val="FFFF00"/>
                          </a:highlight>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highlight>
                            <a:srgbClr val="FFFF00"/>
                          </a:highlight>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highlight>
                            <a:srgbClr val="FFFF00"/>
                          </a:highlight>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highlight>
                            <a:srgbClr val="FFFF00"/>
                          </a:highlight>
                          <a:latin typeface="+mj-lt"/>
                        </a:rPr>
                        <a:t>-</a:t>
                      </a:r>
                    </a:p>
                  </a:txBody>
                  <a:tcPr marL="115147" marR="115147"/>
                </a:tc>
                <a:extLst>
                  <a:ext uri="{0D108BD9-81ED-4DB2-BD59-A6C34878D82A}">
                    <a16:rowId xmlns:a16="http://schemas.microsoft.com/office/drawing/2014/main" val="695306217"/>
                  </a:ext>
                </a:extLst>
              </a:tr>
              <a:tr h="271325">
                <a:tc>
                  <a:txBody>
                    <a:bodyPr/>
                    <a:lstStyle/>
                    <a:p>
                      <a:pPr algn="l"/>
                      <a:r>
                        <a:rPr lang="en-AU" sz="1600" b="0" dirty="0">
                          <a:solidFill>
                            <a:schemeClr val="tx1"/>
                          </a:solidFill>
                          <a:highlight>
                            <a:srgbClr val="FFFF00"/>
                          </a:highlight>
                          <a:latin typeface="+mj-lt"/>
                          <a:cs typeface="Arial" panose="020B0604020202020204" pitchFamily="34" charset="0"/>
                        </a:rPr>
                        <a:t>.6</a:t>
                      </a:r>
                    </a:p>
                  </a:txBody>
                  <a:tcPr marL="115147" marR="115147"/>
                </a:tc>
                <a:tc>
                  <a:txBody>
                    <a:bodyPr/>
                    <a:lstStyle/>
                    <a:p>
                      <a:pPr algn="ctr"/>
                      <a:r>
                        <a:rPr lang="en-AU" sz="1600" b="0" dirty="0">
                          <a:solidFill>
                            <a:schemeClr val="accent2"/>
                          </a:solidFill>
                          <a:highlight>
                            <a:srgbClr val="FFFF00"/>
                          </a:highlight>
                          <a:latin typeface="+mj-lt"/>
                          <a:cs typeface="Arial" panose="020B0604020202020204" pitchFamily="34" charset="0"/>
                        </a:rPr>
                        <a:t>Waiting</a:t>
                      </a:r>
                    </a:p>
                  </a:txBody>
                  <a:tcPr marL="115147" marR="115147"/>
                </a:tc>
                <a:tc>
                  <a:txBody>
                    <a:bodyPr/>
                    <a:lstStyle/>
                    <a:p>
                      <a:pPr algn="ctr"/>
                      <a:r>
                        <a:rPr lang="en-AU" sz="1600" b="0" dirty="0">
                          <a:solidFill>
                            <a:schemeClr val="tx1"/>
                          </a:solidFill>
                          <a:highlight>
                            <a:srgbClr val="FFFF00"/>
                          </a:highlight>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highlight>
                            <a:srgbClr val="FFFF00"/>
                          </a:highlight>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highlight>
                            <a:srgbClr val="FFFF00"/>
                          </a:highlight>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highlight>
                            <a:srgbClr val="FFFF00"/>
                          </a:highlight>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highlight>
                            <a:srgbClr val="FFFF00"/>
                          </a:highlight>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highlight>
                            <a:srgbClr val="FFFF00"/>
                          </a:highlight>
                          <a:latin typeface="+mj-lt"/>
                        </a:rPr>
                        <a:t>-</a:t>
                      </a:r>
                    </a:p>
                  </a:txBody>
                  <a:tcPr marL="115147" marR="115147"/>
                </a:tc>
                <a:extLst>
                  <a:ext uri="{0D108BD9-81ED-4DB2-BD59-A6C34878D82A}">
                    <a16:rowId xmlns:a16="http://schemas.microsoft.com/office/drawing/2014/main" val="146123019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96752496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3929152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68028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(13 Feb 25) Std. submitted for information</a:t>
            </a:r>
          </a:p>
          <a:p>
            <a:r>
              <a:rPr lang="en-US" dirty="0"/>
              <a:t>60-day</a:t>
            </a:r>
            <a:r>
              <a:rPr lang="en-AU" dirty="0"/>
              <a:t> pre-ballot: </a:t>
            </a:r>
            <a:r>
              <a:rPr lang="en-AU" dirty="0">
                <a:solidFill>
                  <a:schemeClr val="accent2"/>
                </a:solidFill>
              </a:rPr>
              <a:t>waiting</a:t>
            </a:r>
          </a:p>
          <a:p>
            <a:pPr lvl="2"/>
            <a:endParaRPr lang="en-AU" dirty="0"/>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76020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rgbClr val="00B050"/>
                </a:solidFill>
              </a:rPr>
              <a:t>passed</a:t>
            </a:r>
            <a:endParaRPr lang="en-AU" dirty="0">
              <a:solidFill>
                <a:schemeClr val="accent2"/>
              </a:solidFill>
            </a:endParaRPr>
          </a:p>
          <a:p>
            <a:pPr marL="182880" indent="-182880">
              <a:buFont typeface="Arial" panose="020B0604020202020204" pitchFamily="34" charset="0"/>
              <a:buChar char="•"/>
            </a:pPr>
            <a:r>
              <a:rPr lang="en-AU" b="0" dirty="0"/>
              <a:t>(Nov 2024) Closed 27 Nov 2024 (N</a:t>
            </a:r>
            <a:r>
              <a:rPr lang="en-US" b="0" i="0" u="none" strike="noStrike" dirty="0">
                <a:solidFill>
                  <a:srgbClr val="000000"/>
                </a:solidFill>
                <a:effectLst/>
                <a:latin typeface="Helvetica" pitchFamily="2" charset="0"/>
              </a:rPr>
              <a:t>18407</a:t>
            </a:r>
            <a:r>
              <a:rPr lang="en-AU" b="0" dirty="0"/>
              <a:t>)</a:t>
            </a:r>
          </a:p>
          <a:p>
            <a:pPr marL="182880" indent="-182880">
              <a:buFont typeface="Arial" panose="020B0604020202020204" pitchFamily="34" charset="0"/>
              <a:buChar char="•"/>
            </a:pPr>
            <a:r>
              <a:rPr lang="en-AU" b="0" dirty="0"/>
              <a:t>Passed 10/0/8 with 1 comment from the China NB</a:t>
            </a:r>
          </a:p>
          <a:p>
            <a:pPr marL="182880" indent="-182880">
              <a:buFont typeface="Arial" panose="020B0604020202020204" pitchFamily="34" charset="0"/>
              <a:buChar char="•"/>
            </a:pPr>
            <a:r>
              <a:rPr lang="en-AU" b="0" dirty="0"/>
              <a:t>(Feb 2025) Comment response sent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4652629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Ballot closed 23 July 2024</a:t>
            </a:r>
          </a:p>
          <a:p>
            <a:pPr>
              <a:buFont typeface="Arial" panose="020B0604020202020204" pitchFamily="34" charset="0"/>
              <a:buChar char="•"/>
            </a:pPr>
            <a:r>
              <a:rPr lang="en-AU" b="0" dirty="0"/>
              <a:t>Passed 9/1/7 with 1 comment from the China NB</a:t>
            </a:r>
          </a:p>
          <a:p>
            <a:pPr>
              <a:buFont typeface="Arial" panose="020B0604020202020204" pitchFamily="34" charset="0"/>
              <a:buChar char="•"/>
            </a:pPr>
            <a:r>
              <a:rPr lang="en-AU" b="0" dirty="0"/>
              <a:t>Comment responses posted 6 Feb 2025 (N</a:t>
            </a:r>
            <a:r>
              <a:rPr lang="en-US" b="0" i="0" u="none" strike="noStrike" dirty="0">
                <a:solidFill>
                  <a:srgbClr val="000000"/>
                </a:solidFill>
                <a:effectLst/>
                <a:latin typeface="Helvetica" pitchFamily="2" charset="0"/>
              </a:rPr>
              <a:t>18423</a:t>
            </a:r>
            <a:r>
              <a:rPr lang="en-AU" b="0"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843948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27511148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t>Passed 8 Nov 24 on a vote of 9-1-7 with 1 comment from the China NB</a:t>
            </a:r>
          </a:p>
          <a:p>
            <a:pPr>
              <a:buFont typeface="Arial" panose="020B0604020202020204" pitchFamily="34" charset="0"/>
              <a:buChar char="•"/>
            </a:pPr>
            <a:r>
              <a:rPr lang="en-AU" sz="1600" b="0" dirty="0"/>
              <a:t>Comment response posted 5 Feb 25 (N</a:t>
            </a:r>
            <a:r>
              <a:rPr lang="en-US" sz="1600" b="0" i="0" u="none" strike="noStrike" dirty="0">
                <a:solidFill>
                  <a:srgbClr val="000000"/>
                </a:solidFill>
                <a:effectLst/>
                <a:latin typeface="Helvetica" pitchFamily="2" charset="0"/>
              </a:rPr>
              <a:t>18424)</a:t>
            </a:r>
            <a:endParaRPr lang="en-AU" sz="1600"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301126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IPR issues have been discovered that will likely halt progress.</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93565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 and IEEE 802.15.6-2012 was inactivated on 30 March 2023</a:t>
            </a:r>
          </a:p>
          <a:p>
            <a:pPr>
              <a:buFont typeface="Arial" panose="020B0604020202020204" pitchFamily="34" charset="0"/>
              <a:buChar char="•"/>
            </a:pPr>
            <a:r>
              <a:rPr lang="en-AU" b="0" dirty="0"/>
              <a:t>IPR issues have been discovered that will likely halt progress.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556755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1 standard in the pipeline for adoption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757962"/>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r>
                        <a:rPr lang="en-AU" sz="1600" dirty="0">
                          <a:latin typeface="+mj-lt"/>
                          <a:cs typeface="Arial" panose="020B0604020202020204" pitchFamily="34" charset="0"/>
                        </a:rPr>
                        <a:t>.19.1</a:t>
                      </a:r>
                    </a:p>
                  </a:txBody>
                  <a:tcPr marL="115147" marR="115147"/>
                </a:tc>
                <a:tc>
                  <a:txBody>
                    <a:bodyPr/>
                    <a:lstStyle/>
                    <a:p>
                      <a:pPr algn="ctr"/>
                      <a:r>
                        <a:rPr lang="en-AU" sz="1600" dirty="0">
                          <a:solidFill>
                            <a:schemeClr val="tx1"/>
                          </a:solidFill>
                          <a:latin typeface="+mj-lt"/>
                        </a:rPr>
                        <a:t>-2018</a:t>
                      </a:r>
                    </a:p>
                  </a:txBody>
                  <a:tcPr marL="115147" marR="115147"/>
                </a:tc>
                <a:tc>
                  <a:txBody>
                    <a:bodyPr/>
                    <a:lstStyle/>
                    <a:p>
                      <a:pPr algn="ctr"/>
                      <a:r>
                        <a:rPr lang="en-AU" sz="1600" dirty="0">
                          <a:solidFill>
                            <a:schemeClr val="tx1"/>
                          </a:solidFill>
                          <a:latin typeface="+mj-lt"/>
                        </a:rPr>
                        <a:t>6 Feb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8068247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6142137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F17B5-D5D0-5675-F451-F2A79CEF7C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C0B061-BC88-26F1-0668-F637C08953E7}"/>
              </a:ext>
            </a:extLst>
          </p:cNvPr>
          <p:cNvSpPr>
            <a:spLocks noGrp="1"/>
          </p:cNvSpPr>
          <p:nvPr>
            <p:ph type="title"/>
          </p:nvPr>
        </p:nvSpPr>
        <p:spPr/>
        <p:txBody>
          <a:bodyPr/>
          <a:lstStyle/>
          <a:p>
            <a:r>
              <a:rPr lang="en-AU" sz="1600" dirty="0">
                <a:solidFill>
                  <a:schemeClr val="accent6"/>
                </a:solidFill>
              </a:rPr>
              <a:t>Wireless Network Coexistence Methods</a:t>
            </a:r>
            <a:br>
              <a:rPr lang="en-AU" dirty="0">
                <a:solidFill>
                  <a:schemeClr val="accent6"/>
                </a:solidFill>
              </a:rPr>
            </a:br>
            <a:r>
              <a:rPr lang="en-AU" dirty="0">
                <a:solidFill>
                  <a:schemeClr val="accent6"/>
                </a:solidFill>
              </a:rPr>
              <a:t>IEEE 802.19.1</a:t>
            </a:r>
            <a:br>
              <a:rPr lang="en-AU" dirty="0">
                <a:solidFill>
                  <a:schemeClr val="accent6"/>
                </a:solidFill>
              </a:rPr>
            </a:br>
            <a:endParaRPr lang="en-AU" dirty="0">
              <a:solidFill>
                <a:schemeClr val="accent6"/>
              </a:solidFill>
            </a:endParaRPr>
          </a:p>
        </p:txBody>
      </p:sp>
      <p:sp>
        <p:nvSpPr>
          <p:cNvPr id="10" name="Content Placeholder 9">
            <a:extLst>
              <a:ext uri="{FF2B5EF4-FFF2-40B4-BE49-F238E27FC236}">
                <a16:creationId xmlns:a16="http://schemas.microsoft.com/office/drawing/2014/main" id="{5546C24F-2EA0-7B9F-5CE0-446753654463}"/>
              </a:ext>
            </a:extLst>
          </p:cNvPr>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GB" dirty="0">
                <a:latin typeface="Arial" panose="020B0604020202020204" pitchFamily="34" charset="0"/>
              </a:rPr>
              <a:t>(Jul 2024) LMSC decision taken to forward for information despite known negative </a:t>
            </a:r>
            <a:r>
              <a:rPr lang="en-GB" dirty="0" err="1">
                <a:latin typeface="Arial" panose="020B0604020202020204" pitchFamily="34" charset="0"/>
              </a:rPr>
              <a:t>LoA</a:t>
            </a:r>
            <a:endParaRPr lang="en-GB" dirty="0">
              <a:latin typeface="Arial" panose="020B0604020202020204" pitchFamily="34" charset="0"/>
            </a:endParaRPr>
          </a:p>
          <a:p>
            <a:pPr lvl="1"/>
            <a:r>
              <a:rPr lang="en-GB" dirty="0">
                <a:latin typeface="Arial" panose="020B0604020202020204" pitchFamily="34" charset="0"/>
              </a:rPr>
              <a:t>(Feb 2025) Submitted for information (N</a:t>
            </a:r>
            <a:r>
              <a:rPr lang="en-US" b="0" i="0" u="none" strike="noStrike" dirty="0">
                <a:solidFill>
                  <a:srgbClr val="000000"/>
                </a:solidFill>
                <a:effectLst/>
                <a:latin typeface="Helvetica" pitchFamily="2" charset="0"/>
              </a:rPr>
              <a:t>18426</a:t>
            </a:r>
            <a:r>
              <a:rPr lang="en-GB" dirty="0">
                <a:latin typeface="Arial" panose="020B0604020202020204" pitchFamily="34" charset="0"/>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a:extLst>
              <a:ext uri="{FF2B5EF4-FFF2-40B4-BE49-F238E27FC236}">
                <a16:creationId xmlns:a16="http://schemas.microsoft.com/office/drawing/2014/main" id="{82F3B7F1-9E83-F220-B256-02571801C89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3398F9EE-3B62-F2FB-0F92-8D029DCF0292}"/>
              </a:ext>
            </a:extLst>
          </p:cNvPr>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5226100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The LMSC has determined that IEEE 802.19.1 will be held forwarded anyhow.</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1771896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22230226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29155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015021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proposes to hold a plenary meeting in June 2025 in London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2-6 June 2025</a:t>
            </a:r>
          </a:p>
          <a:p>
            <a:r>
              <a:rPr lang="en-AU" dirty="0"/>
              <a:t>Location</a:t>
            </a:r>
          </a:p>
          <a:p>
            <a:pPr lvl="1"/>
            <a:r>
              <a:rPr lang="en-AU" dirty="0"/>
              <a:t>BSI, London, UK</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June 2025</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297958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22BDA-44E5-1C72-7EA5-8CFE59628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19C94-E159-48DF-A3DF-0B91FFA5F09E}"/>
              </a:ext>
            </a:extLst>
          </p:cNvPr>
          <p:cNvSpPr>
            <a:spLocks noGrp="1"/>
          </p:cNvSpPr>
          <p:nvPr>
            <p:ph type="title"/>
          </p:nvPr>
        </p:nvSpPr>
        <p:spPr/>
        <p:txBody>
          <a:bodyPr/>
          <a:lstStyle/>
          <a:p>
            <a:r>
              <a:rPr lang="en-AU" dirty="0"/>
              <a:t>SC 6/WG 1 proposes to hold an interim meeting in March 2025 in Nanjing, CN</a:t>
            </a:r>
          </a:p>
        </p:txBody>
      </p:sp>
      <p:sp>
        <p:nvSpPr>
          <p:cNvPr id="4" name="Footer Placeholder 3">
            <a:extLst>
              <a:ext uri="{FF2B5EF4-FFF2-40B4-BE49-F238E27FC236}">
                <a16:creationId xmlns:a16="http://schemas.microsoft.com/office/drawing/2014/main" id="{449E48A8-BE30-F2A8-D472-E9B5570E3991}"/>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E0A27C1-266D-E03B-33EC-8FF9FB59858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
        <p:nvSpPr>
          <p:cNvPr id="6" name="Content Placeholder 2">
            <a:extLst>
              <a:ext uri="{FF2B5EF4-FFF2-40B4-BE49-F238E27FC236}">
                <a16:creationId xmlns:a16="http://schemas.microsoft.com/office/drawing/2014/main" id="{8955340D-81BA-4F11-F4CD-2D0922C99A2B}"/>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a:t>
            </a:r>
          </a:p>
          <a:p>
            <a:pPr lvl="2"/>
            <a:r>
              <a:rPr lang="en-AU" dirty="0"/>
              <a:t>WG 7 meeting</a:t>
            </a:r>
          </a:p>
          <a:p>
            <a:r>
              <a:rPr lang="en-AU" dirty="0"/>
              <a:t>Dates</a:t>
            </a:r>
          </a:p>
          <a:p>
            <a:pPr lvl="1"/>
            <a:r>
              <a:rPr lang="en-AU" dirty="0"/>
              <a:t>25-28 March 2025</a:t>
            </a:r>
          </a:p>
          <a:p>
            <a:r>
              <a:rPr lang="en-AU" dirty="0"/>
              <a:t>Location</a:t>
            </a:r>
          </a:p>
          <a:p>
            <a:pPr lvl="1"/>
            <a:r>
              <a:rPr lang="en-US" dirty="0" err="1">
                <a:effectLst/>
                <a:latin typeface="Arial" panose="020B0604020202020204" pitchFamily="34" charset="0"/>
              </a:rPr>
              <a:t>Jinling</a:t>
            </a:r>
            <a:r>
              <a:rPr lang="en-US" dirty="0">
                <a:effectLst/>
                <a:latin typeface="Arial" panose="020B0604020202020204" pitchFamily="34" charset="0"/>
              </a:rPr>
              <a:t> Institute of Technology</a:t>
            </a:r>
            <a:r>
              <a:rPr lang="en-AU" dirty="0"/>
              <a:t>, Nanjing, CN</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4A9857A7-D01D-6774-EB1E-2157A20AD0FE}"/>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1 Jan 2025: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a:t>
            </a:r>
          </a:p>
          <a:p>
            <a:pPr lvl="1"/>
            <a:r>
              <a:rPr lang="en-AU" sz="1800" kern="0" dirty="0"/>
              <a:t>11 Mar 2025: Registration deadline</a:t>
            </a:r>
          </a:p>
        </p:txBody>
      </p:sp>
    </p:spTree>
    <p:extLst>
      <p:ext uri="{BB962C8B-B14F-4D97-AF65-F5344CB8AC3E}">
        <p14:creationId xmlns:p14="http://schemas.microsoft.com/office/powerpoint/2010/main" val="5120910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Draft agenda topics for the WG 1 interim meeting include</a:t>
            </a:r>
          </a:p>
        </p:txBody>
      </p:sp>
      <p:sp>
        <p:nvSpPr>
          <p:cNvPr id="3" name="Content Placeholder 2"/>
          <p:cNvSpPr>
            <a:spLocks noGrp="1"/>
          </p:cNvSpPr>
          <p:nvPr>
            <p:ph idx="1"/>
          </p:nvPr>
        </p:nvSpPr>
        <p:spPr>
          <a:xfrm>
            <a:off x="655834" y="1752600"/>
            <a:ext cx="7772400" cy="4114800"/>
          </a:xfrm>
        </p:spPr>
        <p:txBody>
          <a:bodyPr/>
          <a:lstStyle/>
          <a:p>
            <a:pPr lvl="1"/>
            <a:r>
              <a:rPr lang="en-US" dirty="0">
                <a:effectLst/>
                <a:latin typeface="Arial" panose="020B0604020202020204" pitchFamily="34" charset="0"/>
              </a:rPr>
              <a:t>PWI on APGAN (Automobile Proving Ground Area Network) Wireless</a:t>
            </a:r>
            <a:br>
              <a:rPr lang="en-US" dirty="0"/>
            </a:br>
            <a:r>
              <a:rPr lang="en-US" dirty="0">
                <a:effectLst/>
                <a:latin typeface="Arial" panose="020B0604020202020204" pitchFamily="34" charset="0"/>
              </a:rPr>
              <a:t>and Radio Communications</a:t>
            </a:r>
            <a:endParaRPr lang="en-AU" dirty="0">
              <a:effectLst/>
              <a:latin typeface="Arial" panose="020B0604020202020204" pitchFamily="34" charset="0"/>
            </a:endParaRPr>
          </a:p>
          <a:p>
            <a:pPr lvl="1"/>
            <a:r>
              <a:rPr lang="en-US" dirty="0">
                <a:effectLst/>
                <a:latin typeface="Arial" panose="020B0604020202020204" pitchFamily="34" charset="0"/>
              </a:rPr>
              <a:t>PWI on RIS-</a:t>
            </a:r>
            <a:r>
              <a:rPr lang="en-US" dirty="0" err="1">
                <a:effectLst/>
                <a:latin typeface="Arial" panose="020B0604020202020204" pitchFamily="34" charset="0"/>
              </a:rPr>
              <a:t>Wcom</a:t>
            </a:r>
            <a:r>
              <a:rPr lang="en-US" dirty="0">
                <a:effectLst/>
                <a:latin typeface="Arial" panose="020B0604020202020204" pitchFamily="34" charset="0"/>
              </a:rPr>
              <a:t> (RIS assisted Wireless Communication)</a:t>
            </a:r>
            <a:endParaRPr lang="en-AU" dirty="0">
              <a:latin typeface="Arial" panose="020B0604020202020204" pitchFamily="34" charset="0"/>
            </a:endParaRPr>
          </a:p>
          <a:p>
            <a:pPr lvl="1"/>
            <a:r>
              <a:rPr lang="en-US" dirty="0">
                <a:effectLst/>
                <a:latin typeface="Arial" panose="020B0604020202020204" pitchFamily="34" charset="0"/>
              </a:rPr>
              <a:t>PWI on UPSCA (UAS protection against Stealthy Cyber Attacks)</a:t>
            </a:r>
            <a:endParaRPr lang="en-AU" dirty="0">
              <a:effectLst/>
              <a:latin typeface="Arial" panose="020B0604020202020204" pitchFamily="34" charset="0"/>
            </a:endParaRPr>
          </a:p>
          <a:p>
            <a:pPr lvl="1"/>
            <a:r>
              <a:rPr lang="en-US" dirty="0">
                <a:effectLst/>
                <a:latin typeface="Arial" panose="020B0604020202020204" pitchFamily="34" charset="0"/>
              </a:rPr>
              <a:t>Summary of Voting on 3rd NP ballot of ISO/IEC 13925</a:t>
            </a:r>
            <a:r>
              <a:rPr lang="en-AU" dirty="0">
                <a:latin typeface="Arial" panose="020B0604020202020204" pitchFamily="34" charset="0"/>
              </a:rPr>
              <a:t> (</a:t>
            </a:r>
            <a:r>
              <a:rPr lang="en-US" dirty="0">
                <a:effectLst/>
                <a:latin typeface="Arial" panose="020B0604020202020204" pitchFamily="34" charset="0"/>
              </a:rPr>
              <a:t>PHY specification based on licensed narrowband in field area network for Smart Grid</a:t>
            </a:r>
            <a:r>
              <a:rPr lang="en-AU" dirty="0">
                <a:latin typeface="Arial" panose="020B0604020202020204" pitchFamily="34" charset="0"/>
              </a:rPr>
              <a:t>)</a:t>
            </a:r>
          </a:p>
          <a:p>
            <a:pPr lvl="1"/>
            <a:r>
              <a:rPr lang="en-US" dirty="0">
                <a:effectLst/>
                <a:latin typeface="Arial" panose="020B0604020202020204" pitchFamily="34" charset="0"/>
              </a:rPr>
              <a:t>PWI CSR-DFFS (Communication Security Requirement for Drone</a:t>
            </a:r>
            <a:br>
              <a:rPr lang="en-US" dirty="0"/>
            </a:br>
            <a:r>
              <a:rPr lang="en-US" dirty="0">
                <a:effectLst/>
                <a:latin typeface="Arial" panose="020B0604020202020204" pitchFamily="34" charset="0"/>
              </a:rPr>
              <a:t>Formation Flight Show)</a:t>
            </a:r>
            <a:endParaRPr lang="en-AU" dirty="0">
              <a:effectLst/>
              <a:latin typeface="Arial" panose="020B0604020202020204" pitchFamily="34" charset="0"/>
            </a:endParaRPr>
          </a:p>
          <a:p>
            <a:pPr lvl="1"/>
            <a:r>
              <a:rPr lang="en-US" dirty="0">
                <a:effectLst/>
                <a:latin typeface="Arial" panose="020B0604020202020204" pitchFamily="34" charset="0"/>
              </a:rPr>
              <a:t>PWI SGSD (Smart Grid Stealthy Defense)</a:t>
            </a:r>
            <a:endParaRPr lang="en-AU" dirty="0">
              <a:latin typeface="Arial" panose="020B0604020202020204" pitchFamily="34" charset="0"/>
            </a:endParaRPr>
          </a:p>
          <a:p>
            <a:pPr lvl="1"/>
            <a:r>
              <a:rPr lang="en-US" dirty="0">
                <a:effectLst/>
                <a:latin typeface="Arial" panose="020B0604020202020204" pitchFamily="34" charset="0"/>
              </a:rPr>
              <a:t>PWI GD-CSP-PQC (Guidelines for Designing Communication Security</a:t>
            </a:r>
            <a:br>
              <a:rPr lang="en-US" dirty="0"/>
            </a:br>
            <a:r>
              <a:rPr lang="en-US" dirty="0">
                <a:effectLst/>
                <a:latin typeface="Arial" panose="020B0604020202020204" pitchFamily="34" charset="0"/>
              </a:rPr>
              <a:t>Protocols in the Context of Migration to Post-quantum Cryptography)</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9312439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E520-6058-E715-8E4D-9E1C9712D51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0ACC048-5706-7427-91C1-65A4FFD64E1C}"/>
              </a:ext>
            </a:extLst>
          </p:cNvPr>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a:extLst>
              <a:ext uri="{FF2B5EF4-FFF2-40B4-BE49-F238E27FC236}">
                <a16:creationId xmlns:a16="http://schemas.microsoft.com/office/drawing/2014/main" id="{26496936-02B3-4B3A-8AAA-78B1821FA26B}"/>
              </a:ext>
            </a:extLst>
          </p:cNvPr>
          <p:cNvSpPr>
            <a:spLocks noGrp="1"/>
          </p:cNvSpPr>
          <p:nvPr>
            <p:ph idx="1"/>
          </p:nvPr>
        </p:nvSpPr>
        <p:spPr/>
        <p:txBody>
          <a:bodyPr/>
          <a:lstStyle/>
          <a:p>
            <a:pPr lvl="1"/>
            <a:r>
              <a:rPr lang="en-AU" dirty="0"/>
              <a:t>Note, however: </a:t>
            </a:r>
            <a:r>
              <a:rPr lang="en-AU" dirty="0">
                <a:hlinkClick r:id="rId2"/>
              </a:rPr>
              <a:t>https://</a:t>
            </a:r>
            <a:r>
              <a:rPr lang="en-AU" dirty="0" err="1">
                <a:hlinkClick r:id="rId2"/>
              </a:rPr>
              <a:t>standards.ieee.org</a:t>
            </a:r>
            <a:r>
              <a:rPr lang="en-AU" dirty="0">
                <a:hlinkClick r:id="rId2"/>
              </a:rPr>
              <a:t>/about/policies/</a:t>
            </a:r>
            <a:r>
              <a:rPr lang="en-AU" dirty="0" err="1">
                <a:hlinkClick r:id="rId2"/>
              </a:rPr>
              <a:t>opman</a:t>
            </a:r>
            <a:r>
              <a:rPr lang="en-AU" dirty="0">
                <a:hlinkClick r:id="rId2"/>
              </a:rPr>
              <a:t>/sect7/</a:t>
            </a:r>
            <a:endParaRPr lang="en-AU" dirty="0"/>
          </a:p>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a:extLst>
              <a:ext uri="{FF2B5EF4-FFF2-40B4-BE49-F238E27FC236}">
                <a16:creationId xmlns:a16="http://schemas.microsoft.com/office/drawing/2014/main" id="{2870FF0B-D323-0B88-723C-4BCAF6246FD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188C035-FB07-BC12-90BC-822D6A2F7C76}"/>
              </a:ext>
            </a:extLst>
          </p:cNvPr>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0395705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will adjourn 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January 2025, adjourns</a:t>
            </a:r>
          </a:p>
          <a:p>
            <a:pPr lvl="2"/>
            <a:r>
              <a:rPr lang="en-AU" dirty="0"/>
              <a:t>By consent</a:t>
            </a:r>
            <a:endParaRPr lang="en-US"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3233178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3176505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2852344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7100453" y="6523038"/>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28434</Words>
  <Application>Microsoft Macintosh PowerPoint</Application>
  <PresentationFormat>On-screen Show (4:3)</PresentationFormat>
  <Paragraphs>3834</Paragraphs>
  <Slides>266</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266</vt:i4>
      </vt:variant>
    </vt:vector>
  </HeadingPairs>
  <TitlesOfParts>
    <vt:vector size="274" baseType="lpstr">
      <vt:lpstr>Aptos</vt:lpstr>
      <vt:lpstr>Arial</vt:lpstr>
      <vt:lpstr>Calibri</vt:lpstr>
      <vt:lpstr>Helvetica</vt:lpstr>
      <vt:lpstr>Times New Roman</vt:lpstr>
      <vt:lpstr>Wingdings</vt:lpstr>
      <vt:lpstr>802-11-Submission</vt:lpstr>
      <vt:lpstr>Acrobat Document</vt:lpstr>
      <vt:lpstr>IEEE 802 JTC1 Standing Committee March 2025 agenda (mixed mode)</vt:lpstr>
      <vt:lpstr>This document will be used to provide information for any IEEE 802 JTC1 SC meetings in March 2025</vt:lpstr>
      <vt:lpstr>Registration is required for the IEEE 802 JTC1 SC meeting in March 2025</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11 March 2025 in the PM2 slot in Atlanta, GA, US</vt:lpstr>
      <vt:lpstr>The IEEE 802 JTC1 SC regular meeting has a high-level list of agenda items to be considered</vt:lpstr>
      <vt:lpstr>The IEEE 802 JTC1 SC will consider approving its agenda</vt:lpstr>
      <vt:lpstr>The IEEE 802 JTC1 SC will consider approval of the minutes of its January 2025 meeting</vt:lpstr>
      <vt:lpstr>The goals of the IEEE 802 JTC1 SC were reaffirmed by the IEEE 802 EC in July 2024</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110 standards through the PSDO adoption process, with 28 in-process</vt:lpstr>
      <vt:lpstr>IEEE 802.1 WG has sent 54 standards completely through the PSDO adoption process</vt:lpstr>
      <vt:lpstr>IEEE 802.1 WG has sent 54 standards completely through the PSDO adoption process</vt:lpstr>
      <vt:lpstr>IEEE 802.1 WG has sent 54 standards completely through the PSDO adoption process</vt:lpstr>
      <vt:lpstr>IEEE 802.1 WG has sent 54 standards completely through the PSDO adoption process</vt:lpstr>
      <vt:lpstr>IEEE 802.1 WG has sent 54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4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12 standards in the pipeline for adoption under the PSDO</vt:lpstr>
      <vt:lpstr>IEEE 802.1 has 12 standards in the pipeline for adoption under the PSDO</vt:lpstr>
      <vt:lpstr>IEEE 802.1 WG has a number of regular participants in IEEE 802 JTC1 SC activities</vt:lpstr>
      <vt:lpstr>Systematic review of ISO versions of IEEE 802.1 standards</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802.11 amendments are no longer being submitted to ISO/IEC JTC 1/SC 6 nor are any existing submission being processed further</vt:lpstr>
      <vt:lpstr>IEEE 802.15 WG has 7 standards in the pipeline for adoption under the PSDO</vt:lpstr>
      <vt:lpstr>IEEE 802.15 WG has a number of regular participants in IEEE 802 JTC1 SC activities</vt:lpstr>
      <vt:lpstr>Low-rate wireless networks  IEEE 802.15.4-2024</vt:lpstr>
      <vt:lpstr>High data rate wireless multi-media networks IEEE 802.15.3-2023</vt:lpstr>
      <vt:lpstr>Short-range optical wireless communications  IEEE 802.15.7-2018 </vt:lpstr>
      <vt:lpstr>Higher rate, longer range optical camera communications IEEE 802.15.7a </vt:lpstr>
      <vt:lpstr>Transport of key management protocol (KMP) datagrams  IEEE 802.15.9-2021</vt:lpstr>
      <vt:lpstr>Multi Gigabit/sec Optical Wireless Communication IEEE 802.15.13 </vt:lpstr>
      <vt:lpstr>Body Area Networking There is no need to submit IEEE 802.15.6-2012 for ratification as ISO/IEC/IEEE standard</vt:lpstr>
      <vt:lpstr>IEEE 802.19 WG has 1 standard in the pipeline for adoption under the PSDO</vt:lpstr>
      <vt:lpstr>IEEE 802.19 WG has had a number of regular participants in IEEE 802 JTC1 SC activities</vt:lpstr>
      <vt:lpstr>Wireless Network Coexistence Methods IEEE 802.19.1 </vt:lpstr>
      <vt:lpstr>Forwarding IEEE 802.19.1 to JTC 1/SC 6 for information</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SC 6 proposes to hold a plenary meeting in June 2025 in London</vt:lpstr>
      <vt:lpstr>The JTC1 SC chair will develop a liaison report for the SC 6 plenary meeting in June 2025</vt:lpstr>
      <vt:lpstr>SC 6/WG 1 proposes to hold an interim meeting in March 2025 in Nanjing, CN</vt:lpstr>
      <vt:lpstr>Draft agenda topics for the WG 1 interim meeting include</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Bridges &amp; Bridged Networks IEEE 802.1Q-REV-2022</vt:lpstr>
      <vt:lpstr>What can be done to advance IEEE 802.11 specifications in ISO/IEC JTC 1/SC 6?</vt:lpstr>
      <vt:lpstr>JTC 1/SC 6 Chair election</vt:lpstr>
      <vt:lpstr>PWI Proposal for Drone Formation Flying Show – Communication Security Requirement</vt:lpstr>
      <vt:lpstr>FYI: Liaison to JTC 3</vt:lpstr>
      <vt:lpstr>Wireless Smart Utility Network Field Area Network  Related: IEEE 2857-2021</vt:lpstr>
      <vt:lpstr>Bridges &amp; Bridged Networks: Congestion Isolation IEEE 802.1Qcz</vt:lpstr>
      <vt:lpstr>MAC Privacy Protection IEEE 802.1AEdk D2.1</vt:lpstr>
      <vt:lpstr>Automatic Attachment to Provider Backbone Bridging (PBB) services IEEE 802.1CS-2020/Cor-1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2025-03-08T01:22:51Z</dcterms:modified>
</cp:coreProperties>
</file>