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32"/>
  </p:notesMasterIdLst>
  <p:handoutMasterIdLst>
    <p:handoutMasterId r:id="rId33"/>
  </p:handoutMasterIdLst>
  <p:sldIdLst>
    <p:sldId id="256" r:id="rId5"/>
    <p:sldId id="257" r:id="rId6"/>
    <p:sldId id="2017" r:id="rId7"/>
    <p:sldId id="565" r:id="rId8"/>
    <p:sldId id="2018" r:id="rId9"/>
    <p:sldId id="264" r:id="rId10"/>
    <p:sldId id="571" r:id="rId11"/>
    <p:sldId id="539" r:id="rId12"/>
    <p:sldId id="556" r:id="rId13"/>
    <p:sldId id="560" r:id="rId14"/>
    <p:sldId id="561" r:id="rId15"/>
    <p:sldId id="551" r:id="rId16"/>
    <p:sldId id="528" r:id="rId17"/>
    <p:sldId id="543" r:id="rId18"/>
    <p:sldId id="544" r:id="rId19"/>
    <p:sldId id="531" r:id="rId20"/>
    <p:sldId id="547" r:id="rId21"/>
    <p:sldId id="548" r:id="rId22"/>
    <p:sldId id="542" r:id="rId23"/>
    <p:sldId id="520" r:id="rId24"/>
    <p:sldId id="521" r:id="rId25"/>
    <p:sldId id="516" r:id="rId26"/>
    <p:sldId id="514" r:id="rId27"/>
    <p:sldId id="515" r:id="rId28"/>
    <p:sldId id="510" r:id="rId29"/>
    <p:sldId id="511" r:id="rId30"/>
    <p:sldId id="509" r:id="rId31"/>
  </p:sldIdLst>
  <p:sldSz cx="12192000" cy="6858000"/>
  <p:notesSz cx="7102475" cy="938847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2017"/>
            <p14:sldId id="565"/>
            <p14:sldId id="2018"/>
          </p14:sldIdLst>
        </p14:section>
        <p14:section name="Refernces" id="{550E22C8-CE70-4B88-9573-377DFC475CD0}">
          <p14:sldIdLst>
            <p14:sldId id="264"/>
          </p14:sldIdLst>
        </p14:section>
        <p14:section name="Previous Motions" id="{0A2BA85A-4E76-4CC0-B8A5-234F28EFFC7E}">
          <p14:sldIdLst>
            <p14:sldId id="571"/>
            <p14:sldId id="539"/>
            <p14:sldId id="556"/>
            <p14:sldId id="560"/>
            <p14:sldId id="561"/>
            <p14:sldId id="551"/>
            <p14:sldId id="528"/>
            <p14:sldId id="543"/>
            <p14:sldId id="544"/>
            <p14:sldId id="531"/>
            <p14:sldId id="547"/>
            <p14:sldId id="548"/>
            <p14:sldId id="542"/>
            <p14:sldId id="520"/>
            <p14:sldId id="521"/>
            <p14:sldId id="516"/>
            <p14:sldId id="514"/>
            <p14:sldId id="515"/>
            <p14:sldId id="510"/>
            <p14:sldId id="511"/>
            <p14:sldId id="50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73E605-FB08-4AF7-8F97-62AE0BD1B7F5}" v="1" dt="2025-03-09T15:59:53.872"/>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43" autoAdjust="0"/>
    <p:restoredTop sz="72998" autoAdjust="0"/>
  </p:normalViewPr>
  <p:slideViewPr>
    <p:cSldViewPr>
      <p:cViewPr varScale="1">
        <p:scale>
          <a:sx n="72" d="100"/>
          <a:sy n="72" d="100"/>
        </p:scale>
        <p:origin x="1482" y="7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82" d="100"/>
          <a:sy n="82" d="100"/>
        </p:scale>
        <p:origin x="1920" y="10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4073E605-FB08-4AF7-8F97-62AE0BD1B7F5}"/>
    <pc:docChg chg="custSel addSld delSld modSld modSection">
      <pc:chgData name="Jon Rosdahl" userId="2820f357-2dd4-4127-8713-e0bfde0fd756" providerId="ADAL" clId="{4073E605-FB08-4AF7-8F97-62AE0BD1B7F5}" dt="2025-03-09T16:33:51.588" v="933" actId="20577"/>
      <pc:docMkLst>
        <pc:docMk/>
      </pc:docMkLst>
      <pc:sldChg chg="modSp mod modNotesTx">
        <pc:chgData name="Jon Rosdahl" userId="2820f357-2dd4-4127-8713-e0bfde0fd756" providerId="ADAL" clId="{4073E605-FB08-4AF7-8F97-62AE0BD1B7F5}" dt="2025-03-09T16:33:51.588" v="933" actId="20577"/>
        <pc:sldMkLst>
          <pc:docMk/>
          <pc:sldMk cId="0" sldId="256"/>
        </pc:sldMkLst>
        <pc:spChg chg="mod">
          <ac:chgData name="Jon Rosdahl" userId="2820f357-2dd4-4127-8713-e0bfde0fd756" providerId="ADAL" clId="{4073E605-FB08-4AF7-8F97-62AE0BD1B7F5}" dt="2025-03-09T16:33:21.241" v="856" actId="20577"/>
          <ac:spMkLst>
            <pc:docMk/>
            <pc:sldMk cId="0" sldId="256"/>
            <ac:spMk id="3073" creationId="{00000000-0000-0000-0000-000000000000}"/>
          </ac:spMkLst>
        </pc:spChg>
        <pc:spChg chg="mod">
          <ac:chgData name="Jon Rosdahl" userId="2820f357-2dd4-4127-8713-e0bfde0fd756" providerId="ADAL" clId="{4073E605-FB08-4AF7-8F97-62AE0BD1B7F5}" dt="2025-03-09T15:56:41.684" v="5" actId="6549"/>
          <ac:spMkLst>
            <pc:docMk/>
            <pc:sldMk cId="0" sldId="256"/>
            <ac:spMk id="3074" creationId="{00000000-0000-0000-0000-000000000000}"/>
          </ac:spMkLst>
        </pc:spChg>
      </pc:sldChg>
      <pc:sldChg chg="modSp mod">
        <pc:chgData name="Jon Rosdahl" userId="2820f357-2dd4-4127-8713-e0bfde0fd756" providerId="ADAL" clId="{4073E605-FB08-4AF7-8F97-62AE0BD1B7F5}" dt="2025-03-09T15:58:58.013" v="44" actId="6549"/>
        <pc:sldMkLst>
          <pc:docMk/>
          <pc:sldMk cId="0" sldId="257"/>
        </pc:sldMkLst>
        <pc:spChg chg="mod">
          <ac:chgData name="Jon Rosdahl" userId="2820f357-2dd4-4127-8713-e0bfde0fd756" providerId="ADAL" clId="{4073E605-FB08-4AF7-8F97-62AE0BD1B7F5}" dt="2025-03-09T15:58:58.013" v="44" actId="6549"/>
          <ac:spMkLst>
            <pc:docMk/>
            <pc:sldMk cId="0" sldId="257"/>
            <ac:spMk id="4098" creationId="{00000000-0000-0000-0000-000000000000}"/>
          </ac:spMkLst>
        </pc:spChg>
      </pc:sldChg>
      <pc:sldChg chg="del">
        <pc:chgData name="Jon Rosdahl" userId="2820f357-2dd4-4127-8713-e0bfde0fd756" providerId="ADAL" clId="{4073E605-FB08-4AF7-8F97-62AE0BD1B7F5}" dt="2025-03-09T15:59:59.842" v="46" actId="47"/>
        <pc:sldMkLst>
          <pc:docMk/>
          <pc:sldMk cId="813526153" sldId="513"/>
        </pc:sldMkLst>
      </pc:sldChg>
      <pc:sldChg chg="del">
        <pc:chgData name="Jon Rosdahl" userId="2820f357-2dd4-4127-8713-e0bfde0fd756" providerId="ADAL" clId="{4073E605-FB08-4AF7-8F97-62AE0BD1B7F5}" dt="2025-03-09T16:07:11.014" v="122" actId="47"/>
        <pc:sldMkLst>
          <pc:docMk/>
          <pc:sldMk cId="2812839060" sldId="533"/>
        </pc:sldMkLst>
      </pc:sldChg>
      <pc:sldChg chg="del">
        <pc:chgData name="Jon Rosdahl" userId="2820f357-2dd4-4127-8713-e0bfde0fd756" providerId="ADAL" clId="{4073E605-FB08-4AF7-8F97-62AE0BD1B7F5}" dt="2025-03-09T15:59:22.586" v="45" actId="47"/>
        <pc:sldMkLst>
          <pc:docMk/>
          <pc:sldMk cId="2093339686" sldId="550"/>
        </pc:sldMkLst>
      </pc:sldChg>
      <pc:sldChg chg="modSp mod modNotesTx">
        <pc:chgData name="Jon Rosdahl" userId="2820f357-2dd4-4127-8713-e0bfde0fd756" providerId="ADAL" clId="{4073E605-FB08-4AF7-8F97-62AE0BD1B7F5}" dt="2025-03-09T16:03:18.770" v="119" actId="20577"/>
        <pc:sldMkLst>
          <pc:docMk/>
          <pc:sldMk cId="2819273575" sldId="565"/>
        </pc:sldMkLst>
        <pc:spChg chg="mod">
          <ac:chgData name="Jon Rosdahl" userId="2820f357-2dd4-4127-8713-e0bfde0fd756" providerId="ADAL" clId="{4073E605-FB08-4AF7-8F97-62AE0BD1B7F5}" dt="2025-03-09T16:02:40.265" v="87" actId="14100"/>
          <ac:spMkLst>
            <pc:docMk/>
            <pc:sldMk cId="2819273575" sldId="565"/>
            <ac:spMk id="2" creationId="{ADC1044F-B3FF-6E81-78E0-A5941766109D}"/>
          </ac:spMkLst>
        </pc:spChg>
        <pc:spChg chg="mod">
          <ac:chgData name="Jon Rosdahl" userId="2820f357-2dd4-4127-8713-e0bfde0fd756" providerId="ADAL" clId="{4073E605-FB08-4AF7-8F97-62AE0BD1B7F5}" dt="2025-03-09T16:00:13.027" v="47" actId="6549"/>
          <ac:spMkLst>
            <pc:docMk/>
            <pc:sldMk cId="2819273575" sldId="565"/>
            <ac:spMk id="9218" creationId="{00000000-0000-0000-0000-000000000000}"/>
          </ac:spMkLst>
        </pc:spChg>
      </pc:sldChg>
      <pc:sldChg chg="del">
        <pc:chgData name="Jon Rosdahl" userId="2820f357-2dd4-4127-8713-e0bfde0fd756" providerId="ADAL" clId="{4073E605-FB08-4AF7-8F97-62AE0BD1B7F5}" dt="2025-03-09T16:04:03.707" v="120" actId="47"/>
        <pc:sldMkLst>
          <pc:docMk/>
          <pc:sldMk cId="16113899" sldId="566"/>
        </pc:sldMkLst>
      </pc:sldChg>
      <pc:sldChg chg="del">
        <pc:chgData name="Jon Rosdahl" userId="2820f357-2dd4-4127-8713-e0bfde0fd756" providerId="ADAL" clId="{4073E605-FB08-4AF7-8F97-62AE0BD1B7F5}" dt="2025-03-09T16:07:00.782" v="121" actId="47"/>
        <pc:sldMkLst>
          <pc:docMk/>
          <pc:sldMk cId="2400533927" sldId="569"/>
        </pc:sldMkLst>
      </pc:sldChg>
      <pc:sldChg chg="del">
        <pc:chgData name="Jon Rosdahl" userId="2820f357-2dd4-4127-8713-e0bfde0fd756" providerId="ADAL" clId="{4073E605-FB08-4AF7-8F97-62AE0BD1B7F5}" dt="2025-03-09T16:07:23.373" v="124" actId="47"/>
        <pc:sldMkLst>
          <pc:docMk/>
          <pc:sldMk cId="1842513709" sldId="572"/>
        </pc:sldMkLst>
      </pc:sldChg>
      <pc:sldChg chg="del">
        <pc:chgData name="Jon Rosdahl" userId="2820f357-2dd4-4127-8713-e0bfde0fd756" providerId="ADAL" clId="{4073E605-FB08-4AF7-8F97-62AE0BD1B7F5}" dt="2025-03-09T16:07:16.796" v="123" actId="47"/>
        <pc:sldMkLst>
          <pc:docMk/>
          <pc:sldMk cId="3686997461" sldId="573"/>
        </pc:sldMkLst>
      </pc:sldChg>
      <pc:sldChg chg="modSp new mod">
        <pc:chgData name="Jon Rosdahl" userId="2820f357-2dd4-4127-8713-e0bfde0fd756" providerId="ADAL" clId="{4073E605-FB08-4AF7-8F97-62AE0BD1B7F5}" dt="2025-03-09T16:30:39.570" v="822" actId="20577"/>
        <pc:sldMkLst>
          <pc:docMk/>
          <pc:sldMk cId="219513091" sldId="2018"/>
        </pc:sldMkLst>
        <pc:spChg chg="mod">
          <ac:chgData name="Jon Rosdahl" userId="2820f357-2dd4-4127-8713-e0bfde0fd756" providerId="ADAL" clId="{4073E605-FB08-4AF7-8F97-62AE0BD1B7F5}" dt="2025-03-09T16:08:05.565" v="197" actId="20577"/>
          <ac:spMkLst>
            <pc:docMk/>
            <pc:sldMk cId="219513091" sldId="2018"/>
            <ac:spMk id="2" creationId="{DCA18BF1-CB20-4BE0-D948-64B2E32CA04D}"/>
          </ac:spMkLst>
        </pc:spChg>
        <pc:spChg chg="mod">
          <ac:chgData name="Jon Rosdahl" userId="2820f357-2dd4-4127-8713-e0bfde0fd756" providerId="ADAL" clId="{4073E605-FB08-4AF7-8F97-62AE0BD1B7F5}" dt="2025-03-09T16:30:39.570" v="822" actId="20577"/>
          <ac:spMkLst>
            <pc:docMk/>
            <pc:sldMk cId="219513091" sldId="2018"/>
            <ac:spMk id="3" creationId="{54F2B5C2-2D5C-773A-5A82-179A782ED86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r>
              <a:rPr lang="pt-BR"/>
              <a:t>doc.: IEEE 802 EC-25/0002r0</a:t>
            </a:r>
            <a:endParaRPr lang="en-US" dirty="0"/>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r>
              <a:rPr lang="en-US"/>
              <a:t>January 2025</a:t>
            </a:r>
            <a:endParaRPr lang="en-US" dirty="0"/>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dirty="0"/>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pt-BR"/>
              <a:t>doc.: IEEE 802 EC-25/0002r0</a:t>
            </a:r>
            <a:endParaRPr lang="en-US" dirty="0"/>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January 2025</a:t>
            </a:r>
            <a:endParaRPr lang="en-US" dirty="0"/>
          </a:p>
        </p:txBody>
      </p:sp>
      <p:sp>
        <p:nvSpPr>
          <p:cNvPr id="2052" name="Rectangle 4"/>
          <p:cNvSpPr>
            <a:spLocks noGrp="1" noRot="1" noChangeAspect="1" noChangeArrowheads="1"/>
          </p:cNvSpPr>
          <p:nvPr>
            <p:ph type="sldImg"/>
          </p:nvPr>
        </p:nvSpPr>
        <p:spPr bwMode="auto">
          <a:xfrm>
            <a:off x="431800" y="709613"/>
            <a:ext cx="6237288"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dirty="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dirty="0"/>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EC-25/0002r0</a:t>
            </a:r>
            <a:endParaRPr lang="en-US" dirty="0"/>
          </a:p>
        </p:txBody>
      </p:sp>
      <p:sp>
        <p:nvSpPr>
          <p:cNvPr id="5" name="Rectangle 3"/>
          <p:cNvSpPr>
            <a:spLocks noGrp="1" noChangeArrowheads="1"/>
          </p:cNvSpPr>
          <p:nvPr>
            <p:ph type="dt"/>
          </p:nvPr>
        </p:nvSpPr>
        <p:spPr>
          <a:ln/>
        </p:spPr>
        <p:txBody>
          <a:bodyPr/>
          <a:lstStyle/>
          <a:p>
            <a:r>
              <a:rPr lang="en-US"/>
              <a:t>January 2025</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dirty="0"/>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r>
              <a:rPr lang="en-US" sz="700" dirty="0"/>
              <a:t>R0 – New report for 2025 –January 802W Interim - Kobe</a:t>
            </a:r>
          </a:p>
          <a:p>
            <a:r>
              <a:rPr lang="en-US" sz="700" dirty="0"/>
              <a:t>R1 – Update for 2025 March IEEE 802 Plenary - Atlanta</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Motion #1 was to approve purchase of 802.15 Anniversary shirts.</a:t>
            </a:r>
            <a:endParaRPr lang="en-US" dirty="0"/>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066153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$3,500</a:t>
            </a:r>
          </a:p>
          <a:p>
            <a:r>
              <a:rPr lang="en-US" dirty="0"/>
              <a:t>Transfers: $200</a:t>
            </a:r>
          </a:p>
          <a:p>
            <a:r>
              <a:rPr lang="en-US" dirty="0"/>
              <a:t>Meals: $500</a:t>
            </a:r>
          </a:p>
          <a:p>
            <a:r>
              <a:rPr lang="en-US" dirty="0"/>
              <a:t>Hotel: $800</a:t>
            </a:r>
          </a:p>
          <a:p>
            <a:endParaRPr lang="en-US" dirty="0"/>
          </a:p>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292921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258181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9323336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049126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4262118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2023 November 802WCSC meeting, no objection to proceed with this venue, but a formal decision to be taken 2023 Dec 13 802WCSC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defTabSz="456900">
              <a:defRPr/>
            </a:pPr>
            <a:r>
              <a:rPr lang="pt-BR"/>
              <a:t>doc.: IEEE 802 EC-25/0002r0</a:t>
            </a:r>
            <a:endParaRPr lang="en-US" dirty="0"/>
          </a:p>
        </p:txBody>
      </p:sp>
      <p:sp>
        <p:nvSpPr>
          <p:cNvPr id="5" name="Date Placeholder 4"/>
          <p:cNvSpPr>
            <a:spLocks noGrp="1"/>
          </p:cNvSpPr>
          <p:nvPr>
            <p:ph type="dt"/>
          </p:nvPr>
        </p:nvSpPr>
        <p:spPr/>
        <p:txBody>
          <a:bodyPr/>
          <a:lstStyle/>
          <a:p>
            <a:pPr defTabSz="456900">
              <a:defRPr/>
            </a:pPr>
            <a:r>
              <a:rPr lang="en-US"/>
              <a:t>January 2025</a:t>
            </a:r>
            <a:endParaRPr lang="en-US" dirty="0"/>
          </a:p>
        </p:txBody>
      </p:sp>
      <p:sp>
        <p:nvSpPr>
          <p:cNvPr id="6" name="Footer Placeholder 5"/>
          <p:cNvSpPr>
            <a:spLocks noGrp="1"/>
          </p:cNvSpPr>
          <p:nvPr>
            <p:ph type="ftr"/>
          </p:nvPr>
        </p:nvSpPr>
        <p:spPr/>
        <p:txBody>
          <a:bodyPr/>
          <a:lstStyle/>
          <a:p>
            <a:pPr defTabSz="456900">
              <a:defRPr/>
            </a:pPr>
            <a:r>
              <a:rPr lang="en-US"/>
              <a:t>Jon Rosdahl, Qualcomm</a:t>
            </a:r>
            <a:endParaRPr lang="en-US" dirty="0"/>
          </a:p>
        </p:txBody>
      </p:sp>
      <p:sp>
        <p:nvSpPr>
          <p:cNvPr id="7" name="Slide Number Placeholder 6"/>
          <p:cNvSpPr>
            <a:spLocks noGrp="1"/>
          </p:cNvSpPr>
          <p:nvPr>
            <p:ph type="sldNum"/>
          </p:nvPr>
        </p:nvSpPr>
        <p:spPr/>
        <p:txBody>
          <a:bodyPr/>
          <a:lstStyle/>
          <a:p>
            <a:pPr defTabSz="456900">
              <a:defRPr/>
            </a:pPr>
            <a:r>
              <a:rPr lang="en-US"/>
              <a:t>Page </a:t>
            </a:r>
            <a:fld id="{47A7FEEB-9CD2-43FE-843C-C5350BEACB45}" type="slidenum">
              <a:rPr lang="en-US"/>
              <a:pPr defTabSz="456900">
                <a:defRPr/>
              </a:pPr>
              <a:t>20</a:t>
            </a:fld>
            <a:endParaRPr lang="en-US" dirty="0"/>
          </a:p>
        </p:txBody>
      </p:sp>
    </p:spTree>
    <p:extLst>
      <p:ext uri="{BB962C8B-B14F-4D97-AF65-F5344CB8AC3E}">
        <p14:creationId xmlns:p14="http://schemas.microsoft.com/office/powerpoint/2010/main" val="2746652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defTabSz="456900">
              <a:defRPr/>
            </a:pPr>
            <a:r>
              <a:rPr lang="pt-BR"/>
              <a:t>doc.: IEEE 802 EC-25/0002r0</a:t>
            </a:r>
            <a:endParaRPr lang="en-US" dirty="0"/>
          </a:p>
        </p:txBody>
      </p:sp>
      <p:sp>
        <p:nvSpPr>
          <p:cNvPr id="5" name="Date Placeholder 4"/>
          <p:cNvSpPr>
            <a:spLocks noGrp="1"/>
          </p:cNvSpPr>
          <p:nvPr>
            <p:ph type="dt"/>
          </p:nvPr>
        </p:nvSpPr>
        <p:spPr/>
        <p:txBody>
          <a:bodyPr/>
          <a:lstStyle/>
          <a:p>
            <a:pPr defTabSz="456900">
              <a:defRPr/>
            </a:pPr>
            <a:r>
              <a:rPr lang="en-US"/>
              <a:t>January 2025</a:t>
            </a:r>
            <a:endParaRPr lang="en-US" dirty="0"/>
          </a:p>
        </p:txBody>
      </p:sp>
      <p:sp>
        <p:nvSpPr>
          <p:cNvPr id="6" name="Footer Placeholder 5"/>
          <p:cNvSpPr>
            <a:spLocks noGrp="1"/>
          </p:cNvSpPr>
          <p:nvPr>
            <p:ph type="ftr"/>
          </p:nvPr>
        </p:nvSpPr>
        <p:spPr/>
        <p:txBody>
          <a:bodyPr/>
          <a:lstStyle/>
          <a:p>
            <a:pPr defTabSz="456900">
              <a:defRPr/>
            </a:pPr>
            <a:r>
              <a:rPr lang="en-US"/>
              <a:t>Jon Rosdahl, Qualcomm</a:t>
            </a:r>
            <a:endParaRPr lang="en-US" dirty="0"/>
          </a:p>
        </p:txBody>
      </p:sp>
      <p:sp>
        <p:nvSpPr>
          <p:cNvPr id="7" name="Slide Number Placeholder 6"/>
          <p:cNvSpPr>
            <a:spLocks noGrp="1"/>
          </p:cNvSpPr>
          <p:nvPr>
            <p:ph type="sldNum"/>
          </p:nvPr>
        </p:nvSpPr>
        <p:spPr/>
        <p:txBody>
          <a:bodyPr/>
          <a:lstStyle/>
          <a:p>
            <a:pPr defTabSz="456900">
              <a:defRPr/>
            </a:pPr>
            <a:r>
              <a:rPr lang="en-US"/>
              <a:t>Page </a:t>
            </a:r>
            <a:fld id="{47A7FEEB-9CD2-43FE-843C-C5350BEACB45}" type="slidenum">
              <a:rPr lang="en-US"/>
              <a:pPr defTabSz="456900">
                <a:defRPr/>
              </a:pPr>
              <a:t>21</a:t>
            </a:fld>
            <a:endParaRPr lang="en-US" dirty="0"/>
          </a:p>
        </p:txBody>
      </p:sp>
    </p:spTree>
    <p:extLst>
      <p:ext uri="{BB962C8B-B14F-4D97-AF65-F5344CB8AC3E}">
        <p14:creationId xmlns:p14="http://schemas.microsoft.com/office/powerpoint/2010/main" val="1716807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$8,800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defTabSz="456900">
              <a:defRPr/>
            </a:pPr>
            <a:r>
              <a:rPr lang="pt-BR"/>
              <a:t>doc.: IEEE 802 EC-25/0002r0</a:t>
            </a:r>
            <a:endParaRPr lang="en-US" dirty="0"/>
          </a:p>
        </p:txBody>
      </p:sp>
      <p:sp>
        <p:nvSpPr>
          <p:cNvPr id="5" name="Date Placeholder 4"/>
          <p:cNvSpPr>
            <a:spLocks noGrp="1"/>
          </p:cNvSpPr>
          <p:nvPr>
            <p:ph type="dt"/>
          </p:nvPr>
        </p:nvSpPr>
        <p:spPr/>
        <p:txBody>
          <a:bodyPr/>
          <a:lstStyle/>
          <a:p>
            <a:pPr defTabSz="456900">
              <a:defRPr/>
            </a:pPr>
            <a:r>
              <a:rPr lang="en-US"/>
              <a:t>January 2025</a:t>
            </a:r>
            <a:endParaRPr lang="en-US" dirty="0"/>
          </a:p>
        </p:txBody>
      </p:sp>
      <p:sp>
        <p:nvSpPr>
          <p:cNvPr id="6" name="Footer Placeholder 5"/>
          <p:cNvSpPr>
            <a:spLocks noGrp="1"/>
          </p:cNvSpPr>
          <p:nvPr>
            <p:ph type="ftr"/>
          </p:nvPr>
        </p:nvSpPr>
        <p:spPr/>
        <p:txBody>
          <a:bodyPr/>
          <a:lstStyle/>
          <a:p>
            <a:pPr defTabSz="456900">
              <a:defRPr/>
            </a:pPr>
            <a:r>
              <a:rPr lang="en-US"/>
              <a:t>Jon Rosdahl, Qualcomm</a:t>
            </a:r>
            <a:endParaRPr lang="en-US" dirty="0"/>
          </a:p>
        </p:txBody>
      </p:sp>
      <p:sp>
        <p:nvSpPr>
          <p:cNvPr id="7" name="Slide Number Placeholder 6"/>
          <p:cNvSpPr>
            <a:spLocks noGrp="1"/>
          </p:cNvSpPr>
          <p:nvPr>
            <p:ph type="sldNum"/>
          </p:nvPr>
        </p:nvSpPr>
        <p:spPr/>
        <p:txBody>
          <a:bodyPr/>
          <a:lstStyle/>
          <a:p>
            <a:pPr defTabSz="456900">
              <a:defRPr/>
            </a:pPr>
            <a:r>
              <a:rPr lang="en-US"/>
              <a:t>Page </a:t>
            </a:r>
            <a:fld id="{47A7FEEB-9CD2-43FE-843C-C5350BEACB45}" type="slidenum">
              <a:rPr lang="en-US"/>
              <a:pPr defTabSz="456900">
                <a:defRPr/>
              </a:pPr>
              <a:t>23</a:t>
            </a:fld>
            <a:endParaRPr lang="en-US" dirty="0"/>
          </a:p>
        </p:txBody>
      </p:sp>
    </p:spTree>
    <p:extLst>
      <p:ext uri="{BB962C8B-B14F-4D97-AF65-F5344CB8AC3E}">
        <p14:creationId xmlns:p14="http://schemas.microsoft.com/office/powerpoint/2010/main" val="11335776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defTabSz="456900">
              <a:defRPr/>
            </a:pPr>
            <a:r>
              <a:rPr lang="pt-BR"/>
              <a:t>doc.: IEEE 802 EC-25/0002r0</a:t>
            </a:r>
            <a:endParaRPr lang="en-US" dirty="0"/>
          </a:p>
        </p:txBody>
      </p:sp>
      <p:sp>
        <p:nvSpPr>
          <p:cNvPr id="5" name="Date Placeholder 4"/>
          <p:cNvSpPr>
            <a:spLocks noGrp="1"/>
          </p:cNvSpPr>
          <p:nvPr>
            <p:ph type="dt"/>
          </p:nvPr>
        </p:nvSpPr>
        <p:spPr/>
        <p:txBody>
          <a:bodyPr/>
          <a:lstStyle/>
          <a:p>
            <a:pPr defTabSz="456900">
              <a:defRPr/>
            </a:pPr>
            <a:r>
              <a:rPr lang="en-US"/>
              <a:t>January 2025</a:t>
            </a:r>
            <a:endParaRPr lang="en-US" dirty="0"/>
          </a:p>
        </p:txBody>
      </p:sp>
      <p:sp>
        <p:nvSpPr>
          <p:cNvPr id="6" name="Footer Placeholder 5"/>
          <p:cNvSpPr>
            <a:spLocks noGrp="1"/>
          </p:cNvSpPr>
          <p:nvPr>
            <p:ph type="ftr"/>
          </p:nvPr>
        </p:nvSpPr>
        <p:spPr/>
        <p:txBody>
          <a:bodyPr/>
          <a:lstStyle/>
          <a:p>
            <a:pPr defTabSz="456900">
              <a:defRPr/>
            </a:pPr>
            <a:r>
              <a:rPr lang="en-US"/>
              <a:t>Jon Rosdahl, Qualcomm</a:t>
            </a:r>
            <a:endParaRPr lang="en-US" dirty="0"/>
          </a:p>
        </p:txBody>
      </p:sp>
      <p:sp>
        <p:nvSpPr>
          <p:cNvPr id="7" name="Slide Number Placeholder 6"/>
          <p:cNvSpPr>
            <a:spLocks noGrp="1"/>
          </p:cNvSpPr>
          <p:nvPr>
            <p:ph type="sldNum"/>
          </p:nvPr>
        </p:nvSpPr>
        <p:spPr/>
        <p:txBody>
          <a:bodyPr/>
          <a:lstStyle/>
          <a:p>
            <a:pPr defTabSz="456900">
              <a:defRPr/>
            </a:pPr>
            <a:r>
              <a:rPr lang="en-US"/>
              <a:t>Page </a:t>
            </a:r>
            <a:fld id="{47A7FEEB-9CD2-43FE-843C-C5350BEACB45}" type="slidenum">
              <a:rPr lang="en-US"/>
              <a:pPr defTabSz="456900">
                <a:defRPr/>
              </a:pPr>
              <a:t>24</a:t>
            </a:fld>
            <a:endParaRPr lang="en-US" dirty="0"/>
          </a:p>
        </p:txBody>
      </p:sp>
    </p:spTree>
    <p:extLst>
      <p:ext uri="{BB962C8B-B14F-4D97-AF65-F5344CB8AC3E}">
        <p14:creationId xmlns:p14="http://schemas.microsoft.com/office/powerpoint/2010/main" val="2869330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EC-25/0002r0</a:t>
            </a:r>
            <a:endParaRPr lang="en-US" dirty="0"/>
          </a:p>
        </p:txBody>
      </p:sp>
      <p:sp>
        <p:nvSpPr>
          <p:cNvPr id="5" name="Rectangle 3"/>
          <p:cNvSpPr>
            <a:spLocks noGrp="1" noChangeArrowheads="1"/>
          </p:cNvSpPr>
          <p:nvPr>
            <p:ph type="dt"/>
          </p:nvPr>
        </p:nvSpPr>
        <p:spPr>
          <a:ln/>
        </p:spPr>
        <p:txBody>
          <a:bodyPr/>
          <a:lstStyle/>
          <a:p>
            <a:r>
              <a:rPr lang="en-US"/>
              <a:t>January 2025</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dirty="0"/>
          </a:p>
        </p:txBody>
      </p:sp>
      <p:sp>
        <p:nvSpPr>
          <p:cNvPr id="13314"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49188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lvl="1" defTabSz="449263" eaLnBrk="0" hangingPunct="0">
              <a:spcBef>
                <a:spcPct val="30000"/>
              </a:spcBef>
              <a:buClr>
                <a:srgbClr val="000000"/>
              </a:buClr>
              <a:buSzPct val="100000"/>
              <a:buFont typeface="Wingdings" panose="05000000000000000000" pitchFamily="2" charset="2"/>
              <a:buChar char="§"/>
              <a:defRPr/>
            </a:pPr>
            <a:r>
              <a:rPr lang="en-US" sz="1200" b="0" dirty="0"/>
              <a:t>Error found after signing – Amendment in IEEE processing</a:t>
            </a:r>
          </a:p>
          <a:p>
            <a:pPr>
              <a:buFont typeface="Wingdings" panose="05000000000000000000" pitchFamily="2" charset="2"/>
              <a:buChar char="§"/>
            </a:pPr>
            <a:r>
              <a:rPr lang="en-US" sz="1600" dirty="0"/>
              <a:t>2027 March – Hilton Atlanta </a:t>
            </a:r>
          </a:p>
          <a:p>
            <a:pPr marL="0" indent="0">
              <a:buNone/>
            </a:pPr>
            <a:r>
              <a:rPr lang="en-US" sz="1600" b="0" dirty="0"/>
              <a:t>	– need to get contract formalized – Face to Face Events to finalize</a:t>
            </a:r>
          </a:p>
          <a:p>
            <a:pPr marL="0" indent="0">
              <a:buNone/>
            </a:pPr>
            <a:r>
              <a:rPr lang="en-US" sz="1600" dirty="0"/>
              <a:t>	</a:t>
            </a:r>
            <a:r>
              <a:rPr lang="en-US" sz="1600" b="0" dirty="0"/>
              <a:t> –</a:t>
            </a:r>
            <a:r>
              <a:rPr lang="en-US" sz="1600" dirty="0"/>
              <a:t> </a:t>
            </a:r>
            <a:r>
              <a:rPr lang="en-US" sz="1600" b="0" dirty="0"/>
              <a:t>Targeted end of  Oct 2024 – Try to finish up this week.</a:t>
            </a:r>
          </a:p>
          <a:p>
            <a:pPr>
              <a:buFont typeface="Wingdings" panose="05000000000000000000" pitchFamily="2" charset="2"/>
              <a:buChar char="§"/>
            </a:pPr>
            <a:r>
              <a:rPr lang="en-US" sz="1600" dirty="0"/>
              <a:t>2027 July – </a:t>
            </a:r>
            <a:r>
              <a:rPr lang="en-US" sz="1600" dirty="0" err="1"/>
              <a:t>Gothia</a:t>
            </a:r>
            <a:r>
              <a:rPr lang="en-US" sz="1600" dirty="0"/>
              <a:t>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March.</a:t>
            </a:r>
          </a:p>
          <a:p>
            <a:pPr>
              <a:buFont typeface="Wingdings" panose="05000000000000000000" pitchFamily="2" charset="2"/>
              <a:buChar char="§"/>
            </a:pPr>
            <a:r>
              <a:rPr lang="en-US" sz="1600" dirty="0"/>
              <a:t>2028 July 9-14 – Sheraton Le Centre Montreal – Executed.</a:t>
            </a:r>
          </a:p>
          <a:p>
            <a:pPr lvl="1">
              <a:buFont typeface="Wingdings" panose="05000000000000000000" pitchFamily="2" charset="2"/>
              <a:buChar char="§"/>
            </a:pPr>
            <a:r>
              <a:rPr lang="en-US" sz="1200" b="0" dirty="0"/>
              <a:t>Error found after signing – Amendment in IEEE processing</a:t>
            </a:r>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February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EC-25/0002r0</a:t>
            </a:r>
            <a:endParaRPr lang="en-US" dirty="0"/>
          </a:p>
        </p:txBody>
      </p:sp>
      <p:sp>
        <p:nvSpPr>
          <p:cNvPr id="5" name="Rectangle 3"/>
          <p:cNvSpPr>
            <a:spLocks noGrp="1" noChangeArrowheads="1"/>
          </p:cNvSpPr>
          <p:nvPr>
            <p:ph type="dt"/>
          </p:nvPr>
        </p:nvSpPr>
        <p:spPr>
          <a:ln/>
        </p:spPr>
        <p:txBody>
          <a:bodyPr/>
          <a:lstStyle/>
          <a:p>
            <a:r>
              <a:rPr lang="en-US"/>
              <a:t>January 2025</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pPr lvl="0"/>
            <a:r>
              <a:rPr lang="en-US" sz="800" dirty="0"/>
              <a:t>Future Wireless Interim Meetings: review and status Oct 19, 2024</a:t>
            </a:r>
          </a:p>
          <a:p>
            <a:pPr lvl="0"/>
            <a:r>
              <a:rPr lang="en-US" sz="800" dirty="0"/>
              <a:t>In General, Each year one Session must be Non-NA/US </a:t>
            </a:r>
          </a:p>
          <a:p>
            <a:pPr lvl="1"/>
            <a:r>
              <a:rPr lang="en-US" sz="800" dirty="0"/>
              <a:t>– </a:t>
            </a:r>
            <a:r>
              <a:rPr lang="en-US" sz="800" dirty="0">
                <a:highlight>
                  <a:srgbClr val="FFFF00"/>
                </a:highlight>
              </a:rPr>
              <a:t>Odd years Asia – Even Years Europe</a:t>
            </a:r>
          </a:p>
          <a:p>
            <a:pPr lvl="1"/>
            <a:r>
              <a:rPr lang="en-US" sz="800" dirty="0"/>
              <a:t>2025 May 11-16 - </a:t>
            </a:r>
            <a:r>
              <a:rPr lang="en-US" sz="800" dirty="0">
                <a:highlight>
                  <a:srgbClr val="FFFF00"/>
                </a:highlight>
              </a:rPr>
              <a:t>Warsaw Presidential Hotel Contracted (802WFin-24/0067r0)</a:t>
            </a:r>
            <a:endParaRPr lang="en-GB" sz="800" dirty="0"/>
          </a:p>
          <a:p>
            <a:pPr lvl="1"/>
            <a:r>
              <a:rPr lang="en-US" sz="800" dirty="0"/>
              <a:t>2025 Sept 9-14 - Hilton Waikoloa Village, Waikoloa, HI – Contracted (802WFIN-22-0007r0)</a:t>
            </a:r>
          </a:p>
          <a:p>
            <a:pPr lvl="1"/>
            <a:r>
              <a:rPr lang="en-US" sz="800" dirty="0"/>
              <a:t>2026 Jan 11-16 –Victoria Conference Centre &amp; Fairmont Empress, Victoria, Canada – (802WFin-24/0068r0 &amp; 802WFin-24/0062r0)</a:t>
            </a:r>
          </a:p>
          <a:p>
            <a:pPr lvl="1"/>
            <a:r>
              <a:rPr lang="en-US" sz="800" dirty="0"/>
              <a:t>2026 May 10-15–</a:t>
            </a:r>
            <a:r>
              <a:rPr lang="en-AU" sz="1100" dirty="0">
                <a:solidFill>
                  <a:srgbClr val="1F1F1F"/>
                </a:solidFill>
                <a:latin typeface="Roboto"/>
                <a:ea typeface="Roboto"/>
                <a:cs typeface="Roboto"/>
                <a:sym typeface="Roboto"/>
              </a:rPr>
              <a:t>Hilton Antwerp Old Town, </a:t>
            </a:r>
            <a:r>
              <a:rPr lang="en-US" sz="1100" dirty="0"/>
              <a:t>Antwerp, Belgium – in negotiations</a:t>
            </a:r>
          </a:p>
          <a:p>
            <a:pPr lvl="1"/>
            <a:r>
              <a:rPr lang="en-US" sz="800" dirty="0"/>
              <a:t>2026 Sept 13-18 Hilton Waikoloa Village, Waikoloa, HI – Contracted (802WFIN-22-0008r0)</a:t>
            </a:r>
          </a:p>
          <a:p>
            <a:pPr marL="755580" lvl="1" indent="-290608" defTabSz="456900">
              <a:defRPr/>
            </a:pPr>
            <a:r>
              <a:rPr lang="en-US" sz="800" dirty="0"/>
              <a:t>2027 Jan 10-15 – Hyatt Regency Irvine</a:t>
            </a:r>
            <a:r>
              <a:rPr lang="en-US" sz="1100" dirty="0"/>
              <a:t>– Contracted (802WFin-24/0060r0)</a:t>
            </a:r>
            <a:endParaRPr lang="en-US" sz="800" dirty="0"/>
          </a:p>
          <a:p>
            <a:pPr marL="755580" lvl="1" indent="-290608" defTabSz="456900">
              <a:defRPr/>
            </a:pPr>
            <a:r>
              <a:rPr lang="en-US" sz="800" dirty="0"/>
              <a:t>2027 May 9-14 – Auckland, New Zealand – Contract TBC – pending Site Visit</a:t>
            </a:r>
          </a:p>
          <a:p>
            <a:pPr lvl="0">
              <a:buFont typeface="Times New Roman" pitchFamily="16" charset="0"/>
              <a:buNone/>
            </a:pPr>
            <a:r>
              <a:rPr lang="en-US" sz="800" dirty="0"/>
              <a:t>	2027 Sept 12-17 – Grand Hyatt Atlanta, Buckhead, GA, USA – Contracted (802WFin-24-0025r0)</a:t>
            </a:r>
          </a:p>
          <a:p>
            <a:pPr lvl="0">
              <a:buFont typeface="Times New Roman" pitchFamily="16" charset="0"/>
              <a:buNone/>
            </a:pPr>
            <a:r>
              <a:rPr lang="en-US" sz="800" dirty="0"/>
              <a:t>	2028 Jan 16-21 – Hilton Panama, Panama City, Panama – Contracted (802WFin-24/0072)</a:t>
            </a:r>
          </a:p>
          <a:p>
            <a:pPr lvl="1"/>
            <a:endParaRPr lang="en-US" sz="1100" dirty="0"/>
          </a:p>
        </p:txBody>
      </p:sp>
    </p:spTree>
    <p:extLst>
      <p:ext uri="{BB962C8B-B14F-4D97-AF65-F5344CB8AC3E}">
        <p14:creationId xmlns:p14="http://schemas.microsoft.com/office/powerpoint/2010/main" val="846230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EC-25/0002r0</a:t>
            </a:r>
            <a:endParaRPr lang="en-US" dirty="0"/>
          </a:p>
        </p:txBody>
      </p:sp>
      <p:sp>
        <p:nvSpPr>
          <p:cNvPr id="5" name="Rectangle 3"/>
          <p:cNvSpPr>
            <a:spLocks noGrp="1" noChangeArrowheads="1"/>
          </p:cNvSpPr>
          <p:nvPr>
            <p:ph type="dt"/>
          </p:nvPr>
        </p:nvSpPr>
        <p:spPr>
          <a:ln/>
        </p:spPr>
        <p:txBody>
          <a:bodyPr/>
          <a:lstStyle/>
          <a:p>
            <a:r>
              <a:rPr lang="en-US"/>
              <a:t>January 2025</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6</a:t>
            </a:fld>
            <a:endParaRPr lang="en-US" dirty="0"/>
          </a:p>
        </p:txBody>
      </p:sp>
      <p:sp>
        <p:nvSpPr>
          <p:cNvPr id="20481"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044064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a:p>
            <a:r>
              <a:rPr lang="en-US" dirty="0"/>
              <a:t>Motion 2 and 3 were not made during the 2026-06-12 Telecon -</a:t>
            </a:r>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60323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617123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EC-25/0002r0</a:t>
            </a:r>
            <a:endParaRPr lang="en-US" dirty="0"/>
          </a:p>
        </p:txBody>
      </p:sp>
      <p:sp>
        <p:nvSpPr>
          <p:cNvPr id="5" name="Date Placeholder 4"/>
          <p:cNvSpPr>
            <a:spLocks noGrp="1"/>
          </p:cNvSpPr>
          <p:nvPr>
            <p:ph type="dt"/>
          </p:nvPr>
        </p:nvSpPr>
        <p:spPr/>
        <p:txBody>
          <a:bodyPr/>
          <a:lstStyle/>
          <a:p>
            <a:r>
              <a:rPr lang="en-US"/>
              <a:t>January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416241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January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2025</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2025</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2025</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2025</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January 2025</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29218" y="6355434"/>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EC-25/0002r0</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802WCSC Wireless Meeting Venue Manager Report 2025</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2025-03-09</a:t>
            </a:r>
          </a:p>
        </p:txBody>
      </p:sp>
      <p:sp>
        <p:nvSpPr>
          <p:cNvPr id="6" name="Date Placeholder 3"/>
          <p:cNvSpPr>
            <a:spLocks noGrp="1"/>
          </p:cNvSpPr>
          <p:nvPr>
            <p:ph type="dt" idx="10"/>
          </p:nvPr>
        </p:nvSpPr>
        <p:spPr/>
        <p:txBody>
          <a:bodyPr/>
          <a:lstStyle/>
          <a:p>
            <a:r>
              <a:rPr lang="en-US"/>
              <a:t>January 2025</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81F4D-089D-22EC-45AB-5D3591CDAA13}"/>
              </a:ext>
            </a:extLst>
          </p:cNvPr>
          <p:cNvSpPr>
            <a:spLocks noGrp="1"/>
          </p:cNvSpPr>
          <p:nvPr>
            <p:ph type="title"/>
          </p:nvPr>
        </p:nvSpPr>
        <p:spPr>
          <a:xfrm>
            <a:off x="914401" y="685801"/>
            <a:ext cx="10361084" cy="533399"/>
          </a:xfrm>
        </p:spPr>
        <p:txBody>
          <a:bodyPr/>
          <a:lstStyle/>
          <a:p>
            <a:r>
              <a:rPr lang="en-US" sz="2400" dirty="0"/>
              <a:t>Motion #4 – Site Visit – Hyatt Regency Irvine –  2024-06-12</a:t>
            </a:r>
          </a:p>
        </p:txBody>
      </p:sp>
      <p:sp>
        <p:nvSpPr>
          <p:cNvPr id="3" name="Content Placeholder 2">
            <a:extLst>
              <a:ext uri="{FF2B5EF4-FFF2-40B4-BE49-F238E27FC236}">
                <a16:creationId xmlns:a16="http://schemas.microsoft.com/office/drawing/2014/main" id="{78B25AB5-55D8-2DDA-9B32-8F0539EAD35C}"/>
              </a:ext>
            </a:extLst>
          </p:cNvPr>
          <p:cNvSpPr>
            <a:spLocks noGrp="1"/>
          </p:cNvSpPr>
          <p:nvPr>
            <p:ph idx="1"/>
          </p:nvPr>
        </p:nvSpPr>
        <p:spPr/>
        <p:txBody>
          <a:bodyPr/>
          <a:lstStyle/>
          <a:p>
            <a:pPr marL="0" indent="0">
              <a:spcBef>
                <a:spcPts val="0"/>
              </a:spcBef>
            </a:pPr>
            <a:r>
              <a:rPr lang="en-US" sz="2000" b="0" dirty="0"/>
              <a:t>Move to authorize the 802W Venue Manager, Jon Rosdahl, to go on a site visit with </a:t>
            </a:r>
            <a:r>
              <a:rPr lang="en-US" sz="2000" b="0" dirty="0" err="1"/>
              <a:t>Linespeed</a:t>
            </a:r>
            <a:r>
              <a:rPr lang="en-US" sz="2000" b="0" dirty="0"/>
              <a:t> and Face to Face Events with the purpose to prepare for 2027 January IEEE 802 Wireless Mixed-mode Interim at the Hyatt Regency Irvine Hotel in Irvine, California for the purpose of completing the contract.</a:t>
            </a:r>
            <a:br>
              <a:rPr lang="en-US" sz="2000" b="0" dirty="0"/>
            </a:br>
            <a:r>
              <a:rPr lang="en-US" sz="2000" b="0" dirty="0"/>
              <a:t>Expenses not to exceed: $1,000.</a:t>
            </a:r>
          </a:p>
          <a:p>
            <a:pPr marL="0" indent="0">
              <a:spcBef>
                <a:spcPts val="0"/>
              </a:spcBef>
            </a:pPr>
            <a:endParaRPr lang="en-US" sz="2000" b="0" dirty="0"/>
          </a:p>
          <a:p>
            <a:pPr marL="0" indent="0"/>
            <a:r>
              <a:rPr lang="en-US" sz="2000" b="0" dirty="0">
                <a:solidFill>
                  <a:schemeClr val="tx1"/>
                </a:solidFill>
              </a:rPr>
              <a:t>Moved: Stephen McCann</a:t>
            </a:r>
          </a:p>
          <a:p>
            <a:pPr marL="0" indent="0"/>
            <a:r>
              <a:rPr lang="en-US" sz="2000" b="0" dirty="0">
                <a:solidFill>
                  <a:schemeClr val="tx1"/>
                </a:solidFill>
              </a:rPr>
              <a:t>Seconded: Clint Powell</a:t>
            </a:r>
          </a:p>
          <a:p>
            <a:pPr marL="0" indent="0"/>
            <a:r>
              <a:rPr lang="en-US" sz="2000" b="0" dirty="0">
                <a:solidFill>
                  <a:schemeClr val="tx1"/>
                </a:solidFill>
              </a:rPr>
              <a:t>Results: Unanimous Consent (5 present)</a:t>
            </a:r>
          </a:p>
          <a:p>
            <a:pPr marL="0" indent="0">
              <a:spcBef>
                <a:spcPts val="0"/>
              </a:spcBef>
            </a:pPr>
            <a:endParaRPr lang="en-US" sz="2000" b="0" dirty="0"/>
          </a:p>
        </p:txBody>
      </p:sp>
      <p:sp>
        <p:nvSpPr>
          <p:cNvPr id="4" name="Date Placeholder 3">
            <a:extLst>
              <a:ext uri="{FF2B5EF4-FFF2-40B4-BE49-F238E27FC236}">
                <a16:creationId xmlns:a16="http://schemas.microsoft.com/office/drawing/2014/main" id="{15BA6FE5-96FD-116B-EBD0-A02853C7541A}"/>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64D7DCD2-322F-F0B1-7367-67216E6A952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9E168A-52E8-BAF7-12C6-E4291542626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129087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44F6-EF18-8EEE-8C7E-9C9DA179BC09}"/>
              </a:ext>
            </a:extLst>
          </p:cNvPr>
          <p:cNvSpPr>
            <a:spLocks noGrp="1"/>
          </p:cNvSpPr>
          <p:nvPr>
            <p:ph type="title"/>
          </p:nvPr>
        </p:nvSpPr>
        <p:spPr>
          <a:xfrm>
            <a:off x="914401" y="685801"/>
            <a:ext cx="10361084" cy="609599"/>
          </a:xfrm>
        </p:spPr>
        <p:txBody>
          <a:bodyPr/>
          <a:lstStyle/>
          <a:p>
            <a:r>
              <a:rPr lang="en-US" sz="2800" dirty="0"/>
              <a:t>Motion #5 – Site Visit – Antwerp Hilton – 2024-06-12</a:t>
            </a:r>
          </a:p>
        </p:txBody>
      </p:sp>
      <p:sp>
        <p:nvSpPr>
          <p:cNvPr id="3" name="Content Placeholder 2">
            <a:extLst>
              <a:ext uri="{FF2B5EF4-FFF2-40B4-BE49-F238E27FC236}">
                <a16:creationId xmlns:a16="http://schemas.microsoft.com/office/drawing/2014/main" id="{5E645B39-5258-A5B0-23A2-7784F0995BF1}"/>
              </a:ext>
            </a:extLst>
          </p:cNvPr>
          <p:cNvSpPr>
            <a:spLocks noGrp="1"/>
          </p:cNvSpPr>
          <p:nvPr>
            <p:ph idx="1"/>
          </p:nvPr>
        </p:nvSpPr>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2026 May IEEE 802 Wireless Mixed-mode Interim at the Antwerp Hilton, Antwerp, Belgium, for the purpose of Preparing the Contract</a:t>
            </a:r>
            <a:br>
              <a:rPr lang="en-US" b="0" dirty="0"/>
            </a:br>
            <a:r>
              <a:rPr lang="en-US" b="0" dirty="0"/>
              <a:t>Expenses not to exceed: $5,000.</a:t>
            </a:r>
          </a:p>
          <a:p>
            <a:endParaRPr lang="en-US" b="0" dirty="0"/>
          </a:p>
          <a:p>
            <a:endParaRPr lang="en-US" b="0" dirty="0"/>
          </a:p>
          <a:p>
            <a:pPr marL="0" indent="0"/>
            <a:r>
              <a:rPr lang="en-US" dirty="0">
                <a:solidFill>
                  <a:schemeClr val="tx1"/>
                </a:solidFill>
              </a:rPr>
              <a:t>Moved: Ann Krieger</a:t>
            </a:r>
          </a:p>
          <a:p>
            <a:pPr marL="0" indent="0"/>
            <a:r>
              <a:rPr lang="en-US" sz="2400" dirty="0">
                <a:solidFill>
                  <a:schemeClr val="tx1"/>
                </a:solidFill>
              </a:rPr>
              <a:t>Seconded: Stephen McCann</a:t>
            </a:r>
          </a:p>
          <a:p>
            <a:pPr marL="0" indent="0"/>
            <a:r>
              <a:rPr lang="en-US" dirty="0">
                <a:solidFill>
                  <a:schemeClr val="tx1"/>
                </a:solidFill>
              </a:rPr>
              <a:t>Results: Unanimous Consent (</a:t>
            </a:r>
            <a:r>
              <a:rPr lang="en-US">
                <a:solidFill>
                  <a:schemeClr val="tx1"/>
                </a:solidFill>
              </a:rPr>
              <a:t>5 Present)</a:t>
            </a:r>
            <a:endParaRPr lang="en-US" dirty="0">
              <a:solidFill>
                <a:schemeClr val="tx1"/>
              </a:solidFill>
            </a:endParaRPr>
          </a:p>
          <a:p>
            <a:endParaRPr lang="en-US" dirty="0"/>
          </a:p>
        </p:txBody>
      </p:sp>
      <p:sp>
        <p:nvSpPr>
          <p:cNvPr id="4" name="Date Placeholder 3">
            <a:extLst>
              <a:ext uri="{FF2B5EF4-FFF2-40B4-BE49-F238E27FC236}">
                <a16:creationId xmlns:a16="http://schemas.microsoft.com/office/drawing/2014/main" id="{B606DD29-B22D-1CFA-E7CA-0660498879A6}"/>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337FC5A9-9BA9-1E58-731F-C1F6C3778D9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435F5F3-D24E-9263-4235-3DAC5C0EDA1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59065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343C-4815-F7BA-2948-8FEEC6935B00}"/>
              </a:ext>
            </a:extLst>
          </p:cNvPr>
          <p:cNvSpPr>
            <a:spLocks noGrp="1"/>
          </p:cNvSpPr>
          <p:nvPr>
            <p:ph type="title"/>
          </p:nvPr>
        </p:nvSpPr>
        <p:spPr/>
        <p:txBody>
          <a:bodyPr/>
          <a:lstStyle/>
          <a:p>
            <a:r>
              <a:rPr lang="en-US" sz="2400" dirty="0"/>
              <a:t>1. Motion approve location for the 2026 May IEEE 802W Interim: Antwerp, Belgium (2024-04-10)</a:t>
            </a:r>
          </a:p>
        </p:txBody>
      </p:sp>
      <p:sp>
        <p:nvSpPr>
          <p:cNvPr id="3" name="Content Placeholder 2">
            <a:extLst>
              <a:ext uri="{FF2B5EF4-FFF2-40B4-BE49-F238E27FC236}">
                <a16:creationId xmlns:a16="http://schemas.microsoft.com/office/drawing/2014/main" id="{8456D09C-0EC7-07E7-D615-854632E7627D}"/>
              </a:ext>
            </a:extLst>
          </p:cNvPr>
          <p:cNvSpPr>
            <a:spLocks noGrp="1"/>
          </p:cNvSpPr>
          <p:nvPr>
            <p:ph idx="1"/>
          </p:nvPr>
        </p:nvSpPr>
        <p:spPr/>
        <p:txBody>
          <a:bodyPr/>
          <a:lstStyle/>
          <a:p>
            <a:r>
              <a:rPr lang="en-US" b="0" dirty="0"/>
              <a:t>Motion: Approve the location of the </a:t>
            </a:r>
            <a:r>
              <a:rPr lang="en-US" dirty="0"/>
              <a:t>2026 May IEEE 802W Interim: Antwerp, Belgium </a:t>
            </a:r>
            <a:r>
              <a:rPr lang="en-US" b="0" dirty="0"/>
              <a:t>2026 May 10-15.</a:t>
            </a:r>
          </a:p>
          <a:p>
            <a:endParaRPr lang="en-US" b="0" dirty="0"/>
          </a:p>
          <a:p>
            <a:r>
              <a:rPr lang="en-US" b="0" dirty="0"/>
              <a:t>Moved: Stephen McCann</a:t>
            </a:r>
          </a:p>
          <a:p>
            <a:r>
              <a:rPr lang="en-US" b="0" dirty="0"/>
              <a:t>2</a:t>
            </a:r>
            <a:r>
              <a:rPr lang="en-US" b="0" baseline="30000" dirty="0"/>
              <a:t>nd</a:t>
            </a:r>
            <a:r>
              <a:rPr lang="en-US" b="0" dirty="0"/>
              <a:t>: Clint Powell</a:t>
            </a:r>
          </a:p>
          <a:p>
            <a:r>
              <a:rPr lang="en-US" b="0" dirty="0"/>
              <a:t>Motion for ECJT.</a:t>
            </a:r>
          </a:p>
          <a:p>
            <a:r>
              <a:rPr lang="en-US" b="0" dirty="0"/>
              <a:t>Results: 5-0-2 </a:t>
            </a:r>
            <a:endParaRPr lang="en-US" dirty="0"/>
          </a:p>
          <a:p>
            <a:endParaRPr lang="en-US" dirty="0"/>
          </a:p>
        </p:txBody>
      </p:sp>
      <p:sp>
        <p:nvSpPr>
          <p:cNvPr id="4" name="Date Placeholder 3">
            <a:extLst>
              <a:ext uri="{FF2B5EF4-FFF2-40B4-BE49-F238E27FC236}">
                <a16:creationId xmlns:a16="http://schemas.microsoft.com/office/drawing/2014/main" id="{B22DFA06-59D7-A501-F3EA-EFB84694BFA2}"/>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3DADE07D-019C-95C5-461C-716D3EA2430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93412B9-0910-3C04-928C-91C46725006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052007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sz="2800" dirty="0"/>
              <a:t>2. Motion to Reset the date for 2025 January– Kobe, Japan</a:t>
            </a:r>
            <a:br>
              <a:rPr lang="en-US" sz="2800" dirty="0"/>
            </a:br>
            <a:r>
              <a:rPr lang="en-US" sz="2800" dirty="0"/>
              <a:t>2024-02-14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marL="0" marR="0" lvl="2" indent="0">
              <a:spcBef>
                <a:spcPts val="0"/>
              </a:spcBef>
              <a:spcAft>
                <a:spcPts val="0"/>
              </a:spcAft>
            </a:pPr>
            <a:r>
              <a:rPr lang="en-GB" sz="2400" b="1" dirty="0">
                <a:effectLst/>
                <a:latin typeface="Times New Roman" panose="02020603050405020304" pitchFamily="18" charset="0"/>
                <a:ea typeface="Times New Roman" panose="02020603050405020304" pitchFamily="18" charset="0"/>
              </a:rPr>
              <a:t>Motion: Approve the date change (reversion) </a:t>
            </a:r>
            <a:r>
              <a:rPr lang="en-GB" sz="2400" b="1" dirty="0">
                <a:latin typeface="Times New Roman" panose="02020603050405020304" pitchFamily="18" charset="0"/>
                <a:ea typeface="Times New Roman" panose="02020603050405020304" pitchFamily="18" charset="0"/>
              </a:rPr>
              <a:t>of the 2025 January 802W Interim to </a:t>
            </a:r>
            <a:r>
              <a:rPr lang="en-GB" sz="2400" b="1" dirty="0">
                <a:effectLst/>
                <a:highlight>
                  <a:srgbClr val="FFFF00"/>
                </a:highlight>
                <a:latin typeface="Times New Roman" panose="02020603050405020304" pitchFamily="18" charset="0"/>
                <a:ea typeface="Times New Roman" panose="02020603050405020304" pitchFamily="18" charset="0"/>
              </a:rPr>
              <a:t>January 12-17, 2025</a:t>
            </a:r>
            <a:r>
              <a:rPr lang="en-GB" sz="2400" b="1" dirty="0">
                <a:effectLst/>
                <a:latin typeface="Times New Roman" panose="02020603050405020304" pitchFamily="18" charset="0"/>
                <a:ea typeface="Times New Roman" panose="02020603050405020304" pitchFamily="18" charset="0"/>
              </a:rPr>
              <a:t>, in Kobe (was subsequent week). [Note: this rescinds the 2024 January date change approval and 2023 May location/date approval, due to hotel availability]</a:t>
            </a:r>
            <a:endParaRPr lang="en-US" sz="2400" dirty="0">
              <a:effectLst/>
              <a:latin typeface="Times New Roman" panose="02020603050405020304" pitchFamily="18" charset="0"/>
              <a:ea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t>
            </a:r>
            <a:r>
              <a:rPr lang="en-US" dirty="0">
                <a:latin typeface="Times New Roman" panose="02020603050405020304" pitchFamily="18" charset="0"/>
              </a:rPr>
              <a:t>Unanimous w/1 abstain (Stuart Kerry)</a:t>
            </a:r>
            <a:r>
              <a:rPr lang="en-US" b="0" i="0" dirty="0">
                <a:solidFill>
                  <a:srgbClr val="000000"/>
                </a:solidFill>
                <a:effectLst/>
                <a:latin typeface="Times New Roman" panose="02020603050405020304" pitchFamily="18" charset="0"/>
              </a:rPr>
              <a:t>.  (Voter's present = 14)</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77669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4F981-EFFE-9632-F1BA-5C083DD985DA}"/>
              </a:ext>
            </a:extLst>
          </p:cNvPr>
          <p:cNvSpPr>
            <a:spLocks noGrp="1"/>
          </p:cNvSpPr>
          <p:nvPr>
            <p:ph type="title"/>
          </p:nvPr>
        </p:nvSpPr>
        <p:spPr>
          <a:xfrm>
            <a:off x="914401" y="685801"/>
            <a:ext cx="10475384" cy="1447799"/>
          </a:xfrm>
        </p:spPr>
        <p:txBody>
          <a:bodyPr/>
          <a:lstStyle/>
          <a:p>
            <a:r>
              <a:rPr lang="en-US" sz="3200" dirty="0"/>
              <a:t>3. Motion to approve Site Visit for 2025 May 802W Interim - Hilton Prague, Prague, Czech Republic</a:t>
            </a:r>
            <a:br>
              <a:rPr lang="en-US" sz="3200" dirty="0"/>
            </a:br>
            <a:r>
              <a:rPr lang="en-US" sz="3200" dirty="0"/>
              <a:t>2024-02-14</a:t>
            </a:r>
            <a:endParaRPr lang="en-US" dirty="0"/>
          </a:p>
        </p:txBody>
      </p:sp>
      <p:sp>
        <p:nvSpPr>
          <p:cNvPr id="3" name="Content Placeholder 2">
            <a:extLst>
              <a:ext uri="{FF2B5EF4-FFF2-40B4-BE49-F238E27FC236}">
                <a16:creationId xmlns:a16="http://schemas.microsoft.com/office/drawing/2014/main" id="{79F6A193-13F3-5D14-0BAA-9FB078FADBE6}"/>
              </a:ext>
            </a:extLst>
          </p:cNvPr>
          <p:cNvSpPr>
            <a:spLocks noGrp="1"/>
          </p:cNvSpPr>
          <p:nvPr>
            <p:ph idx="1"/>
          </p:nvPr>
        </p:nvSpPr>
        <p:spPr>
          <a:xfrm>
            <a:off x="914401" y="2362200"/>
            <a:ext cx="10361084" cy="3732214"/>
          </a:xfrm>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2025 May IEEE 802 Wireless Mixed-mode Interim in </a:t>
            </a:r>
            <a:r>
              <a:rPr lang="en-US" sz="2400" b="0" dirty="0"/>
              <a:t>Prague, Czech Republic.</a:t>
            </a:r>
            <a:br>
              <a:rPr lang="en-US" b="0" dirty="0"/>
            </a:br>
            <a:r>
              <a:rPr lang="en-US" b="0" dirty="0"/>
              <a:t>Expenses not to exceed: $5,000.</a:t>
            </a: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EJTC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 (Voter's present = 7-0-0)</a:t>
            </a:r>
          </a:p>
          <a:p>
            <a:endParaRPr lang="en-US" dirty="0"/>
          </a:p>
        </p:txBody>
      </p:sp>
      <p:sp>
        <p:nvSpPr>
          <p:cNvPr id="4" name="Date Placeholder 3">
            <a:extLst>
              <a:ext uri="{FF2B5EF4-FFF2-40B4-BE49-F238E27FC236}">
                <a16:creationId xmlns:a16="http://schemas.microsoft.com/office/drawing/2014/main" id="{19968C5E-8464-5A7B-2ECD-F0AB142FDD2E}"/>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7B70B349-D0BC-E212-8B98-B2210D26E98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1649929-A68F-7AD6-E4FC-0FA244A2891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17260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FE1F-7287-C461-1032-97EAFDF0780F}"/>
              </a:ext>
            </a:extLst>
          </p:cNvPr>
          <p:cNvSpPr>
            <a:spLocks noGrp="1"/>
          </p:cNvSpPr>
          <p:nvPr>
            <p:ph type="title"/>
          </p:nvPr>
        </p:nvSpPr>
        <p:spPr>
          <a:xfrm>
            <a:off x="914401" y="685801"/>
            <a:ext cx="10361084" cy="1295400"/>
          </a:xfrm>
        </p:spPr>
        <p:txBody>
          <a:bodyPr/>
          <a:lstStyle/>
          <a:p>
            <a:r>
              <a:rPr lang="en-US" dirty="0"/>
              <a:t>4. Motion approve location for the 2027 May IEEE 802W Interim: Auckland, New Zealand</a:t>
            </a:r>
            <a:br>
              <a:rPr lang="en-US" dirty="0"/>
            </a:br>
            <a:r>
              <a:rPr lang="en-US" sz="3200" dirty="0"/>
              <a:t>2024-02-14</a:t>
            </a:r>
            <a:endParaRPr lang="en-US" dirty="0"/>
          </a:p>
        </p:txBody>
      </p:sp>
      <p:sp>
        <p:nvSpPr>
          <p:cNvPr id="3" name="Content Placeholder 2">
            <a:extLst>
              <a:ext uri="{FF2B5EF4-FFF2-40B4-BE49-F238E27FC236}">
                <a16:creationId xmlns:a16="http://schemas.microsoft.com/office/drawing/2014/main" id="{2BBB9DAA-E58F-BB1C-4C46-8CACA4335CFD}"/>
              </a:ext>
            </a:extLst>
          </p:cNvPr>
          <p:cNvSpPr>
            <a:spLocks noGrp="1"/>
          </p:cNvSpPr>
          <p:nvPr>
            <p:ph idx="1"/>
          </p:nvPr>
        </p:nvSpPr>
        <p:spPr>
          <a:xfrm>
            <a:off x="914401" y="2514600"/>
            <a:ext cx="10361084" cy="3579814"/>
          </a:xfrm>
        </p:spPr>
        <p:txBody>
          <a:bodyPr/>
          <a:lstStyle/>
          <a:p>
            <a:r>
              <a:rPr lang="en-US" b="0" dirty="0"/>
              <a:t>Motion: Approve the location of the 2027 May IEEE 802W Interim as Auckland, New Zealand 2027 May 9-14.</a:t>
            </a:r>
          </a:p>
          <a:p>
            <a:endParaRPr lang="en-US" b="0" dirty="0"/>
          </a:p>
          <a:p>
            <a:r>
              <a:rPr lang="en-US" b="0" dirty="0"/>
              <a:t>Moved: Jon Rosdahl</a:t>
            </a:r>
          </a:p>
          <a:p>
            <a:r>
              <a:rPr lang="en-US" b="0" dirty="0"/>
              <a:t>2</a:t>
            </a:r>
            <a:r>
              <a:rPr lang="en-US" b="0" baseline="30000" dirty="0"/>
              <a:t>nd</a:t>
            </a:r>
            <a:r>
              <a:rPr lang="en-US" b="0" dirty="0"/>
              <a:t>: Stephen McCann</a:t>
            </a:r>
          </a:p>
          <a:p>
            <a:r>
              <a:rPr lang="en-US" b="0" dirty="0"/>
              <a:t>Motion for ECJT.</a:t>
            </a:r>
          </a:p>
          <a:p>
            <a:r>
              <a:rPr lang="en-US" b="0" dirty="0"/>
              <a:t>Results: Unanimous – (Voters = 6-0-0)</a:t>
            </a:r>
            <a:endParaRPr lang="en-US" dirty="0"/>
          </a:p>
        </p:txBody>
      </p:sp>
      <p:sp>
        <p:nvSpPr>
          <p:cNvPr id="4" name="Date Placeholder 3">
            <a:extLst>
              <a:ext uri="{FF2B5EF4-FFF2-40B4-BE49-F238E27FC236}">
                <a16:creationId xmlns:a16="http://schemas.microsoft.com/office/drawing/2014/main" id="{D1BD38E0-9058-BEB1-8008-650168219B90}"/>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1734A90C-B40D-8940-4DB9-AA74D30EF09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1E49-3A0E-6E25-6D68-E1DFB018272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674291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5. Motion to approve Location for 2028 January– </a:t>
            </a:r>
            <a:br>
              <a:rPr lang="en-US" sz="3200" b="1" dirty="0">
                <a:solidFill>
                  <a:schemeClr val="accent1">
                    <a:lumMod val="50000"/>
                  </a:schemeClr>
                </a:solidFill>
              </a:rPr>
            </a:br>
            <a:r>
              <a:rPr lang="en-US" sz="3200" b="1" dirty="0">
                <a:solidFill>
                  <a:schemeClr val="accent1">
                    <a:lumMod val="50000"/>
                  </a:schemeClr>
                </a:solidFill>
              </a:rPr>
              <a:t>Panama Hilton, Panama City </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rgbClr val="000000"/>
                </a:solidFill>
                <a:effectLst/>
                <a:latin typeface="Times New Roman" panose="02020603050405020304" pitchFamily="18" charset="0"/>
              </a:rPr>
              <a:t>Approve holding the 2028 January IEEE 802 Wireless Interim Session </a:t>
            </a:r>
            <a:r>
              <a:rPr lang="en-US" sz="2400" b="1" dirty="0">
                <a:latin typeface="Times New Roman" panose="02020603050405020304" pitchFamily="18" charset="0"/>
              </a:rPr>
              <a:t>at the Panama Hilton, Panama City, Panama on </a:t>
            </a:r>
            <a:r>
              <a:rPr lang="en-US" sz="2400" b="1" i="0" dirty="0">
                <a:solidFill>
                  <a:srgbClr val="000000"/>
                </a:solidFill>
                <a:effectLst/>
                <a:latin typeface="Times New Roman" panose="02020603050405020304" pitchFamily="18" charset="0"/>
              </a:rPr>
              <a:t>January 16-21, 2028</a:t>
            </a:r>
            <a:r>
              <a:rPr lang="en-US" sz="2400" b="1" dirty="0">
                <a:latin typeface="Times New Roman" panose="02020603050405020304" pitchFamily="18" charset="0"/>
              </a:rPr>
              <a:t>.</a:t>
            </a:r>
            <a:endParaRPr lang="en-US" sz="2400" b="1" i="0" dirty="0">
              <a:solidFill>
                <a:srgbClr val="000000"/>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Robert Stacey</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548957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447799"/>
          </a:xfrm>
        </p:spPr>
        <p:txBody>
          <a:bodyPr/>
          <a:lstStyle/>
          <a:p>
            <a:r>
              <a:rPr lang="en-US" sz="3200" b="1" dirty="0">
                <a:solidFill>
                  <a:schemeClr val="accent1">
                    <a:lumMod val="50000"/>
                  </a:schemeClr>
                </a:solidFill>
              </a:rPr>
              <a:t>6. Motion to approve Location for 2026 January– </a:t>
            </a:r>
            <a:br>
              <a:rPr lang="en-US" sz="3200" b="1" dirty="0">
                <a:solidFill>
                  <a:schemeClr val="accent1">
                    <a:lumMod val="50000"/>
                  </a:schemeClr>
                </a:solidFill>
              </a:rPr>
            </a:br>
            <a:r>
              <a:rPr lang="en-US" sz="3200" b="1" dirty="0">
                <a:solidFill>
                  <a:schemeClr val="accent1">
                    <a:lumMod val="50000"/>
                  </a:schemeClr>
                </a:solidFill>
              </a:rPr>
              <a:t>Victoria, Canada 2026 Jan 11-16</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chemeClr val="tx1"/>
                </a:solidFill>
                <a:effectLst/>
                <a:latin typeface="Times New Roman" panose="02020603050405020304" pitchFamily="18" charset="0"/>
              </a:rPr>
              <a:t>Approve holding the 2026 January IEEE 802 Wireless Interim Session </a:t>
            </a:r>
            <a:r>
              <a:rPr lang="en-US" sz="2400" b="1" dirty="0">
                <a:solidFill>
                  <a:schemeClr val="tx1"/>
                </a:solidFill>
                <a:latin typeface="Times New Roman" panose="02020603050405020304" pitchFamily="18" charset="0"/>
              </a:rPr>
              <a:t>at Victoria</a:t>
            </a:r>
            <a:r>
              <a:rPr lang="en-US" sz="2400" b="1" dirty="0">
                <a:solidFill>
                  <a:schemeClr val="tx1"/>
                </a:solidFill>
              </a:rPr>
              <a:t>, Canada 2026 Jan 11-16</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382569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7. Motion to approve Location for 2027 January– </a:t>
            </a:r>
            <a:br>
              <a:rPr lang="en-US" sz="3200" b="1" dirty="0">
                <a:solidFill>
                  <a:schemeClr val="accent1">
                    <a:lumMod val="50000"/>
                  </a:schemeClr>
                </a:solidFill>
              </a:rPr>
            </a:br>
            <a:r>
              <a:rPr lang="en-US" sz="3200" b="1" dirty="0">
                <a:solidFill>
                  <a:schemeClr val="accent1">
                    <a:lumMod val="50000"/>
                  </a:schemeClr>
                </a:solidFill>
              </a:rPr>
              <a:t>Hyatt Regency Irvine – 2027 January 10-15</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72579" y="2516185"/>
            <a:ext cx="10361084" cy="3656014"/>
          </a:xfrm>
        </p:spPr>
        <p:txBody>
          <a:bodyPr/>
          <a:lstStyle/>
          <a:p>
            <a:pPr lvl="1"/>
            <a:r>
              <a:rPr lang="en-US" sz="2400" b="1" i="0" dirty="0">
                <a:solidFill>
                  <a:schemeClr val="tx1"/>
                </a:solidFill>
                <a:effectLst/>
                <a:latin typeface="Times New Roman" panose="02020603050405020304" pitchFamily="18" charset="0"/>
              </a:rPr>
              <a:t>Approve holding the 2027 January IEEE 802 Wireless Interim Session </a:t>
            </a:r>
            <a:r>
              <a:rPr lang="en-US" sz="2400" b="1" dirty="0">
                <a:solidFill>
                  <a:schemeClr val="tx1"/>
                </a:solidFill>
                <a:latin typeface="Times New Roman" panose="02020603050405020304" pitchFamily="18" charset="0"/>
              </a:rPr>
              <a:t>at the Hyatt Regency Irvine, CA on </a:t>
            </a:r>
            <a:r>
              <a:rPr lang="en-US" sz="2400" b="1" dirty="0">
                <a:solidFill>
                  <a:schemeClr val="tx1"/>
                </a:solidFill>
              </a:rPr>
              <a:t>Jan 10-15, 2027,</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625727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E39E5-2353-58EC-135C-AA6A31326989}"/>
              </a:ext>
            </a:extLst>
          </p:cNvPr>
          <p:cNvSpPr>
            <a:spLocks noGrp="1"/>
          </p:cNvSpPr>
          <p:nvPr>
            <p:ph type="title"/>
          </p:nvPr>
        </p:nvSpPr>
        <p:spPr>
          <a:xfrm>
            <a:off x="914401" y="685801"/>
            <a:ext cx="10361084" cy="761999"/>
          </a:xfrm>
        </p:spPr>
        <p:txBody>
          <a:bodyPr/>
          <a:lstStyle/>
          <a:p>
            <a:r>
              <a:rPr lang="en-US" sz="2800" dirty="0"/>
              <a:t>12. Motion to approve date change for 2025 January IEEE 802 Wireless Interim – 2024-01-06</a:t>
            </a:r>
          </a:p>
        </p:txBody>
      </p:sp>
      <p:sp>
        <p:nvSpPr>
          <p:cNvPr id="3" name="Content Placeholder 2">
            <a:extLst>
              <a:ext uri="{FF2B5EF4-FFF2-40B4-BE49-F238E27FC236}">
                <a16:creationId xmlns:a16="http://schemas.microsoft.com/office/drawing/2014/main" id="{CF824774-D28F-6CBC-7764-7AACB1BE24DA}"/>
              </a:ext>
            </a:extLst>
          </p:cNvPr>
          <p:cNvSpPr>
            <a:spLocks noGrp="1"/>
          </p:cNvSpPr>
          <p:nvPr>
            <p:ph idx="1"/>
          </p:nvPr>
        </p:nvSpPr>
        <p:spPr>
          <a:xfrm>
            <a:off x="1537788" y="1997988"/>
            <a:ext cx="9114310" cy="4113213"/>
          </a:xfrm>
        </p:spPr>
        <p:txBody>
          <a:bodyPr/>
          <a:lstStyle/>
          <a:p>
            <a:endParaRPr lang="en-US" dirty="0"/>
          </a:p>
          <a:p>
            <a:r>
              <a:rPr lang="en-US" dirty="0"/>
              <a:t>Motion: Approve the date change to January 19-24, 2025 in Kobe (was prior week)</a:t>
            </a:r>
          </a:p>
          <a:p>
            <a:endParaRPr lang="en-US" dirty="0"/>
          </a:p>
          <a:p>
            <a:r>
              <a:rPr lang="en-US" dirty="0"/>
              <a:t>· Moved: Jon Rosdahl, Second: Ben Rolfe</a:t>
            </a:r>
          </a:p>
        </p:txBody>
      </p:sp>
      <p:sp>
        <p:nvSpPr>
          <p:cNvPr id="4" name="Date Placeholder 3">
            <a:extLst>
              <a:ext uri="{FF2B5EF4-FFF2-40B4-BE49-F238E27FC236}">
                <a16:creationId xmlns:a16="http://schemas.microsoft.com/office/drawing/2014/main" id="{0AB61381-4F9D-00D2-9699-FEDB774D1472}"/>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8D49C367-5DA4-D2DB-5756-D3687CDAE4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71BA7B-3CCD-CC6B-8D53-D5F7DA44EF4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pic>
        <p:nvPicPr>
          <p:cNvPr id="7" name="Picture 6">
            <a:extLst>
              <a:ext uri="{FF2B5EF4-FFF2-40B4-BE49-F238E27FC236}">
                <a16:creationId xmlns:a16="http://schemas.microsoft.com/office/drawing/2014/main" id="{8D3E2064-B0A6-44ED-59AE-33698207AD0B}"/>
              </a:ext>
            </a:extLst>
          </p:cNvPr>
          <p:cNvPicPr>
            <a:picLocks noChangeAspect="1"/>
          </p:cNvPicPr>
          <p:nvPr/>
        </p:nvPicPr>
        <p:blipFill>
          <a:blip r:embed="rId2"/>
          <a:stretch>
            <a:fillRect/>
          </a:stretch>
        </p:blipFill>
        <p:spPr>
          <a:xfrm>
            <a:off x="929218" y="1693524"/>
            <a:ext cx="9114310" cy="3470951"/>
          </a:xfrm>
          <a:prstGeom prst="rect">
            <a:avLst/>
          </a:prstGeom>
        </p:spPr>
      </p:pic>
    </p:spTree>
    <p:extLst>
      <p:ext uri="{BB962C8B-B14F-4D97-AF65-F5344CB8AC3E}">
        <p14:creationId xmlns:p14="http://schemas.microsoft.com/office/powerpoint/2010/main" val="3332358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March 9, 2025, as presented to the IEEE 802 Wireless Chairs Standing Committee during the 09 March 802WCSC meeting and posted the link on Mentor to IEEE 802 Wireless Chairs Standing Committee reflector.</a:t>
            </a:r>
          </a:p>
        </p:txBody>
      </p:sp>
      <p:sp>
        <p:nvSpPr>
          <p:cNvPr id="4" name="Date Placeholder 3"/>
          <p:cNvSpPr>
            <a:spLocks noGrp="1"/>
          </p:cNvSpPr>
          <p:nvPr>
            <p:ph type="dt" idx="10"/>
          </p:nvPr>
        </p:nvSpPr>
        <p:spPr/>
        <p:txBody>
          <a:bodyPr/>
          <a:lstStyle/>
          <a:p>
            <a:r>
              <a:rPr lang="en-US"/>
              <a:t>January 2025</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1. Motion to approve Location for May 2025 – </a:t>
            </a:r>
            <a:br>
              <a:rPr lang="en-US" sz="2800" dirty="0"/>
            </a:br>
            <a:r>
              <a:rPr lang="en-US" sz="2800" dirty="0"/>
              <a:t>Hilton Prague, Prague, Czech Republic</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2025 May IEEE 802W Interim to be held at the Hilton Prague, Prague, Czech Republic.</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744208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2. Motion to approve Location for 2027 September – </a:t>
            </a:r>
            <a:br>
              <a:rPr lang="en-US" sz="2800" dirty="0"/>
            </a:br>
            <a:r>
              <a:rPr lang="en-US" sz="2800" dirty="0"/>
              <a:t>Grand Hyatt Atlanta, Buckhead, GA</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2027 September IEEE 802W Interim to be held at the Grand Hyatt Atlanta, Buckhead, GA.</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Clint Powell</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86825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8AA7-0EA0-59D5-23F3-FF23693C62AB}"/>
              </a:ext>
            </a:extLst>
          </p:cNvPr>
          <p:cNvSpPr>
            <a:spLocks noGrp="1"/>
          </p:cNvSpPr>
          <p:nvPr>
            <p:ph type="title"/>
          </p:nvPr>
        </p:nvSpPr>
        <p:spPr/>
        <p:txBody>
          <a:bodyPr/>
          <a:lstStyle/>
          <a:p>
            <a:r>
              <a:rPr lang="en-US" sz="2800" dirty="0"/>
              <a:t>1. Motion to approve 2024 802W Interim Registration Fees </a:t>
            </a:r>
            <a:br>
              <a:rPr lang="en-US" sz="2800" dirty="0"/>
            </a:br>
            <a:r>
              <a:rPr lang="en-US" sz="2800" dirty="0"/>
              <a:t>2023-09-10</a:t>
            </a:r>
          </a:p>
        </p:txBody>
      </p:sp>
      <p:sp>
        <p:nvSpPr>
          <p:cNvPr id="3" name="Content Placeholder 2">
            <a:extLst>
              <a:ext uri="{FF2B5EF4-FFF2-40B4-BE49-F238E27FC236}">
                <a16:creationId xmlns:a16="http://schemas.microsoft.com/office/drawing/2014/main" id="{E7DD916C-322A-8467-C3F3-3ADDC90E92CE}"/>
              </a:ext>
            </a:extLst>
          </p:cNvPr>
          <p:cNvSpPr>
            <a:spLocks noGrp="1"/>
          </p:cNvSpPr>
          <p:nvPr>
            <p:ph idx="1"/>
          </p:nvPr>
        </p:nvSpPr>
        <p:spPr/>
        <p:txBody>
          <a:bodyPr/>
          <a:lstStyle/>
          <a:p>
            <a:pPr indent="0">
              <a:spcBef>
                <a:spcPts val="0"/>
              </a:spcBef>
            </a:pPr>
            <a:r>
              <a:rPr lang="en-US" sz="2000" b="0" dirty="0"/>
              <a:t>Move to approve Session fees for the </a:t>
            </a:r>
            <a:r>
              <a:rPr lang="en-US" sz="2000" dirty="0"/>
              <a:t>2024 802 Wireless Mixed-mode Interims</a:t>
            </a:r>
            <a:r>
              <a:rPr lang="en-US" sz="2000" b="0" dirty="0"/>
              <a:t>: </a:t>
            </a:r>
          </a:p>
          <a:p>
            <a:pPr indent="0">
              <a:spcBef>
                <a:spcPts val="0"/>
              </a:spcBef>
            </a:pPr>
            <a:r>
              <a:rPr lang="en-US" sz="2000" b="0" dirty="0"/>
              <a:t>	January at the Hilton Panama, Panama City, Panama; </a:t>
            </a:r>
          </a:p>
          <a:p>
            <a:pPr indent="0">
              <a:spcBef>
                <a:spcPts val="0"/>
              </a:spcBef>
            </a:pPr>
            <a:r>
              <a:rPr lang="en-US" sz="2000" b="0" dirty="0"/>
              <a:t>	May at the Marriot Warsaw, Warsaw, Poland, and </a:t>
            </a:r>
          </a:p>
          <a:p>
            <a:pPr indent="0">
              <a:spcBef>
                <a:spcPts val="0"/>
              </a:spcBef>
            </a:pPr>
            <a:r>
              <a:rPr lang="en-US" sz="2000" b="0" dirty="0"/>
              <a:t>	September at the Hilton Waikoloa, Waikoloa, HI, USA </a:t>
            </a:r>
          </a:p>
          <a:p>
            <a:pPr indent="0">
              <a:spcBef>
                <a:spcPts val="0"/>
              </a:spcBef>
            </a:pPr>
            <a:r>
              <a:rPr lang="en-US" sz="2000" b="0" dirty="0"/>
              <a:t>	at $600/$800/$1000 for any in-person or virtual attendee </a:t>
            </a:r>
          </a:p>
          <a:p>
            <a:pPr indent="0">
              <a:spcBef>
                <a:spcPts val="0"/>
              </a:spcBef>
            </a:pPr>
            <a:r>
              <a:rPr lang="en-US" sz="2000" b="0" dirty="0"/>
              <a:t>	with a $300 discount for staying at least 3 nights in the session hotel.</a:t>
            </a:r>
            <a:br>
              <a:rPr lang="en-US" dirty="0"/>
            </a:br>
            <a:endParaRPr lang="en-US" dirty="0"/>
          </a:p>
          <a:p>
            <a:pPr lvl="1"/>
            <a:r>
              <a:rPr lang="en-US" dirty="0"/>
              <a:t>Moved: Ben Rolfe</a:t>
            </a:r>
          </a:p>
          <a:p>
            <a:pPr lvl="1"/>
            <a:r>
              <a:rPr lang="en-US" dirty="0"/>
              <a:t>2</a:t>
            </a:r>
            <a:r>
              <a:rPr lang="en-US" baseline="30000" dirty="0"/>
              <a:t>nd</a:t>
            </a:r>
            <a:r>
              <a:rPr lang="en-US" dirty="0"/>
              <a:t>: Clint Powell</a:t>
            </a:r>
          </a:p>
          <a:p>
            <a:pPr lvl="1"/>
            <a:r>
              <a:rPr lang="en-US" dirty="0"/>
              <a:t>Results: 8-0-0 (ECJT voters)</a:t>
            </a:r>
          </a:p>
          <a:p>
            <a:endParaRPr lang="en-US" dirty="0"/>
          </a:p>
        </p:txBody>
      </p:sp>
      <p:sp>
        <p:nvSpPr>
          <p:cNvPr id="4" name="Date Placeholder 3">
            <a:extLst>
              <a:ext uri="{FF2B5EF4-FFF2-40B4-BE49-F238E27FC236}">
                <a16:creationId xmlns:a16="http://schemas.microsoft.com/office/drawing/2014/main" id="{74B5B993-B3D9-6B54-6E74-F51BB93117EE}"/>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12CC1DE8-770C-0FF0-2931-7CEC4DFC113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304AFA86-9C74-05F7-DC3D-3B5CAEC4187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987155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AE85-AF28-D3EF-885E-E140C8BEB067}"/>
              </a:ext>
            </a:extLst>
          </p:cNvPr>
          <p:cNvSpPr>
            <a:spLocks noGrp="1"/>
          </p:cNvSpPr>
          <p:nvPr>
            <p:ph type="title"/>
          </p:nvPr>
        </p:nvSpPr>
        <p:spPr/>
        <p:txBody>
          <a:bodyPr/>
          <a:lstStyle/>
          <a:p>
            <a:r>
              <a:rPr lang="en-US" sz="2800" dirty="0"/>
              <a:t>2. Motion to approve Site Visit for Kobe, Japan </a:t>
            </a:r>
            <a:br>
              <a:rPr lang="en-US" sz="2800" dirty="0"/>
            </a:br>
            <a:r>
              <a:rPr lang="en-US" sz="2800" dirty="0"/>
              <a:t>2023-09-10</a:t>
            </a:r>
          </a:p>
        </p:txBody>
      </p:sp>
      <p:sp>
        <p:nvSpPr>
          <p:cNvPr id="3" name="Content Placeholder 2">
            <a:extLst>
              <a:ext uri="{FF2B5EF4-FFF2-40B4-BE49-F238E27FC236}">
                <a16:creationId xmlns:a16="http://schemas.microsoft.com/office/drawing/2014/main" id="{036328C2-D3C2-B166-3939-14677B19CFF5}"/>
              </a:ext>
            </a:extLst>
          </p:cNvPr>
          <p:cNvSpPr>
            <a:spLocks noGrp="1"/>
          </p:cNvSpPr>
          <p:nvPr>
            <p:ph idx="1"/>
          </p:nvPr>
        </p:nvSpPr>
        <p:spPr>
          <a:xfrm>
            <a:off x="960392" y="1981200"/>
            <a:ext cx="10361084" cy="4113213"/>
          </a:xfrm>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2025 January IEEE 802 Wireless Mixed-mode Interim in Kobe, Japan.</a:t>
            </a:r>
            <a:br>
              <a:rPr lang="en-US" b="0" dirty="0"/>
            </a:br>
            <a:r>
              <a:rPr lang="en-US" b="0" dirty="0"/>
              <a:t>Expenses not to exceed: $10,000.</a:t>
            </a:r>
          </a:p>
          <a:p>
            <a:pPr marL="0" indent="0">
              <a:spcBef>
                <a:spcPts val="0"/>
              </a:spcBef>
            </a:pPr>
            <a:endParaRPr lang="en-US" b="0" dirty="0"/>
          </a:p>
          <a:p>
            <a:pPr marL="0" indent="0">
              <a:spcBef>
                <a:spcPts val="0"/>
              </a:spcBef>
            </a:pPr>
            <a:r>
              <a:rPr lang="en-US" b="0" dirty="0"/>
              <a:t>Moved: Ben Rolfe</a:t>
            </a:r>
          </a:p>
          <a:p>
            <a:pPr marL="0" indent="0">
              <a:spcBef>
                <a:spcPts val="0"/>
              </a:spcBef>
            </a:pPr>
            <a:r>
              <a:rPr lang="en-US" b="0" dirty="0"/>
              <a:t>2</a:t>
            </a:r>
            <a:r>
              <a:rPr lang="en-US" b="0" baseline="30000" dirty="0"/>
              <a:t>nd</a:t>
            </a:r>
            <a:r>
              <a:rPr lang="en-US" b="0" dirty="0"/>
              <a:t>: Robert Stacey</a:t>
            </a:r>
          </a:p>
          <a:p>
            <a:pPr marL="0" indent="0">
              <a:spcBef>
                <a:spcPts val="0"/>
              </a:spcBef>
            </a:pPr>
            <a:r>
              <a:rPr lang="en-US" b="0" dirty="0"/>
              <a:t>Results: 7-0-1 (ECJT voters)</a:t>
            </a:r>
          </a:p>
          <a:p>
            <a:endParaRPr lang="en-US" dirty="0"/>
          </a:p>
        </p:txBody>
      </p:sp>
      <p:sp>
        <p:nvSpPr>
          <p:cNvPr id="4" name="Date Placeholder 3">
            <a:extLst>
              <a:ext uri="{FF2B5EF4-FFF2-40B4-BE49-F238E27FC236}">
                <a16:creationId xmlns:a16="http://schemas.microsoft.com/office/drawing/2014/main" id="{ECEA3351-5AD7-18FC-DC17-8AEC98D690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C0BFEE99-7BE9-301D-7669-89497969BFFB}"/>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7244AE50-274B-40FF-424F-3B93CEA4B512}"/>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650884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77AE-25D5-3511-4960-C2B65E544C02}"/>
              </a:ext>
            </a:extLst>
          </p:cNvPr>
          <p:cNvSpPr>
            <a:spLocks noGrp="1"/>
          </p:cNvSpPr>
          <p:nvPr>
            <p:ph type="title"/>
          </p:nvPr>
        </p:nvSpPr>
        <p:spPr>
          <a:xfrm>
            <a:off x="914401" y="685801"/>
            <a:ext cx="10475384" cy="1065213"/>
          </a:xfrm>
        </p:spPr>
        <p:txBody>
          <a:bodyPr/>
          <a:lstStyle/>
          <a:p>
            <a:r>
              <a:rPr lang="en-US" sz="2800" dirty="0"/>
              <a:t>3. Motion to approve Site Visit for Warsaw, Poland </a:t>
            </a:r>
            <a:br>
              <a:rPr lang="en-US" sz="2800" dirty="0"/>
            </a:br>
            <a:r>
              <a:rPr lang="en-US" sz="2800" dirty="0"/>
              <a:t>2023-09-10</a:t>
            </a:r>
          </a:p>
        </p:txBody>
      </p:sp>
      <p:sp>
        <p:nvSpPr>
          <p:cNvPr id="3" name="Content Placeholder 2">
            <a:extLst>
              <a:ext uri="{FF2B5EF4-FFF2-40B4-BE49-F238E27FC236}">
                <a16:creationId xmlns:a16="http://schemas.microsoft.com/office/drawing/2014/main" id="{596DC766-EB82-F62A-0F5E-B30E81CB78D0}"/>
              </a:ext>
            </a:extLst>
          </p:cNvPr>
          <p:cNvSpPr>
            <a:spLocks noGrp="1"/>
          </p:cNvSpPr>
          <p:nvPr>
            <p:ph idx="1"/>
          </p:nvPr>
        </p:nvSpPr>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2024 May IEEE 802 Wireless Mixed-mode Interim in Warsaw Poland.</a:t>
            </a:r>
            <a:br>
              <a:rPr lang="en-US" b="0" dirty="0"/>
            </a:br>
            <a:r>
              <a:rPr lang="en-US" b="0" dirty="0"/>
              <a:t>Expenses not to exceed: $5,000.</a:t>
            </a:r>
          </a:p>
          <a:p>
            <a:pPr marL="0" indent="0">
              <a:spcBef>
                <a:spcPts val="0"/>
              </a:spcBef>
            </a:pPr>
            <a:endParaRPr lang="en-US" b="0" dirty="0"/>
          </a:p>
          <a:p>
            <a:pPr marL="400050" lvl="1" indent="0">
              <a:spcBef>
                <a:spcPts val="0"/>
              </a:spcBef>
            </a:pPr>
            <a:r>
              <a:rPr lang="en-US" sz="2400" b="0" dirty="0"/>
              <a:t>Moved: Ben Rolfe</a:t>
            </a:r>
          </a:p>
          <a:p>
            <a:pPr marL="400050" lvl="1" indent="0">
              <a:spcBef>
                <a:spcPts val="0"/>
              </a:spcBef>
            </a:pPr>
            <a:r>
              <a:rPr lang="en-US" sz="2400" b="0" dirty="0"/>
              <a:t>2</a:t>
            </a:r>
            <a:r>
              <a:rPr lang="en-US" sz="2400" b="0" baseline="30000" dirty="0"/>
              <a:t>nd</a:t>
            </a:r>
            <a:r>
              <a:rPr lang="en-US" sz="2400" b="0" dirty="0"/>
              <a:t>: Stephen McCann</a:t>
            </a:r>
          </a:p>
          <a:p>
            <a:pPr marL="400050" lvl="1" indent="0">
              <a:spcBef>
                <a:spcPts val="0"/>
              </a:spcBef>
            </a:pPr>
            <a:r>
              <a:rPr lang="en-US" sz="2400" b="0" dirty="0"/>
              <a:t>Results: 7-0-1 (ECJT voters)</a:t>
            </a:r>
          </a:p>
          <a:p>
            <a:endParaRPr lang="en-US" dirty="0"/>
          </a:p>
        </p:txBody>
      </p:sp>
      <p:sp>
        <p:nvSpPr>
          <p:cNvPr id="4" name="Date Placeholder 3">
            <a:extLst>
              <a:ext uri="{FF2B5EF4-FFF2-40B4-BE49-F238E27FC236}">
                <a16:creationId xmlns:a16="http://schemas.microsoft.com/office/drawing/2014/main" id="{27F14BC4-73A0-2D4F-FBF4-860835764D16}"/>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764AAC6-7F4E-F8C8-A36D-6E606AAE0DD2}"/>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CEFB418A-1C12-8A51-C377-C0F76EFFD46F}"/>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24</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1138297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594C-A7F3-5995-D12B-3062ED08A64B}"/>
              </a:ext>
            </a:extLst>
          </p:cNvPr>
          <p:cNvSpPr>
            <a:spLocks noGrp="1"/>
          </p:cNvSpPr>
          <p:nvPr>
            <p:ph type="title"/>
          </p:nvPr>
        </p:nvSpPr>
        <p:spPr/>
        <p:txBody>
          <a:bodyPr/>
          <a:lstStyle/>
          <a:p>
            <a:r>
              <a:rPr lang="en-US" sz="2800" dirty="0"/>
              <a:t>Email Ballot: Motion to approve Site Visit for Panama </a:t>
            </a:r>
            <a:br>
              <a:rPr lang="en-US" sz="2800" dirty="0"/>
            </a:br>
            <a:r>
              <a:rPr lang="en-US" sz="2800" dirty="0"/>
              <a:t>2023-08-08</a:t>
            </a:r>
          </a:p>
        </p:txBody>
      </p:sp>
      <p:sp>
        <p:nvSpPr>
          <p:cNvPr id="3" name="Content Placeholder 2">
            <a:extLst>
              <a:ext uri="{FF2B5EF4-FFF2-40B4-BE49-F238E27FC236}">
                <a16:creationId xmlns:a16="http://schemas.microsoft.com/office/drawing/2014/main" id="{1C1992CC-8F2E-C851-72BA-8276E87ABF14}"/>
              </a:ext>
            </a:extLst>
          </p:cNvPr>
          <p:cNvSpPr>
            <a:spLocks noGrp="1"/>
          </p:cNvSpPr>
          <p:nvPr>
            <p:ph idx="1"/>
          </p:nvPr>
        </p:nvSpPr>
        <p:spPr/>
        <p:txBody>
          <a:bodyPr/>
          <a:lstStyle/>
          <a:p>
            <a:r>
              <a:rPr lang="en-US" b="0" dirty="0">
                <a:effectLst/>
                <a:latin typeface="tahoma" panose="020B0604030504040204" pitchFamily="34" charset="0"/>
              </a:rPr>
              <a:t>Ballot opens 2023-08-08  and closes either 2023-08-18 or when sufficient votes have been received to know the outcome:</a:t>
            </a:r>
          </a:p>
          <a:p>
            <a:r>
              <a:rPr lang="en-US" b="0" dirty="0">
                <a:effectLst/>
                <a:latin typeface="tahoma" panose="020B0604030504040204" pitchFamily="34" charset="0"/>
              </a:rPr>
              <a:t>Move to authorize the 802W Venue Manager, Jon Rosdahl, to go on a site visit with Mtg Events with the purpose to prepare for 2024 January IEEE 802 Wireless Mixed-mode Interim.</a:t>
            </a:r>
            <a:br>
              <a:rPr lang="en-US" b="0" dirty="0">
                <a:effectLst/>
                <a:latin typeface="tahoma" panose="020B0604030504040204" pitchFamily="34" charset="0"/>
              </a:rPr>
            </a:br>
            <a:r>
              <a:rPr lang="en-US" b="0" dirty="0">
                <a:effectLst/>
                <a:latin typeface="tahoma" panose="020B0604030504040204" pitchFamily="34" charset="0"/>
              </a:rPr>
              <a:t>Expenses not to exceed: $3,000</a:t>
            </a:r>
          </a:p>
          <a:p>
            <a:r>
              <a:rPr lang="en-US" b="0" dirty="0">
                <a:effectLst/>
                <a:latin typeface="tahoma" panose="020B0604030504040204" pitchFamily="34" charset="0"/>
              </a:rPr>
              <a:t>Moved: Jon Rosdahl</a:t>
            </a:r>
          </a:p>
          <a:p>
            <a:r>
              <a:rPr lang="en-US" b="0" dirty="0">
                <a:effectLst/>
                <a:latin typeface="tahoma" panose="020B0604030504040204" pitchFamily="34" charset="0"/>
              </a:rPr>
              <a:t>2nd: Ben Rolfe</a:t>
            </a:r>
          </a:p>
          <a:p>
            <a:r>
              <a:rPr lang="en-US" dirty="0"/>
              <a:t>Results: 6-0-0 (ECJT – 6/8 responded)</a:t>
            </a:r>
          </a:p>
        </p:txBody>
      </p:sp>
      <p:sp>
        <p:nvSpPr>
          <p:cNvPr id="4" name="Date Placeholder 3">
            <a:extLst>
              <a:ext uri="{FF2B5EF4-FFF2-40B4-BE49-F238E27FC236}">
                <a16:creationId xmlns:a16="http://schemas.microsoft.com/office/drawing/2014/main" id="{DEAB7D36-AB47-E15A-14FE-B8118EF9F9AE}"/>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D0E5DC6C-B508-EF92-6C4E-ACBA8C1F45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22E6A73-F2F1-363A-DE97-B4061BA6ACC9}"/>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617670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182C-0343-E5A2-2010-9CFFF596602F}"/>
              </a:ext>
            </a:extLst>
          </p:cNvPr>
          <p:cNvSpPr>
            <a:spLocks noGrp="1"/>
          </p:cNvSpPr>
          <p:nvPr>
            <p:ph type="title"/>
          </p:nvPr>
        </p:nvSpPr>
        <p:spPr/>
        <p:txBody>
          <a:bodyPr/>
          <a:lstStyle/>
          <a:p>
            <a:r>
              <a:rPr lang="en-US" sz="2800" dirty="0"/>
              <a:t>1. Motion to set Interim Session Type for 2024</a:t>
            </a:r>
            <a:br>
              <a:rPr lang="en-US" sz="2800" dirty="0"/>
            </a:br>
            <a:r>
              <a:rPr lang="en-US" sz="2800" dirty="0"/>
              <a:t>2023-07-09</a:t>
            </a:r>
          </a:p>
        </p:txBody>
      </p:sp>
      <p:sp>
        <p:nvSpPr>
          <p:cNvPr id="3" name="Content Placeholder 2">
            <a:extLst>
              <a:ext uri="{FF2B5EF4-FFF2-40B4-BE49-F238E27FC236}">
                <a16:creationId xmlns:a16="http://schemas.microsoft.com/office/drawing/2014/main" id="{D84C08BB-E0B8-7E64-7D36-988882E2E1D0}"/>
              </a:ext>
            </a:extLst>
          </p:cNvPr>
          <p:cNvSpPr>
            <a:spLocks noGrp="1"/>
          </p:cNvSpPr>
          <p:nvPr>
            <p:ph idx="1"/>
          </p:nvPr>
        </p:nvSpPr>
        <p:spPr/>
        <p:txBody>
          <a:bodyPr/>
          <a:lstStyle/>
          <a:p>
            <a:r>
              <a:rPr lang="en-US" dirty="0"/>
              <a:t>Motion: Hold the 2024 Wireless Interim sessions in mixed mode (in-person</a:t>
            </a:r>
          </a:p>
          <a:p>
            <a:r>
              <a:rPr lang="en-US" dirty="0"/>
              <a:t>and electronic)</a:t>
            </a:r>
          </a:p>
          <a:p>
            <a:endParaRPr lang="en-US" dirty="0"/>
          </a:p>
          <a:p>
            <a:pPr lvl="1"/>
            <a:r>
              <a:rPr lang="en-US" dirty="0"/>
              <a:t>o Moved: Tuncer Baykas, 2</a:t>
            </a:r>
            <a:r>
              <a:rPr lang="en-US" baseline="30000" dirty="0"/>
              <a:t>nd</a:t>
            </a:r>
            <a:r>
              <a:rPr lang="en-US" dirty="0"/>
              <a:t>: Ann Krieger</a:t>
            </a:r>
          </a:p>
          <a:p>
            <a:pPr lvl="1"/>
            <a:r>
              <a:rPr lang="en-US" dirty="0"/>
              <a:t>o No objection to approving by unanimous consent</a:t>
            </a:r>
          </a:p>
          <a:p>
            <a:pPr lvl="1"/>
            <a:r>
              <a:rPr lang="en-US" dirty="0"/>
              <a:t>o [Voters - WC standing committees (WG and TAGs chairs, vice-chairs and</a:t>
            </a:r>
          </a:p>
          <a:p>
            <a:pPr lvl="1"/>
            <a:r>
              <a:rPr lang="en-US" dirty="0"/>
              <a:t>secretaries)] [13 present]</a:t>
            </a:r>
          </a:p>
        </p:txBody>
      </p:sp>
      <p:sp>
        <p:nvSpPr>
          <p:cNvPr id="4" name="Date Placeholder 3">
            <a:extLst>
              <a:ext uri="{FF2B5EF4-FFF2-40B4-BE49-F238E27FC236}">
                <a16:creationId xmlns:a16="http://schemas.microsoft.com/office/drawing/2014/main" id="{CEA365D8-B71D-92A8-B5E1-394D024AB8E0}"/>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332496D3-4F60-C6A4-3C66-7548C9B2F8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2FFD10-8000-092E-BAC6-8E0C9F54FE9B}"/>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124531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dirty="0"/>
              <a:t>1. Motion to approve Location for Jan 2025 – Kobe, Japan</a:t>
            </a:r>
            <a:br>
              <a:rPr lang="en-US" dirty="0"/>
            </a:br>
            <a:r>
              <a:rPr lang="en-US" dirty="0"/>
              <a:t>2023-05-14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lvl="1"/>
            <a:r>
              <a:rPr lang="en-US" i="0" dirty="0">
                <a:solidFill>
                  <a:srgbClr val="000000"/>
                </a:solidFill>
                <a:effectLst/>
                <a:latin typeface="Times New Roman" panose="02020603050405020304" pitchFamily="18" charset="0"/>
              </a:rPr>
              <a:t>Approve holding the January 19-24, 2025, Wireless Interim session in Kobe, Japan</a:t>
            </a:r>
            <a:r>
              <a:rPr lang="en-US" b="0" i="0" dirty="0">
                <a:solidFill>
                  <a:srgbClr val="000000"/>
                </a:solidFill>
                <a:effectLst/>
                <a:latin typeface="Times New Roman" panose="02020603050405020304" pitchFamily="18" charset="0"/>
              </a:rPr>
              <a:t>.</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Approve by unanimous consent. (Voter's present = 11)</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7" name="TextBox 6">
            <a:extLst>
              <a:ext uri="{FF2B5EF4-FFF2-40B4-BE49-F238E27FC236}">
                <a16:creationId xmlns:a16="http://schemas.microsoft.com/office/drawing/2014/main" id="{C2DE973F-DEFA-13F4-F7B5-4EFDB2DB0075}"/>
              </a:ext>
            </a:extLst>
          </p:cNvPr>
          <p:cNvSpPr txBox="1"/>
          <p:nvPr/>
        </p:nvSpPr>
        <p:spPr>
          <a:xfrm rot="20093332">
            <a:off x="1586009" y="3114175"/>
            <a:ext cx="911946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a:solidFill>
                  <a:srgbClr val="FF0000"/>
                </a:solidFill>
              </a:rPr>
              <a:t>The Dates for Kobe Have to be January 12-17, 2025</a:t>
            </a:r>
          </a:p>
          <a:p>
            <a:r>
              <a:rPr lang="en-US">
                <a:solidFill>
                  <a:srgbClr val="FF0000"/>
                </a:solidFill>
              </a:rPr>
              <a:t> (update as of  January 19, 2024)</a:t>
            </a:r>
            <a:endParaRPr lang="en-US" dirty="0">
              <a:solidFill>
                <a:srgbClr val="FF0000"/>
              </a:solidFill>
            </a:endParaRPr>
          </a:p>
        </p:txBody>
      </p:sp>
    </p:spTree>
    <p:extLst>
      <p:ext uri="{BB962C8B-B14F-4D97-AF65-F5344CB8AC3E}">
        <p14:creationId xmlns:p14="http://schemas.microsoft.com/office/powerpoint/2010/main" val="2420574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BABB8EDA-4C9B-BACF-CD7D-805D4554F0BE}"/>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March 8, 2025</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757999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526242" y="715378"/>
            <a:ext cx="7239000" cy="532606"/>
          </a:xfrm>
          <a:ln/>
        </p:spPr>
        <p:txBody>
          <a:bodyPr vert="horz" wrap="square" lIns="90000" tIns="46800" rIns="90000" bIns="46800" numCol="1" anchor="ctr" anchorCtr="0" compatLnSpc="1">
            <a:prstTxWarp prst="textNoShape">
              <a:avLst/>
            </a:prstTxWarp>
          </a:bodyPr>
          <a:lstStyle/>
          <a:p>
            <a:r>
              <a:rPr lang="en-US" dirty="0"/>
              <a:t>Future 802W Interim Venue Status</a:t>
            </a:r>
          </a:p>
        </p:txBody>
      </p:sp>
      <p:sp>
        <p:nvSpPr>
          <p:cNvPr id="9218" name="Rectangle 2"/>
          <p:cNvSpPr>
            <a:spLocks noGrp="1" noChangeArrowheads="1"/>
          </p:cNvSpPr>
          <p:nvPr>
            <p:ph idx="1"/>
          </p:nvPr>
        </p:nvSpPr>
        <p:spPr>
          <a:xfrm>
            <a:off x="929218" y="1356937"/>
            <a:ext cx="11006669" cy="5027614"/>
          </a:xfrm>
          <a:ln/>
        </p:spPr>
        <p:txBody>
          <a:bodyPr/>
          <a:lstStyle/>
          <a:p>
            <a:pPr>
              <a:buFont typeface="Wingdings" panose="05000000000000000000" pitchFamily="2" charset="2"/>
              <a:buChar char="v"/>
            </a:pPr>
            <a:r>
              <a:rPr lang="en-GB" sz="2000" b="0" dirty="0">
                <a:highlight>
                  <a:srgbClr val="FFFF00"/>
                </a:highlight>
              </a:rPr>
              <a:t>2025-05 (11-16) </a:t>
            </a:r>
            <a:r>
              <a:rPr lang="en-GB" sz="2000" dirty="0">
                <a:solidFill>
                  <a:srgbClr val="C00000"/>
                </a:solidFill>
                <a:highlight>
                  <a:srgbClr val="FFFF00"/>
                </a:highlight>
              </a:rPr>
              <a:t>Warsaw Presidential Hotel – Warsaw, Poland</a:t>
            </a:r>
            <a:endParaRPr lang="en-GB" sz="1600" dirty="0">
              <a:solidFill>
                <a:schemeClr val="bg1"/>
              </a:solidFill>
              <a:highlight>
                <a:srgbClr val="000000"/>
              </a:highlight>
            </a:endParaRPr>
          </a:p>
          <a:p>
            <a:pPr>
              <a:buFont typeface="Arial" panose="020B0604020202020204" pitchFamily="34" charset="0"/>
              <a:buChar char="•"/>
            </a:pPr>
            <a:r>
              <a:rPr lang="en-GB" sz="2000" b="0" dirty="0"/>
              <a:t>2025-09 (14-19) Hilton Waikoloa, Waikoloa, HI, USA</a:t>
            </a:r>
            <a:endParaRPr lang="en-US" sz="2000" b="0" dirty="0"/>
          </a:p>
          <a:p>
            <a:pPr>
              <a:buFont typeface="Times New Roman" pitchFamily="16" charset="0"/>
              <a:buChar char="•"/>
            </a:pPr>
            <a:r>
              <a:rPr lang="en-US" sz="2000" b="0" dirty="0"/>
              <a:t>2026-01 (11-16) </a:t>
            </a:r>
            <a:r>
              <a:rPr lang="en-US" sz="2000" b="0" dirty="0">
                <a:solidFill>
                  <a:srgbClr val="000000"/>
                </a:solidFill>
                <a:latin typeface="+mj-lt"/>
                <a:ea typeface="+mj-ea"/>
              </a:rPr>
              <a:t>Victoria Conference Centre &amp; Fairmont Empress, Victoria, Canada</a:t>
            </a:r>
            <a:endParaRPr lang="en-US" sz="2000" b="0" dirty="0">
              <a:highlight>
                <a:srgbClr val="FFFF00"/>
              </a:highlight>
            </a:endParaRPr>
          </a:p>
          <a:p>
            <a:pPr>
              <a:buFont typeface="Wingdings" panose="05000000000000000000" pitchFamily="2" charset="2"/>
              <a:buChar char="v"/>
            </a:pPr>
            <a:r>
              <a:rPr lang="en-US" sz="2000" b="0" dirty="0"/>
              <a:t>2026-05 (</a:t>
            </a:r>
            <a:r>
              <a:rPr lang="en-US" sz="2000" b="0" dirty="0">
                <a:latin typeface="+mj-lt"/>
                <a:ea typeface="+mj-ea"/>
              </a:rPr>
              <a:t>10-15) </a:t>
            </a:r>
            <a:r>
              <a:rPr lang="en-AU" sz="2000" b="0" dirty="0">
                <a:sym typeface="Roboto"/>
              </a:rPr>
              <a:t>Hilton Antwerp Old Town, </a:t>
            </a:r>
            <a:r>
              <a:rPr lang="en-US" sz="2000" b="0" dirty="0"/>
              <a:t>Antwerp, </a:t>
            </a:r>
            <a:r>
              <a:rPr lang="en-US" sz="2000" b="0" dirty="0">
                <a:latin typeface="+mj-lt"/>
                <a:ea typeface="+mj-ea"/>
              </a:rPr>
              <a:t>Belgium </a:t>
            </a:r>
            <a:r>
              <a:rPr lang="en-GB" sz="2000" b="0" dirty="0">
                <a:highlight>
                  <a:srgbClr val="00FF00"/>
                </a:highlight>
              </a:rPr>
              <a:t>(</a:t>
            </a:r>
            <a:r>
              <a:rPr lang="en-GB" sz="1200" b="0" dirty="0">
                <a:highlight>
                  <a:srgbClr val="00FF00"/>
                </a:highlight>
              </a:rPr>
              <a:t>Contract TBC</a:t>
            </a:r>
            <a:r>
              <a:rPr lang="en-GB" sz="2000" b="0" dirty="0">
                <a:highlight>
                  <a:srgbClr val="00FF00"/>
                </a:highlight>
              </a:rPr>
              <a:t>)</a:t>
            </a:r>
            <a:endParaRPr lang="en-US" sz="2000" b="0" dirty="0">
              <a:latin typeface="+mj-lt"/>
              <a:ea typeface="+mj-ea"/>
            </a:endParaRPr>
          </a:p>
          <a:p>
            <a:pPr>
              <a:buFont typeface="Times New Roman" pitchFamily="16" charset="0"/>
              <a:buChar char="•"/>
            </a:pPr>
            <a:r>
              <a:rPr lang="en-US" sz="2000" b="0" dirty="0"/>
              <a:t>2026-09 (13-18) </a:t>
            </a:r>
            <a:r>
              <a:rPr lang="en-GB" sz="2000" b="0" dirty="0"/>
              <a:t>Hilton Waikoloa, Waikoloa, HI, USA</a:t>
            </a:r>
            <a:endParaRPr lang="en-US" sz="2000" b="0" dirty="0"/>
          </a:p>
          <a:p>
            <a:pPr>
              <a:buFont typeface="Times New Roman" pitchFamily="16" charset="0"/>
              <a:buChar char="•"/>
            </a:pPr>
            <a:r>
              <a:rPr lang="en-US" sz="2000" b="0" dirty="0"/>
              <a:t>2027-01 (10-15) </a:t>
            </a:r>
            <a:r>
              <a:rPr lang="en-US" sz="2000" b="0" dirty="0">
                <a:solidFill>
                  <a:schemeClr val="tx1"/>
                </a:solidFill>
                <a:latin typeface="Times New Roman" panose="02020603050405020304" pitchFamily="18" charset="0"/>
              </a:rPr>
              <a:t>Hyatt Regency Irvine, Irvine, CA, </a:t>
            </a:r>
            <a:r>
              <a:rPr lang="en-GB" sz="2000" b="0" dirty="0"/>
              <a:t>USA</a:t>
            </a:r>
            <a:r>
              <a:rPr lang="en-US" sz="1200" b="0" dirty="0">
                <a:solidFill>
                  <a:schemeClr val="tx1"/>
                </a:solidFill>
                <a:latin typeface="Times New Roman" panose="02020603050405020304" pitchFamily="18" charset="0"/>
              </a:rPr>
              <a:t> </a:t>
            </a:r>
            <a:endParaRPr lang="en-GB" sz="1200" b="0" dirty="0">
              <a:highlight>
                <a:srgbClr val="00FF00"/>
              </a:highlight>
            </a:endParaRPr>
          </a:p>
          <a:p>
            <a:pPr>
              <a:buFont typeface="Wingdings" panose="05000000000000000000" pitchFamily="2" charset="2"/>
              <a:buChar char="v"/>
            </a:pPr>
            <a:r>
              <a:rPr lang="en-US" sz="2000" b="0" dirty="0"/>
              <a:t>2027-05 (9-14) </a:t>
            </a:r>
            <a:r>
              <a:rPr lang="en-US" sz="2000" b="0" dirty="0">
                <a:solidFill>
                  <a:srgbClr val="000000"/>
                </a:solidFill>
                <a:latin typeface="+mj-lt"/>
                <a:ea typeface="+mj-ea"/>
              </a:rPr>
              <a:t>Cordis Hotel, Auckland, New Zealand </a:t>
            </a:r>
            <a:r>
              <a:rPr lang="en-GB" sz="1200" b="0" dirty="0">
                <a:highlight>
                  <a:srgbClr val="00FF00"/>
                </a:highlight>
              </a:rPr>
              <a:t>(Contract TBC)</a:t>
            </a:r>
            <a:endParaRPr lang="en-US" sz="1200" b="0" dirty="0">
              <a:solidFill>
                <a:srgbClr val="000000"/>
              </a:solidFill>
              <a:latin typeface="+mj-lt"/>
              <a:ea typeface="+mj-ea"/>
            </a:endParaRPr>
          </a:p>
          <a:p>
            <a:pPr>
              <a:buFont typeface="Times New Roman" pitchFamily="16" charset="0"/>
              <a:buChar char="•"/>
            </a:pPr>
            <a:r>
              <a:rPr lang="en-US" sz="2000" b="0" dirty="0"/>
              <a:t>2027-09 (12-17) Grand Hyatt Atlanta, Buckhead, GA, USA </a:t>
            </a:r>
            <a:endParaRPr lang="en-GB" sz="1200" b="0" dirty="0">
              <a:highlight>
                <a:srgbClr val="00FF00"/>
              </a:highlight>
            </a:endParaRPr>
          </a:p>
          <a:p>
            <a:pPr>
              <a:buFont typeface="Wingdings" panose="05000000000000000000" pitchFamily="2" charset="2"/>
              <a:buChar char="v"/>
            </a:pPr>
            <a:r>
              <a:rPr lang="en-US" sz="2000" b="0" dirty="0"/>
              <a:t>2028-01 </a:t>
            </a:r>
            <a:r>
              <a:rPr lang="en-GB" sz="2000" b="0" dirty="0"/>
              <a:t>(16-21) Hilton Panama, Panama City, Panama</a:t>
            </a:r>
          </a:p>
          <a:p>
            <a:pPr>
              <a:buFont typeface="Times New Roman" pitchFamily="16" charset="0"/>
              <a:buChar char="•"/>
            </a:pPr>
            <a:r>
              <a:rPr lang="en-US" sz="2000" b="0" dirty="0"/>
              <a:t>2028-09 (10-15) </a:t>
            </a:r>
            <a:r>
              <a:rPr lang="en-GB" sz="2000" b="0" dirty="0"/>
              <a:t>Hilton Waikoloa, Waikoloa, HI, USA</a:t>
            </a:r>
            <a:r>
              <a:rPr lang="en-GB" sz="1100" b="0" dirty="0">
                <a:highlight>
                  <a:srgbClr val="00FF00"/>
                </a:highlight>
              </a:rPr>
              <a:t>(Contract TBC)</a:t>
            </a:r>
            <a:endParaRPr lang="en-US" sz="2000" b="0" dirty="0"/>
          </a:p>
          <a:p>
            <a:pPr>
              <a:buFont typeface="Times New Roman" pitchFamily="16" charset="0"/>
              <a:buChar char="•"/>
            </a:pPr>
            <a:r>
              <a:rPr lang="en-US" sz="2000" b="0" dirty="0"/>
              <a:t>2029-09 (9-14) </a:t>
            </a:r>
            <a:r>
              <a:rPr lang="en-GB" sz="2000" b="0" dirty="0"/>
              <a:t>Hilton Waikoloa, Waikoloa, HI, USA</a:t>
            </a:r>
            <a:r>
              <a:rPr lang="en-GB" sz="1200" b="0" dirty="0">
                <a:highlight>
                  <a:srgbClr val="00FF00"/>
                </a:highlight>
              </a:rPr>
              <a:t>(Contract TBC)</a:t>
            </a:r>
            <a:endParaRPr lang="en-US" sz="1800" b="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January 2025</a:t>
            </a:r>
            <a:endParaRPr lang="en-GB" dirty="0"/>
          </a:p>
        </p:txBody>
      </p:sp>
      <p:sp>
        <p:nvSpPr>
          <p:cNvPr id="5" name="Footer Placeholder 4"/>
          <p:cNvSpPr>
            <a:spLocks noGrp="1"/>
          </p:cNvSpPr>
          <p:nvPr>
            <p:ph type="ftr" idx="11"/>
          </p:nvPr>
        </p:nvSpPr>
        <p:spPr>
          <a:xfrm>
            <a:off x="7162800" y="6512345"/>
            <a:ext cx="4246033"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443825" y="5616102"/>
            <a:ext cx="3492062" cy="830997"/>
          </a:xfrm>
          <a:prstGeom prst="rect">
            <a:avLst/>
          </a:prstGeom>
          <a:noFill/>
          <a:ln>
            <a:solidFill>
              <a:schemeClr val="bg1">
                <a:lumMod val="85000"/>
              </a:schemeClr>
            </a:solidFill>
          </a:ln>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665758" y="709614"/>
            <a:ext cx="1992842" cy="338554"/>
          </a:xfrm>
          <a:prstGeom prst="rect">
            <a:avLst/>
          </a:prstGeom>
          <a:noFill/>
        </p:spPr>
        <p:txBody>
          <a:bodyPr wrap="square" rtlCol="0">
            <a:spAutoFit/>
          </a:bodyPr>
          <a:lstStyle/>
          <a:p>
            <a:r>
              <a:rPr lang="en-US" sz="1600" dirty="0">
                <a:solidFill>
                  <a:schemeClr val="accent1">
                    <a:lumMod val="50000"/>
                  </a:schemeClr>
                </a:solidFill>
              </a:rPr>
              <a:t>As of March 9, 2024, </a:t>
            </a:r>
          </a:p>
        </p:txBody>
      </p:sp>
    </p:spTree>
    <p:extLst>
      <p:ext uri="{BB962C8B-B14F-4D97-AF65-F5344CB8AC3E}">
        <p14:creationId xmlns:p14="http://schemas.microsoft.com/office/powerpoint/2010/main" val="28192735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18BF1-CB20-4BE0-D948-64B2E32CA04D}"/>
              </a:ext>
            </a:extLst>
          </p:cNvPr>
          <p:cNvSpPr>
            <a:spLocks noGrp="1"/>
          </p:cNvSpPr>
          <p:nvPr>
            <p:ph type="title"/>
          </p:nvPr>
        </p:nvSpPr>
        <p:spPr/>
        <p:txBody>
          <a:bodyPr/>
          <a:lstStyle/>
          <a:p>
            <a:r>
              <a:rPr lang="en-US" dirty="0"/>
              <a:t>Call for Interest – Venue Selection and Contracting	</a:t>
            </a:r>
          </a:p>
        </p:txBody>
      </p:sp>
      <p:sp>
        <p:nvSpPr>
          <p:cNvPr id="3" name="Content Placeholder 2">
            <a:extLst>
              <a:ext uri="{FF2B5EF4-FFF2-40B4-BE49-F238E27FC236}">
                <a16:creationId xmlns:a16="http://schemas.microsoft.com/office/drawing/2014/main" id="{54F2B5C2-2D5C-773A-5A82-179A782ED867}"/>
              </a:ext>
            </a:extLst>
          </p:cNvPr>
          <p:cNvSpPr>
            <a:spLocks noGrp="1"/>
          </p:cNvSpPr>
          <p:nvPr>
            <p:ph idx="1"/>
          </p:nvPr>
        </p:nvSpPr>
        <p:spPr/>
        <p:txBody>
          <a:bodyPr/>
          <a:lstStyle/>
          <a:p>
            <a:r>
              <a:rPr lang="en-US" dirty="0"/>
              <a:t>The IEEE 802 LMSC Chair, James Gilb, has asked all LMSC members with roles that would need orientation and training if replaced, to identify potential candidates to take over the various roles and responsibilities within the 802 LMSC.</a:t>
            </a:r>
          </a:p>
          <a:p>
            <a:r>
              <a:rPr lang="en-US" dirty="0"/>
              <a:t>One Role that I have is the IEEE 802 Wireless Venue Meeting Manager.</a:t>
            </a:r>
          </a:p>
          <a:p>
            <a:r>
              <a:rPr lang="en-US" dirty="0"/>
              <a:t>The next slide outlines the role and responsibilities required.</a:t>
            </a:r>
          </a:p>
          <a:p>
            <a:r>
              <a:rPr lang="en-US" dirty="0"/>
              <a:t>If you or someone you know would be interested in taking an active part in this role in the future, please have them contact me.</a:t>
            </a:r>
          </a:p>
        </p:txBody>
      </p:sp>
      <p:sp>
        <p:nvSpPr>
          <p:cNvPr id="4" name="Date Placeholder 3">
            <a:extLst>
              <a:ext uri="{FF2B5EF4-FFF2-40B4-BE49-F238E27FC236}">
                <a16:creationId xmlns:a16="http://schemas.microsoft.com/office/drawing/2014/main" id="{91CA51A4-83B5-2417-0E42-A9FF1415B8C9}"/>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2AD0C92D-B959-A08C-C17F-6714D1DA3CC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A855CF0-9E71-5DBF-7222-E8817D84A1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19513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January 2025</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6</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B4C8D-944F-0CD2-1EB2-CB89EF76015C}"/>
              </a:ext>
            </a:extLst>
          </p:cNvPr>
          <p:cNvSpPr>
            <a:spLocks noGrp="1"/>
          </p:cNvSpPr>
          <p:nvPr>
            <p:ph type="title"/>
          </p:nvPr>
        </p:nvSpPr>
        <p:spPr/>
        <p:txBody>
          <a:bodyPr/>
          <a:lstStyle/>
          <a:p>
            <a:r>
              <a:rPr lang="en-US" dirty="0"/>
              <a:t>2024-09-08- Straw Poll – </a:t>
            </a:r>
            <a:br>
              <a:rPr lang="en-US" dirty="0"/>
            </a:br>
            <a:r>
              <a:rPr lang="en-US" dirty="0"/>
              <a:t>Extend offer to Hilton Waikoloa Village Hotel</a:t>
            </a:r>
          </a:p>
        </p:txBody>
      </p:sp>
      <p:sp>
        <p:nvSpPr>
          <p:cNvPr id="3" name="Content Placeholder 2">
            <a:extLst>
              <a:ext uri="{FF2B5EF4-FFF2-40B4-BE49-F238E27FC236}">
                <a16:creationId xmlns:a16="http://schemas.microsoft.com/office/drawing/2014/main" id="{081F868F-15A0-D5F9-0038-BD6076DE57FD}"/>
              </a:ext>
            </a:extLst>
          </p:cNvPr>
          <p:cNvSpPr>
            <a:spLocks noGrp="1"/>
          </p:cNvSpPr>
          <p:nvPr>
            <p:ph idx="1"/>
          </p:nvPr>
        </p:nvSpPr>
        <p:spPr/>
        <p:txBody>
          <a:bodyPr/>
          <a:lstStyle/>
          <a:p>
            <a:r>
              <a:rPr lang="en-US" dirty="0"/>
              <a:t>Would you support returning to the Hilton Waikoloa for 2028 and 2029?</a:t>
            </a:r>
          </a:p>
          <a:p>
            <a:endParaRPr lang="en-US" dirty="0"/>
          </a:p>
          <a:p>
            <a:r>
              <a:rPr lang="en-US" dirty="0"/>
              <a:t>Results:    Yes: 17  No: 2 Abstain: 0</a:t>
            </a:r>
          </a:p>
          <a:p>
            <a:endParaRPr lang="en-US" dirty="0"/>
          </a:p>
          <a:p>
            <a:endParaRPr lang="en-US" dirty="0"/>
          </a:p>
          <a:p>
            <a:r>
              <a:rPr lang="en-US" dirty="0"/>
              <a:t>802 Wireless Meeting Venue Manager will investigate the opportunities from the Hilton Waikoloa Village Hotel.</a:t>
            </a:r>
          </a:p>
        </p:txBody>
      </p:sp>
      <p:sp>
        <p:nvSpPr>
          <p:cNvPr id="4" name="Date Placeholder 3">
            <a:extLst>
              <a:ext uri="{FF2B5EF4-FFF2-40B4-BE49-F238E27FC236}">
                <a16:creationId xmlns:a16="http://schemas.microsoft.com/office/drawing/2014/main" id="{495B3B11-6E6E-87BD-ED06-6C215371B18E}"/>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22CDBFEF-879F-019D-56D7-3A65A5CFA67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7D65D3F-D445-B162-5D47-64C7EF20FDBE}"/>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71842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46DD4-7C78-223B-8FA3-DE8770AE4F55}"/>
              </a:ext>
            </a:extLst>
          </p:cNvPr>
          <p:cNvSpPr>
            <a:spLocks noGrp="1"/>
          </p:cNvSpPr>
          <p:nvPr>
            <p:ph type="title"/>
          </p:nvPr>
        </p:nvSpPr>
        <p:spPr>
          <a:xfrm>
            <a:off x="914401" y="685801"/>
            <a:ext cx="10361084" cy="685799"/>
          </a:xfrm>
        </p:spPr>
        <p:txBody>
          <a:bodyPr/>
          <a:lstStyle/>
          <a:p>
            <a:r>
              <a:rPr lang="en-US" sz="2800" dirty="0"/>
              <a:t>Motion to set the 2025 Session Fees – 2024-07-14</a:t>
            </a:r>
          </a:p>
        </p:txBody>
      </p:sp>
      <p:sp>
        <p:nvSpPr>
          <p:cNvPr id="3" name="Content Placeholder 2">
            <a:extLst>
              <a:ext uri="{FF2B5EF4-FFF2-40B4-BE49-F238E27FC236}">
                <a16:creationId xmlns:a16="http://schemas.microsoft.com/office/drawing/2014/main" id="{87A51AA7-1187-FAD7-9387-0C1CAB85428E}"/>
              </a:ext>
            </a:extLst>
          </p:cNvPr>
          <p:cNvSpPr>
            <a:spLocks noGrp="1"/>
          </p:cNvSpPr>
          <p:nvPr>
            <p:ph idx="1"/>
          </p:nvPr>
        </p:nvSpPr>
        <p:spPr>
          <a:xfrm>
            <a:off x="914401" y="1486693"/>
            <a:ext cx="10361084" cy="4607721"/>
          </a:xfrm>
        </p:spPr>
        <p:txBody>
          <a:bodyPr/>
          <a:lstStyle/>
          <a:p>
            <a:r>
              <a:rPr lang="en-US" sz="2000" dirty="0"/>
              <a:t>Move to set the 2025 Session fees:</a:t>
            </a:r>
          </a:p>
          <a:p>
            <a:pPr lvl="1"/>
            <a:r>
              <a:rPr lang="en-US" dirty="0"/>
              <a:t>	Early Bird:	$600</a:t>
            </a:r>
          </a:p>
          <a:p>
            <a:pPr lvl="1"/>
            <a:r>
              <a:rPr lang="en-US" dirty="0"/>
              <a:t>	Standard:		$800</a:t>
            </a:r>
          </a:p>
          <a:p>
            <a:pPr lvl="1"/>
            <a:r>
              <a:rPr lang="en-US" dirty="0"/>
              <a:t>	Late:			$1,000</a:t>
            </a:r>
          </a:p>
          <a:p>
            <a:pPr lvl="1"/>
            <a:r>
              <a:rPr lang="en-US" dirty="0"/>
              <a:t>A $300 discount for 3-night Hotel Stay may be applied for the May and September Wireless Interim Sessions.</a:t>
            </a:r>
          </a:p>
          <a:p>
            <a:pPr lvl="1"/>
            <a:r>
              <a:rPr lang="en-US" dirty="0"/>
              <a:t>Dates of the specific deadlines will be set by 802WCSC Venue Manager and Meeting planners.</a:t>
            </a:r>
          </a:p>
          <a:p>
            <a:pPr lvl="1"/>
            <a:endParaRPr lang="en-US" b="0" dirty="0"/>
          </a:p>
          <a:p>
            <a:pPr lvl="1"/>
            <a:r>
              <a:rPr lang="en-US" b="0" dirty="0"/>
              <a:t>Moved: Jon Rosdahl</a:t>
            </a:r>
          </a:p>
          <a:p>
            <a:pPr lvl="1"/>
            <a:r>
              <a:rPr lang="en-US" b="0" dirty="0"/>
              <a:t>Seconded: Ben Rolfe</a:t>
            </a:r>
          </a:p>
          <a:p>
            <a:pPr lvl="1"/>
            <a:r>
              <a:rPr lang="en-US" b="0" dirty="0"/>
              <a:t>Results: 8-0-0</a:t>
            </a:r>
          </a:p>
        </p:txBody>
      </p:sp>
      <p:sp>
        <p:nvSpPr>
          <p:cNvPr id="4" name="Slide Number Placeholder 3">
            <a:extLst>
              <a:ext uri="{FF2B5EF4-FFF2-40B4-BE49-F238E27FC236}">
                <a16:creationId xmlns:a16="http://schemas.microsoft.com/office/drawing/2014/main" id="{4C125B23-6A42-8902-95E0-8AADDBE5B14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0FF57B0-5805-42A4-09EC-23ED8E0E57B6}"/>
              </a:ext>
            </a:extLst>
          </p:cNvPr>
          <p:cNvSpPr>
            <a:spLocks noGrp="1"/>
          </p:cNvSpPr>
          <p:nvPr>
            <p:ph type="ftr" idx="14"/>
          </p:nvPr>
        </p:nvSpPr>
        <p:spPr bwMode="auto">
          <a:xfrm>
            <a:off x="7162800" y="6551475"/>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a:extLst>
              <a:ext uri="{FF2B5EF4-FFF2-40B4-BE49-F238E27FC236}">
                <a16:creationId xmlns:a16="http://schemas.microsoft.com/office/drawing/2014/main" id="{A50577D4-1D23-F4B2-71C5-4850342A596F}"/>
              </a:ext>
            </a:extLst>
          </p:cNvPr>
          <p:cNvSpPr>
            <a:spLocks noGrp="1"/>
          </p:cNvSpPr>
          <p:nvPr>
            <p:ph type="dt" idx="15"/>
          </p:nvPr>
        </p:nvSpPr>
        <p:spPr bwMode="auto">
          <a:xfrm>
            <a:off x="934657"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2025</a:t>
            </a:r>
            <a:endParaRPr lang="en-GB" dirty="0"/>
          </a:p>
        </p:txBody>
      </p:sp>
    </p:spTree>
    <p:extLst>
      <p:ext uri="{BB962C8B-B14F-4D97-AF65-F5344CB8AC3E}">
        <p14:creationId xmlns:p14="http://schemas.microsoft.com/office/powerpoint/2010/main" val="1414285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3D36A-5BCB-E5AF-9B8A-B03ECB97BE3E}"/>
              </a:ext>
            </a:extLst>
          </p:cNvPr>
          <p:cNvSpPr>
            <a:spLocks noGrp="1"/>
          </p:cNvSpPr>
          <p:nvPr>
            <p:ph type="title"/>
          </p:nvPr>
        </p:nvSpPr>
        <p:spPr>
          <a:xfrm>
            <a:off x="914401" y="685802"/>
            <a:ext cx="10361084" cy="701678"/>
          </a:xfrm>
        </p:spPr>
        <p:txBody>
          <a:bodyPr/>
          <a:lstStyle/>
          <a:p>
            <a:r>
              <a:rPr lang="en-US" sz="2400" dirty="0"/>
              <a:t>Motion #1 2025 May Interim Reschedule/Update – 2024-06-12</a:t>
            </a:r>
          </a:p>
        </p:txBody>
      </p:sp>
      <p:sp>
        <p:nvSpPr>
          <p:cNvPr id="3" name="Content Placeholder 2">
            <a:extLst>
              <a:ext uri="{FF2B5EF4-FFF2-40B4-BE49-F238E27FC236}">
                <a16:creationId xmlns:a16="http://schemas.microsoft.com/office/drawing/2014/main" id="{DD82223B-7FD0-3AAC-20F9-8DDE65B5A6AB}"/>
              </a:ext>
            </a:extLst>
          </p:cNvPr>
          <p:cNvSpPr>
            <a:spLocks noGrp="1"/>
          </p:cNvSpPr>
          <p:nvPr>
            <p:ph idx="1"/>
          </p:nvPr>
        </p:nvSpPr>
        <p:spPr>
          <a:xfrm>
            <a:off x="914401" y="1751015"/>
            <a:ext cx="10361084" cy="4724400"/>
          </a:xfrm>
        </p:spPr>
        <p:txBody>
          <a:bodyPr/>
          <a:lstStyle/>
          <a:p>
            <a:r>
              <a:rPr lang="en-US" sz="2000" b="0" dirty="0"/>
              <a:t>Motion: Move to reschedule the 2025 May IEEE 802 Wireless Interim as follows:</a:t>
            </a:r>
          </a:p>
          <a:p>
            <a:r>
              <a:rPr lang="en-US" sz="2000" b="0" dirty="0"/>
              <a:t>	the date of the 2025 May IEEE 802 Wireless Interim as 11-16 May 2025 with the venue changed to Marriott Warsaw, Warsaw, Poland.</a:t>
            </a:r>
          </a:p>
          <a:p>
            <a:endParaRPr lang="en-US" sz="2000" b="0" dirty="0"/>
          </a:p>
          <a:p>
            <a:r>
              <a:rPr lang="en-US" sz="2000" b="0" dirty="0"/>
              <a:t>Moved: Jon Rosdahl</a:t>
            </a:r>
          </a:p>
          <a:p>
            <a:r>
              <a:rPr lang="en-US" sz="2000" b="0" dirty="0"/>
              <a:t>Second: Ben Rolfe</a:t>
            </a:r>
          </a:p>
          <a:p>
            <a:r>
              <a:rPr lang="en-US" sz="2000" b="0" dirty="0"/>
              <a:t>Results: 5-0-0</a:t>
            </a:r>
          </a:p>
          <a:p>
            <a:endParaRPr lang="en-US" sz="2000" b="0" dirty="0"/>
          </a:p>
        </p:txBody>
      </p:sp>
      <p:sp>
        <p:nvSpPr>
          <p:cNvPr id="4" name="Date Placeholder 3">
            <a:extLst>
              <a:ext uri="{FF2B5EF4-FFF2-40B4-BE49-F238E27FC236}">
                <a16:creationId xmlns:a16="http://schemas.microsoft.com/office/drawing/2014/main" id="{F66B9861-A2B3-C1C4-8A6E-D3A4B61D8A9B}"/>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CFA8F8AF-8BFB-D7D8-010B-CEBDC57863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6B87587-9299-2344-F491-635B9E322C5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923181305"/>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8" ma:contentTypeDescription="Create a new document." ma:contentTypeScope="" ma:versionID="9cd2f42ee0721819d764d531fd5523ec">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195713709880d5883ee6ba21fa6c31a7"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element ref="ns3:_activity" minOccurs="0"/>
                <xsd:element ref="ns3:MediaServiceObjectDetectorVersions" minOccurs="0"/>
                <xsd:element ref="ns3:MediaServiceSystemTags" minOccurs="0"/>
                <xsd:element ref="ns3:MediaServiceSearchPropertie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LengthInSeconds" ma:index="2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cc9c437c-ae0c-4066-8d90-a0f7de786127" xsi:nil="true"/>
  </documentManagement>
</p:properties>
</file>

<file path=customXml/itemProps1.xml><?xml version="1.0" encoding="utf-8"?>
<ds:datastoreItem xmlns:ds="http://schemas.openxmlformats.org/officeDocument/2006/customXml" ds:itemID="{D3169DB9-7A1D-403D-A3A7-91603C147E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3.xml><?xml version="1.0" encoding="utf-8"?>
<ds:datastoreItem xmlns:ds="http://schemas.openxmlformats.org/officeDocument/2006/customXml" ds:itemID="{C2989ECB-1F4C-41CF-B54E-6E4D89801667}">
  <ds:schemaRefs>
    <ds:schemaRef ds:uri="http://schemas.openxmlformats.org/package/2006/metadata/core-properties"/>
    <ds:schemaRef ds:uri="http://purl.org/dc/elements/1.1/"/>
    <ds:schemaRef ds:uri="http://purl.org/dc/dcmitype/"/>
    <ds:schemaRef ds:uri="http://schemas.microsoft.com/office/2006/documentManagement/types"/>
    <ds:schemaRef ds:uri="http://purl.org/dc/terms/"/>
    <ds:schemaRef ds:uri="http://schemas.microsoft.com/office/2006/metadata/properties"/>
    <ds:schemaRef ds:uri="http://schemas.microsoft.com/office/infopath/2007/PartnerControls"/>
    <ds:schemaRef ds:uri="ba37140e-f4c5-4a6c-a9b4-20a691ce6c8a"/>
    <ds:schemaRef ds:uri="cc9c437c-ae0c-4066-8d90-a0f7de786127"/>
    <ds:schemaRef ds:uri="http://www.w3.org/XML/1998/namespace"/>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150903</TotalTime>
  <Words>3979</Words>
  <Application>Microsoft Office PowerPoint</Application>
  <PresentationFormat>Widescreen</PresentationFormat>
  <Paragraphs>437</Paragraphs>
  <Slides>27</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Roboto</vt:lpstr>
      <vt:lpstr>tahoma</vt:lpstr>
      <vt:lpstr>Times New Roman</vt:lpstr>
      <vt:lpstr>Wingdings</vt:lpstr>
      <vt:lpstr>802-11 Theme</vt:lpstr>
      <vt:lpstr>Document</vt:lpstr>
      <vt:lpstr>802WCSC Wireless Meeting Venue Manager Report 2025</vt:lpstr>
      <vt:lpstr>Abstract</vt:lpstr>
      <vt:lpstr>Future 802 Plenary Venue Contract Status</vt:lpstr>
      <vt:lpstr>Future 802W Interim Venue Status</vt:lpstr>
      <vt:lpstr>Call for Interest – Venue Selection and Contracting </vt:lpstr>
      <vt:lpstr>References</vt:lpstr>
      <vt:lpstr>2024-09-08- Straw Poll –  Extend offer to Hilton Waikoloa Village Hotel</vt:lpstr>
      <vt:lpstr>Motion to set the 2025 Session Fees – 2024-07-14</vt:lpstr>
      <vt:lpstr>Motion #1 2025 May Interim Reschedule/Update – 2024-06-12</vt:lpstr>
      <vt:lpstr>Motion #4 – Site Visit – Hyatt Regency Irvine –  2024-06-12</vt:lpstr>
      <vt:lpstr>Motion #5 – Site Visit – Antwerp Hilton – 2024-06-12</vt:lpstr>
      <vt:lpstr>1. Motion approve location for the 2026 May IEEE 802W Interim: Antwerp, Belgium (2024-04-10)</vt:lpstr>
      <vt:lpstr>2. Motion to Reset the date for 2025 January– Kobe, Japan 2024-02-14</vt:lpstr>
      <vt:lpstr>3. Motion to approve Site Visit for 2025 May 802W Interim - Hilton Prague, Prague, Czech Republic 2024-02-14</vt:lpstr>
      <vt:lpstr>4. Motion approve location for the 2027 May IEEE 802W Interim: Auckland, New Zealand 2024-02-14</vt:lpstr>
      <vt:lpstr>5. Motion to approve Location for 2028 January–  Panama Hilton, Panama City  2024-02-14</vt:lpstr>
      <vt:lpstr>6. Motion to approve Location for 2026 January–  Victoria, Canada 2026 Jan 11-16 2024-02-14</vt:lpstr>
      <vt:lpstr>7. Motion to approve Location for 2027 January–  Hyatt Regency Irvine – 2027 January 10-15 2024-02-14</vt:lpstr>
      <vt:lpstr>12. Motion to approve date change for 2025 January IEEE 802 Wireless Interim – 2024-01-06</vt:lpstr>
      <vt:lpstr>1. Motion to approve Location for May 2025 –  Hilton Prague, Prague, Czech Republic 2023-12-13</vt:lpstr>
      <vt:lpstr>2. Motion to approve Location for 2027 September –  Grand Hyatt Atlanta, Buckhead, GA 2023-12-13</vt:lpstr>
      <vt:lpstr>1. Motion to approve 2024 802W Interim Registration Fees  2023-09-10</vt:lpstr>
      <vt:lpstr>2. Motion to approve Site Visit for Kobe, Japan  2023-09-10</vt:lpstr>
      <vt:lpstr>3. Motion to approve Site Visit for Warsaw, Poland  2023-09-10</vt:lpstr>
      <vt:lpstr>Email Ballot: Motion to approve Site Visit for Panama  2023-08-08</vt:lpstr>
      <vt:lpstr>1. Motion to set Interim Session Type for 2024 2023-07-09</vt:lpstr>
      <vt:lpstr>1. Motion to approve Location for Jan 2025 – Kobe, Japan 2023-05-14</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2024</dc:title>
  <dc:subject>Future Venue Status Report</dc:subject>
  <dc:creator>Jon Rosdahl</dc:creator>
  <cp:keywords>Report</cp:keywords>
  <dc:description>Jon Rosdahl (Qualcomm)</dc:description>
  <cp:lastModifiedBy>Jon Rosdahl</cp:lastModifiedBy>
  <cp:revision>57</cp:revision>
  <cp:lastPrinted>2024-10-07T21:54:56Z</cp:lastPrinted>
  <dcterms:created xsi:type="dcterms:W3CDTF">2021-02-03T19:21:29Z</dcterms:created>
  <dcterms:modified xsi:type="dcterms:W3CDTF">2025-03-09T16:33:56Z</dcterms:modified>
  <cp:category>December 2024</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