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6"/>
  </p:notesMasterIdLst>
  <p:handoutMasterIdLst>
    <p:handoutMasterId r:id="rId37"/>
  </p:handoutMasterIdLst>
  <p:sldIdLst>
    <p:sldId id="256" r:id="rId5"/>
    <p:sldId id="257" r:id="rId6"/>
    <p:sldId id="550" r:id="rId7"/>
    <p:sldId id="513" r:id="rId8"/>
    <p:sldId id="565" r:id="rId9"/>
    <p:sldId id="566" r:id="rId10"/>
    <p:sldId id="569" r:id="rId11"/>
    <p:sldId id="533" r:id="rId12"/>
    <p:sldId id="572" r:id="rId13"/>
    <p:sldId id="264" r:id="rId14"/>
    <p:sldId id="571" r:id="rId15"/>
    <p:sldId id="539" r:id="rId16"/>
    <p:sldId id="556" r:id="rId17"/>
    <p:sldId id="560" r:id="rId18"/>
    <p:sldId id="561" r:id="rId19"/>
    <p:sldId id="551" r:id="rId20"/>
    <p:sldId id="528" r:id="rId21"/>
    <p:sldId id="543" r:id="rId22"/>
    <p:sldId id="544" r:id="rId23"/>
    <p:sldId id="531" r:id="rId24"/>
    <p:sldId id="547" r:id="rId25"/>
    <p:sldId id="548" r:id="rId26"/>
    <p:sldId id="542" r:id="rId27"/>
    <p:sldId id="520" r:id="rId28"/>
    <p:sldId id="521" r:id="rId29"/>
    <p:sldId id="516" r:id="rId30"/>
    <p:sldId id="514" r:id="rId31"/>
    <p:sldId id="515" r:id="rId32"/>
    <p:sldId id="510" r:id="rId33"/>
    <p:sldId id="511" r:id="rId34"/>
    <p:sldId id="509" r:id="rId35"/>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5"/>
            <p14:sldId id="566"/>
            <p14:sldId id="569"/>
            <p14:sldId id="533"/>
            <p14:sldId id="572"/>
          </p14:sldIdLst>
        </p14:section>
        <p14:section name="Refernces" id="{550E22C8-CE70-4B88-9573-377DFC475CD0}">
          <p14:sldIdLst>
            <p14:sldId id="264"/>
          </p14:sldIdLst>
        </p14:section>
        <p14:section name="Previous Motions" id="{0A2BA85A-4E76-4CC0-B8A5-234F28EFFC7E}">
          <p14:sldIdLst>
            <p14:sldId id="571"/>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4F1B70-6E4B-4F32-832C-DFA0488F6175}" v="3" dt="2025-01-12T06:58:30.08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72998" autoAdjust="0"/>
  </p:normalViewPr>
  <p:slideViewPr>
    <p:cSldViewPr>
      <p:cViewPr varScale="1">
        <p:scale>
          <a:sx n="58" d="100"/>
          <a:sy n="58" d="100"/>
        </p:scale>
        <p:origin x="129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04F1B70-6E4B-4F32-832C-DFA0488F6175}"/>
    <pc:docChg chg="custSel addSld modSld sldOrd modMainMaster modSection">
      <pc:chgData name="Jon Rosdahl" userId="2820f357-2dd4-4127-8713-e0bfde0fd756" providerId="ADAL" clId="{D04F1B70-6E4B-4F32-832C-DFA0488F6175}" dt="2025-01-12T07:08:18.841" v="271" actId="6549"/>
      <pc:docMkLst>
        <pc:docMk/>
      </pc:docMkLst>
      <pc:sldChg chg="modSp mod modNotesTx">
        <pc:chgData name="Jon Rosdahl" userId="2820f357-2dd4-4127-8713-e0bfde0fd756" providerId="ADAL" clId="{D04F1B70-6E4B-4F32-832C-DFA0488F6175}" dt="2025-01-12T07:08:18.841" v="271" actId="6549"/>
        <pc:sldMkLst>
          <pc:docMk/>
          <pc:sldMk cId="0" sldId="256"/>
        </pc:sldMkLst>
        <pc:spChg chg="mod">
          <ac:chgData name="Jon Rosdahl" userId="2820f357-2dd4-4127-8713-e0bfde0fd756" providerId="ADAL" clId="{D04F1B70-6E4B-4F32-832C-DFA0488F6175}" dt="2025-01-12T06:51:09.552" v="0"/>
          <ac:spMkLst>
            <pc:docMk/>
            <pc:sldMk cId="0" sldId="256"/>
            <ac:spMk id="3073" creationId="{00000000-0000-0000-0000-000000000000}"/>
          </ac:spMkLst>
        </pc:spChg>
        <pc:spChg chg="mod">
          <ac:chgData name="Jon Rosdahl" userId="2820f357-2dd4-4127-8713-e0bfde0fd756" providerId="ADAL" clId="{D04F1B70-6E4B-4F32-832C-DFA0488F6175}" dt="2025-01-12T07:08:18.841" v="271" actId="6549"/>
          <ac:spMkLst>
            <pc:docMk/>
            <pc:sldMk cId="0" sldId="256"/>
            <ac:spMk id="3074" creationId="{00000000-0000-0000-0000-000000000000}"/>
          </ac:spMkLst>
        </pc:spChg>
      </pc:sldChg>
      <pc:sldChg chg="modSp mod">
        <pc:chgData name="Jon Rosdahl" userId="2820f357-2dd4-4127-8713-e0bfde0fd756" providerId="ADAL" clId="{D04F1B70-6E4B-4F32-832C-DFA0488F6175}" dt="2025-01-12T06:51:56.234" v="48" actId="20577"/>
        <pc:sldMkLst>
          <pc:docMk/>
          <pc:sldMk cId="0" sldId="257"/>
        </pc:sldMkLst>
        <pc:spChg chg="mod">
          <ac:chgData name="Jon Rosdahl" userId="2820f357-2dd4-4127-8713-e0bfde0fd756" providerId="ADAL" clId="{D04F1B70-6E4B-4F32-832C-DFA0488F6175}" dt="2025-01-12T06:51:56.234" v="48" actId="20577"/>
          <ac:spMkLst>
            <pc:docMk/>
            <pc:sldMk cId="0" sldId="257"/>
            <ac:spMk id="4098" creationId="{00000000-0000-0000-0000-000000000000}"/>
          </ac:spMkLst>
        </pc:spChg>
      </pc:sldChg>
      <pc:sldChg chg="modSp mod">
        <pc:chgData name="Jon Rosdahl" userId="2820f357-2dd4-4127-8713-e0bfde0fd756" providerId="ADAL" clId="{D04F1B70-6E4B-4F32-832C-DFA0488F6175}" dt="2025-01-12T06:55:29.922" v="69" actId="1076"/>
        <pc:sldMkLst>
          <pc:docMk/>
          <pc:sldMk cId="2812839060" sldId="533"/>
        </pc:sldMkLst>
        <pc:spChg chg="mod">
          <ac:chgData name="Jon Rosdahl" userId="2820f357-2dd4-4127-8713-e0bfde0fd756" providerId="ADAL" clId="{D04F1B70-6E4B-4F32-832C-DFA0488F6175}" dt="2025-01-12T06:55:22.857" v="68" actId="1076"/>
          <ac:spMkLst>
            <pc:docMk/>
            <pc:sldMk cId="2812839060" sldId="533"/>
            <ac:spMk id="2" creationId="{9F0BCEE2-5453-6FBE-0330-218F5C8E039C}"/>
          </ac:spMkLst>
        </pc:spChg>
        <pc:graphicFrameChg chg="mod">
          <ac:chgData name="Jon Rosdahl" userId="2820f357-2dd4-4127-8713-e0bfde0fd756" providerId="ADAL" clId="{D04F1B70-6E4B-4F32-832C-DFA0488F6175}" dt="2025-01-12T06:55:29.922" v="69" actId="1076"/>
          <ac:graphicFrameMkLst>
            <pc:docMk/>
            <pc:sldMk cId="2812839060" sldId="533"/>
            <ac:graphicFrameMk id="9" creationId="{E7278C75-2307-5384-906F-F9F3816EBEBB}"/>
          </ac:graphicFrameMkLst>
        </pc:graphicFrameChg>
      </pc:sldChg>
      <pc:sldChg chg="ord">
        <pc:chgData name="Jon Rosdahl" userId="2820f357-2dd4-4127-8713-e0bfde0fd756" providerId="ADAL" clId="{D04F1B70-6E4B-4F32-832C-DFA0488F6175}" dt="2025-01-12T06:54:51.575" v="67"/>
        <pc:sldMkLst>
          <pc:docMk/>
          <pc:sldMk cId="2819273575" sldId="565"/>
        </pc:sldMkLst>
      </pc:sldChg>
      <pc:sldChg chg="modSp mod">
        <pc:chgData name="Jon Rosdahl" userId="2820f357-2dd4-4127-8713-e0bfde0fd756" providerId="ADAL" clId="{D04F1B70-6E4B-4F32-832C-DFA0488F6175}" dt="2025-01-12T06:54:22.356" v="65" actId="20577"/>
        <pc:sldMkLst>
          <pc:docMk/>
          <pc:sldMk cId="16113899" sldId="566"/>
        </pc:sldMkLst>
        <pc:spChg chg="mod">
          <ac:chgData name="Jon Rosdahl" userId="2820f357-2dd4-4127-8713-e0bfde0fd756" providerId="ADAL" clId="{D04F1B70-6E4B-4F32-832C-DFA0488F6175}" dt="2025-01-12T06:54:22.356" v="65" actId="20577"/>
          <ac:spMkLst>
            <pc:docMk/>
            <pc:sldMk cId="16113899" sldId="566"/>
            <ac:spMk id="3" creationId="{2E519B9E-A82A-24FE-B020-74632D4C1F67}"/>
          </ac:spMkLst>
        </pc:spChg>
      </pc:sldChg>
      <pc:sldChg chg="modSp new mod">
        <pc:chgData name="Jon Rosdahl" userId="2820f357-2dd4-4127-8713-e0bfde0fd756" providerId="ADAL" clId="{D04F1B70-6E4B-4F32-832C-DFA0488F6175}" dt="2025-01-12T06:57:08.314" v="259" actId="20577"/>
        <pc:sldMkLst>
          <pc:docMk/>
          <pc:sldMk cId="1842513709" sldId="572"/>
        </pc:sldMkLst>
        <pc:spChg chg="mod">
          <ac:chgData name="Jon Rosdahl" userId="2820f357-2dd4-4127-8713-e0bfde0fd756" providerId="ADAL" clId="{D04F1B70-6E4B-4F32-832C-DFA0488F6175}" dt="2025-01-12T06:55:51.305" v="98" actId="20577"/>
          <ac:spMkLst>
            <pc:docMk/>
            <pc:sldMk cId="1842513709" sldId="572"/>
            <ac:spMk id="2" creationId="{AA37A93A-BBCB-033E-993F-85572C0362D5}"/>
          </ac:spMkLst>
        </pc:spChg>
        <pc:spChg chg="mod">
          <ac:chgData name="Jon Rosdahl" userId="2820f357-2dd4-4127-8713-e0bfde0fd756" providerId="ADAL" clId="{D04F1B70-6E4B-4F32-832C-DFA0488F6175}" dt="2025-01-12T06:57:08.314" v="259" actId="20577"/>
          <ac:spMkLst>
            <pc:docMk/>
            <pc:sldMk cId="1842513709" sldId="572"/>
            <ac:spMk id="3" creationId="{9A07F0D8-F82F-9725-51B5-6FB78B042729}"/>
          </ac:spMkLst>
        </pc:spChg>
      </pc:sldChg>
      <pc:sldMasterChg chg="modSp mod">
        <pc:chgData name="Jon Rosdahl" userId="2820f357-2dd4-4127-8713-e0bfde0fd756" providerId="ADAL" clId="{D04F1B70-6E4B-4F32-832C-DFA0488F6175}" dt="2025-01-12T06:58:47.729" v="267" actId="1076"/>
        <pc:sldMasterMkLst>
          <pc:docMk/>
          <pc:sldMasterMk cId="321612819" sldId="2147483672"/>
        </pc:sldMasterMkLst>
        <pc:spChg chg="mod">
          <ac:chgData name="Jon Rosdahl" userId="2820f357-2dd4-4127-8713-e0bfde0fd756" providerId="ADAL" clId="{D04F1B70-6E4B-4F32-832C-DFA0488F6175}" dt="2025-01-12T06:57:57.178" v="266" actId="6549"/>
          <ac:spMkLst>
            <pc:docMk/>
            <pc:sldMasterMk cId="321612819" sldId="2147483672"/>
            <ac:spMk id="11" creationId="{106A7171-3D93-4AEC-9BD3-73DD99752379}"/>
          </ac:spMkLst>
        </pc:spChg>
        <pc:spChg chg="mod">
          <ac:chgData name="Jon Rosdahl" userId="2820f357-2dd4-4127-8713-e0bfde0fd756" providerId="ADAL" clId="{D04F1B70-6E4B-4F32-832C-DFA0488F6175}" dt="2025-01-12T06:58:47.729" v="267" actId="1076"/>
          <ac:spMkLst>
            <pc:docMk/>
            <pc:sldMasterMk cId="321612819" sldId="2147483672"/>
            <ac:spMk id="1032"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EC-25/0002r0</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January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EC-25/0002r0</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January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a:t>
            </a:r>
            <a:r>
              <a:rPr lang="en-US" sz="700"/>
              <a:t>Interim.</a:t>
            </a:r>
            <a:endParaRPr lang="en-US" sz="700"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24</a:t>
            </a:fld>
            <a:endParaRPr lang="en-US" dirty="0"/>
          </a:p>
        </p:txBody>
      </p:sp>
    </p:spTree>
    <p:extLst>
      <p:ext uri="{BB962C8B-B14F-4D97-AF65-F5344CB8AC3E}">
        <p14:creationId xmlns:p14="http://schemas.microsoft.com/office/powerpoint/2010/main" val="2746652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25</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27</a:t>
            </a:fld>
            <a:endParaRPr lang="en-US" dirty="0"/>
          </a:p>
        </p:txBody>
      </p:sp>
    </p:spTree>
    <p:extLst>
      <p:ext uri="{BB962C8B-B14F-4D97-AF65-F5344CB8AC3E}">
        <p14:creationId xmlns:p14="http://schemas.microsoft.com/office/powerpoint/2010/main" val="1133577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defTabSz="456900">
              <a:defRPr/>
            </a:pPr>
            <a:r>
              <a:rPr lang="pt-BR"/>
              <a:t>doc.: IEEE 802 EC-25/0002r0</a:t>
            </a:r>
            <a:endParaRPr lang="en-US" dirty="0"/>
          </a:p>
        </p:txBody>
      </p:sp>
      <p:sp>
        <p:nvSpPr>
          <p:cNvPr id="5" name="Date Placeholder 4"/>
          <p:cNvSpPr>
            <a:spLocks noGrp="1"/>
          </p:cNvSpPr>
          <p:nvPr>
            <p:ph type="dt"/>
          </p:nvPr>
        </p:nvSpPr>
        <p:spPr/>
        <p:txBody>
          <a:bodyPr/>
          <a:lstStyle/>
          <a:p>
            <a:pPr defTabSz="456900">
              <a:defRPr/>
            </a:pPr>
            <a:r>
              <a:rPr lang="en-US"/>
              <a:t>January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28</a:t>
            </a:fld>
            <a:endParaRPr lang="en-US" dirty="0"/>
          </a:p>
        </p:txBody>
      </p:sp>
    </p:spTree>
    <p:extLst>
      <p:ext uri="{BB962C8B-B14F-4D97-AF65-F5344CB8AC3E}">
        <p14:creationId xmlns:p14="http://schemas.microsoft.com/office/powerpoint/2010/main" val="2869330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Dec 18, 2024</a:t>
            </a:r>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912229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Oct 19, 2024</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Jan 12-17 – Kobe, Japan – Hosted by Japan IEEE Committee - </a:t>
            </a:r>
          </a:p>
          <a:p>
            <a:pPr lvl="1"/>
            <a:r>
              <a:rPr lang="en-US" sz="800" dirty="0"/>
              <a:t>2025 May 11-16 - </a:t>
            </a:r>
            <a:r>
              <a:rPr lang="en-US" sz="800" dirty="0">
                <a:highlight>
                  <a:srgbClr val="FFFF00"/>
                </a:highlight>
              </a:rPr>
              <a:t>Warsaw Presidential Hotel Contract (802WFin-24/0067r0)</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in negotiations</a:t>
            </a:r>
          </a:p>
          <a:p>
            <a:pPr lvl="1"/>
            <a:r>
              <a:rPr lang="en-US" sz="800" dirty="0"/>
              <a:t>2026 Sept 13-18 Hilton Waikoloa Village, Waikoloa, HI – Contract (802WFIN-22-0008r0)</a:t>
            </a:r>
          </a:p>
          <a:p>
            <a:pPr marL="755580" lvl="1" indent="-290608" defTabSz="456900">
              <a:defRPr/>
            </a:pPr>
            <a:r>
              <a:rPr lang="en-US" sz="800" dirty="0"/>
              <a:t>2027 Jan 10-15 – Hyatt Regency Irvine</a:t>
            </a:r>
            <a:r>
              <a:rPr lang="en-US" sz="1100" dirty="0"/>
              <a:t>– Contract (802WFin-24/0060r0)</a:t>
            </a:r>
            <a:endParaRPr lang="en-US" sz="800" dirty="0"/>
          </a:p>
          <a:p>
            <a:pPr marL="755580" lvl="1" indent="-290608" defTabSz="456900">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sent to IEEE</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name for Marriott Warsaw hotel  -- Warsaw Presidential Hotel</a:t>
            </a:r>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D497F-5C5B-5704-0DF1-42647E8371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3203A2-6021-1AE8-03F3-049AED462C5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3D75939-2A59-33F8-03BB-9B4B988F88AA}"/>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024AD32-B3CF-D0BE-9083-F37A783FAB6F}"/>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EC-25/0002r0</a:t>
            </a:r>
          </a:p>
        </p:txBody>
      </p:sp>
      <p:sp>
        <p:nvSpPr>
          <p:cNvPr id="5" name="Date Placeholder 4">
            <a:extLst>
              <a:ext uri="{FF2B5EF4-FFF2-40B4-BE49-F238E27FC236}">
                <a16:creationId xmlns:a16="http://schemas.microsoft.com/office/drawing/2014/main" id="{B0AFC166-9192-414C-E477-04A9E4C5083B}"/>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p>
        </p:txBody>
      </p:sp>
      <p:sp>
        <p:nvSpPr>
          <p:cNvPr id="6" name="Footer Placeholder 5">
            <a:extLst>
              <a:ext uri="{FF2B5EF4-FFF2-40B4-BE49-F238E27FC236}">
                <a16:creationId xmlns:a16="http://schemas.microsoft.com/office/drawing/2014/main" id="{DF27D5AC-E185-E351-5419-FD6C397E9E05}"/>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a:extLst>
              <a:ext uri="{FF2B5EF4-FFF2-40B4-BE49-F238E27FC236}">
                <a16:creationId xmlns:a16="http://schemas.microsoft.com/office/drawing/2014/main" id="{61E85D6C-048A-A449-19DA-3C46A776F144}"/>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466482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EC-25/0002r0</a:t>
            </a:r>
            <a:endParaRPr lang="en-US" dirty="0"/>
          </a:p>
        </p:txBody>
      </p:sp>
      <p:sp>
        <p:nvSpPr>
          <p:cNvPr id="5" name="Rectangle 3"/>
          <p:cNvSpPr>
            <a:spLocks noGrp="1" noChangeArrowheads="1"/>
          </p:cNvSpPr>
          <p:nvPr>
            <p:ph type="dt"/>
          </p:nvPr>
        </p:nvSpPr>
        <p:spPr>
          <a:ln/>
        </p:spPr>
        <p:txBody>
          <a:bodyPr/>
          <a:lstStyle/>
          <a:p>
            <a:r>
              <a:rPr lang="en-US"/>
              <a:t>January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EC-25/0002r0</a:t>
            </a:r>
            <a:endParaRPr lang="en-US" dirty="0"/>
          </a:p>
        </p:txBody>
      </p:sp>
      <p:sp>
        <p:nvSpPr>
          <p:cNvPr id="5" name="Date Placeholder 4"/>
          <p:cNvSpPr>
            <a:spLocks noGrp="1"/>
          </p:cNvSpPr>
          <p:nvPr>
            <p:ph type="dt"/>
          </p:nvPr>
        </p:nvSpPr>
        <p:spPr/>
        <p:txBody>
          <a:bodyPr/>
          <a:lstStyle/>
          <a:p>
            <a:r>
              <a:rPr lang="en-US"/>
              <a:t>January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4406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EC-25/0002r0</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4/ec-24-0214-06-WCSG-kobe-interim-summary.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Wireless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2025-01-12</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January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January 11, 2025, as presented to the IEEE 802 Wireless Chairs Standing Committee during the 11 January 802WCSC meeting and posted the link on Mentor to IEEE 802 Wireless Chairs Standing Committee reflector.</a:t>
            </a:r>
          </a:p>
        </p:txBody>
      </p:sp>
      <p:sp>
        <p:nvSpPr>
          <p:cNvPr id="4" name="Date Placeholder 3"/>
          <p:cNvSpPr>
            <a:spLocks noGrp="1"/>
          </p:cNvSpPr>
          <p:nvPr>
            <p:ph type="dt" idx="10"/>
          </p:nvPr>
        </p:nvSpPr>
        <p:spPr/>
        <p:txBody>
          <a:bodyPr/>
          <a:lstStyle/>
          <a:p>
            <a:r>
              <a:rPr lang="en-US"/>
              <a:t>January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 – past due -</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283558" y="6062246"/>
            <a:ext cx="2362200" cy="338554"/>
          </a:xfrm>
          <a:prstGeom prst="rect">
            <a:avLst/>
          </a:prstGeom>
          <a:noFill/>
        </p:spPr>
        <p:txBody>
          <a:bodyPr wrap="square" rtlCol="0">
            <a:spAutoFit/>
          </a:bodyPr>
          <a:lstStyle/>
          <a:p>
            <a:r>
              <a:rPr lang="en-US" sz="1600" dirty="0">
                <a:solidFill>
                  <a:schemeClr val="accent1">
                    <a:lumMod val="50000"/>
                  </a:schemeClr>
                </a:solidFill>
              </a:rPr>
              <a:t>As of  December 18,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00FFFF"/>
                </a:highlight>
              </a:rPr>
              <a:t>2025-01 (12-17) Kobe, Japan – TBC (Moved from May 2023) – Hosted event </a:t>
            </a:r>
            <a:endParaRPr lang="en-GB" sz="1200" b="0" dirty="0">
              <a:highlight>
                <a:srgbClr val="00FF00"/>
              </a:highlight>
            </a:endParaRPr>
          </a:p>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January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338554"/>
          </a:xfrm>
          <a:prstGeom prst="rect">
            <a:avLst/>
          </a:prstGeom>
          <a:noFill/>
        </p:spPr>
        <p:txBody>
          <a:bodyPr wrap="square" rtlCol="0">
            <a:spAutoFit/>
          </a:bodyPr>
          <a:lstStyle/>
          <a:p>
            <a:r>
              <a:rPr lang="en-US" sz="1600" dirty="0">
                <a:solidFill>
                  <a:schemeClr val="accent1">
                    <a:lumMod val="50000"/>
                  </a:schemeClr>
                </a:solidFill>
              </a:rPr>
              <a:t>As of Dec 18,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–Japan Section sponsored – See </a:t>
            </a:r>
            <a:r>
              <a:rPr lang="en-US" sz="2000" b="0" dirty="0">
                <a:solidFill>
                  <a:schemeClr val="accent2"/>
                </a:solidFill>
                <a:hlinkClick r:id="rId3">
                  <a:extLst>
                    <a:ext uri="{A12FA001-AC4F-418D-AE19-62706E023703}">
                      <ahyp:hlinkClr xmlns:ahyp="http://schemas.microsoft.com/office/drawing/2018/hyperlinkcolor" val="tx"/>
                    </a:ext>
                  </a:extLst>
                </a:hlinkClick>
              </a:rPr>
              <a:t>802 EC-24-0214r6</a:t>
            </a:r>
            <a:endParaRPr lang="en-US" sz="2000" b="0" dirty="0">
              <a:solidFill>
                <a:schemeClr val="accent2"/>
              </a:solidFill>
            </a:endParaRPr>
          </a:p>
          <a:p>
            <a:r>
              <a:rPr lang="en-US" sz="2000" b="0" dirty="0"/>
              <a:t>2025 May 11-16 – </a:t>
            </a:r>
            <a:r>
              <a:rPr lang="en-GB" sz="2000" b="0" dirty="0"/>
              <a:t>Warsaw Marriott, Warsaw, Poland – new venue plan</a:t>
            </a:r>
          </a:p>
          <a:p>
            <a:r>
              <a:rPr lang="en-GB" sz="2000" b="0" dirty="0"/>
              <a:t>	-- </a:t>
            </a:r>
            <a:r>
              <a:rPr lang="en-US" sz="2000" b="0" dirty="0"/>
              <a:t>Executed Oct 28, 2024</a:t>
            </a:r>
            <a:endParaRPr lang="en-GB" sz="2000" b="0" dirty="0">
              <a:highlight>
                <a:srgbClr val="FFFF00"/>
              </a:highlight>
            </a:endParaRPr>
          </a:p>
          <a:p>
            <a:r>
              <a:rPr lang="en-US" sz="2000" b="0" dirty="0"/>
              <a:t>2026 Jan 11-16 –Victoria Conference Centre &amp; Fairmont Empress, Victoria, Canada</a:t>
            </a:r>
          </a:p>
          <a:p>
            <a:r>
              <a:rPr lang="en-US" sz="2000" b="0" dirty="0"/>
              <a:t>	-- Fairmont Empress Hotel Contract executed – Deposit Paid</a:t>
            </a:r>
          </a:p>
          <a:p>
            <a:r>
              <a:rPr lang="en-US" sz="2000" b="0" dirty="0"/>
              <a:t>	-- Victoria Conference Centre contract executed – Deposit Paid</a:t>
            </a:r>
          </a:p>
          <a:p>
            <a:r>
              <a:rPr lang="en-US" sz="2000" b="0" dirty="0"/>
              <a:t>2026 May 10-15–</a:t>
            </a:r>
            <a:r>
              <a:rPr lang="en-AU" sz="2000" b="0" dirty="0">
                <a:sym typeface="Roboto"/>
              </a:rPr>
              <a:t>Hilton Antwerp Old Town, </a:t>
            </a:r>
            <a:r>
              <a:rPr lang="en-US" sz="2000" b="0" dirty="0"/>
              <a:t>Antwerp, Belgium – Site visit Oct</a:t>
            </a:r>
          </a:p>
          <a:p>
            <a:r>
              <a:rPr lang="en-US" sz="2000" b="0" dirty="0"/>
              <a:t>	Still negotiating – Concern on size of group vs available space</a:t>
            </a:r>
          </a:p>
          <a:p>
            <a:r>
              <a:rPr lang="en-US" sz="2000" b="0" dirty="0"/>
              <a:t>2027 Jan 10-15 – Hyatt Regency Irvine – Contract Executed</a:t>
            </a:r>
          </a:p>
          <a:p>
            <a:pPr indent="-285750" eaLnBrk="0" hangingPunct="0">
              <a:spcBef>
                <a:spcPct val="30000"/>
              </a:spcBef>
              <a:defRPr/>
            </a:pPr>
            <a:r>
              <a:rPr lang="en-US" sz="2000" b="0" dirty="0"/>
              <a:t>2027 May 9-14 – Auckland, New Zealand – Contract TBC – pending Site Visit 2025</a:t>
            </a:r>
          </a:p>
          <a:p>
            <a:pPr lvl="0">
              <a:buFont typeface="Times New Roman" pitchFamily="16" charset="0"/>
              <a:buNone/>
            </a:pPr>
            <a:r>
              <a:rPr lang="en-US" sz="2000" b="0" dirty="0"/>
              <a:t>2028 Jan 16-21 – Hilton Panama, Panama City, Panama – Contract Executed</a:t>
            </a:r>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166DB-3193-3F23-76DA-B1A65788EEF9}"/>
              </a:ext>
            </a:extLst>
          </p:cNvPr>
          <p:cNvSpPr>
            <a:spLocks noGrp="1"/>
          </p:cNvSpPr>
          <p:nvPr>
            <p:ph type="title"/>
          </p:nvPr>
        </p:nvSpPr>
        <p:spPr>
          <a:xfrm>
            <a:off x="955344" y="755650"/>
            <a:ext cx="10361084" cy="685799"/>
          </a:xfrm>
        </p:spPr>
        <p:txBody>
          <a:bodyPr/>
          <a:lstStyle/>
          <a:p>
            <a:r>
              <a:rPr lang="en-US" dirty="0"/>
              <a:t>More Details from MTG Events</a:t>
            </a:r>
          </a:p>
        </p:txBody>
      </p:sp>
      <p:sp>
        <p:nvSpPr>
          <p:cNvPr id="4" name="Date Placeholder 3">
            <a:extLst>
              <a:ext uri="{FF2B5EF4-FFF2-40B4-BE49-F238E27FC236}">
                <a16:creationId xmlns:a16="http://schemas.microsoft.com/office/drawing/2014/main" id="{7BDA2236-D558-449F-4BF1-8F72C5FCC70C}"/>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7483AA07-737B-F0DF-10B6-080D6ABA36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611B62-B190-47B9-0562-99D80F77B6A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Content Placeholder 2">
            <a:extLst>
              <a:ext uri="{FF2B5EF4-FFF2-40B4-BE49-F238E27FC236}">
                <a16:creationId xmlns:a16="http://schemas.microsoft.com/office/drawing/2014/main" id="{9959EFD3-573A-D664-BD5C-CAD83E2F984A}"/>
              </a:ext>
            </a:extLst>
          </p:cNvPr>
          <p:cNvSpPr>
            <a:spLocks noGrp="1"/>
          </p:cNvSpPr>
          <p:nvPr>
            <p:ph idx="1"/>
          </p:nvPr>
        </p:nvSpPr>
        <p:spPr>
          <a:xfrm>
            <a:off x="915458" y="1676400"/>
            <a:ext cx="10361084" cy="4648200"/>
          </a:xfrm>
        </p:spPr>
        <p:txBody>
          <a:bodyPr/>
          <a:lstStyle/>
          <a:p>
            <a:r>
              <a:rPr lang="en-US" sz="1800" dirty="0">
                <a:solidFill>
                  <a:srgbClr val="0070C0"/>
                </a:solidFill>
                <a:effectLst/>
              </a:rPr>
              <a:t>JANUARY 2025 INTERIM – KOBE CONVENTION CENTRE</a:t>
            </a:r>
            <a:endParaRPr lang="en-US" sz="1800" dirty="0"/>
          </a:p>
          <a:p>
            <a:pPr>
              <a:buFont typeface="Arial" panose="020B0604020202020204" pitchFamily="34" charset="0"/>
              <a:buChar char="•"/>
            </a:pPr>
            <a:r>
              <a:rPr lang="en-US" sz="1800" b="0" dirty="0">
                <a:effectLst/>
              </a:rPr>
              <a:t>Accommodation links are live.  Bookings for accommodation will go directly to the nearby Hotels.  </a:t>
            </a:r>
            <a:r>
              <a:rPr lang="en-US" sz="1800" b="0" dirty="0" err="1">
                <a:effectLst/>
              </a:rPr>
              <a:t>Portopia</a:t>
            </a:r>
            <a:r>
              <a:rPr lang="en-US" sz="1800" b="0" dirty="0">
                <a:effectLst/>
              </a:rPr>
              <a:t> is the main hotel.  Bookings are currently set to close December 11 for accommodation.</a:t>
            </a:r>
          </a:p>
          <a:p>
            <a:pPr>
              <a:buFont typeface="Arial" panose="020B0604020202020204" pitchFamily="34" charset="0"/>
              <a:buChar char="•"/>
            </a:pPr>
            <a:r>
              <a:rPr lang="en-US" sz="1800" b="0" dirty="0">
                <a:effectLst/>
              </a:rPr>
              <a:t>Registration is open: </a:t>
            </a:r>
            <a:r>
              <a:rPr lang="en-US" sz="1800" b="0" dirty="0"/>
              <a:t>Information about the Session, registration and accommodation can be found at the </a:t>
            </a:r>
            <a:r>
              <a:rPr lang="en-US" sz="1800" b="0" dirty="0">
                <a:solidFill>
                  <a:schemeClr val="accent6">
                    <a:lumMod val="60000"/>
                    <a:lumOff val="40000"/>
                  </a:schemeClr>
                </a:solidFill>
                <a:hlinkClick r:id="rId2" tooltip="https://mtgevents.com.au/ieee2024/">
                  <a:extLst>
                    <a:ext uri="{A12FA001-AC4F-418D-AE19-62706E023703}">
                      <ahyp:hlinkClr xmlns:ahyp="http://schemas.microsoft.com/office/drawing/2018/hyperlinkcolor" val="tx"/>
                    </a:ext>
                  </a:extLst>
                </a:hlinkClick>
              </a:rPr>
              <a:t>2025 Jan IEEE 802 Wireless Interim Session website</a:t>
            </a:r>
            <a:endParaRPr lang="en-US" sz="1800" b="0" dirty="0">
              <a:solidFill>
                <a:schemeClr val="accent6">
                  <a:lumMod val="60000"/>
                  <a:lumOff val="40000"/>
                </a:schemeClr>
              </a:solidFill>
            </a:endParaRPr>
          </a:p>
          <a:p>
            <a:pPr>
              <a:buFont typeface="Arial" panose="020B0604020202020204" pitchFamily="34" charset="0"/>
              <a:buChar char="•"/>
            </a:pPr>
            <a:endParaRPr lang="en-US" sz="1800" b="0" dirty="0">
              <a:effectLst/>
            </a:endParaRPr>
          </a:p>
          <a:p>
            <a:r>
              <a:rPr lang="en-US" sz="1800" dirty="0"/>
              <a:t> </a:t>
            </a:r>
            <a:r>
              <a:rPr lang="en-US" sz="1800" dirty="0">
                <a:solidFill>
                  <a:srgbClr val="0070C0"/>
                </a:solidFill>
                <a:effectLst/>
              </a:rPr>
              <a:t>MAY 2025 INTERIM – WARSAW PRESIDENTIAL HOTEL, POLAND (previous the Marriott Hotel)</a:t>
            </a:r>
            <a:endParaRPr lang="en-US" sz="1800" dirty="0"/>
          </a:p>
          <a:p>
            <a:pPr>
              <a:buFont typeface="Arial" panose="020B0604020202020204" pitchFamily="34" charset="0"/>
              <a:buChar char="•"/>
            </a:pPr>
            <a:r>
              <a:rPr lang="en-US" sz="1800" b="0" dirty="0">
                <a:effectLst/>
              </a:rPr>
              <a:t>New Hotel name confirmed as Warsaw Presidential Hotel.   TBC if they decide to join a chain or stay independent .</a:t>
            </a:r>
          </a:p>
          <a:p>
            <a:pPr>
              <a:buFont typeface="Arial" panose="020B0604020202020204" pitchFamily="34" charset="0"/>
              <a:buChar char="•"/>
            </a:pPr>
            <a:r>
              <a:rPr lang="en-US" sz="1800" b="0" dirty="0">
                <a:effectLst/>
              </a:rPr>
              <a:t>Contract Executed on Oct 28, 2024</a:t>
            </a:r>
          </a:p>
          <a:p>
            <a:r>
              <a:rPr lang="en-US" sz="1800" b="0" dirty="0"/>
              <a:t> </a:t>
            </a:r>
          </a:p>
          <a:p>
            <a:r>
              <a:rPr lang="en-US" sz="1800" b="0" dirty="0"/>
              <a:t> </a:t>
            </a:r>
          </a:p>
        </p:txBody>
      </p:sp>
    </p:spTree>
    <p:extLst>
      <p:ext uri="{BB962C8B-B14F-4D97-AF65-F5344CB8AC3E}">
        <p14:creationId xmlns:p14="http://schemas.microsoft.com/office/powerpoint/2010/main" val="240053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56E96-1388-C6CF-5C94-BE7E6810C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0BCEE2-5453-6FBE-0330-218F5C8E039C}"/>
              </a:ext>
            </a:extLst>
          </p:cNvPr>
          <p:cNvSpPr>
            <a:spLocks noGrp="1"/>
          </p:cNvSpPr>
          <p:nvPr>
            <p:ph type="title"/>
          </p:nvPr>
        </p:nvSpPr>
        <p:spPr>
          <a:xfrm>
            <a:off x="1655179" y="765519"/>
            <a:ext cx="9120850" cy="1652543"/>
          </a:xfrm>
        </p:spPr>
        <p:txBody>
          <a:bodyPr/>
          <a:lstStyle/>
          <a:p>
            <a:r>
              <a:rPr lang="en-US" sz="2400" dirty="0">
                <a:latin typeface="Arial" panose="020B0604020202020204" pitchFamily="34" charset="0"/>
                <a:cs typeface="Arial" panose="020B0604020202020204" pitchFamily="34" charset="0"/>
              </a:rPr>
              <a:t>2026 May - IEEE 802W Mixed-Mode Interim </a:t>
            </a:r>
            <a:br>
              <a:rPr lang="en-US" sz="2400" dirty="0">
                <a:latin typeface="Arial" panose="020B0604020202020204" pitchFamily="34" charset="0"/>
                <a:cs typeface="Arial" panose="020B0604020202020204" pitchFamily="34" charset="0"/>
              </a:rPr>
            </a:br>
            <a:r>
              <a:rPr lang="en-US" sz="2400" dirty="0">
                <a:solidFill>
                  <a:srgbClr val="0070C0"/>
                </a:solidFill>
                <a:latin typeface="Arial" panose="020B0604020202020204" pitchFamily="34" charset="0"/>
                <a:cs typeface="Arial" panose="020B0604020202020204" pitchFamily="34" charset="0"/>
              </a:rPr>
              <a:t>VENUE DISCUSSION</a:t>
            </a:r>
            <a:br>
              <a:rPr lang="en-US" sz="1800" b="0" dirty="0">
                <a:latin typeface="Arial" panose="020B0604020202020204" pitchFamily="34" charset="0"/>
                <a:cs typeface="Arial" panose="020B0604020202020204" pitchFamily="34" charset="0"/>
              </a:rPr>
            </a:br>
            <a:br>
              <a:rPr lang="en-US" sz="1800" b="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Potential issue with this venue: No room for expansion.</a:t>
            </a:r>
          </a:p>
        </p:txBody>
      </p:sp>
      <p:sp>
        <p:nvSpPr>
          <p:cNvPr id="6" name="Date Placeholder 5">
            <a:extLst>
              <a:ext uri="{FF2B5EF4-FFF2-40B4-BE49-F238E27FC236}">
                <a16:creationId xmlns:a16="http://schemas.microsoft.com/office/drawing/2014/main" id="{9C0C6424-0781-479A-65AB-619ACD6AF746}"/>
              </a:ext>
            </a:extLst>
          </p:cNvPr>
          <p:cNvSpPr>
            <a:spLocks noGrp="1"/>
          </p:cNvSpPr>
          <p:nvPr>
            <p:ph type="dt" idx="4294967295"/>
          </p:nvPr>
        </p:nvSpPr>
        <p:spPr>
          <a:xfrm>
            <a:off x="934657" y="297658"/>
            <a:ext cx="2499764" cy="275548"/>
          </a:xfrm>
          <a:prstGeom prst="rect">
            <a:avLst/>
          </a:prstGeo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Arial" panose="020B0604020202020204" pitchFamily="34" charset="0"/>
                <a:ea typeface="MS Gothic" charset="-128"/>
                <a:cs typeface="Arial" panose="020B0604020202020204" pitchFamily="34" charset="0"/>
              </a:rPr>
              <a:t>January 2025</a:t>
            </a:r>
            <a:endPar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S Gothic" charset="-128"/>
              <a:cs typeface="Arial" panose="020B0604020202020204" pitchFamily="34" charset="0"/>
            </a:endParaRPr>
          </a:p>
        </p:txBody>
      </p:sp>
      <p:sp>
        <p:nvSpPr>
          <p:cNvPr id="3" name="TextBox 2">
            <a:extLst>
              <a:ext uri="{FF2B5EF4-FFF2-40B4-BE49-F238E27FC236}">
                <a16:creationId xmlns:a16="http://schemas.microsoft.com/office/drawing/2014/main" id="{3E5981D3-6F59-28D5-5B80-E49A830D17B6}"/>
              </a:ext>
            </a:extLst>
          </p:cNvPr>
          <p:cNvSpPr txBox="1"/>
          <p:nvPr/>
        </p:nvSpPr>
        <p:spPr>
          <a:xfrm>
            <a:off x="2859292" y="2154836"/>
            <a:ext cx="5584620"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HILTON ANTWERP, BELGIUM, May 10 - 15, 2026</a:t>
            </a:r>
          </a:p>
        </p:txBody>
      </p:sp>
      <p:sp>
        <p:nvSpPr>
          <p:cNvPr id="4" name="TextBox 3">
            <a:extLst>
              <a:ext uri="{FF2B5EF4-FFF2-40B4-BE49-F238E27FC236}">
                <a16:creationId xmlns:a16="http://schemas.microsoft.com/office/drawing/2014/main" id="{439DBF79-8914-301D-A2B7-4CA8FB1CE6A6}"/>
              </a:ext>
            </a:extLst>
          </p:cNvPr>
          <p:cNvSpPr txBox="1"/>
          <p:nvPr/>
        </p:nvSpPr>
        <p:spPr>
          <a:xfrm>
            <a:off x="2375251" y="5915462"/>
            <a:ext cx="7680707" cy="369332"/>
          </a:xfrm>
          <a:prstGeom prst="rect">
            <a:avLst/>
          </a:prstGeom>
          <a:noFill/>
        </p:spPr>
        <p:txBody>
          <a:bodyPr wrap="square" rtlCol="0">
            <a:spAutoFit/>
          </a:bodyPr>
          <a:lstStyle/>
          <a:p>
            <a:r>
              <a:rPr lang="en-US" sz="1800" dirty="0">
                <a:latin typeface="Arial" panose="020B0604020202020204" pitchFamily="34" charset="0"/>
                <a:cs typeface="Arial" panose="020B0604020202020204" pitchFamily="34" charset="0"/>
              </a:rPr>
              <a:t>Lunch:  Stand up buffet lunch only, option to sit in session room</a:t>
            </a:r>
            <a:endParaRPr lang="en-US" dirty="0"/>
          </a:p>
        </p:txBody>
      </p:sp>
      <p:graphicFrame>
        <p:nvGraphicFramePr>
          <p:cNvPr id="9" name="Table 8">
            <a:extLst>
              <a:ext uri="{FF2B5EF4-FFF2-40B4-BE49-F238E27FC236}">
                <a16:creationId xmlns:a16="http://schemas.microsoft.com/office/drawing/2014/main" id="{E7278C75-2307-5384-906F-F9F3816EBEBB}"/>
              </a:ext>
            </a:extLst>
          </p:cNvPr>
          <p:cNvGraphicFramePr>
            <a:graphicFrameLocks noGrp="1"/>
          </p:cNvGraphicFramePr>
          <p:nvPr>
            <p:extLst>
              <p:ext uri="{D42A27DB-BD31-4B8C-83A1-F6EECF244321}">
                <p14:modId xmlns:p14="http://schemas.microsoft.com/office/powerpoint/2010/main" val="2203986125"/>
              </p:ext>
            </p:extLst>
          </p:nvPr>
        </p:nvGraphicFramePr>
        <p:xfrm>
          <a:off x="3737516" y="2721259"/>
          <a:ext cx="4956175" cy="3194203"/>
        </p:xfrm>
        <a:graphic>
          <a:graphicData uri="http://schemas.openxmlformats.org/drawingml/2006/table">
            <a:tbl>
              <a:tblPr/>
              <a:tblGrid>
                <a:gridCol w="1878033">
                  <a:extLst>
                    <a:ext uri="{9D8B030D-6E8A-4147-A177-3AD203B41FA5}">
                      <a16:colId xmlns:a16="http://schemas.microsoft.com/office/drawing/2014/main" val="2699520242"/>
                    </a:ext>
                  </a:extLst>
                </a:gridCol>
                <a:gridCol w="1539071">
                  <a:extLst>
                    <a:ext uri="{9D8B030D-6E8A-4147-A177-3AD203B41FA5}">
                      <a16:colId xmlns:a16="http://schemas.microsoft.com/office/drawing/2014/main" val="3741893752"/>
                    </a:ext>
                  </a:extLst>
                </a:gridCol>
                <a:gridCol w="1539071">
                  <a:extLst>
                    <a:ext uri="{9D8B030D-6E8A-4147-A177-3AD203B41FA5}">
                      <a16:colId xmlns:a16="http://schemas.microsoft.com/office/drawing/2014/main" val="1122508964"/>
                    </a:ext>
                  </a:extLst>
                </a:gridCol>
              </a:tblGrid>
              <a:tr h="263946">
                <a:tc gridSpan="2">
                  <a:txBody>
                    <a:bodyPr/>
                    <a:lstStyle/>
                    <a:p>
                      <a:pPr algn="l" rtl="0" fontAlgn="ctr"/>
                      <a:r>
                        <a:rPr lang="en-AU" sz="1800" b="0" i="0" u="none" strike="noStrike">
                          <a:solidFill>
                            <a:srgbClr val="000000"/>
                          </a:solidFill>
                          <a:effectLst/>
                          <a:latin typeface="Arial" panose="020B0604020202020204" pitchFamily="34" charset="0"/>
                        </a:rPr>
                        <a:t>Venue Room Capacities: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AU"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7373688"/>
                  </a:ext>
                </a:extLst>
              </a:tr>
              <a:tr h="355753">
                <a:tc>
                  <a:txBody>
                    <a:bodyPr/>
                    <a:lstStyle/>
                    <a:p>
                      <a:pPr algn="l" rtl="0" fontAlgn="ctr"/>
                      <a:r>
                        <a:rPr lang="en-AU" sz="1800" b="1" i="0" u="none" strike="noStrike">
                          <a:solidFill>
                            <a:srgbClr val="000000"/>
                          </a:solidFill>
                          <a:effectLst/>
                          <a:latin typeface="Arial" panose="020B0604020202020204" pitchFamily="34" charset="0"/>
                        </a:rPr>
                        <a:t>Room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rtl="0" fontAlgn="ctr"/>
                      <a:r>
                        <a:rPr lang="en-AU" sz="1800" b="1" i="0" u="none" strike="noStrike">
                          <a:solidFill>
                            <a:srgbClr val="000000"/>
                          </a:solidFill>
                          <a:effectLst/>
                          <a:latin typeface="Arial" panose="020B0604020202020204" pitchFamily="34" charset="0"/>
                        </a:rPr>
                        <a:t>Request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rtl="0" fontAlgn="ctr"/>
                      <a:r>
                        <a:rPr lang="en-AU" sz="1800" b="1" i="0" u="none" strike="noStrike">
                          <a:solidFill>
                            <a:srgbClr val="000000"/>
                          </a:solidFill>
                          <a:effectLst/>
                          <a:latin typeface="Arial" panose="020B0604020202020204" pitchFamily="34" charset="0"/>
                        </a:rPr>
                        <a:t>Max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592930791"/>
                  </a:ext>
                </a:extLst>
              </a:tr>
              <a:tr h="263946">
                <a:tc>
                  <a:txBody>
                    <a:bodyPr/>
                    <a:lstStyle/>
                    <a:p>
                      <a:pPr algn="l" rtl="0" fontAlgn="ctr"/>
                      <a:r>
                        <a:rPr lang="en-AU" sz="1800" b="0" i="0" u="none" strike="noStrike">
                          <a:solidFill>
                            <a:srgbClr val="000000"/>
                          </a:solidFill>
                          <a:effectLst/>
                          <a:latin typeface="Arial" panose="020B0604020202020204" pitchFamily="34" charset="0"/>
                        </a:rPr>
                        <a:t>.11 Room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250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dirty="0">
                          <a:solidFill>
                            <a:srgbClr val="000000"/>
                          </a:solidFill>
                          <a:effectLst/>
                          <a:latin typeface="Arial" panose="020B0604020202020204" pitchFamily="34" charset="0"/>
                        </a:rPr>
                        <a:t>300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833776"/>
                  </a:ext>
                </a:extLst>
              </a:tr>
              <a:tr h="275421">
                <a:tc>
                  <a:txBody>
                    <a:bodyPr/>
                    <a:lstStyle/>
                    <a:p>
                      <a:pPr algn="l" rtl="0" fontAlgn="ctr"/>
                      <a:r>
                        <a:rPr lang="en-AU" sz="1800" b="0" i="0" u="none" strike="noStrike">
                          <a:solidFill>
                            <a:srgbClr val="000000"/>
                          </a:solidFill>
                          <a:effectLst/>
                          <a:latin typeface="Arial" panose="020B0604020202020204" pitchFamily="34" charset="0"/>
                        </a:rPr>
                        <a:t>.11 Room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125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90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806558"/>
                  </a:ext>
                </a:extLst>
              </a:tr>
              <a:tr h="275421">
                <a:tc>
                  <a:txBody>
                    <a:bodyPr/>
                    <a:lstStyle/>
                    <a:p>
                      <a:pPr algn="l" rtl="0" fontAlgn="ctr"/>
                      <a:r>
                        <a:rPr lang="en-AU" sz="1800" b="0" i="0" u="none" strike="noStrike">
                          <a:solidFill>
                            <a:srgbClr val="000000"/>
                          </a:solidFill>
                          <a:effectLst/>
                          <a:latin typeface="Arial" panose="020B0604020202020204" pitchFamily="34" charset="0"/>
                        </a:rPr>
                        <a:t>.11 Room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60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60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603597"/>
                  </a:ext>
                </a:extLst>
              </a:tr>
              <a:tr h="263946">
                <a:tc>
                  <a:txBody>
                    <a:bodyPr/>
                    <a:lstStyle/>
                    <a:p>
                      <a:pPr algn="l" rtl="0" fontAlgn="ctr"/>
                      <a:r>
                        <a:rPr lang="en-AU" sz="1800" b="0" i="0" u="none" strike="noStrike">
                          <a:solidFill>
                            <a:srgbClr val="000000"/>
                          </a:solidFill>
                          <a:effectLst/>
                          <a:latin typeface="Arial" panose="020B0604020202020204" pitchFamily="34" charset="0"/>
                        </a:rPr>
                        <a:t>.11 Room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45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dirty="0">
                          <a:solidFill>
                            <a:srgbClr val="000000"/>
                          </a:solidFill>
                          <a:effectLst/>
                          <a:latin typeface="Arial" panose="020B0604020202020204" pitchFamily="34" charset="0"/>
                        </a:rPr>
                        <a:t>45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20061504"/>
                  </a:ext>
                </a:extLst>
              </a:tr>
              <a:tr h="263946">
                <a:tc>
                  <a:txBody>
                    <a:bodyPr/>
                    <a:lstStyle/>
                    <a:p>
                      <a:pPr algn="l" rtl="0" fontAlgn="ctr"/>
                      <a:r>
                        <a:rPr lang="en-AU" sz="1800" b="0" i="0" u="none" strike="noStrike">
                          <a:solidFill>
                            <a:srgbClr val="000000"/>
                          </a:solidFill>
                          <a:effectLst/>
                          <a:latin typeface="Arial" panose="020B0604020202020204" pitchFamily="34" charset="0"/>
                        </a:rPr>
                        <a:t>.11 Room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30 Ushape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30 Ushape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0422251"/>
                  </a:ext>
                </a:extLst>
              </a:tr>
              <a:tr h="263946">
                <a:tc>
                  <a:txBody>
                    <a:bodyPr/>
                    <a:lstStyle/>
                    <a:p>
                      <a:pPr algn="l" rtl="0" fontAlgn="ctr"/>
                      <a:r>
                        <a:rPr lang="en-AU" sz="1800" b="0" i="0" u="none" strike="noStrike">
                          <a:solidFill>
                            <a:srgbClr val="000000"/>
                          </a:solidFill>
                          <a:effectLst/>
                          <a:latin typeface="Arial" panose="020B0604020202020204" pitchFamily="34" charset="0"/>
                        </a:rPr>
                        <a:t>.15 Room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50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78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4264000"/>
                  </a:ext>
                </a:extLst>
              </a:tr>
              <a:tr h="275421">
                <a:tc>
                  <a:txBody>
                    <a:bodyPr/>
                    <a:lstStyle/>
                    <a:p>
                      <a:pPr algn="l" rtl="0" fontAlgn="ctr"/>
                      <a:r>
                        <a:rPr lang="en-AU" sz="1800" b="0" i="0" u="none" strike="noStrike">
                          <a:solidFill>
                            <a:srgbClr val="000000"/>
                          </a:solidFill>
                          <a:effectLst/>
                          <a:latin typeface="Arial" panose="020B0604020202020204" pitchFamily="34" charset="0"/>
                        </a:rPr>
                        <a:t>.15 Room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24 Ushape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20 Ushape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5839570"/>
                  </a:ext>
                </a:extLst>
              </a:tr>
              <a:tr h="263946">
                <a:tc>
                  <a:txBody>
                    <a:bodyPr/>
                    <a:lstStyle/>
                    <a:p>
                      <a:pPr algn="l" rtl="0" fontAlgn="ctr"/>
                      <a:r>
                        <a:rPr lang="en-AU" sz="1800" b="0" i="0" u="none" strike="noStrike">
                          <a:solidFill>
                            <a:srgbClr val="000000"/>
                          </a:solidFill>
                          <a:effectLst/>
                          <a:latin typeface="Arial" panose="020B0604020202020204" pitchFamily="34" charset="0"/>
                        </a:rPr>
                        <a:t>.15 Room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20 BR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18 BR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5825774"/>
                  </a:ext>
                </a:extLst>
              </a:tr>
              <a:tr h="263946">
                <a:tc>
                  <a:txBody>
                    <a:bodyPr/>
                    <a:lstStyle/>
                    <a:p>
                      <a:pPr algn="l" rtl="0" fontAlgn="ctr"/>
                      <a:r>
                        <a:rPr lang="en-AU" sz="1800" b="0" i="0" u="none" strike="noStrike" dirty="0">
                          <a:solidFill>
                            <a:srgbClr val="000000"/>
                          </a:solidFill>
                          <a:effectLst/>
                          <a:latin typeface="Arial" panose="020B0604020202020204" pitchFamily="34" charset="0"/>
                        </a:rPr>
                        <a:t>.18/.19/.24 Room: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a:solidFill>
                            <a:srgbClr val="000000"/>
                          </a:solidFill>
                          <a:effectLst/>
                          <a:latin typeface="Arial" panose="020B0604020202020204" pitchFamily="34" charset="0"/>
                        </a:rPr>
                        <a:t>25 Ushape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rtl="0" fontAlgn="ctr"/>
                      <a:r>
                        <a:rPr lang="en-AU" sz="1800" b="0" i="0" u="none" strike="noStrike" dirty="0">
                          <a:solidFill>
                            <a:srgbClr val="000000"/>
                          </a:solidFill>
                          <a:effectLst/>
                          <a:latin typeface="Arial" panose="020B0604020202020204" pitchFamily="34" charset="0"/>
                        </a:rPr>
                        <a:t>24 CR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8917893"/>
                  </a:ext>
                </a:extLst>
              </a:tr>
            </a:tbl>
          </a:graphicData>
        </a:graphic>
      </p:graphicFrame>
      <p:sp>
        <p:nvSpPr>
          <p:cNvPr id="5" name="Footer Placeholder 4">
            <a:extLst>
              <a:ext uri="{FF2B5EF4-FFF2-40B4-BE49-F238E27FC236}">
                <a16:creationId xmlns:a16="http://schemas.microsoft.com/office/drawing/2014/main" id="{1E6F7A01-4FF0-FB17-FB47-DD76234B582F}"/>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70F0586D-A697-F5D8-DCF4-9E374CBA6D7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12839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7A93A-BBCB-033E-993F-85572C0362D5}"/>
              </a:ext>
            </a:extLst>
          </p:cNvPr>
          <p:cNvSpPr>
            <a:spLocks noGrp="1"/>
          </p:cNvSpPr>
          <p:nvPr>
            <p:ph type="title"/>
          </p:nvPr>
        </p:nvSpPr>
        <p:spPr/>
        <p:txBody>
          <a:bodyPr/>
          <a:lstStyle/>
          <a:p>
            <a:r>
              <a:rPr lang="en-US" dirty="0"/>
              <a:t>802WC SC Future Venue </a:t>
            </a:r>
            <a:r>
              <a:rPr lang="en-US" dirty="0" err="1"/>
              <a:t>AdHoc</a:t>
            </a:r>
            <a:r>
              <a:rPr lang="en-US" dirty="0"/>
              <a:t>	</a:t>
            </a:r>
          </a:p>
        </p:txBody>
      </p:sp>
      <p:sp>
        <p:nvSpPr>
          <p:cNvPr id="3" name="Content Placeholder 2">
            <a:extLst>
              <a:ext uri="{FF2B5EF4-FFF2-40B4-BE49-F238E27FC236}">
                <a16:creationId xmlns:a16="http://schemas.microsoft.com/office/drawing/2014/main" id="{9A07F0D8-F82F-9725-51B5-6FB78B042729}"/>
              </a:ext>
            </a:extLst>
          </p:cNvPr>
          <p:cNvSpPr>
            <a:spLocks noGrp="1"/>
          </p:cNvSpPr>
          <p:nvPr>
            <p:ph idx="1"/>
          </p:nvPr>
        </p:nvSpPr>
        <p:spPr/>
        <p:txBody>
          <a:bodyPr/>
          <a:lstStyle/>
          <a:p>
            <a:r>
              <a:rPr lang="en-US" dirty="0"/>
              <a:t>Thursday 7:30 am </a:t>
            </a:r>
          </a:p>
          <a:p>
            <a:r>
              <a:rPr lang="en-US" dirty="0"/>
              <a:t>	Review Resource requests for May 2025 – Warsaw Presidential Hotel</a:t>
            </a:r>
          </a:p>
          <a:p>
            <a:r>
              <a:rPr lang="en-US" dirty="0"/>
              <a:t>Thursday 8-9am</a:t>
            </a:r>
          </a:p>
          <a:p>
            <a:pPr lvl="1"/>
            <a:r>
              <a:rPr lang="en-US" dirty="0"/>
              <a:t>Review possible future Options for discussion.</a:t>
            </a:r>
          </a:p>
          <a:p>
            <a:pPr lvl="1"/>
            <a:endParaRPr lang="en-US" dirty="0"/>
          </a:p>
        </p:txBody>
      </p:sp>
      <p:sp>
        <p:nvSpPr>
          <p:cNvPr id="4" name="Date Placeholder 3">
            <a:extLst>
              <a:ext uri="{FF2B5EF4-FFF2-40B4-BE49-F238E27FC236}">
                <a16:creationId xmlns:a16="http://schemas.microsoft.com/office/drawing/2014/main" id="{99EE312F-4756-B26D-1DE3-F34F0F91A35F}"/>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D379FC79-1891-611E-9BD2-DE05806A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9CC4C0A-806F-62FC-0107-301A12345EB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84251370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schemas.openxmlformats.org/package/2006/metadata/core-properties"/>
    <ds:schemaRef ds:uri="http://purl.org/dc/elements/1.1/"/>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ba37140e-f4c5-4a6c-a9b4-20a691ce6c8a"/>
    <ds:schemaRef ds:uri="cc9c437c-ae0c-4066-8d90-a0f7de786127"/>
    <ds:schemaRef ds:uri="http://www.w3.org/XML/1998/namespace"/>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146941</TotalTime>
  <Words>4584</Words>
  <Application>Microsoft Office PowerPoint</Application>
  <PresentationFormat>Widescreen</PresentationFormat>
  <Paragraphs>538</Paragraphs>
  <Slides>31</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Roboto</vt:lpstr>
      <vt:lpstr>Tahoma</vt:lpstr>
      <vt:lpstr>Times New Roman</vt:lpstr>
      <vt:lpstr>Wingdings</vt:lpstr>
      <vt:lpstr>802-11 Theme</vt:lpstr>
      <vt:lpstr>Document</vt:lpstr>
      <vt:lpstr>Wireless Venue Manager Report 2025</vt:lpstr>
      <vt:lpstr>Abstract</vt:lpstr>
      <vt:lpstr>Status of IEEE 802 Plenary Contracts</vt:lpstr>
      <vt:lpstr>Future 802 Plenary Venue Contract Status</vt:lpstr>
      <vt:lpstr>Future 802W Interim Venue Status</vt:lpstr>
      <vt:lpstr>Status of pending 802W Contracts</vt:lpstr>
      <vt:lpstr>More Details from MTG Events</vt:lpstr>
      <vt:lpstr>2026 May - IEEE 802W Mixed-Mode Interim  VENUE DISCUSSION  Potential issue with this venue: No room for expansion.</vt:lpstr>
      <vt:lpstr>802WC SC Future Venue AdHoc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56</cp:revision>
  <cp:lastPrinted>2024-10-07T21:54:56Z</cp:lastPrinted>
  <dcterms:created xsi:type="dcterms:W3CDTF">2021-02-03T19:21:29Z</dcterms:created>
  <dcterms:modified xsi:type="dcterms:W3CDTF">2025-01-12T07:08:27Z</dcterms:modified>
  <cp:category>December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