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Lst>
  <p:notesMasterIdLst>
    <p:notesMasterId r:id="rId40"/>
  </p:notesMasterIdLst>
  <p:handoutMasterIdLst>
    <p:handoutMasterId r:id="rId41"/>
  </p:handoutMasterIdLst>
  <p:sldIdLst>
    <p:sldId id="256" r:id="rId6"/>
    <p:sldId id="257" r:id="rId7"/>
    <p:sldId id="348" r:id="rId8"/>
    <p:sldId id="509" r:id="rId9"/>
    <p:sldId id="525" r:id="rId10"/>
    <p:sldId id="557" r:id="rId11"/>
    <p:sldId id="558" r:id="rId12"/>
    <p:sldId id="559" r:id="rId13"/>
    <p:sldId id="531" r:id="rId14"/>
    <p:sldId id="538" r:id="rId15"/>
    <p:sldId id="552" r:id="rId16"/>
    <p:sldId id="535" r:id="rId17"/>
    <p:sldId id="519" r:id="rId18"/>
    <p:sldId id="339" r:id="rId19"/>
    <p:sldId id="556" r:id="rId20"/>
    <p:sldId id="507" r:id="rId21"/>
    <p:sldId id="373" r:id="rId22"/>
    <p:sldId id="532" r:id="rId23"/>
    <p:sldId id="529" r:id="rId24"/>
    <p:sldId id="510" r:id="rId25"/>
    <p:sldId id="342" r:id="rId26"/>
    <p:sldId id="370" r:id="rId27"/>
    <p:sldId id="365" r:id="rId28"/>
    <p:sldId id="333" r:id="rId29"/>
    <p:sldId id="325" r:id="rId30"/>
    <p:sldId id="332" r:id="rId31"/>
    <p:sldId id="328" r:id="rId32"/>
    <p:sldId id="312" r:id="rId33"/>
    <p:sldId id="308" r:id="rId34"/>
    <p:sldId id="304" r:id="rId35"/>
    <p:sldId id="303" r:id="rId36"/>
    <p:sldId id="291" r:id="rId37"/>
    <p:sldId id="374" r:id="rId38"/>
    <p:sldId id="269" r:id="rId3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09"/>
            <p14:sldId id="525"/>
            <p14:sldId id="557"/>
            <p14:sldId id="558"/>
            <p14:sldId id="559"/>
            <p14:sldId id="531"/>
            <p14:sldId id="538"/>
            <p14:sldId id="552"/>
            <p14:sldId id="535"/>
            <p14:sldId id="519"/>
            <p14:sldId id="339"/>
            <p14:sldId id="556"/>
          </p14:sldIdLst>
        </p14:section>
        <p14:section name="Attendance report" id="{BD1B59D3-59B9-4028-996E-6850690D080D}">
          <p14:sldIdLst>
            <p14:sldId id="507"/>
          </p14:sldIdLst>
        </p14:section>
        <p14:section name="Meeting Income Report Record" id="{90888863-D814-48AF-89AB-7EB609E9FF5C}">
          <p14:sldIdLst>
            <p14:sldId id="373"/>
            <p14:sldId id="532"/>
            <p14:sldId id="529"/>
            <p14:sldId id="510"/>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B913D-AF0C-4506-BA44-90EF09E1694E}" v="5" dt="2025-01-12T06:44:25.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77" autoAdjust="0"/>
    <p:restoredTop sz="84370" autoAdjust="0"/>
  </p:normalViewPr>
  <p:slideViewPr>
    <p:cSldViewPr>
      <p:cViewPr varScale="1">
        <p:scale>
          <a:sx n="67" d="100"/>
          <a:sy n="67" d="100"/>
        </p:scale>
        <p:origin x="1176" y="60"/>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365B913D-AF0C-4506-BA44-90EF09E1694E}"/>
    <pc:docChg chg="undo custSel addSld delSld modSld modSection">
      <pc:chgData name="Jon Rosdahl" userId="2820f357-2dd4-4127-8713-e0bfde0fd756" providerId="ADAL" clId="{365B913D-AF0C-4506-BA44-90EF09E1694E}" dt="2025-01-12T07:09:51.391" v="85" actId="20577"/>
      <pc:docMkLst>
        <pc:docMk/>
      </pc:docMkLst>
      <pc:sldChg chg="modSp mod">
        <pc:chgData name="Jon Rosdahl" userId="2820f357-2dd4-4127-8713-e0bfde0fd756" providerId="ADAL" clId="{365B913D-AF0C-4506-BA44-90EF09E1694E}" dt="2025-01-12T07:09:33.397" v="77" actId="6549"/>
        <pc:sldMkLst>
          <pc:docMk/>
          <pc:sldMk cId="0" sldId="256"/>
        </pc:sldMkLst>
        <pc:spChg chg="mod">
          <ac:chgData name="Jon Rosdahl" userId="2820f357-2dd4-4127-8713-e0bfde0fd756" providerId="ADAL" clId="{365B913D-AF0C-4506-BA44-90EF09E1694E}" dt="2025-01-12T07:09:33.397" v="77" actId="6549"/>
          <ac:spMkLst>
            <pc:docMk/>
            <pc:sldMk cId="0" sldId="256"/>
            <ac:spMk id="3074" creationId="{00000000-0000-0000-0000-000000000000}"/>
          </ac:spMkLst>
        </pc:spChg>
      </pc:sldChg>
      <pc:sldChg chg="modSp mod">
        <pc:chgData name="Jon Rosdahl" userId="2820f357-2dd4-4127-8713-e0bfde0fd756" providerId="ADAL" clId="{365B913D-AF0C-4506-BA44-90EF09E1694E}" dt="2025-01-12T07:09:51.391" v="85" actId="20577"/>
        <pc:sldMkLst>
          <pc:docMk/>
          <pc:sldMk cId="0" sldId="257"/>
        </pc:sldMkLst>
        <pc:spChg chg="mod">
          <ac:chgData name="Jon Rosdahl" userId="2820f357-2dd4-4127-8713-e0bfde0fd756" providerId="ADAL" clId="{365B913D-AF0C-4506-BA44-90EF09E1694E}" dt="2025-01-12T07:09:51.391" v="85" actId="20577"/>
          <ac:spMkLst>
            <pc:docMk/>
            <pc:sldMk cId="0" sldId="257"/>
            <ac:spMk id="4098" creationId="{00000000-0000-0000-0000-000000000000}"/>
          </ac:spMkLst>
        </pc:spChg>
      </pc:sldChg>
      <pc:sldChg chg="modSp mod">
        <pc:chgData name="Jon Rosdahl" userId="2820f357-2dd4-4127-8713-e0bfde0fd756" providerId="ADAL" clId="{365B913D-AF0C-4506-BA44-90EF09E1694E}" dt="2025-01-12T06:47:56.769" v="75" actId="20577"/>
        <pc:sldMkLst>
          <pc:docMk/>
          <pc:sldMk cId="1790584663" sldId="507"/>
        </pc:sldMkLst>
        <pc:spChg chg="mod">
          <ac:chgData name="Jon Rosdahl" userId="2820f357-2dd4-4127-8713-e0bfde0fd756" providerId="ADAL" clId="{365B913D-AF0C-4506-BA44-90EF09E1694E}" dt="2025-01-12T06:47:56.769" v="75" actId="20577"/>
          <ac:spMkLst>
            <pc:docMk/>
            <pc:sldMk cId="1790584663" sldId="507"/>
            <ac:spMk id="8200" creationId="{00000000-0000-0000-0000-000000000000}"/>
          </ac:spMkLst>
        </pc:spChg>
      </pc:sldChg>
      <pc:sldChg chg="modSp mod">
        <pc:chgData name="Jon Rosdahl" userId="2820f357-2dd4-4127-8713-e0bfde0fd756" providerId="ADAL" clId="{365B913D-AF0C-4506-BA44-90EF09E1694E}" dt="2025-01-12T06:46:15.983" v="60" actId="14100"/>
        <pc:sldMkLst>
          <pc:docMk/>
          <pc:sldMk cId="4028864305" sldId="509"/>
        </pc:sldMkLst>
        <pc:spChg chg="mod">
          <ac:chgData name="Jon Rosdahl" userId="2820f357-2dd4-4127-8713-e0bfde0fd756" providerId="ADAL" clId="{365B913D-AF0C-4506-BA44-90EF09E1694E}" dt="2025-01-12T06:46:07.478" v="58" actId="14100"/>
          <ac:spMkLst>
            <pc:docMk/>
            <pc:sldMk cId="4028864305" sldId="509"/>
            <ac:spMk id="16" creationId="{AF8E1D13-ACC1-CE25-E1FF-45FACB7B2A38}"/>
          </ac:spMkLst>
        </pc:spChg>
        <pc:picChg chg="mod">
          <ac:chgData name="Jon Rosdahl" userId="2820f357-2dd4-4127-8713-e0bfde0fd756" providerId="ADAL" clId="{365B913D-AF0C-4506-BA44-90EF09E1694E}" dt="2025-01-12T06:46:15.983" v="60" actId="14100"/>
          <ac:picMkLst>
            <pc:docMk/>
            <pc:sldMk cId="4028864305" sldId="509"/>
            <ac:picMk id="8" creationId="{9C77ADAB-00A7-14DC-9178-3FC8A5E9B370}"/>
          </ac:picMkLst>
        </pc:picChg>
      </pc:sldChg>
      <pc:sldChg chg="del">
        <pc:chgData name="Jon Rosdahl" userId="2820f357-2dd4-4127-8713-e0bfde0fd756" providerId="ADAL" clId="{365B913D-AF0C-4506-BA44-90EF09E1694E}" dt="2025-01-12T06:42:29.933" v="38" actId="47"/>
        <pc:sldMkLst>
          <pc:docMk/>
          <pc:sldMk cId="3764164253" sldId="527"/>
        </pc:sldMkLst>
      </pc:sldChg>
      <pc:sldChg chg="add">
        <pc:chgData name="Jon Rosdahl" userId="2820f357-2dd4-4127-8713-e0bfde0fd756" providerId="ADAL" clId="{365B913D-AF0C-4506-BA44-90EF09E1694E}" dt="2025-01-12T06:44:25.576" v="53"/>
        <pc:sldMkLst>
          <pc:docMk/>
          <pc:sldMk cId="2174083887" sldId="531"/>
        </pc:sldMkLst>
      </pc:sldChg>
      <pc:sldChg chg="del modNotesTx">
        <pc:chgData name="Jon Rosdahl" userId="2820f357-2dd4-4127-8713-e0bfde0fd756" providerId="ADAL" clId="{365B913D-AF0C-4506-BA44-90EF09E1694E}" dt="2025-01-12T06:42:55.976" v="48" actId="47"/>
        <pc:sldMkLst>
          <pc:docMk/>
          <pc:sldMk cId="4023241562" sldId="553"/>
        </pc:sldMkLst>
      </pc:sldChg>
      <pc:sldChg chg="del">
        <pc:chgData name="Jon Rosdahl" userId="2820f357-2dd4-4127-8713-e0bfde0fd756" providerId="ADAL" clId="{365B913D-AF0C-4506-BA44-90EF09E1694E}" dt="2025-01-12T06:44:07.388" v="52" actId="47"/>
        <pc:sldMkLst>
          <pc:docMk/>
          <pc:sldMk cId="2765837524" sldId="554"/>
        </pc:sldMkLst>
      </pc:sldChg>
      <pc:sldChg chg="del">
        <pc:chgData name="Jon Rosdahl" userId="2820f357-2dd4-4127-8713-e0bfde0fd756" providerId="ADAL" clId="{365B913D-AF0C-4506-BA44-90EF09E1694E}" dt="2025-01-12T06:45:20.123" v="56" actId="47"/>
        <pc:sldMkLst>
          <pc:docMk/>
          <pc:sldMk cId="3398151341" sldId="555"/>
        </pc:sldMkLst>
      </pc:sldChg>
      <pc:sldChg chg="addSp delSp modSp mod modClrScheme chgLayout">
        <pc:chgData name="Jon Rosdahl" userId="2820f357-2dd4-4127-8713-e0bfde0fd756" providerId="ADAL" clId="{365B913D-AF0C-4506-BA44-90EF09E1694E}" dt="2025-01-12T06:42:20.090" v="37" actId="1076"/>
        <pc:sldMkLst>
          <pc:docMk/>
          <pc:sldMk cId="2044153421" sldId="557"/>
        </pc:sldMkLst>
        <pc:spChg chg="add del mod">
          <ac:chgData name="Jon Rosdahl" userId="2820f357-2dd4-4127-8713-e0bfde0fd756" providerId="ADAL" clId="{365B913D-AF0C-4506-BA44-90EF09E1694E}" dt="2025-01-12T06:41:30.065" v="32" actId="6264"/>
          <ac:spMkLst>
            <pc:docMk/>
            <pc:sldMk cId="2044153421" sldId="557"/>
            <ac:spMk id="3" creationId="{8ECD611E-4881-636B-AFA1-CE4F1B120890}"/>
          </ac:spMkLst>
        </pc:spChg>
        <pc:spChg chg="add del mod ord">
          <ac:chgData name="Jon Rosdahl" userId="2820f357-2dd4-4127-8713-e0bfde0fd756" providerId="ADAL" clId="{365B913D-AF0C-4506-BA44-90EF09E1694E}" dt="2025-01-12T06:41:30.065" v="32" actId="6264"/>
          <ac:spMkLst>
            <pc:docMk/>
            <pc:sldMk cId="2044153421" sldId="557"/>
            <ac:spMk id="4" creationId="{9DD0587E-1D15-6057-2507-F7DA5AF36186}"/>
          </ac:spMkLst>
        </pc:spChg>
        <pc:spChg chg="add del mod ord">
          <ac:chgData name="Jon Rosdahl" userId="2820f357-2dd4-4127-8713-e0bfde0fd756" providerId="ADAL" clId="{365B913D-AF0C-4506-BA44-90EF09E1694E}" dt="2025-01-12T06:41:30.065" v="32" actId="6264"/>
          <ac:spMkLst>
            <pc:docMk/>
            <pc:sldMk cId="2044153421" sldId="557"/>
            <ac:spMk id="5" creationId="{3AA01560-687B-BFFE-E411-EE50EACA76F8}"/>
          </ac:spMkLst>
        </pc:spChg>
        <pc:spChg chg="mod ord">
          <ac:chgData name="Jon Rosdahl" userId="2820f357-2dd4-4127-8713-e0bfde0fd756" providerId="ADAL" clId="{365B913D-AF0C-4506-BA44-90EF09E1694E}" dt="2025-01-12T06:41:46.158" v="34" actId="26606"/>
          <ac:spMkLst>
            <pc:docMk/>
            <pc:sldMk cId="2044153421" sldId="557"/>
            <ac:spMk id="6" creationId="{0452881E-DC68-4EE6-F290-8B1444EBC9F1}"/>
          </ac:spMkLst>
        </pc:spChg>
        <pc:spChg chg="mod">
          <ac:chgData name="Jon Rosdahl" userId="2820f357-2dd4-4127-8713-e0bfde0fd756" providerId="ADAL" clId="{365B913D-AF0C-4506-BA44-90EF09E1694E}" dt="2025-01-12T06:42:20.090" v="37" actId="1076"/>
          <ac:spMkLst>
            <pc:docMk/>
            <pc:sldMk cId="2044153421" sldId="557"/>
            <ac:spMk id="10" creationId="{D79EFA9D-1933-0A43-5CF5-80AD02C86095}"/>
          </ac:spMkLst>
        </pc:spChg>
        <pc:spChg chg="add del mod">
          <ac:chgData name="Jon Rosdahl" userId="2820f357-2dd4-4127-8713-e0bfde0fd756" providerId="ADAL" clId="{365B913D-AF0C-4506-BA44-90EF09E1694E}" dt="2025-01-12T06:41:59.405" v="35" actId="478"/>
          <ac:spMkLst>
            <pc:docMk/>
            <pc:sldMk cId="2044153421" sldId="557"/>
            <ac:spMk id="15" creationId="{08C1713B-A723-E078-7F61-09AD147316CE}"/>
          </ac:spMkLst>
        </pc:spChg>
        <pc:spChg chg="add mod">
          <ac:chgData name="Jon Rosdahl" userId="2820f357-2dd4-4127-8713-e0bfde0fd756" providerId="ADAL" clId="{365B913D-AF0C-4506-BA44-90EF09E1694E}" dt="2025-01-12T06:41:46.158" v="34" actId="26606"/>
          <ac:spMkLst>
            <pc:docMk/>
            <pc:sldMk cId="2044153421" sldId="557"/>
            <ac:spMk id="17" creationId="{BDC3723B-79BC-E815-F7B8-6D2C1836378B}"/>
          </ac:spMkLst>
        </pc:spChg>
        <pc:spChg chg="add mod">
          <ac:chgData name="Jon Rosdahl" userId="2820f357-2dd4-4127-8713-e0bfde0fd756" providerId="ADAL" clId="{365B913D-AF0C-4506-BA44-90EF09E1694E}" dt="2025-01-12T06:41:46.158" v="34" actId="26606"/>
          <ac:spMkLst>
            <pc:docMk/>
            <pc:sldMk cId="2044153421" sldId="557"/>
            <ac:spMk id="19" creationId="{5869ADB1-88D0-A583-96A6-257CA94016B8}"/>
          </ac:spMkLst>
        </pc:spChg>
        <pc:picChg chg="mod">
          <ac:chgData name="Jon Rosdahl" userId="2820f357-2dd4-4127-8713-e0bfde0fd756" providerId="ADAL" clId="{365B913D-AF0C-4506-BA44-90EF09E1694E}" dt="2025-01-12T06:42:04.754" v="36" actId="14100"/>
          <ac:picMkLst>
            <pc:docMk/>
            <pc:sldMk cId="2044153421" sldId="557"/>
            <ac:picMk id="2" creationId="{7C756D25-176D-5E08-D238-8C9BB6E9E1C4}"/>
          </ac:picMkLst>
        </pc:picChg>
      </pc:sldChg>
      <pc:sldChg chg="addSp delSp modSp mod modClrScheme chgLayout">
        <pc:chgData name="Jon Rosdahl" userId="2820f357-2dd4-4127-8713-e0bfde0fd756" providerId="ADAL" clId="{365B913D-AF0C-4506-BA44-90EF09E1694E}" dt="2025-01-12T06:45:06.121" v="55" actId="1076"/>
        <pc:sldMkLst>
          <pc:docMk/>
          <pc:sldMk cId="4023241562" sldId="558"/>
        </pc:sldMkLst>
        <pc:spChg chg="add del mod">
          <ac:chgData name="Jon Rosdahl" userId="2820f357-2dd4-4127-8713-e0bfde0fd756" providerId="ADAL" clId="{365B913D-AF0C-4506-BA44-90EF09E1694E}" dt="2025-01-12T06:43:44.135" v="51" actId="6264"/>
          <ac:spMkLst>
            <pc:docMk/>
            <pc:sldMk cId="4023241562" sldId="558"/>
            <ac:spMk id="4" creationId="{C262284A-65A1-8EA0-BDD5-20A2B941BD82}"/>
          </ac:spMkLst>
        </pc:spChg>
        <pc:spChg chg="mod ord">
          <ac:chgData name="Jon Rosdahl" userId="2820f357-2dd4-4127-8713-e0bfde0fd756" providerId="ADAL" clId="{365B913D-AF0C-4506-BA44-90EF09E1694E}" dt="2025-01-12T06:43:44.135" v="51" actId="6264"/>
          <ac:spMkLst>
            <pc:docMk/>
            <pc:sldMk cId="4023241562" sldId="558"/>
            <ac:spMk id="6" creationId="{E0137B48-9E1B-8F20-01DD-66E2D6BCD7E8}"/>
          </ac:spMkLst>
        </pc:spChg>
        <pc:spChg chg="mod">
          <ac:chgData name="Jon Rosdahl" userId="2820f357-2dd4-4127-8713-e0bfde0fd756" providerId="ADAL" clId="{365B913D-AF0C-4506-BA44-90EF09E1694E}" dt="2025-01-12T06:43:31.736" v="50" actId="1076"/>
          <ac:spMkLst>
            <pc:docMk/>
            <pc:sldMk cId="4023241562" sldId="558"/>
            <ac:spMk id="10" creationId="{B65C2DD9-7502-98F3-33A8-C6B5E7DD8F22}"/>
          </ac:spMkLst>
        </pc:spChg>
        <pc:picChg chg="mod">
          <ac:chgData name="Jon Rosdahl" userId="2820f357-2dd4-4127-8713-e0bfde0fd756" providerId="ADAL" clId="{365B913D-AF0C-4506-BA44-90EF09E1694E}" dt="2025-01-12T06:45:06.121" v="55" actId="1076"/>
          <ac:picMkLst>
            <pc:docMk/>
            <pc:sldMk cId="4023241562" sldId="558"/>
            <ac:picMk id="2" creationId="{2A5B0DAA-FF2B-3A69-CEC8-1B63D05D7C2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EC-25/0001r0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January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EC-25/0001r0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January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EC-25/0001r0</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set the 2025 Session Fees: July 14, 2024</a:t>
            </a:r>
          </a:p>
        </p:txBody>
      </p:sp>
      <p:sp>
        <p:nvSpPr>
          <p:cNvPr id="4" name="Header Placeholder 3"/>
          <p:cNvSpPr>
            <a:spLocks noGrp="1"/>
          </p:cNvSpPr>
          <p:nvPr>
            <p:ph type="hdr"/>
          </p:nvPr>
        </p:nvSpPr>
        <p:spPr/>
        <p:txBody>
          <a:bodyPr/>
          <a:lstStyle/>
          <a:p>
            <a:r>
              <a:rPr lang="en-US"/>
              <a:t>doc.: IEEE 802 EC-25/0001r0</a:t>
            </a:r>
          </a:p>
        </p:txBody>
      </p:sp>
      <p:sp>
        <p:nvSpPr>
          <p:cNvPr id="5" name="Date Placeholder 4"/>
          <p:cNvSpPr>
            <a:spLocks noGrp="1"/>
          </p:cNvSpPr>
          <p:nvPr>
            <p:ph type="dt"/>
          </p:nvPr>
        </p:nvSpPr>
        <p:spPr/>
        <p:txBody>
          <a:bodyPr/>
          <a:lstStyle/>
          <a:p>
            <a:r>
              <a:rPr lang="en-US"/>
              <a:t>January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12</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Warsaw: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EC-25/0001r0</a:t>
            </a:r>
          </a:p>
        </p:txBody>
      </p:sp>
      <p:sp>
        <p:nvSpPr>
          <p:cNvPr id="5" name="Date Placeholder 4"/>
          <p:cNvSpPr>
            <a:spLocks noGrp="1"/>
          </p:cNvSpPr>
          <p:nvPr>
            <p:ph type="dt"/>
          </p:nvPr>
        </p:nvSpPr>
        <p:spPr/>
        <p:txBody>
          <a:bodyPr/>
          <a:lstStyle/>
          <a:p>
            <a:r>
              <a:rPr lang="en-US"/>
              <a:t>January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17</a:t>
            </a:fld>
            <a:endParaRPr lang="en-US"/>
          </a:p>
        </p:txBody>
      </p:sp>
    </p:spTree>
    <p:extLst>
      <p:ext uri="{BB962C8B-B14F-4D97-AF65-F5344CB8AC3E}">
        <p14:creationId xmlns:p14="http://schemas.microsoft.com/office/powerpoint/2010/main" val="4402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EC-25/0001r0</a:t>
            </a:r>
          </a:p>
        </p:txBody>
      </p:sp>
      <p:sp>
        <p:nvSpPr>
          <p:cNvPr id="5" name="Date Placeholder 4"/>
          <p:cNvSpPr>
            <a:spLocks noGrp="1"/>
          </p:cNvSpPr>
          <p:nvPr>
            <p:ph type="dt"/>
          </p:nvPr>
        </p:nvSpPr>
        <p:spPr/>
        <p:txBody>
          <a:bodyPr/>
          <a:lstStyle/>
          <a:p>
            <a:r>
              <a:rPr lang="en-US"/>
              <a:t>January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19</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EC-25/0001r0</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January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20</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EC-25/0001r0</a:t>
            </a:r>
          </a:p>
        </p:txBody>
      </p:sp>
      <p:sp>
        <p:nvSpPr>
          <p:cNvPr id="5" name="Date Placeholder 4"/>
          <p:cNvSpPr>
            <a:spLocks noGrp="1"/>
          </p:cNvSpPr>
          <p:nvPr>
            <p:ph type="dt"/>
          </p:nvPr>
        </p:nvSpPr>
        <p:spPr/>
        <p:txBody>
          <a:bodyPr/>
          <a:lstStyle/>
          <a:p>
            <a:r>
              <a:rPr lang="en-US"/>
              <a:t>January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EC-25/0001r0</a:t>
            </a:r>
          </a:p>
        </p:txBody>
      </p:sp>
      <p:sp>
        <p:nvSpPr>
          <p:cNvPr id="5" name="Date Placeholder 4"/>
          <p:cNvSpPr>
            <a:spLocks noGrp="1"/>
          </p:cNvSpPr>
          <p:nvPr>
            <p:ph type="dt"/>
          </p:nvPr>
        </p:nvSpPr>
        <p:spPr/>
        <p:txBody>
          <a:bodyPr/>
          <a:lstStyle/>
          <a:p>
            <a:r>
              <a:rPr lang="en-US"/>
              <a:t>January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EC-25/0001r0</a:t>
            </a:r>
          </a:p>
        </p:txBody>
      </p:sp>
      <p:sp>
        <p:nvSpPr>
          <p:cNvPr id="5" name="Date Placeholder 4"/>
          <p:cNvSpPr>
            <a:spLocks noGrp="1"/>
          </p:cNvSpPr>
          <p:nvPr>
            <p:ph type="dt"/>
          </p:nvPr>
        </p:nvSpPr>
        <p:spPr/>
        <p:txBody>
          <a:bodyPr/>
          <a:lstStyle/>
          <a:p>
            <a:r>
              <a:rPr lang="en-US"/>
              <a:t>January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25</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EC-25/0001r0</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January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EC-25/0001r0</a:t>
            </a:r>
            <a:endParaRPr lang="en-US" dirty="0"/>
          </a:p>
        </p:txBody>
      </p:sp>
      <p:sp>
        <p:nvSpPr>
          <p:cNvPr id="5" name="Date Placeholder 4"/>
          <p:cNvSpPr>
            <a:spLocks noGrp="1"/>
          </p:cNvSpPr>
          <p:nvPr>
            <p:ph type="dt" idx="11"/>
          </p:nvPr>
        </p:nvSpPr>
        <p:spPr/>
        <p:txBody>
          <a:bodyPr/>
          <a:lstStyle/>
          <a:p>
            <a:pPr>
              <a:defRPr/>
            </a:pPr>
            <a:r>
              <a:rPr lang="en-US"/>
              <a:t>January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28</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EC-25/0001r0</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EC-25/0001r0</a:t>
            </a:r>
            <a:endParaRPr lang="en-US" dirty="0"/>
          </a:p>
        </p:txBody>
      </p:sp>
      <p:sp>
        <p:nvSpPr>
          <p:cNvPr id="5" name="Date Placeholder 4"/>
          <p:cNvSpPr>
            <a:spLocks noGrp="1"/>
          </p:cNvSpPr>
          <p:nvPr>
            <p:ph type="dt" idx="11"/>
          </p:nvPr>
        </p:nvSpPr>
        <p:spPr/>
        <p:txBody>
          <a:bodyPr/>
          <a:lstStyle/>
          <a:p>
            <a:pPr>
              <a:defRPr/>
            </a:pPr>
            <a:r>
              <a:rPr lang="en-US"/>
              <a:t>January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29</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EC-25/0001r0</a:t>
            </a:r>
            <a:endParaRPr lang="en-US" dirty="0"/>
          </a:p>
        </p:txBody>
      </p:sp>
      <p:sp>
        <p:nvSpPr>
          <p:cNvPr id="5" name="Date Placeholder 4"/>
          <p:cNvSpPr>
            <a:spLocks noGrp="1"/>
          </p:cNvSpPr>
          <p:nvPr>
            <p:ph type="dt" idx="11"/>
          </p:nvPr>
        </p:nvSpPr>
        <p:spPr/>
        <p:txBody>
          <a:bodyPr/>
          <a:lstStyle/>
          <a:p>
            <a:pPr>
              <a:defRPr/>
            </a:pPr>
            <a:r>
              <a:rPr lang="en-US"/>
              <a:t>January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30</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EC-25/0001r0</a:t>
            </a:r>
            <a:endParaRPr lang="en-US" dirty="0"/>
          </a:p>
        </p:txBody>
      </p:sp>
      <p:sp>
        <p:nvSpPr>
          <p:cNvPr id="5" name="Date Placeholder 4"/>
          <p:cNvSpPr>
            <a:spLocks noGrp="1"/>
          </p:cNvSpPr>
          <p:nvPr>
            <p:ph type="dt" idx="11"/>
          </p:nvPr>
        </p:nvSpPr>
        <p:spPr/>
        <p:txBody>
          <a:bodyPr/>
          <a:lstStyle/>
          <a:p>
            <a:pPr>
              <a:defRPr/>
            </a:pPr>
            <a:r>
              <a:rPr lang="en-US"/>
              <a:t>January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31</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EC-25/0001r0</a:t>
            </a:r>
            <a:endParaRPr lang="en-US" dirty="0"/>
          </a:p>
        </p:txBody>
      </p:sp>
      <p:sp>
        <p:nvSpPr>
          <p:cNvPr id="5" name="Date Placeholder 4"/>
          <p:cNvSpPr>
            <a:spLocks noGrp="1"/>
          </p:cNvSpPr>
          <p:nvPr>
            <p:ph type="dt" idx="11"/>
          </p:nvPr>
        </p:nvSpPr>
        <p:spPr/>
        <p:txBody>
          <a:bodyPr/>
          <a:lstStyle/>
          <a:p>
            <a:pPr>
              <a:defRPr/>
            </a:pPr>
            <a:r>
              <a:rPr lang="en-US"/>
              <a:t>January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32</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Header Placeholder 3"/>
          <p:cNvSpPr>
            <a:spLocks noGrp="1"/>
          </p:cNvSpPr>
          <p:nvPr>
            <p:ph type="hdr"/>
          </p:nvPr>
        </p:nvSpPr>
        <p:spPr/>
        <p:txBody>
          <a:bodyPr/>
          <a:lstStyle/>
          <a:p>
            <a:r>
              <a:rPr lang="en-US"/>
              <a:t>doc.: IEEE 802 EC-25/0001r0</a:t>
            </a:r>
          </a:p>
        </p:txBody>
      </p:sp>
      <p:sp>
        <p:nvSpPr>
          <p:cNvPr id="5" name="Date Placeholder 4"/>
          <p:cNvSpPr>
            <a:spLocks noGrp="1"/>
          </p:cNvSpPr>
          <p:nvPr>
            <p:ph type="dt"/>
          </p:nvPr>
        </p:nvSpPr>
        <p:spPr/>
        <p:txBody>
          <a:bodyPr/>
          <a:lstStyle/>
          <a:p>
            <a:r>
              <a:rPr lang="en-US"/>
              <a:t>January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EC-25/0001r0</a:t>
            </a:r>
          </a:p>
        </p:txBody>
      </p:sp>
      <p:sp>
        <p:nvSpPr>
          <p:cNvPr id="5" name="Date Placeholder 4"/>
          <p:cNvSpPr>
            <a:spLocks noGrp="1"/>
          </p:cNvSpPr>
          <p:nvPr>
            <p:ph type="dt"/>
          </p:nvPr>
        </p:nvSpPr>
        <p:spPr/>
        <p:txBody>
          <a:bodyPr/>
          <a:lstStyle/>
          <a:p>
            <a:r>
              <a:rPr lang="en-US"/>
              <a:t>January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4406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EC-25/0001r0</a:t>
            </a:r>
          </a:p>
        </p:txBody>
      </p:sp>
      <p:sp>
        <p:nvSpPr>
          <p:cNvPr id="5" name="Date Placeholder 4"/>
          <p:cNvSpPr>
            <a:spLocks noGrp="1"/>
          </p:cNvSpPr>
          <p:nvPr>
            <p:ph type="dt"/>
          </p:nvPr>
        </p:nvSpPr>
        <p:spPr/>
        <p:txBody>
          <a:bodyPr/>
          <a:lstStyle/>
          <a:p>
            <a:r>
              <a:rPr lang="en-US"/>
              <a:t>January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6</a:t>
            </a:fld>
            <a:endParaRPr lang="en-AU"/>
          </a:p>
        </p:txBody>
      </p:sp>
    </p:spTree>
    <p:extLst>
      <p:ext uri="{BB962C8B-B14F-4D97-AF65-F5344CB8AC3E}">
        <p14:creationId xmlns:p14="http://schemas.microsoft.com/office/powerpoint/2010/main" val="145329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C19C6-3996-D72E-152C-7105B1B4B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9BE39-929B-7D92-1D9A-AAC8DD011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EA801-AFA5-BEA3-BAC3-E1D0E359B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D54A08-390C-0F96-4692-6199D0247B49}"/>
              </a:ext>
            </a:extLst>
          </p:cNvPr>
          <p:cNvSpPr>
            <a:spLocks noGrp="1"/>
          </p:cNvSpPr>
          <p:nvPr>
            <p:ph type="sldNum" sz="quarter" idx="5"/>
          </p:nvPr>
        </p:nvSpPr>
        <p:spPr/>
        <p:txBody>
          <a:bodyPr/>
          <a:lstStyle/>
          <a:p>
            <a:fld id="{94ABF407-7CD6-4D51-81D1-5D2A584CC42D}" type="slidenum">
              <a:rPr lang="en-AU" smtClean="0"/>
              <a:t>7</a:t>
            </a:fld>
            <a:endParaRPr lang="en-AU"/>
          </a:p>
        </p:txBody>
      </p:sp>
    </p:spTree>
    <p:extLst>
      <p:ext uri="{BB962C8B-B14F-4D97-AF65-F5344CB8AC3E}">
        <p14:creationId xmlns:p14="http://schemas.microsoft.com/office/powerpoint/2010/main" val="104431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We have some contingencies factored into the expenses for this budget as there is quite a bit unknown, so anticipate the bottom line improving</a:t>
            </a:r>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cs typeface="+mn-cs"/>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cs typeface="+mn-cs"/>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mn-cs"/>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mn-cs"/>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cs typeface="+mn-cs"/>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cs typeface="+mn-cs"/>
            </a:endParaRPr>
          </a:p>
        </p:txBody>
      </p:sp>
    </p:spTree>
    <p:extLst>
      <p:ext uri="{BB962C8B-B14F-4D97-AF65-F5344CB8AC3E}">
        <p14:creationId xmlns:p14="http://schemas.microsoft.com/office/powerpoint/2010/main" val="306070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a:t>JANUARY 2025  </a:t>
            </a:r>
            <a:r>
              <a:rPr lang="en-US" dirty="0"/>
              <a:t>Note: contract is finalized!!</a:t>
            </a:r>
          </a:p>
          <a:p>
            <a:endParaRPr lang="en-US" dirty="0"/>
          </a:p>
          <a:p>
            <a:r>
              <a:rPr lang="en-US" dirty="0"/>
              <a:t>Based on registration fees: 300/500/700 at hotel.   600/800/1000 remote and non hotel</a:t>
            </a:r>
          </a:p>
          <a:p>
            <a:endParaRPr lang="en-US" dirty="0"/>
          </a:p>
          <a:p>
            <a:r>
              <a:rPr lang="en-US" dirty="0"/>
              <a:t>The income projection has been adjusted to reflect the actual registration figures achieved from May 2024.</a:t>
            </a:r>
          </a:p>
          <a:p>
            <a:r>
              <a:rPr lang="en-US" dirty="0"/>
              <a:t>Likewise the anticipated expenditure has been updated to reflect slight increases as predicted</a:t>
            </a:r>
          </a:p>
          <a:p>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97422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extLst>
      <p:ext uri="{BB962C8B-B14F-4D97-AF65-F5344CB8AC3E}">
        <p14:creationId xmlns:p14="http://schemas.microsoft.com/office/powerpoint/2010/main" val="423636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Tree>
    <p:extLst>
      <p:ext uri="{BB962C8B-B14F-4D97-AF65-F5344CB8AC3E}">
        <p14:creationId xmlns:p14="http://schemas.microsoft.com/office/powerpoint/2010/main" val="124449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extLst>
      <p:ext uri="{BB962C8B-B14F-4D97-AF65-F5344CB8AC3E}">
        <p14:creationId xmlns:p14="http://schemas.microsoft.com/office/powerpoint/2010/main" val="32918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a:xfrm>
            <a:off x="940257" y="259010"/>
            <a:ext cx="2499764" cy="273050"/>
          </a:xfrm>
          <a:prstGeom prst="rect">
            <a:avLst/>
          </a:prstGeom>
        </p:spPr>
        <p:txBody>
          <a:bodyPr/>
          <a:lstStyle>
            <a:lvl1pPr>
              <a:defRPr/>
            </a:lvl1pPr>
          </a:lstStyle>
          <a:p>
            <a:r>
              <a:rPr lang="en-US"/>
              <a:t>December 2023</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extLst>
      <p:ext uri="{BB962C8B-B14F-4D97-AF65-F5344CB8AC3E}">
        <p14:creationId xmlns:p14="http://schemas.microsoft.com/office/powerpoint/2010/main" val="293687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a:xfrm>
            <a:off x="940257" y="259010"/>
            <a:ext cx="2499764" cy="273050"/>
          </a:xfrm>
          <a:prstGeom prst="rect">
            <a:avLst/>
          </a:prstGeom>
        </p:spPr>
        <p:txBody>
          <a:bodyPr/>
          <a:lstStyle>
            <a:lvl1pPr>
              <a:defRPr/>
            </a:lvl1pPr>
          </a:lstStyle>
          <a:p>
            <a:r>
              <a:rPr lang="en-US"/>
              <a:t>December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extLst>
      <p:ext uri="{BB962C8B-B14F-4D97-AF65-F5344CB8AC3E}">
        <p14:creationId xmlns:p14="http://schemas.microsoft.com/office/powerpoint/2010/main" val="1624578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a:xfrm>
            <a:off x="940257" y="259010"/>
            <a:ext cx="2499764" cy="273050"/>
          </a:xfrm>
          <a:prstGeom prst="rect">
            <a:avLst/>
          </a:prstGeom>
        </p:spPr>
        <p:txBody>
          <a:bodyPr/>
          <a:lstStyle>
            <a:lvl1pPr>
              <a:defRPr/>
            </a:lvl1pPr>
          </a:lstStyle>
          <a:p>
            <a:r>
              <a:rPr lang="en-US"/>
              <a:t>December 2023</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extLst>
      <p:ext uri="{BB962C8B-B14F-4D97-AF65-F5344CB8AC3E}">
        <p14:creationId xmlns:p14="http://schemas.microsoft.com/office/powerpoint/2010/main" val="60065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940257" y="259010"/>
            <a:ext cx="2499764" cy="273050"/>
          </a:xfrm>
          <a:prstGeom prst="rect">
            <a:avLst/>
          </a:prstGeom>
        </p:spPr>
        <p:txBody>
          <a:bodyPr/>
          <a:lstStyle>
            <a:lvl1pPr>
              <a:defRPr/>
            </a:lvl1pPr>
          </a:lstStyle>
          <a:p>
            <a:r>
              <a:rPr lang="en-US"/>
              <a:t>December 2023</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extLst>
      <p:ext uri="{BB962C8B-B14F-4D97-AF65-F5344CB8AC3E}">
        <p14:creationId xmlns:p14="http://schemas.microsoft.com/office/powerpoint/2010/main" val="445915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a:xfrm>
            <a:off x="940257" y="259010"/>
            <a:ext cx="2499764" cy="273050"/>
          </a:xfrm>
          <a:prstGeom prst="rect">
            <a:avLst/>
          </a:prstGeom>
        </p:spPr>
        <p:txBody>
          <a:bodyPr/>
          <a:lstStyle>
            <a:lvl1pPr>
              <a:defRPr/>
            </a:lvl1pPr>
          </a:lstStyle>
          <a:p>
            <a:r>
              <a:rPr lang="en-US"/>
              <a:t>December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extLst>
      <p:ext uri="{BB962C8B-B14F-4D97-AF65-F5344CB8AC3E}">
        <p14:creationId xmlns:p14="http://schemas.microsoft.com/office/powerpoint/2010/main" val="1220439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a:xfrm>
            <a:off x="940257" y="259010"/>
            <a:ext cx="2499764" cy="273050"/>
          </a:xfrm>
          <a:prstGeom prst="rect">
            <a:avLst/>
          </a:prstGeom>
        </p:spPr>
        <p:txBody>
          <a:bodyPr/>
          <a:lstStyle>
            <a:lvl1pPr>
              <a:defRPr/>
            </a:lvl1pPr>
          </a:lstStyle>
          <a:p>
            <a:r>
              <a:rPr lang="en-US"/>
              <a:t>December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extLst>
      <p:ext uri="{BB962C8B-B14F-4D97-AF65-F5344CB8AC3E}">
        <p14:creationId xmlns:p14="http://schemas.microsoft.com/office/powerpoint/2010/main" val="299255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2025</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2025</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2025</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2025</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2025</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EC-25/0001r0</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505109"/>
            <a:ext cx="10464800" cy="1588"/>
          </a:xfrm>
          <a:prstGeom prst="line">
            <a:avLst/>
          </a:prstGeom>
          <a:noFill/>
          <a:ln w="12600">
            <a:solidFill>
              <a:srgbClr val="000000"/>
            </a:solidFill>
            <a:miter lim="800000"/>
            <a:headEnd/>
            <a:tailEnd/>
          </a:ln>
          <a:effectLst/>
        </p:spPr>
        <p:txBody>
          <a:bodyPr/>
          <a:lstStyle/>
          <a:p>
            <a:endParaRPr lang="en-GB" sz="2400"/>
          </a:p>
        </p:txBody>
      </p:sp>
    </p:spTree>
    <p:extLst>
      <p:ext uri="{BB962C8B-B14F-4D97-AF65-F5344CB8AC3E}">
        <p14:creationId xmlns:p14="http://schemas.microsoft.com/office/powerpoint/2010/main" val="125251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mailto:wenchaoliu93@gmail.com" TargetMode="External"/><Relationship Id="rId2" Type="http://schemas.openxmlformats.org/officeDocument/2006/relationships/hyperlink" Target="mailto:cmhi_zhb@163.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haind3@gmail.com" TargetMode="External"/><Relationship Id="rId2" Type="http://schemas.openxmlformats.org/officeDocument/2006/relationships/hyperlink" Target="mailto:hosseinianfar_h@yahoo.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January 2025</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Wireless Treasurer Report 2025</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2025-01-12</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D03F-1122-09C6-084E-8C077AEDDD68}"/>
              </a:ext>
            </a:extLst>
          </p:cNvPr>
          <p:cNvSpPr>
            <a:spLocks noGrp="1"/>
          </p:cNvSpPr>
          <p:nvPr>
            <p:ph type="title"/>
          </p:nvPr>
        </p:nvSpPr>
        <p:spPr>
          <a:xfrm>
            <a:off x="914401" y="685801"/>
            <a:ext cx="10361084" cy="834295"/>
          </a:xfrm>
        </p:spPr>
        <p:txBody>
          <a:bodyPr/>
          <a:lstStyle/>
          <a:p>
            <a:r>
              <a:rPr lang="en-US" dirty="0"/>
              <a:t>2024 May Interim Deadbeats (after 16 July)</a:t>
            </a:r>
          </a:p>
        </p:txBody>
      </p:sp>
      <p:sp>
        <p:nvSpPr>
          <p:cNvPr id="3" name="Content Placeholder 2">
            <a:extLst>
              <a:ext uri="{FF2B5EF4-FFF2-40B4-BE49-F238E27FC236}">
                <a16:creationId xmlns:a16="http://schemas.microsoft.com/office/drawing/2014/main" id="{910C6893-61EC-AB87-C620-5172BE79A38A}"/>
              </a:ext>
            </a:extLst>
          </p:cNvPr>
          <p:cNvSpPr>
            <a:spLocks noGrp="1"/>
          </p:cNvSpPr>
          <p:nvPr>
            <p:ph idx="1"/>
          </p:nvPr>
        </p:nvSpPr>
        <p:spPr>
          <a:xfrm>
            <a:off x="914401" y="1447800"/>
            <a:ext cx="10361084" cy="4952999"/>
          </a:xfrm>
        </p:spPr>
        <p:txBody>
          <a:bodyPr/>
          <a:lstStyle/>
          <a:p>
            <a:r>
              <a:rPr lang="en-US" sz="2400" dirty="0"/>
              <a:t>Individuals that joined the May 2024 802 </a:t>
            </a:r>
            <a:r>
              <a:rPr lang="en-US" dirty="0"/>
              <a:t>Wireless Interim </a:t>
            </a:r>
            <a:r>
              <a:rPr lang="en-US" sz="2400" dirty="0"/>
              <a:t>Session that we cannot match a registration record with and have not responded to requests for payment or registration receipt:</a:t>
            </a:r>
          </a:p>
          <a:p>
            <a:endParaRPr lang="en-US" sz="2400" dirty="0"/>
          </a:p>
          <a:p>
            <a:pPr lvl="1" indent="-342900">
              <a:buFont typeface="+mj-lt"/>
              <a:buAutoNum type="arabicPeriod"/>
            </a:pPr>
            <a:r>
              <a:rPr lang="en-AU" b="1" i="0" u="none" strike="noStrike" dirty="0" err="1">
                <a:solidFill>
                  <a:srgbClr val="002060"/>
                </a:solidFill>
                <a:effectLst/>
                <a:latin typeface="Arial" panose="020B0604020202020204" pitchFamily="34" charset="0"/>
                <a:cs typeface="Arial" panose="020B0604020202020204" pitchFamily="34" charset="0"/>
              </a:rPr>
              <a:t>Hangbin</a:t>
            </a:r>
            <a:r>
              <a:rPr lang="en-AU" b="1" i="0" u="none" strike="noStrike" dirty="0">
                <a:solidFill>
                  <a:srgbClr val="002060"/>
                </a:solidFill>
                <a:effectLst/>
                <a:latin typeface="Arial" panose="020B0604020202020204" pitchFamily="34" charset="0"/>
                <a:cs typeface="Arial" panose="020B0604020202020204" pitchFamily="34" charset="0"/>
              </a:rPr>
              <a:t>, Zhao, </a:t>
            </a:r>
            <a:r>
              <a:rPr lang="en-AU"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a:t>
            </a:r>
            <a:r>
              <a:rPr lang="en-AU" b="0" i="0" u="none" strike="noStrike" dirty="0">
                <a:solidFill>
                  <a:srgbClr val="002060"/>
                </a:solidFill>
                <a:effectLst/>
                <a:latin typeface="Arial" panose="020B0604020202020204" pitchFamily="34" charset="0"/>
                <a:cs typeface="Arial" panose="020B0604020202020204" pitchFamily="34" charset="0"/>
                <a:hlinkClick r:id="rId2"/>
              </a:rPr>
              <a:t>cmhi_zhb@163.com</a:t>
            </a: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r>
              <a:rPr lang="en-AU" b="1" i="0" u="none" strike="noStrike" dirty="0">
                <a:solidFill>
                  <a:srgbClr val="002060"/>
                </a:solidFill>
                <a:effectLst/>
                <a:latin typeface="Arial" panose="020B0604020202020204" pitchFamily="34" charset="0"/>
                <a:cs typeface="Arial" panose="020B0604020202020204" pitchFamily="34" charset="0"/>
              </a:rPr>
              <a:t>Liu, Wenchao</a:t>
            </a:r>
            <a:r>
              <a:rPr lang="en-AU" b="0" dirty="0">
                <a:solidFill>
                  <a:srgbClr val="002060"/>
                </a:solidFill>
                <a:latin typeface="Arial" panose="020B0604020202020204" pitchFamily="34" charset="0"/>
                <a:cs typeface="Arial" panose="020B0604020202020204" pitchFamily="34" charset="0"/>
              </a:rPr>
              <a:t>, Self, </a:t>
            </a:r>
            <a:r>
              <a:rPr lang="en-AU" b="0" dirty="0">
                <a:solidFill>
                  <a:srgbClr val="002060"/>
                </a:solidFill>
                <a:latin typeface="Arial" panose="020B0604020202020204" pitchFamily="34" charset="0"/>
                <a:cs typeface="Arial" panose="020B0604020202020204" pitchFamily="34" charset="0"/>
                <a:hlinkClick r:id="rId3"/>
              </a:rPr>
              <a:t>wenchaoliu93@gmail.com</a:t>
            </a:r>
            <a:endParaRPr lang="en-AU" b="0" dirty="0">
              <a:solidFill>
                <a:srgbClr val="002060"/>
              </a:solidFill>
              <a:latin typeface="Arial" panose="020B0604020202020204" pitchFamily="34" charset="0"/>
              <a:cs typeface="Arial" panose="020B0604020202020204" pitchFamily="34" charset="0"/>
            </a:endParaRPr>
          </a:p>
          <a:p>
            <a:pPr lvl="1" indent="-342900">
              <a:buFont typeface="+mj-lt"/>
              <a:buAutoNum type="arabicPeriod"/>
            </a:pPr>
            <a:endParaRPr lang="en-US" kern="0" dirty="0">
              <a:solidFill>
                <a:srgbClr val="002060"/>
              </a:solidFill>
              <a:latin typeface="Arial" panose="020B0604020202020204" pitchFamily="34" charset="0"/>
              <a:cs typeface="Arial" panose="020B0604020202020204" pitchFamily="34" charset="0"/>
            </a:endParaRPr>
          </a:p>
          <a:p>
            <a:r>
              <a:rPr lang="en-US" sz="2400" dirty="0"/>
              <a:t>Please let me know if your name or your colleague's name is on this list.</a:t>
            </a:r>
          </a:p>
          <a:p>
            <a:r>
              <a:rPr lang="en-US" sz="2400" dirty="0"/>
              <a:t>These individuals will be added to the 802 Deadbeat list on July 17, 2024 (60 days in arrears) if the 2024 May 802 Wireless Interim Registration payment is not made.</a:t>
            </a:r>
          </a:p>
          <a:p>
            <a:endParaRPr lang="en-US" sz="2400" dirty="0"/>
          </a:p>
          <a:p>
            <a:endParaRPr lang="en-US" dirty="0"/>
          </a:p>
        </p:txBody>
      </p:sp>
      <p:sp>
        <p:nvSpPr>
          <p:cNvPr id="4" name="Slide Number Placeholder 3">
            <a:extLst>
              <a:ext uri="{FF2B5EF4-FFF2-40B4-BE49-F238E27FC236}">
                <a16:creationId xmlns:a16="http://schemas.microsoft.com/office/drawing/2014/main" id="{EC12FE9B-4E26-4531-B8D6-7229976F5ED5}"/>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90468A19-37E7-1440-F818-396416EB9B69}"/>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1B502CC7-7502-1C3B-68F2-B5982B44722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20742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9648-6307-EC34-2846-7EFFA5B16DB6}"/>
              </a:ext>
            </a:extLst>
          </p:cNvPr>
          <p:cNvSpPr>
            <a:spLocks noGrp="1"/>
          </p:cNvSpPr>
          <p:nvPr>
            <p:ph type="title"/>
          </p:nvPr>
        </p:nvSpPr>
        <p:spPr/>
        <p:txBody>
          <a:bodyPr/>
          <a:lstStyle/>
          <a:p>
            <a:r>
              <a:rPr lang="en-US" dirty="0"/>
              <a:t>2024 Sept New Deadbeats</a:t>
            </a:r>
          </a:p>
        </p:txBody>
      </p:sp>
      <p:sp>
        <p:nvSpPr>
          <p:cNvPr id="4" name="Slide Number Placeholder 3">
            <a:extLst>
              <a:ext uri="{FF2B5EF4-FFF2-40B4-BE49-F238E27FC236}">
                <a16:creationId xmlns:a16="http://schemas.microsoft.com/office/drawing/2014/main" id="{15CC078C-FCCB-9009-B784-58845E6CEB2A}"/>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07EB9AE8-77AC-B416-8C3E-890DEF8023BB}"/>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B0BF869A-5397-E0F7-4B2F-05B371EE08D6}"/>
              </a:ext>
            </a:extLst>
          </p:cNvPr>
          <p:cNvSpPr>
            <a:spLocks noGrp="1"/>
          </p:cNvSpPr>
          <p:nvPr>
            <p:ph type="dt" idx="15"/>
          </p:nvPr>
        </p:nvSpPr>
        <p:spPr/>
        <p:txBody>
          <a:bodyPr/>
          <a:lstStyle/>
          <a:p>
            <a:r>
              <a:rPr lang="en-US"/>
              <a:t>January 2025</a:t>
            </a:r>
            <a:endParaRPr lang="en-GB" dirty="0"/>
          </a:p>
        </p:txBody>
      </p:sp>
      <p:sp>
        <p:nvSpPr>
          <p:cNvPr id="7" name="Rectangle 1">
            <a:extLst>
              <a:ext uri="{FF2B5EF4-FFF2-40B4-BE49-F238E27FC236}">
                <a16:creationId xmlns:a16="http://schemas.microsoft.com/office/drawing/2014/main" id="{73F994F3-5EBD-7C3A-3155-2EFC028F3D62}"/>
              </a:ext>
            </a:extLst>
          </p:cNvPr>
          <p:cNvSpPr>
            <a:spLocks noGrp="1" noChangeArrowheads="1"/>
          </p:cNvSpPr>
          <p:nvPr>
            <p:ph idx="1"/>
          </p:nvPr>
        </p:nvSpPr>
        <p:spPr bwMode="auto">
          <a:xfrm>
            <a:off x="952502" y="2012301"/>
            <a:ext cx="9601199"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tx1"/>
                </a:solidFill>
                <a:effectLst/>
                <a:cs typeface="Tahoma" panose="020B0604030504040204" pitchFamily="34" charset="0"/>
              </a:rPr>
              <a:t>Deadbeat Date for 2024 Sept: (60 Days - Tues 19 Nov)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sng" strike="noStrike" cap="none" normalizeH="0" baseline="0" dirty="0" err="1">
                <a:ln>
                  <a:noFill/>
                </a:ln>
                <a:solidFill>
                  <a:schemeClr val="tx1"/>
                </a:solidFill>
                <a:effectLst/>
                <a:cs typeface="Tahoma" panose="020B0604030504040204" pitchFamily="34" charset="0"/>
              </a:rPr>
              <a:t>Hosseinianfa</a:t>
            </a:r>
            <a:r>
              <a:rPr kumimoji="0" lang="en-US" altLang="en-US" sz="2000" i="0" u="sng" strike="noStrike" cap="none" normalizeH="0" baseline="0" dirty="0">
                <a:ln>
                  <a:noFill/>
                </a:ln>
                <a:solidFill>
                  <a:schemeClr val="tx1"/>
                </a:solidFill>
                <a:effectLst/>
                <a:cs typeface="Tahoma" panose="020B0604030504040204" pitchFamily="34" charset="0"/>
              </a:rPr>
              <a:t>, Hamid </a:t>
            </a:r>
            <a:r>
              <a:rPr kumimoji="0" lang="en-US" altLang="en-US" sz="1800" b="0" i="0" u="none" strike="noStrike" cap="none" normalizeH="0" baseline="0" dirty="0">
                <a:ln>
                  <a:noFill/>
                </a:ln>
                <a:solidFill>
                  <a:schemeClr val="tx1"/>
                </a:solidFill>
                <a:effectLst/>
                <a:cs typeface="Tahoma" panose="020B0604030504040204" pitchFamily="34" charset="0"/>
              </a:rPr>
              <a:t>- ex-</a:t>
            </a:r>
            <a:r>
              <a:rPr kumimoji="0" lang="en-US" altLang="en-US" sz="1800" b="0" i="0" u="none" strike="noStrike" cap="none" normalizeH="0" baseline="0" dirty="0" err="1">
                <a:ln>
                  <a:noFill/>
                </a:ln>
                <a:solidFill>
                  <a:schemeClr val="tx1"/>
                </a:solidFill>
                <a:effectLst/>
                <a:cs typeface="Tahoma" panose="020B0604030504040204" pitchFamily="34" charset="0"/>
              </a:rPr>
              <a:t>Offino</a:t>
            </a:r>
            <a:r>
              <a:rPr kumimoji="0" lang="en-US" altLang="en-US" sz="1800" b="0" i="0" u="none" strike="noStrike" cap="none" normalizeH="0" baseline="0" dirty="0">
                <a:ln>
                  <a:noFill/>
                </a:ln>
                <a:solidFill>
                  <a:schemeClr val="tx1"/>
                </a:solidFill>
                <a:effectLst/>
                <a:cs typeface="Tahoma" panose="020B0604030504040204" pitchFamily="34" charset="0"/>
              </a:rPr>
              <a:t> - SA-PIN: 228734 - $1000 due</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Email: </a:t>
            </a:r>
            <a:r>
              <a:rPr kumimoji="0" lang="en-US" altLang="en-US" sz="1800" b="0" i="0" u="none" strike="noStrike" cap="none" normalizeH="0" baseline="0" dirty="0">
                <a:ln>
                  <a:noFill/>
                </a:ln>
                <a:solidFill>
                  <a:schemeClr val="tx1"/>
                </a:solidFill>
                <a:effectLst/>
                <a:cs typeface="Tahoma" panose="020B0604030504040204" pitchFamily="34" charset="0"/>
                <a:hlinkClick r:id="rId2"/>
              </a:rPr>
              <a:t>hosseinianfar_h@yahoo.com</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No longer with </a:t>
            </a:r>
            <a:r>
              <a:rPr kumimoji="0" lang="en-US" altLang="en-US" sz="1800" b="0" i="0" u="none" strike="noStrike" cap="none" normalizeH="0" baseline="0" dirty="0" err="1">
                <a:ln>
                  <a:noFill/>
                </a:ln>
                <a:solidFill>
                  <a:schemeClr val="tx1"/>
                </a:solidFill>
                <a:effectLst/>
                <a:cs typeface="Tahoma" panose="020B0604030504040204" pitchFamily="34" charset="0"/>
              </a:rPr>
              <a:t>Ofinno</a:t>
            </a:r>
            <a:r>
              <a:rPr kumimoji="0" lang="en-US" altLang="en-US" sz="1800" b="0" i="0" u="none" strike="noStrike" cap="none" normalizeH="0" baseline="0" dirty="0">
                <a:ln>
                  <a:noFill/>
                </a:ln>
                <a:solidFill>
                  <a:schemeClr val="tx1"/>
                </a:solidFill>
                <a:effectLst/>
                <a:cs typeface="Tahoma" panose="020B0604030504040204" pitchFamily="34" charset="0"/>
              </a:rPr>
              <a:t> since July 2024 (about a week before the Montreal Session)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May 2024 - Attended 100% - Paid Registration</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July 2024 - Attended 106% - Paid Registration</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Sept 2024 - Attended 82% - NO Registration</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Nov 2024 - Not Registered</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sng" strike="noStrike" cap="none" normalizeH="0" baseline="0" dirty="0">
                <a:ln>
                  <a:noFill/>
                </a:ln>
                <a:solidFill>
                  <a:schemeClr val="tx1"/>
                </a:solidFill>
                <a:effectLst/>
                <a:cs typeface="Tahoma" panose="020B0604030504040204" pitchFamily="34" charset="0"/>
              </a:rPr>
              <a:t>Lim, Yeon </a:t>
            </a:r>
            <a:r>
              <a:rPr kumimoji="0" lang="en-US" altLang="en-US" sz="2000" i="0" u="sng" strike="noStrike" cap="none" normalizeH="0" baseline="0" dirty="0" err="1">
                <a:ln>
                  <a:noFill/>
                </a:ln>
                <a:solidFill>
                  <a:schemeClr val="tx1"/>
                </a:solidFill>
                <a:effectLst/>
                <a:cs typeface="Tahoma" panose="020B0604030504040204" pitchFamily="34" charset="0"/>
              </a:rPr>
              <a:t>Geun</a:t>
            </a:r>
            <a:r>
              <a:rPr kumimoji="0" lang="en-US" altLang="en-US" sz="2000" i="0" u="sng" strike="noStrike" cap="none" normalizeH="0" baseline="0" dirty="0">
                <a:ln>
                  <a:noFill/>
                </a:ln>
                <a:solidFill>
                  <a:schemeClr val="tx1"/>
                </a:solidFill>
                <a:effectLst/>
                <a:cs typeface="Tahoma" panose="020B0604030504040204" pitchFamily="34" charset="0"/>
              </a:rPr>
              <a:t> </a:t>
            </a:r>
            <a:r>
              <a:rPr kumimoji="0" lang="en-US" altLang="en-US" sz="2000" i="0" u="sng" strike="noStrike" cap="none" normalizeH="0" baseline="0" dirty="0" err="1">
                <a:ln>
                  <a:noFill/>
                </a:ln>
                <a:solidFill>
                  <a:schemeClr val="tx1"/>
                </a:solidFill>
                <a:effectLst/>
                <a:cs typeface="Tahoma" panose="020B0604030504040204" pitchFamily="34" charset="0"/>
              </a:rPr>
              <a:t>Newracom</a:t>
            </a:r>
            <a:r>
              <a:rPr kumimoji="0" lang="en-US" altLang="en-US" sz="2000" i="0" u="sng" strike="noStrike" cap="none" normalizeH="0" baseline="0" dirty="0">
                <a:ln>
                  <a:noFill/>
                </a:ln>
                <a:solidFill>
                  <a:schemeClr val="tx1"/>
                </a:solidFill>
                <a:effectLst/>
                <a:cs typeface="Tahoma" panose="020B0604030504040204" pitchFamily="34" charset="0"/>
              </a:rPr>
              <a:t>, Inc. </a:t>
            </a:r>
            <a:r>
              <a:rPr kumimoji="0" lang="en-US" altLang="en-US" sz="1800" b="0" i="0" u="none" strike="noStrike" cap="none" normalizeH="0" baseline="0" dirty="0">
                <a:ln>
                  <a:noFill/>
                </a:ln>
                <a:solidFill>
                  <a:schemeClr val="tx1"/>
                </a:solidFill>
                <a:effectLst/>
                <a:cs typeface="Tahoma" panose="020B0604030504040204" pitchFamily="34" charset="0"/>
              </a:rPr>
              <a:t>- SA-PIN:208640 - $1000 due</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Email: </a:t>
            </a:r>
            <a:r>
              <a:rPr kumimoji="0" lang="en-US" altLang="en-US" sz="1800" b="0" i="0" u="none" strike="noStrike" cap="none" normalizeH="0" baseline="0" dirty="0">
                <a:ln>
                  <a:noFill/>
                </a:ln>
                <a:solidFill>
                  <a:schemeClr val="tx1"/>
                </a:solidFill>
                <a:effectLst/>
                <a:cs typeface="Tahoma" panose="020B0604030504040204" pitchFamily="34" charset="0"/>
                <a:hlinkClick r:id="rId3"/>
              </a:rPr>
              <a:t>chaind3@gmail.com</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Sept 2024 - Attended 24% - NO Registration</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Nov 2024 - No Registered</a:t>
            </a: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99313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751014"/>
            <a:ext cx="10361084" cy="4344986"/>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chemeClr val="tx1"/>
                </a:solidFill>
              </a:rPr>
              <a:t>$</a:t>
            </a:r>
            <a:r>
              <a:rPr lang="en-US" dirty="0">
                <a:solidFill>
                  <a:srgbClr val="C00000"/>
                </a:solidFill>
              </a:rPr>
              <a:t> </a:t>
            </a:r>
            <a:r>
              <a:rPr lang="en-US" dirty="0">
                <a:solidFill>
                  <a:schemeClr val="tx1"/>
                </a:solidFill>
              </a:rPr>
              <a:t>  16,706.13</a:t>
            </a:r>
          </a:p>
          <a:p>
            <a:r>
              <a:rPr lang="en-US" dirty="0"/>
              <a:t>Net Session value 2020 to 2024 (December 31, 2024) = $405,024.69</a:t>
            </a:r>
          </a:p>
          <a:p>
            <a:endParaRPr lang="en-US" dirty="0"/>
          </a:p>
          <a:p>
            <a:r>
              <a:rPr lang="en-US" dirty="0"/>
              <a:t>Session Fees for 2025 to remain the same as 2024 ($600/$800/$1000)</a:t>
            </a:r>
          </a:p>
          <a:p>
            <a:r>
              <a:rPr lang="en-US" dirty="0"/>
              <a:t>Bank Balance as of Dec 31, 2024: $944,891.87</a:t>
            </a:r>
          </a:p>
          <a:p>
            <a:endParaRPr lang="en-US" dirty="0"/>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–2025</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January 2025</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p>
          <a:p>
            <a:pPr marL="2286000" lvl="5" indent="0"/>
            <a:endParaRPr lang="en-US" sz="2000" b="0" dirty="0"/>
          </a:p>
          <a:p>
            <a:pPr marL="57150" indent="0"/>
            <a:r>
              <a:rPr lang="en-US" sz="2000" b="1" dirty="0"/>
              <a:t>Meeting Fees set for 2025 802W Interims </a:t>
            </a:r>
            <a:r>
              <a:rPr lang="en-US" sz="2000" dirty="0"/>
              <a:t>– </a:t>
            </a:r>
          </a:p>
          <a:p>
            <a:pPr marL="1257300" lvl="2" indent="-342900">
              <a:buFont typeface="Arial" panose="020B0604020202020204" pitchFamily="34" charset="0"/>
              <a:buChar char="•"/>
            </a:pPr>
            <a:r>
              <a:rPr lang="en-US" sz="2000" dirty="0"/>
              <a:t>$600/$800/$1,000 Mixed Mode – ((</a:t>
            </a:r>
            <a:r>
              <a:rPr lang="en-US" sz="2000" dirty="0">
                <a:highlight>
                  <a:srgbClr val="FFFF00"/>
                </a:highlight>
              </a:rPr>
              <a:t>No Hotel Discount January/but cheaper hotel</a:t>
            </a:r>
            <a:r>
              <a:rPr lang="en-US" sz="2000" dirty="0"/>
              <a:t>)</a:t>
            </a:r>
          </a:p>
          <a:p>
            <a:pPr marL="914400" lvl="2" indent="0"/>
            <a:r>
              <a:rPr lang="en-US" sz="2000" dirty="0"/>
              <a:t>									</a:t>
            </a:r>
            <a:r>
              <a:rPr lang="en-US" sz="2000" dirty="0">
                <a:highlight>
                  <a:srgbClr val="FFFF00"/>
                </a:highlight>
              </a:rPr>
              <a:t>In Hotel 3-night Stay Discount $300 (May/Sept)</a:t>
            </a:r>
            <a:r>
              <a:rPr lang="en-US" sz="2000" dirty="0"/>
              <a:t>)</a:t>
            </a:r>
            <a:endParaRPr lang="en-US" sz="1800" dirty="0"/>
          </a:p>
          <a:p>
            <a:pPr lvl="1"/>
            <a:endParaRPr lang="en-US" dirty="0"/>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BB5178C-27B9-8136-D581-DF8EEF759CA1}"/>
              </a:ext>
            </a:extLst>
          </p:cNvPr>
          <p:cNvSpPr>
            <a:spLocks noGrp="1"/>
          </p:cNvSpPr>
          <p:nvPr>
            <p:ph type="title"/>
          </p:nvPr>
        </p:nvSpPr>
        <p:spPr>
          <a:xfrm>
            <a:off x="914401" y="685801"/>
            <a:ext cx="10361084" cy="1065213"/>
          </a:xfrm>
        </p:spPr>
        <p:txBody>
          <a:bodyPr/>
          <a:lstStyle/>
          <a:p>
            <a:r>
              <a:rPr lang="en-US" kern="0" dirty="0"/>
              <a:t>These individuals are in arrears on meeting fees</a:t>
            </a:r>
            <a:endParaRPr lang="en-US" dirty="0"/>
          </a:p>
        </p:txBody>
      </p:sp>
      <p:pic>
        <p:nvPicPr>
          <p:cNvPr id="8" name="Picture 7">
            <a:extLst>
              <a:ext uri="{FF2B5EF4-FFF2-40B4-BE49-F238E27FC236}">
                <a16:creationId xmlns:a16="http://schemas.microsoft.com/office/drawing/2014/main" id="{4EA7238C-B83B-5A69-DE60-31B4E77D4203}"/>
              </a:ext>
            </a:extLst>
          </p:cNvPr>
          <p:cNvPicPr>
            <a:picLocks noChangeAspect="1"/>
          </p:cNvPicPr>
          <p:nvPr/>
        </p:nvPicPr>
        <p:blipFill>
          <a:blip r:embed="rId2"/>
          <a:stretch>
            <a:fillRect/>
          </a:stretch>
        </p:blipFill>
        <p:spPr>
          <a:xfrm>
            <a:off x="2022456" y="1981201"/>
            <a:ext cx="8144974" cy="4113213"/>
          </a:xfrm>
          <a:prstGeom prst="rect">
            <a:avLst/>
          </a:prstGeom>
          <a:noFill/>
        </p:spPr>
      </p:pic>
      <p:sp>
        <p:nvSpPr>
          <p:cNvPr id="4" name="Slide Number Placeholder 3">
            <a:extLst>
              <a:ext uri="{FF2B5EF4-FFF2-40B4-BE49-F238E27FC236}">
                <a16:creationId xmlns:a16="http://schemas.microsoft.com/office/drawing/2014/main" id="{04A14C42-8411-B725-03E8-7E02651E2658}"/>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15</a:t>
            </a:fld>
            <a:endParaRPr lang="en-GB"/>
          </a:p>
        </p:txBody>
      </p:sp>
      <p:sp>
        <p:nvSpPr>
          <p:cNvPr id="5" name="Footer Placeholder 4">
            <a:extLst>
              <a:ext uri="{FF2B5EF4-FFF2-40B4-BE49-F238E27FC236}">
                <a16:creationId xmlns:a16="http://schemas.microsoft.com/office/drawing/2014/main" id="{512604BF-3046-281C-022B-98BE24004FF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FDC8F049-296A-6ACD-9086-52F52C1FF1E6}"/>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January 2025</a:t>
            </a:r>
            <a:endParaRPr lang="en-GB"/>
          </a:p>
        </p:txBody>
      </p:sp>
    </p:spTree>
    <p:extLst>
      <p:ext uri="{BB962C8B-B14F-4D97-AF65-F5344CB8AC3E}">
        <p14:creationId xmlns:p14="http://schemas.microsoft.com/office/powerpoint/2010/main" val="183792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dirty="0">
                <a:solidFill>
                  <a:srgbClr val="C00000"/>
                </a:solidFill>
              </a:rPr>
              <a:t>(-$69,940</a:t>
            </a:r>
            <a:r>
              <a:rPr lang="en-AU" sz="1800" dirty="0"/>
              <a:t>, </a:t>
            </a:r>
            <a:r>
              <a:rPr lang="en-AU" sz="1800" dirty="0">
                <a:solidFill>
                  <a:srgbClr val="C00000"/>
                </a:solidFill>
              </a:rPr>
              <a:t>-$44,603</a:t>
            </a:r>
            <a:r>
              <a:rPr lang="en-AU" sz="1800" dirty="0">
                <a:solidFill>
                  <a:schemeClr val="tx1"/>
                </a:solidFill>
              </a:rPr>
              <a:t>)</a:t>
            </a:r>
          </a:p>
          <a:p>
            <a:pPr marL="386954" lvl="1" indent="-130969" defTabSz="685800">
              <a:lnSpc>
                <a:spcPct val="90000"/>
              </a:lnSpc>
              <a:tabLst>
                <a:tab pos="5529263" algn="r"/>
              </a:tabLst>
            </a:pPr>
            <a:r>
              <a:rPr lang="en-AU" sz="1800" dirty="0">
                <a:solidFill>
                  <a:schemeClr val="tx1"/>
                </a:solidFill>
              </a:rPr>
              <a:t>567 (277/290) – Mixed Waikoloa </a:t>
            </a:r>
            <a:r>
              <a:rPr lang="en-AU" sz="1800" dirty="0">
                <a:solidFill>
                  <a:srgbClr val="C00000"/>
                </a:solidFill>
              </a:rPr>
              <a:t>(-$60,990, -$82,258)</a:t>
            </a:r>
          </a:p>
          <a:p>
            <a:pPr marL="0" indent="-144065" defTabSz="685800">
              <a:lnSpc>
                <a:spcPct val="90000"/>
              </a:lnSpc>
              <a:tabLst>
                <a:tab pos="5529263" algn="r"/>
              </a:tabLst>
            </a:pPr>
            <a:r>
              <a:rPr lang="en-AU" sz="2200" dirty="0">
                <a:solidFill>
                  <a:schemeClr val="tx1"/>
                </a:solidFill>
              </a:rPr>
              <a:t>2025</a:t>
            </a:r>
          </a:p>
          <a:p>
            <a:pPr marL="400050" lvl="1" indent="-144065" defTabSz="685800">
              <a:lnSpc>
                <a:spcPct val="90000"/>
              </a:lnSpc>
              <a:tabLst>
                <a:tab pos="5529263" algn="r"/>
              </a:tabLst>
            </a:pPr>
            <a:r>
              <a:rPr lang="en-AU" sz="1800" dirty="0">
                <a:solidFill>
                  <a:schemeClr val="tx1"/>
                </a:solidFill>
              </a:rPr>
              <a:t>666 </a:t>
            </a:r>
            <a:r>
              <a:rPr lang="en-AU" sz="1800">
                <a:solidFill>
                  <a:schemeClr val="tx1"/>
                </a:solidFill>
              </a:rPr>
              <a:t>(419/247) </a:t>
            </a:r>
            <a:r>
              <a:rPr lang="en-AU" sz="1800" dirty="0">
                <a:solidFill>
                  <a:schemeClr val="tx1"/>
                </a:solidFill>
              </a:rPr>
              <a:t>– Mixed Kobe </a:t>
            </a:r>
            <a:r>
              <a:rPr lang="en-AU" sz="1800" dirty="0">
                <a:solidFill>
                  <a:srgbClr val="C00000"/>
                </a:solidFill>
              </a:rPr>
              <a:t>(-$1,799</a:t>
            </a:r>
            <a:r>
              <a:rPr lang="en-AU" sz="1800" dirty="0">
                <a:solidFill>
                  <a:schemeClr val="tx1"/>
                </a:solidFill>
              </a:rPr>
              <a:t>,  $32,397)</a:t>
            </a:r>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January 2025</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16</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January 2025</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17</a:t>
            </a:fld>
            <a:endParaRPr lang="en-GB"/>
          </a:p>
        </p:txBody>
      </p:sp>
    </p:spTree>
    <p:extLst>
      <p:ext uri="{BB962C8B-B14F-4D97-AF65-F5344CB8AC3E}">
        <p14:creationId xmlns:p14="http://schemas.microsoft.com/office/powerpoint/2010/main" val="246845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2779626" y="1538724"/>
            <a:ext cx="6821574"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18</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January 2025</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January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19</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214687"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a:xfrm>
            <a:off x="914401" y="1751015"/>
            <a:ext cx="10361084" cy="4573586"/>
          </a:xfrm>
        </p:spPr>
        <p:txBody>
          <a:bodyPr/>
          <a:lstStyle/>
          <a:p>
            <a:r>
              <a:rPr lang="en-GB" dirty="0"/>
              <a:t>This file contains the Wireless Treasurer report for the Joint IEEE 802.11/.15 Wireless funds for 2025:</a:t>
            </a:r>
          </a:p>
          <a:p>
            <a:pPr lvl="1"/>
            <a:r>
              <a:rPr lang="en-GB" sz="1800" dirty="0"/>
              <a:t>R0: Presented to 12 Jan 802WCSC mtg and the January 13th 802WCSC Opening Plenary mtg in Kobe, Japan</a:t>
            </a:r>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20</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January 2025</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January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21</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22</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January 2025</a:t>
            </a:r>
            <a:endParaRPr lang="en-GB"/>
          </a:p>
        </p:txBody>
      </p:sp>
    </p:spTree>
    <p:extLst>
      <p:ext uri="{BB962C8B-B14F-4D97-AF65-F5344CB8AC3E}">
        <p14:creationId xmlns:p14="http://schemas.microsoft.com/office/powerpoint/2010/main" val="1266677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January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23</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January 2025</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24</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January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25</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308943161"/>
              </p:ext>
            </p:extLst>
          </p:nvPr>
        </p:nvGraphicFramePr>
        <p:xfrm>
          <a:off x="2209800" y="685800"/>
          <a:ext cx="8001002" cy="5638800"/>
        </p:xfrm>
        <a:graphic>
          <a:graphicData uri="http://schemas.openxmlformats.org/drawingml/2006/table">
            <a:tbl>
              <a:tblPr/>
              <a:tblGrid>
                <a:gridCol w="1725018">
                  <a:extLst>
                    <a:ext uri="{9D8B030D-6E8A-4147-A177-3AD203B41FA5}">
                      <a16:colId xmlns:a16="http://schemas.microsoft.com/office/drawing/2014/main" val="278635492"/>
                    </a:ext>
                  </a:extLst>
                </a:gridCol>
                <a:gridCol w="645129">
                  <a:extLst>
                    <a:ext uri="{9D8B030D-6E8A-4147-A177-3AD203B41FA5}">
                      <a16:colId xmlns:a16="http://schemas.microsoft.com/office/drawing/2014/main" val="3878286660"/>
                    </a:ext>
                  </a:extLst>
                </a:gridCol>
                <a:gridCol w="731030">
                  <a:extLst>
                    <a:ext uri="{9D8B030D-6E8A-4147-A177-3AD203B41FA5}">
                      <a16:colId xmlns:a16="http://schemas.microsoft.com/office/drawing/2014/main" val="1246345947"/>
                    </a:ext>
                  </a:extLst>
                </a:gridCol>
                <a:gridCol w="673178">
                  <a:extLst>
                    <a:ext uri="{9D8B030D-6E8A-4147-A177-3AD203B41FA5}">
                      <a16:colId xmlns:a16="http://schemas.microsoft.com/office/drawing/2014/main" val="1848736744"/>
                    </a:ext>
                  </a:extLst>
                </a:gridCol>
                <a:gridCol w="715252">
                  <a:extLst>
                    <a:ext uri="{9D8B030D-6E8A-4147-A177-3AD203B41FA5}">
                      <a16:colId xmlns:a16="http://schemas.microsoft.com/office/drawing/2014/main" val="3395511591"/>
                    </a:ext>
                  </a:extLst>
                </a:gridCol>
                <a:gridCol w="688955">
                  <a:extLst>
                    <a:ext uri="{9D8B030D-6E8A-4147-A177-3AD203B41FA5}">
                      <a16:colId xmlns:a16="http://schemas.microsoft.com/office/drawing/2014/main" val="3438958087"/>
                    </a:ext>
                  </a:extLst>
                </a:gridCol>
                <a:gridCol w="680190">
                  <a:extLst>
                    <a:ext uri="{9D8B030D-6E8A-4147-A177-3AD203B41FA5}">
                      <a16:colId xmlns:a16="http://schemas.microsoft.com/office/drawing/2014/main" val="3556889772"/>
                    </a:ext>
                  </a:extLst>
                </a:gridCol>
                <a:gridCol w="687203">
                  <a:extLst>
                    <a:ext uri="{9D8B030D-6E8A-4147-A177-3AD203B41FA5}">
                      <a16:colId xmlns:a16="http://schemas.microsoft.com/office/drawing/2014/main" val="1101948637"/>
                    </a:ext>
                  </a:extLst>
                </a:gridCol>
                <a:gridCol w="687203">
                  <a:extLst>
                    <a:ext uri="{9D8B030D-6E8A-4147-A177-3AD203B41FA5}">
                      <a16:colId xmlns:a16="http://schemas.microsoft.com/office/drawing/2014/main" val="1202639278"/>
                    </a:ext>
                  </a:extLst>
                </a:gridCol>
                <a:gridCol w="767844">
                  <a:extLst>
                    <a:ext uri="{9D8B030D-6E8A-4147-A177-3AD203B41FA5}">
                      <a16:colId xmlns:a16="http://schemas.microsoft.com/office/drawing/2014/main" val="4244125000"/>
                    </a:ext>
                  </a:extLst>
                </a:gridCol>
              </a:tblGrid>
              <a:tr h="233981">
                <a:tc gridSpan="10">
                  <a:txBody>
                    <a:bodyPr/>
                    <a:lstStyle/>
                    <a:p>
                      <a:pPr algn="ctr" fontAlgn="b"/>
                      <a:r>
                        <a:rPr lang="en-US" sz="14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05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05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05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05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05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05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05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05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05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05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05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05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05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05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05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05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05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050" b="0" i="0" u="none" strike="noStrike" dirty="0">
                          <a:solidFill>
                            <a:srgbClr val="000000"/>
                          </a:solidFill>
                          <a:effectLst/>
                          <a:latin typeface="Arial" panose="020B0604020202020204" pitchFamily="34" charset="0"/>
                        </a:rPr>
                        <a:t>4.18 - </a:t>
                      </a:r>
                      <a:r>
                        <a:rPr lang="en-US" sz="1050" b="0" i="0" u="none" strike="noStrike" dirty="0" err="1">
                          <a:solidFill>
                            <a:srgbClr val="000000"/>
                          </a:solidFill>
                          <a:effectLst/>
                          <a:latin typeface="Arial" panose="020B0604020202020204" pitchFamily="34" charset="0"/>
                        </a:rPr>
                        <a:t>Misc</a:t>
                      </a:r>
                      <a:r>
                        <a:rPr lang="en-US" sz="105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05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05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January 2025</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26</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3852417688"/>
              </p:ext>
            </p:extLst>
          </p:nvPr>
        </p:nvGraphicFramePr>
        <p:xfrm>
          <a:off x="2300691" y="600704"/>
          <a:ext cx="7590618" cy="5794982"/>
        </p:xfrm>
        <a:graphic>
          <a:graphicData uri="http://schemas.openxmlformats.org/drawingml/2006/table">
            <a:tbl>
              <a:tblPr/>
              <a:tblGrid>
                <a:gridCol w="2450912">
                  <a:extLst>
                    <a:ext uri="{9D8B030D-6E8A-4147-A177-3AD203B41FA5}">
                      <a16:colId xmlns:a16="http://schemas.microsoft.com/office/drawing/2014/main" val="421224674"/>
                    </a:ext>
                  </a:extLst>
                </a:gridCol>
                <a:gridCol w="951531">
                  <a:extLst>
                    <a:ext uri="{9D8B030D-6E8A-4147-A177-3AD203B41FA5}">
                      <a16:colId xmlns:a16="http://schemas.microsoft.com/office/drawing/2014/main" val="3670892867"/>
                    </a:ext>
                  </a:extLst>
                </a:gridCol>
                <a:gridCol w="835375">
                  <a:extLst>
                    <a:ext uri="{9D8B030D-6E8A-4147-A177-3AD203B41FA5}">
                      <a16:colId xmlns:a16="http://schemas.microsoft.com/office/drawing/2014/main" val="3084349711"/>
                    </a:ext>
                  </a:extLst>
                </a:gridCol>
                <a:gridCol w="914400">
                  <a:extLst>
                    <a:ext uri="{9D8B030D-6E8A-4147-A177-3AD203B41FA5}">
                      <a16:colId xmlns:a16="http://schemas.microsoft.com/office/drawing/2014/main" val="3860263744"/>
                    </a:ext>
                  </a:extLst>
                </a:gridCol>
                <a:gridCol w="914400">
                  <a:extLst>
                    <a:ext uri="{9D8B030D-6E8A-4147-A177-3AD203B41FA5}">
                      <a16:colId xmlns:a16="http://schemas.microsoft.com/office/drawing/2014/main" val="3007173022"/>
                    </a:ext>
                  </a:extLst>
                </a:gridCol>
                <a:gridCol w="1524000">
                  <a:extLst>
                    <a:ext uri="{9D8B030D-6E8A-4147-A177-3AD203B41FA5}">
                      <a16:colId xmlns:a16="http://schemas.microsoft.com/office/drawing/2014/main" val="2293088861"/>
                    </a:ext>
                  </a:extLst>
                </a:gridCol>
              </a:tblGrid>
              <a:tr h="257229">
                <a:tc gridSpan="6">
                  <a:txBody>
                    <a:bodyPr/>
                    <a:lstStyle/>
                    <a:p>
                      <a:pPr algn="ctr" fontAlgn="b"/>
                      <a:r>
                        <a:rPr lang="en-US" sz="16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1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1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1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1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1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1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1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1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100" b="1" i="0" u="none" strike="noStrike">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1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1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1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1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1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1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1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1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1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1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1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January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27</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January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28</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January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29</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December 31, 2025</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January 2025</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707886"/>
          </a:xfrm>
          <a:prstGeom prst="rect">
            <a:avLst/>
          </a:prstGeom>
          <a:noFill/>
        </p:spPr>
        <p:txBody>
          <a:bodyPr wrap="square" rtlCol="0">
            <a:spAutoFit/>
          </a:bodyPr>
          <a:lstStyle/>
          <a:p>
            <a:r>
              <a:rPr lang="en-US" sz="2000" dirty="0">
                <a:solidFill>
                  <a:schemeClr val="tx1"/>
                </a:solidFill>
              </a:rPr>
              <a:t>2026 Jan – Victoria – Deposits for Hotel and Conference Center paid = USD$27,056.54</a:t>
            </a:r>
          </a:p>
          <a:p>
            <a:r>
              <a:rPr lang="en-US" sz="2000" dirty="0">
                <a:solidFill>
                  <a:schemeClr val="tx1"/>
                </a:solidFill>
              </a:rPr>
              <a:t>2025 May – Warsaw – Deposit paid = USD$36,241.18</a:t>
            </a:r>
          </a:p>
        </p:txBody>
      </p:sp>
      <p:pic>
        <p:nvPicPr>
          <p:cNvPr id="12" name="Picture 11">
            <a:extLst>
              <a:ext uri="{FF2B5EF4-FFF2-40B4-BE49-F238E27FC236}">
                <a16:creationId xmlns:a16="http://schemas.microsoft.com/office/drawing/2014/main" id="{5EBADA24-427D-5000-1EF2-DFD51F79E90F}"/>
              </a:ext>
            </a:extLst>
          </p:cNvPr>
          <p:cNvPicPr>
            <a:picLocks noChangeAspect="1"/>
          </p:cNvPicPr>
          <p:nvPr/>
        </p:nvPicPr>
        <p:blipFill>
          <a:blip r:embed="rId3"/>
          <a:stretch>
            <a:fillRect/>
          </a:stretch>
        </p:blipFill>
        <p:spPr>
          <a:xfrm>
            <a:off x="1153190" y="1899047"/>
            <a:ext cx="9885620" cy="1228303"/>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January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30</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January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31</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January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32</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January 2025</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33</a:t>
            </a:fld>
            <a:endParaRPr lang="en-GB"/>
          </a:p>
        </p:txBody>
      </p:sp>
    </p:spTree>
    <p:extLst>
      <p:ext uri="{BB962C8B-B14F-4D97-AF65-F5344CB8AC3E}">
        <p14:creationId xmlns:p14="http://schemas.microsoft.com/office/powerpoint/2010/main" val="1088024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January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34</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F8E1D13-ACC1-CE25-E1FF-45FACB7B2A38}"/>
              </a:ext>
            </a:extLst>
          </p:cNvPr>
          <p:cNvSpPr>
            <a:spLocks noGrp="1"/>
          </p:cNvSpPr>
          <p:nvPr>
            <p:ph type="title"/>
          </p:nvPr>
        </p:nvSpPr>
        <p:spPr>
          <a:xfrm>
            <a:off x="914401" y="685801"/>
            <a:ext cx="5410199" cy="1065213"/>
          </a:xfrm>
        </p:spPr>
        <p:txBody>
          <a:bodyPr/>
          <a:lstStyle/>
          <a:p>
            <a:r>
              <a:rPr lang="en-US" dirty="0"/>
              <a:t>2024 Income/Expense Report Summary</a:t>
            </a:r>
          </a:p>
        </p:txBody>
      </p:sp>
      <p:sp>
        <p:nvSpPr>
          <p:cNvPr id="14" name="Content Placeholder 2">
            <a:extLst>
              <a:ext uri="{FF2B5EF4-FFF2-40B4-BE49-F238E27FC236}">
                <a16:creationId xmlns:a16="http://schemas.microsoft.com/office/drawing/2014/main" id="{EA8521F2-0D5B-242F-0EFD-083B2ABEE4D3}"/>
              </a:ext>
            </a:extLst>
          </p:cNvPr>
          <p:cNvSpPr>
            <a:spLocks noGrp="1"/>
          </p:cNvSpPr>
          <p:nvPr>
            <p:ph sz="half" idx="1"/>
          </p:nvPr>
        </p:nvSpPr>
        <p:spPr>
          <a:xfrm>
            <a:off x="914401" y="1981201"/>
            <a:ext cx="5077884" cy="4113213"/>
          </a:xfrm>
        </p:spPr>
        <p:txBody>
          <a:bodyPr/>
          <a:lstStyle/>
          <a:p>
            <a:pPr algn="ctr"/>
            <a:r>
              <a:rPr lang="en-US" sz="2800" dirty="0"/>
              <a:t>Income/ Expense Report </a:t>
            </a:r>
          </a:p>
          <a:p>
            <a:pPr algn="ctr"/>
            <a:br>
              <a:rPr lang="en-US" sz="2800" dirty="0"/>
            </a:br>
            <a:r>
              <a:rPr lang="en-US" sz="2800" dirty="0"/>
              <a:t>January 1, 2024, </a:t>
            </a:r>
            <a:br>
              <a:rPr lang="en-US" sz="2800" dirty="0"/>
            </a:br>
            <a:r>
              <a:rPr lang="en-US" sz="2800" dirty="0"/>
              <a:t>to </a:t>
            </a:r>
            <a:br>
              <a:rPr lang="en-US" sz="2800" dirty="0"/>
            </a:br>
            <a:r>
              <a:rPr lang="en-US" sz="2800" dirty="0"/>
              <a:t>December 31, 2024</a:t>
            </a:r>
            <a:endParaRPr lang="en-US" dirty="0"/>
          </a:p>
        </p:txBody>
      </p:sp>
      <p:pic>
        <p:nvPicPr>
          <p:cNvPr id="8" name="Picture 7" descr="A screenshot of a table&#10;&#10;Description automatically generated">
            <a:extLst>
              <a:ext uri="{FF2B5EF4-FFF2-40B4-BE49-F238E27FC236}">
                <a16:creationId xmlns:a16="http://schemas.microsoft.com/office/drawing/2014/main" id="{9C77ADAB-00A7-14DC-9178-3FC8A5E9B370}"/>
              </a:ext>
            </a:extLst>
          </p:cNvPr>
          <p:cNvPicPr>
            <a:picLocks noChangeAspect="1"/>
          </p:cNvPicPr>
          <p:nvPr/>
        </p:nvPicPr>
        <p:blipFill>
          <a:blip r:embed="rId3"/>
          <a:stretch>
            <a:fillRect/>
          </a:stretch>
        </p:blipFill>
        <p:spPr>
          <a:xfrm>
            <a:off x="6496496" y="619840"/>
            <a:ext cx="4552504" cy="5780959"/>
          </a:xfrm>
          <a:prstGeom prst="rect">
            <a:avLst/>
          </a:prstGeom>
          <a:noFill/>
        </p:spPr>
      </p:pic>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January 2025</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spTree>
    <p:extLst>
      <p:ext uri="{BB962C8B-B14F-4D97-AF65-F5344CB8AC3E}">
        <p14:creationId xmlns:p14="http://schemas.microsoft.com/office/powerpoint/2010/main" val="402886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January 2025</a:t>
            </a:r>
            <a:endParaRPr lang="en-GB"/>
          </a:p>
        </p:txBody>
      </p:sp>
      <p:pic>
        <p:nvPicPr>
          <p:cNvPr id="8" name="Picture 7">
            <a:extLst>
              <a:ext uri="{FF2B5EF4-FFF2-40B4-BE49-F238E27FC236}">
                <a16:creationId xmlns:a16="http://schemas.microsoft.com/office/drawing/2014/main" id="{C8911FAF-75E1-718E-BF6A-36C2305AF773}"/>
              </a:ext>
            </a:extLst>
          </p:cNvPr>
          <p:cNvPicPr>
            <a:picLocks noChangeAspect="1"/>
          </p:cNvPicPr>
          <p:nvPr/>
        </p:nvPicPr>
        <p:blipFill>
          <a:blip r:embed="rId3"/>
          <a:stretch>
            <a:fillRect/>
          </a:stretch>
        </p:blipFill>
        <p:spPr>
          <a:xfrm>
            <a:off x="929733" y="1690688"/>
            <a:ext cx="10479094" cy="4481511"/>
          </a:xfrm>
          <a:prstGeom prst="rect">
            <a:avLst/>
          </a:prstGeom>
        </p:spPr>
      </p:pic>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695271" y="1372393"/>
            <a:ext cx="50778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normAutofit/>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marL="342900" indent="-342900" algn="l">
              <a:lnSpc>
                <a:spcPct val="90000"/>
              </a:lnSpc>
              <a:spcBef>
                <a:spcPts val="600"/>
              </a:spcBef>
            </a:pPr>
            <a:r>
              <a:rPr lang="en-US" sz="2600" b="1" kern="0" dirty="0">
                <a:latin typeface="+mn-lt"/>
                <a:ea typeface="+mn-ea"/>
              </a:rPr>
              <a:t>2025 January </a:t>
            </a:r>
            <a:br>
              <a:rPr lang="en-US" sz="2600" b="1" kern="0" dirty="0">
                <a:latin typeface="+mn-lt"/>
                <a:ea typeface="+mn-ea"/>
              </a:rPr>
            </a:br>
            <a:r>
              <a:rPr lang="en-US" sz="2600" b="1" kern="0" dirty="0">
                <a:latin typeface="+mn-lt"/>
                <a:ea typeface="+mn-ea"/>
              </a:rPr>
              <a:t>IEEE 802W Mixed-Mode Interim </a:t>
            </a:r>
          </a:p>
          <a:p>
            <a:pPr marL="342900" indent="-342900" algn="l">
              <a:lnSpc>
                <a:spcPct val="90000"/>
              </a:lnSpc>
              <a:spcBef>
                <a:spcPts val="600"/>
              </a:spcBef>
            </a:pPr>
            <a:r>
              <a:rPr lang="en-US" sz="2600" b="1" kern="0" dirty="0">
                <a:latin typeface="+mn-lt"/>
                <a:ea typeface="+mn-ea"/>
              </a:rPr>
              <a:t>REGISTRATION REPORT</a:t>
            </a:r>
            <a:br>
              <a:rPr lang="en-US" sz="2600" b="1" kern="0" dirty="0">
                <a:latin typeface="+mn-lt"/>
                <a:ea typeface="+mn-ea"/>
              </a:rPr>
            </a:br>
            <a:br>
              <a:rPr lang="en-US" sz="2600" b="1" kern="0" dirty="0">
                <a:latin typeface="+mn-lt"/>
                <a:ea typeface="+mn-ea"/>
              </a:rPr>
            </a:br>
            <a:r>
              <a:rPr lang="en-US" sz="2600" b="1" kern="0" dirty="0">
                <a:latin typeface="+mn-lt"/>
                <a:ea typeface="+mn-ea"/>
              </a:rPr>
              <a:t>Jan 12-17, 2025</a:t>
            </a:r>
            <a:br>
              <a:rPr lang="en-US" sz="2600" b="1" kern="0" dirty="0">
                <a:latin typeface="+mn-lt"/>
                <a:ea typeface="+mn-ea"/>
              </a:rPr>
            </a:br>
            <a:r>
              <a:rPr lang="en-US" sz="2600" b="1" kern="0" dirty="0">
                <a:latin typeface="+mn-lt"/>
                <a:ea typeface="+mn-ea"/>
              </a:rPr>
              <a:t>Kobe Convention Centre, JAPAN</a:t>
            </a:r>
            <a:br>
              <a:rPr lang="en-US" sz="2600" b="1" kern="0" dirty="0">
                <a:latin typeface="+mn-lt"/>
                <a:ea typeface="+mn-ea"/>
              </a:rPr>
            </a:br>
            <a:br>
              <a:rPr lang="en-US" sz="2600" b="1" kern="0" dirty="0">
                <a:latin typeface="+mn-lt"/>
                <a:ea typeface="+mn-ea"/>
              </a:rPr>
            </a:br>
            <a:r>
              <a:rPr lang="en-US" sz="2600" b="1" kern="0" dirty="0">
                <a:latin typeface="+mn-lt"/>
                <a:ea typeface="+mn-ea"/>
              </a:rPr>
              <a:t>Update: January 12, 2025</a:t>
            </a:r>
            <a:br>
              <a:rPr lang="en-US" sz="2600" b="1" kern="0" dirty="0">
                <a:latin typeface="+mn-lt"/>
                <a:ea typeface="+mn-ea"/>
              </a:rPr>
            </a:br>
            <a:endParaRPr lang="en-US" sz="2600" b="1" kern="0" dirty="0">
              <a:latin typeface="+mn-lt"/>
              <a:ea typeface="+mn-ea"/>
            </a:endParaRPr>
          </a:p>
        </p:txBody>
      </p:sp>
      <p:pic>
        <p:nvPicPr>
          <p:cNvPr id="2" name="Picture 1">
            <a:extLst>
              <a:ext uri="{FF2B5EF4-FFF2-40B4-BE49-F238E27FC236}">
                <a16:creationId xmlns:a16="http://schemas.microsoft.com/office/drawing/2014/main" id="{7C756D25-176D-5E08-D238-8C9BB6E9E1C4}"/>
              </a:ext>
            </a:extLst>
          </p:cNvPr>
          <p:cNvPicPr>
            <a:picLocks noChangeAspect="1"/>
          </p:cNvPicPr>
          <p:nvPr/>
        </p:nvPicPr>
        <p:blipFill>
          <a:blip r:embed="rId3"/>
          <a:stretch>
            <a:fillRect/>
          </a:stretch>
        </p:blipFill>
        <p:spPr>
          <a:xfrm>
            <a:off x="5594033" y="990601"/>
            <a:ext cx="5261663" cy="5103814"/>
          </a:xfrm>
          <a:prstGeom prst="rect">
            <a:avLst/>
          </a:prstGeom>
          <a:noFill/>
        </p:spPr>
      </p:pic>
      <p:sp>
        <p:nvSpPr>
          <p:cNvPr id="6" name="Date Placeholder 5">
            <a:extLst>
              <a:ext uri="{FF2B5EF4-FFF2-40B4-BE49-F238E27FC236}">
                <a16:creationId xmlns:a16="http://schemas.microsoft.com/office/drawing/2014/main" id="{0452881E-DC68-4EE6-F290-8B1444EBC9F1}"/>
              </a:ext>
            </a:extLst>
          </p:cNvPr>
          <p:cNvSpPr>
            <a:spLocks noGrp="1"/>
          </p:cNvSpPr>
          <p:nvPr>
            <p:ph type="dt" idx="10"/>
          </p:nvPr>
        </p:nvSpPr>
        <p:spPr>
          <a:xfrm>
            <a:off x="940257" y="259010"/>
            <a:ext cx="2499764" cy="273050"/>
          </a:xfrm>
        </p:spPr>
        <p:txBody>
          <a:bodyPr vert="horz" wrap="square" lIns="0" tIns="0" rIns="0" bIns="0" numCol="1" anchor="b" anchorCtr="0" compatLnSpc="1">
            <a:prstTxWarp prst="textNoShape">
              <a:avLst/>
            </a:prstTxWarp>
            <a:normAutofit/>
          </a:bodyPr>
          <a:lstStyle/>
          <a:p>
            <a:pPr marL="0" marR="0" lvl="0" indent="0" latinLnBrk="0">
              <a:lnSpc>
                <a:spcPct val="90000"/>
              </a:lnSpc>
              <a:spcAft>
                <a:spcPts val="600"/>
              </a:spcAft>
              <a:buFont typeface="Times New Roman" pitchFamily="16" charset="0"/>
              <a:buNone/>
              <a:defRPr/>
            </a:pPr>
            <a:r>
              <a:rPr lang="en-US"/>
              <a:t>January</a:t>
            </a:r>
            <a:r>
              <a:rPr kumimoji="0" lang="en-US" i="0" u="none" strike="noStrike" cap="none" spc="0" normalizeH="0" baseline="0" noProof="0">
                <a:ln>
                  <a:noFill/>
                </a:ln>
                <a:effectLst/>
                <a:uLnTx/>
                <a:uFillTx/>
              </a:rPr>
              <a:t> 2025</a:t>
            </a:r>
            <a:endParaRPr kumimoji="0" lang="en-GB" i="0" u="none" strike="noStrike" cap="none" spc="0" normalizeH="0" baseline="0" noProof="0">
              <a:ln>
                <a:noFill/>
              </a:ln>
              <a:effectLst/>
              <a:uLnTx/>
              <a:uFillTx/>
            </a:endParaRPr>
          </a:p>
        </p:txBody>
      </p:sp>
      <p:sp>
        <p:nvSpPr>
          <p:cNvPr id="17" name="Footer Placeholder 5">
            <a:extLst>
              <a:ext uri="{FF2B5EF4-FFF2-40B4-BE49-F238E27FC236}">
                <a16:creationId xmlns:a16="http://schemas.microsoft.com/office/drawing/2014/main" id="{BDC3723B-79BC-E815-F7B8-6D2C1836378B}"/>
              </a:ext>
            </a:extLst>
          </p:cNvPr>
          <p:cNvSpPr>
            <a:spLocks noGrp="1"/>
          </p:cNvSpPr>
          <p:nvPr>
            <p:ph type="ftr" idx="11"/>
          </p:nvPr>
        </p:nvSpPr>
        <p:spPr>
          <a:xfrm>
            <a:off x="6737774" y="6555519"/>
            <a:ext cx="4667283" cy="184666"/>
          </a:xfrm>
        </p:spPr>
        <p:txBody>
          <a:bodyPr/>
          <a:lstStyle/>
          <a:p>
            <a:pPr>
              <a:spcAft>
                <a:spcPts val="600"/>
              </a:spcAft>
            </a:pPr>
            <a:r>
              <a:rPr lang="en-GB"/>
              <a:t>Ben Rolfe (BCA);   Jon Rosdahl (Qualcomm)</a:t>
            </a:r>
          </a:p>
        </p:txBody>
      </p:sp>
      <p:sp>
        <p:nvSpPr>
          <p:cNvPr id="19" name="Slide Number Placeholder 6">
            <a:extLst>
              <a:ext uri="{FF2B5EF4-FFF2-40B4-BE49-F238E27FC236}">
                <a16:creationId xmlns:a16="http://schemas.microsoft.com/office/drawing/2014/main" id="{5869ADB1-88D0-A583-96A6-257CA94016B8}"/>
              </a:ext>
            </a:extLst>
          </p:cNvPr>
          <p:cNvSpPr>
            <a:spLocks noGrp="1"/>
          </p:cNvSpPr>
          <p:nvPr>
            <p:ph type="sldNum" idx="12"/>
          </p:nvPr>
        </p:nvSpPr>
        <p:spPr>
          <a:xfrm>
            <a:off x="5753102" y="6555519"/>
            <a:ext cx="683682" cy="255243"/>
          </a:xfrm>
        </p:spPr>
        <p:txBody>
          <a:bodyPr/>
          <a:lstStyle/>
          <a:p>
            <a:pPr>
              <a:spcAft>
                <a:spcPts val="600"/>
              </a:spcAft>
            </a:pPr>
            <a:r>
              <a:rPr lang="en-GB"/>
              <a:t>Slide </a:t>
            </a:r>
            <a:fld id="{1CD163DD-D5E7-41DA-95F2-71530C24F8C3}" type="slidenum">
              <a:rPr lang="en-GB"/>
              <a:pPr>
                <a:spcAft>
                  <a:spcPts val="600"/>
                </a:spcAft>
              </a:pPr>
              <a:t>6</a:t>
            </a:fld>
            <a:endParaRPr lang="en-GB"/>
          </a:p>
        </p:txBody>
      </p:sp>
    </p:spTree>
    <p:extLst>
      <p:ext uri="{BB962C8B-B14F-4D97-AF65-F5344CB8AC3E}">
        <p14:creationId xmlns:p14="http://schemas.microsoft.com/office/powerpoint/2010/main" val="2044153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31B5D-6F39-C56A-4445-6E7B67FAD052}"/>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E0137B48-9E1B-8F20-01DD-66E2D6BCD7E8}"/>
              </a:ext>
            </a:extLst>
          </p:cNvPr>
          <p:cNvSpPr>
            <a:spLocks noGrp="1"/>
          </p:cNvSpPr>
          <p:nvPr>
            <p:ph type="dt" idx="10"/>
          </p:nvPr>
        </p:nvSpPr>
        <p:spPr>
          <a:xfrm>
            <a:off x="940257" y="259010"/>
            <a:ext cx="2499764" cy="273050"/>
          </a:xfrm>
        </p:spPr>
        <p:txBody>
          <a:bodyPr/>
          <a:lstStyle/>
          <a:p>
            <a:pPr lvl="0"/>
            <a:r>
              <a:rPr lang="en-US" dirty="0"/>
              <a:t>January</a:t>
            </a:r>
            <a:r>
              <a:rPr lang="en-US" noProof="0" dirty="0"/>
              <a:t> 2025</a:t>
            </a:r>
            <a:endParaRPr lang="en-GB" noProof="0" dirty="0"/>
          </a:p>
        </p:txBody>
      </p:sp>
      <p:sp>
        <p:nvSpPr>
          <p:cNvPr id="10" name="Title 1">
            <a:extLst>
              <a:ext uri="{FF2B5EF4-FFF2-40B4-BE49-F238E27FC236}">
                <a16:creationId xmlns:a16="http://schemas.microsoft.com/office/drawing/2014/main" id="{B65C2DD9-7502-98F3-33A8-C6B5E7DD8F22}"/>
              </a:ext>
            </a:extLst>
          </p:cNvPr>
          <p:cNvSpPr txBox="1">
            <a:spLocks/>
          </p:cNvSpPr>
          <p:nvPr/>
        </p:nvSpPr>
        <p:spPr bwMode="auto">
          <a:xfrm>
            <a:off x="1295400" y="847344"/>
            <a:ext cx="4053534" cy="257158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OVERVIEW</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January 11,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A5B0DAA-FF2B-3A69-CEC8-1B63D05D7C22}"/>
              </a:ext>
            </a:extLst>
          </p:cNvPr>
          <p:cNvPicPr>
            <a:picLocks noChangeAspect="1"/>
          </p:cNvPicPr>
          <p:nvPr/>
        </p:nvPicPr>
        <p:blipFill>
          <a:blip r:embed="rId3"/>
          <a:stretch>
            <a:fillRect/>
          </a:stretch>
        </p:blipFill>
        <p:spPr>
          <a:xfrm>
            <a:off x="6602682" y="739387"/>
            <a:ext cx="4638718" cy="2482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FC90F845-35C5-E818-4D03-104868E06E12}"/>
              </a:ext>
            </a:extLst>
          </p:cNvPr>
          <p:cNvPicPr>
            <a:picLocks noChangeAspect="1"/>
          </p:cNvPicPr>
          <p:nvPr/>
        </p:nvPicPr>
        <p:blipFill>
          <a:blip r:embed="rId4"/>
          <a:srcRect l="-350" t="5790"/>
          <a:stretch/>
        </p:blipFill>
        <p:spPr>
          <a:xfrm>
            <a:off x="1045030" y="3429000"/>
            <a:ext cx="10196370" cy="2897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324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57823" cy="2962276"/>
          </a:xfrm>
        </p:spPr>
        <p:txBody>
          <a:bodyPr/>
          <a:lstStyle/>
          <a:p>
            <a:r>
              <a:rPr lang="en-US" sz="2400" dirty="0">
                <a:latin typeface="Arial" panose="020B0604020202020204" pitchFamily="34" charset="0"/>
                <a:cs typeface="Arial" panose="020B0604020202020204" pitchFamily="34" charset="0"/>
              </a:rPr>
              <a:t>2025 January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BUDGET UPDATE</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Jan 12-17,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Kobe Convention Centre, Japan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January 11, 2025</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50423"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January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3" name="Picture 2">
            <a:extLst>
              <a:ext uri="{FF2B5EF4-FFF2-40B4-BE49-F238E27FC236}">
                <a16:creationId xmlns:a16="http://schemas.microsoft.com/office/drawing/2014/main" id="{F6E87336-7E7B-5548-6CD4-E903AFBFD244}"/>
              </a:ext>
            </a:extLst>
          </p:cNvPr>
          <p:cNvPicPr>
            <a:picLocks noChangeAspect="1"/>
          </p:cNvPicPr>
          <p:nvPr/>
        </p:nvPicPr>
        <p:blipFill>
          <a:blip r:embed="rId3"/>
          <a:stretch>
            <a:fillRect/>
          </a:stretch>
        </p:blipFill>
        <p:spPr>
          <a:xfrm>
            <a:off x="763237" y="4796204"/>
            <a:ext cx="4229100" cy="1104900"/>
          </a:xfrm>
          <a:prstGeom prst="rect">
            <a:avLst/>
          </a:prstGeom>
        </p:spPr>
      </p:pic>
      <p:pic>
        <p:nvPicPr>
          <p:cNvPr id="4" name="Picture 3">
            <a:extLst>
              <a:ext uri="{FF2B5EF4-FFF2-40B4-BE49-F238E27FC236}">
                <a16:creationId xmlns:a16="http://schemas.microsoft.com/office/drawing/2014/main" id="{28890144-679F-71D4-4103-31B9D0AD5F97}"/>
              </a:ext>
            </a:extLst>
          </p:cNvPr>
          <p:cNvPicPr>
            <a:picLocks noChangeAspect="1"/>
          </p:cNvPicPr>
          <p:nvPr/>
        </p:nvPicPr>
        <p:blipFill>
          <a:blip r:embed="rId4"/>
          <a:stretch>
            <a:fillRect/>
          </a:stretch>
        </p:blipFill>
        <p:spPr>
          <a:xfrm>
            <a:off x="6005864" y="573206"/>
            <a:ext cx="4691481" cy="5898573"/>
          </a:xfrm>
          <a:prstGeom prst="rect">
            <a:avLst/>
          </a:prstGeom>
        </p:spPr>
      </p:pic>
    </p:spTree>
    <p:extLst>
      <p:ext uri="{BB962C8B-B14F-4D97-AF65-F5344CB8AC3E}">
        <p14:creationId xmlns:p14="http://schemas.microsoft.com/office/powerpoint/2010/main" val="276583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48100" cy="2962276"/>
          </a:xfrm>
        </p:spPr>
        <p:txBody>
          <a:bodyPr/>
          <a:lstStyle/>
          <a:p>
            <a:r>
              <a:rPr lang="en-US" sz="2400" dirty="0">
                <a:latin typeface="Arial" panose="020B0604020202020204" pitchFamily="34" charset="0"/>
                <a:cs typeface="Arial" panose="020B0604020202020204" pitchFamily="34" charset="0"/>
              </a:rPr>
              <a:t>2025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DRAFT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11 - 16,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Warsaw Presidential Hotel, Poland</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January 11, 2025</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January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7" name="Picture 6">
            <a:extLst>
              <a:ext uri="{FF2B5EF4-FFF2-40B4-BE49-F238E27FC236}">
                <a16:creationId xmlns:a16="http://schemas.microsoft.com/office/drawing/2014/main" id="{ACD4EF60-92A0-7DF5-5E31-0D396BCF8C52}"/>
              </a:ext>
            </a:extLst>
          </p:cNvPr>
          <p:cNvPicPr>
            <a:picLocks noChangeAspect="1"/>
          </p:cNvPicPr>
          <p:nvPr/>
        </p:nvPicPr>
        <p:blipFill>
          <a:blip r:embed="rId3"/>
          <a:stretch>
            <a:fillRect/>
          </a:stretch>
        </p:blipFill>
        <p:spPr>
          <a:xfrm>
            <a:off x="5250644" y="573206"/>
            <a:ext cx="5907349" cy="5907349"/>
          </a:xfrm>
          <a:prstGeom prst="rect">
            <a:avLst/>
          </a:prstGeom>
        </p:spPr>
      </p:pic>
      <p:pic>
        <p:nvPicPr>
          <p:cNvPr id="9" name="Picture 8">
            <a:extLst>
              <a:ext uri="{FF2B5EF4-FFF2-40B4-BE49-F238E27FC236}">
                <a16:creationId xmlns:a16="http://schemas.microsoft.com/office/drawing/2014/main" id="{77AB2372-700D-68C6-85CD-13C362CF52EA}"/>
              </a:ext>
            </a:extLst>
          </p:cNvPr>
          <p:cNvPicPr>
            <a:picLocks noChangeAspect="1"/>
          </p:cNvPicPr>
          <p:nvPr/>
        </p:nvPicPr>
        <p:blipFill>
          <a:blip r:embed="rId4"/>
          <a:stretch>
            <a:fillRect/>
          </a:stretch>
        </p:blipFill>
        <p:spPr>
          <a:xfrm>
            <a:off x="494433" y="4796204"/>
            <a:ext cx="3848100" cy="1104900"/>
          </a:xfrm>
          <a:prstGeom prst="rect">
            <a:avLst/>
          </a:prstGeom>
        </p:spPr>
      </p:pic>
    </p:spTree>
    <p:extLst>
      <p:ext uri="{BB962C8B-B14F-4D97-AF65-F5344CB8AC3E}">
        <p14:creationId xmlns:p14="http://schemas.microsoft.com/office/powerpoint/2010/main" val="217408388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2.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9D784B-096F-4BC0-B00F-03A4BD4D812F}">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ba37140e-f4c5-4a6c-a9b4-20a691ce6c8a"/>
    <ds:schemaRef ds:uri="http://purl.org/dc/dcmitype/"/>
    <ds:schemaRef ds:uri="cc9c437c-ae0c-4066-8d90-a0f7de786127"/>
    <ds:schemaRef ds:uri="http://schemas.microsoft.com/office/2006/metadata/properties"/>
    <ds:schemaRef ds:uri="http://www.w3.org/XML/1998/namespace"/>
    <ds:schemaRef ds:uri="http://purl.org/dc/te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100990</TotalTime>
  <Words>5450</Words>
  <Application>Microsoft Office PowerPoint</Application>
  <PresentationFormat>Widescreen</PresentationFormat>
  <Paragraphs>1467</Paragraphs>
  <Slides>34</Slides>
  <Notes>24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34</vt:i4>
      </vt:variant>
    </vt:vector>
  </HeadingPairs>
  <TitlesOfParts>
    <vt:vector size="46" baseType="lpstr">
      <vt:lpstr>MS PGothic</vt:lpstr>
      <vt:lpstr>Arial</vt:lpstr>
      <vt:lpstr>Arial Unicode MS</vt:lpstr>
      <vt:lpstr>Calibri</vt:lpstr>
      <vt:lpstr>Tahoma</vt:lpstr>
      <vt:lpstr>Times New Roman</vt:lpstr>
      <vt:lpstr>Verdana</vt:lpstr>
      <vt:lpstr>Wingdings</vt:lpstr>
      <vt:lpstr>Office Theme</vt:lpstr>
      <vt:lpstr>1_Office Theme</vt:lpstr>
      <vt:lpstr>Document</vt:lpstr>
      <vt:lpstr>Worksheet</vt:lpstr>
      <vt:lpstr>Wireless Treasurer Report 2025</vt:lpstr>
      <vt:lpstr>Abstract</vt:lpstr>
      <vt:lpstr>802.11/.15 Joint Account Balance Overview  December 31, 2025</vt:lpstr>
      <vt:lpstr>2024 Income/Expense Report Summary</vt:lpstr>
      <vt:lpstr>2024 Income/Expense Report</vt:lpstr>
      <vt:lpstr>PowerPoint Presentation</vt:lpstr>
      <vt:lpstr>PowerPoint Presentation</vt:lpstr>
      <vt:lpstr>2025 January  IEEE 802W Mixed-Mode Interim  BUDGET UPDATE  Jan 12-17, 2025 Kobe Convention Centre, Japan   Update: January 11, 2025 </vt:lpstr>
      <vt:lpstr>2025 May  IEEE 802W Mixed-Mode Interim  DRAFT BUDGET  May 11 - 16, 2025 Warsaw Presidential Hotel, Poland  Update: January 11, 2025 </vt:lpstr>
      <vt:lpstr>2024 May Interim Deadbeats (after 16 July)</vt:lpstr>
      <vt:lpstr>2024 Sept New Deadbeats</vt:lpstr>
      <vt:lpstr>2020 to 2024 Net Session Value </vt:lpstr>
      <vt:lpstr>Future Interim Meeting Fees –2025</vt:lpstr>
      <vt:lpstr>Deadbeat Consequences</vt:lpstr>
      <vt:lpstr>These individuals are in arrears on meeting fees</vt:lpstr>
      <vt:lpstr>2020 – 2023 Historical Attendance</vt:lpstr>
      <vt:lpstr>Historical  Income/Expense reports</vt:lpstr>
      <vt:lpstr>2023 Meeting Final Session Budget Report</vt:lpstr>
      <vt:lpstr>Income/ Expense Report  Jan 1, 2023,  to  Dec 31, 2023</vt:lpstr>
      <vt:lpstr>2023 Income/Expense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2025</dc:title>
  <dc:subject>Treasurer Report</dc:subject>
  <dc:creator>Jon Rosdahl</dc:creator>
  <cp:keywords>January 2025</cp:keywords>
  <dc:description>Jon Rosdahl (Qualcomm)</dc:description>
  <cp:lastModifiedBy>Jon Rosdahl</cp:lastModifiedBy>
  <cp:revision>83</cp:revision>
  <cp:lastPrinted>1601-01-01T00:00:00Z</cp:lastPrinted>
  <dcterms:created xsi:type="dcterms:W3CDTF">2019-08-01T19:20:26Z</dcterms:created>
  <dcterms:modified xsi:type="dcterms:W3CDTF">2025-01-12T07:09:58Z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