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0" r:id="rId2"/>
    <p:sldId id="287" r:id="rId3"/>
    <p:sldId id="288" r:id="rId4"/>
    <p:sldId id="289" r:id="rId5"/>
    <p:sldId id="291" r:id="rId6"/>
    <p:sldId id="258" r:id="rId7"/>
    <p:sldId id="257" r:id="rId8"/>
    <p:sldId id="259" r:id="rId9"/>
    <p:sldId id="293" r:id="rId10"/>
    <p:sldId id="271" r:id="rId11"/>
    <p:sldId id="270" r:id="rId12"/>
    <p:sldId id="269" r:id="rId13"/>
    <p:sldId id="268" r:id="rId14"/>
    <p:sldId id="294" r:id="rId15"/>
    <p:sldId id="295"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6" autoAdjust="0"/>
    <p:restoredTop sz="94660"/>
  </p:normalViewPr>
  <p:slideViewPr>
    <p:cSldViewPr snapToGrid="0">
      <p:cViewPr varScale="1">
        <p:scale>
          <a:sx n="94" d="100"/>
          <a:sy n="94" d="100"/>
        </p:scale>
        <p:origin x="9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44471C-0974-467B-9BB5-157D944FC544}" type="datetimeFigureOut">
              <a:rPr lang="en-US" smtClean="0"/>
              <a:t>11/15/2024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B02C3C-F078-4564-A1B5-96725E4113EA}" type="slidenum">
              <a:rPr lang="en-US" smtClean="0"/>
              <a:t>‹#›</a:t>
            </a:fld>
            <a:endParaRPr lang="en-US"/>
          </a:p>
        </p:txBody>
      </p:sp>
    </p:spTree>
    <p:extLst>
      <p:ext uri="{BB962C8B-B14F-4D97-AF65-F5344CB8AC3E}">
        <p14:creationId xmlns:p14="http://schemas.microsoft.com/office/powerpoint/2010/main" val="4275470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1908A-2AF5-5DFD-CB7F-13E6546E06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3FAF3A-3786-3092-2D78-B67ECA851B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6750A7-1C17-A445-6015-51E902ACE71E}"/>
              </a:ext>
            </a:extLst>
          </p:cNvPr>
          <p:cNvSpPr>
            <a:spLocks noGrp="1"/>
          </p:cNvSpPr>
          <p:nvPr>
            <p:ph type="dt" sz="half" idx="10"/>
          </p:nvPr>
        </p:nvSpPr>
        <p:spPr/>
        <p:txBody>
          <a:bodyPr/>
          <a:lstStyle/>
          <a:p>
            <a:r>
              <a:rPr lang="en-US"/>
              <a:t>November 2019</a:t>
            </a:r>
          </a:p>
        </p:txBody>
      </p:sp>
      <p:sp>
        <p:nvSpPr>
          <p:cNvPr id="5" name="Footer Placeholder 4">
            <a:extLst>
              <a:ext uri="{FF2B5EF4-FFF2-40B4-BE49-F238E27FC236}">
                <a16:creationId xmlns:a16="http://schemas.microsoft.com/office/drawing/2014/main" id="{66BB371E-DB2E-E3B3-8EFD-A4D4A77D0B3A}"/>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783417B7-6C03-1B92-3CF2-1E853BA8F950}"/>
              </a:ext>
            </a:extLst>
          </p:cNvPr>
          <p:cNvSpPr>
            <a:spLocks noGrp="1"/>
          </p:cNvSpPr>
          <p:nvPr>
            <p:ph type="sldNum" sz="quarter" idx="12"/>
          </p:nvPr>
        </p:nvSpPr>
        <p:spPr/>
        <p:txBody>
          <a:bodyPr/>
          <a:lstStyle/>
          <a:p>
            <a:fld id="{5C43C982-941C-4576-818E-51CF58479333}" type="slidenum">
              <a:rPr lang="en-US" smtClean="0"/>
              <a:t>‹#›</a:t>
            </a:fld>
            <a:endParaRPr lang="en-US"/>
          </a:p>
        </p:txBody>
      </p:sp>
    </p:spTree>
    <p:extLst>
      <p:ext uri="{BB962C8B-B14F-4D97-AF65-F5344CB8AC3E}">
        <p14:creationId xmlns:p14="http://schemas.microsoft.com/office/powerpoint/2010/main" val="56852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6AE9A-A785-EEC1-1E96-074EFEB036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000BAC-8A3F-02EE-CC9B-3D0827F3F8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79B54-2A79-AF86-1027-F334AED87D74}"/>
              </a:ext>
            </a:extLst>
          </p:cNvPr>
          <p:cNvSpPr>
            <a:spLocks noGrp="1"/>
          </p:cNvSpPr>
          <p:nvPr>
            <p:ph type="dt" sz="half" idx="10"/>
          </p:nvPr>
        </p:nvSpPr>
        <p:spPr/>
        <p:txBody>
          <a:bodyPr/>
          <a:lstStyle/>
          <a:p>
            <a:r>
              <a:rPr lang="en-US"/>
              <a:t>November 2019</a:t>
            </a:r>
          </a:p>
        </p:txBody>
      </p:sp>
      <p:sp>
        <p:nvSpPr>
          <p:cNvPr id="5" name="Footer Placeholder 4">
            <a:extLst>
              <a:ext uri="{FF2B5EF4-FFF2-40B4-BE49-F238E27FC236}">
                <a16:creationId xmlns:a16="http://schemas.microsoft.com/office/drawing/2014/main" id="{5FADAF60-7947-D34A-20E3-5292B044DD10}"/>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A2051D36-526B-6F12-BF8F-86AE73A5B51B}"/>
              </a:ext>
            </a:extLst>
          </p:cNvPr>
          <p:cNvSpPr>
            <a:spLocks noGrp="1"/>
          </p:cNvSpPr>
          <p:nvPr>
            <p:ph type="sldNum" sz="quarter" idx="12"/>
          </p:nvPr>
        </p:nvSpPr>
        <p:spPr/>
        <p:txBody>
          <a:bodyPr/>
          <a:lstStyle/>
          <a:p>
            <a:fld id="{5C43C982-941C-4576-818E-51CF58479333}" type="slidenum">
              <a:rPr lang="en-US" smtClean="0"/>
              <a:t>‹#›</a:t>
            </a:fld>
            <a:endParaRPr lang="en-US"/>
          </a:p>
        </p:txBody>
      </p:sp>
    </p:spTree>
    <p:extLst>
      <p:ext uri="{BB962C8B-B14F-4D97-AF65-F5344CB8AC3E}">
        <p14:creationId xmlns:p14="http://schemas.microsoft.com/office/powerpoint/2010/main" val="279671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2483EAA8-D145-4E6D-89D9-7928C3B9DA47}" type="datetime1">
              <a:rPr lang="en-US" smtClean="0"/>
              <a:t>11/15/2024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ec-24-0263-02-00EC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83539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AA76E1ED-9210-4C28-880F-DBA746CE76EB}" type="datetime1">
              <a:rPr lang="en-US" smtClean="0"/>
              <a:t>11/15/2024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ec-24-0263-02-00EC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5614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80B9F0-746A-1139-3949-919E9EC5E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09E44D-253D-D605-CE8C-3674BCB70E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F6514-024E-5934-8915-A59AF5B2AC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November 2019</a:t>
            </a:r>
          </a:p>
        </p:txBody>
      </p:sp>
      <p:sp>
        <p:nvSpPr>
          <p:cNvPr id="5" name="Footer Placeholder 4">
            <a:extLst>
              <a:ext uri="{FF2B5EF4-FFF2-40B4-BE49-F238E27FC236}">
                <a16:creationId xmlns:a16="http://schemas.microsoft.com/office/drawing/2014/main" id="{23661CA6-86C9-6FA6-5307-78FC35A7D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Robert Stacey, Intel</a:t>
            </a:r>
          </a:p>
        </p:txBody>
      </p:sp>
      <p:sp>
        <p:nvSpPr>
          <p:cNvPr id="6" name="Slide Number Placeholder 5">
            <a:extLst>
              <a:ext uri="{FF2B5EF4-FFF2-40B4-BE49-F238E27FC236}">
                <a16:creationId xmlns:a16="http://schemas.microsoft.com/office/drawing/2014/main" id="{7C4A55FC-8CC4-09FE-53B6-9DD42B1955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43C982-941C-4576-818E-51CF58479333}" type="slidenum">
              <a:rPr lang="en-US" smtClean="0"/>
              <a:t>‹#›</a:t>
            </a:fld>
            <a:endParaRPr lang="en-US"/>
          </a:p>
        </p:txBody>
      </p:sp>
    </p:spTree>
    <p:extLst>
      <p:ext uri="{BB962C8B-B14F-4D97-AF65-F5344CB8AC3E}">
        <p14:creationId xmlns:p14="http://schemas.microsoft.com/office/powerpoint/2010/main" val="370035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24/ec-24-0228-01-00EC-nov-2024-workshop-agenda.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E9C4-DC4F-705A-40D2-EF9CBAD8B017}"/>
              </a:ext>
            </a:extLst>
          </p:cNvPr>
          <p:cNvSpPr>
            <a:spLocks noGrp="1"/>
          </p:cNvSpPr>
          <p:nvPr>
            <p:ph type="ctrTitle"/>
          </p:nvPr>
        </p:nvSpPr>
        <p:spPr/>
        <p:txBody>
          <a:bodyPr/>
          <a:lstStyle/>
          <a:p>
            <a:r>
              <a:rPr lang="en-US" dirty="0"/>
              <a:t>IEEE 802 LMSC Workshop</a:t>
            </a:r>
          </a:p>
        </p:txBody>
      </p:sp>
      <p:sp>
        <p:nvSpPr>
          <p:cNvPr id="3" name="Subtitle 2">
            <a:extLst>
              <a:ext uri="{FF2B5EF4-FFF2-40B4-BE49-F238E27FC236}">
                <a16:creationId xmlns:a16="http://schemas.microsoft.com/office/drawing/2014/main" id="{871D087E-3131-6317-C97B-E624F18A7AB2}"/>
              </a:ext>
            </a:extLst>
          </p:cNvPr>
          <p:cNvSpPr>
            <a:spLocks noGrp="1"/>
          </p:cNvSpPr>
          <p:nvPr>
            <p:ph type="subTitle" idx="1"/>
          </p:nvPr>
        </p:nvSpPr>
        <p:spPr/>
        <p:txBody>
          <a:bodyPr/>
          <a:lstStyle/>
          <a:p>
            <a:r>
              <a:rPr lang="en-US"/>
              <a:t>Chair’s Deck</a:t>
            </a:r>
            <a:endParaRPr lang="en-US" dirty="0"/>
          </a:p>
          <a:p>
            <a:r>
              <a:rPr lang="en-US" dirty="0"/>
              <a:t>16 November 2024</a:t>
            </a:r>
          </a:p>
        </p:txBody>
      </p:sp>
      <p:sp>
        <p:nvSpPr>
          <p:cNvPr id="4" name="Slide Number Placeholder 3">
            <a:extLst>
              <a:ext uri="{FF2B5EF4-FFF2-40B4-BE49-F238E27FC236}">
                <a16:creationId xmlns:a16="http://schemas.microsoft.com/office/drawing/2014/main" id="{47A3703F-BCBF-AFC6-23B8-D54A37A64D52}"/>
              </a:ext>
            </a:extLst>
          </p:cNvPr>
          <p:cNvSpPr>
            <a:spLocks noGrp="1"/>
          </p:cNvSpPr>
          <p:nvPr>
            <p:ph type="sldNum" sz="quarter" idx="12"/>
          </p:nvPr>
        </p:nvSpPr>
        <p:spPr/>
        <p:txBody>
          <a:bodyPr/>
          <a:lstStyle/>
          <a:p>
            <a:fld id="{5C43C982-941C-4576-818E-51CF58479333}" type="slidenum">
              <a:rPr lang="en-US" smtClean="0"/>
              <a:t>1</a:t>
            </a:fld>
            <a:endParaRPr lang="en-US"/>
          </a:p>
        </p:txBody>
      </p:sp>
    </p:spTree>
    <p:extLst>
      <p:ext uri="{BB962C8B-B14F-4D97-AF65-F5344CB8AC3E}">
        <p14:creationId xmlns:p14="http://schemas.microsoft.com/office/powerpoint/2010/main" val="1133971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62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in the Standards Committee</a:t>
            </a:r>
          </a:p>
          <a:p>
            <a:pPr marL="0" indent="0">
              <a:buNone/>
            </a:pPr>
            <a:r>
              <a:rPr lang="en-US" dirty="0"/>
              <a:t>Future Organization of the 802 SC</a:t>
            </a:r>
          </a:p>
          <a:p>
            <a:pPr marL="0" indent="0">
              <a:buNone/>
            </a:pPr>
            <a:r>
              <a:rPr lang="en-US" dirty="0"/>
              <a:t>• Looking at how 802 working groups interact, how we can improve our processes, reduce overhead and what the costs and benefits are from being in one standards committee</a:t>
            </a:r>
          </a:p>
          <a:p>
            <a:pPr marL="0" indent="0">
              <a:buNone/>
            </a:pPr>
            <a:r>
              <a:rPr lang="en-US" dirty="0"/>
              <a:t>• Improving technical exposure &amp; collaboration</a:t>
            </a:r>
          </a:p>
          <a:p>
            <a:pPr marL="0" indent="0">
              <a:buNone/>
            </a:pPr>
            <a:r>
              <a:rPr lang="en-US" dirty="0"/>
              <a:t>• How to promote cross-working group thinking - including impact of one standard on another, recognition of similar problems, collaborative projects, and informing each other of what we are doing</a:t>
            </a:r>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62500" lnSpcReduction="20000"/>
          </a:bodyPr>
          <a:lstStyle/>
          <a:p>
            <a:pPr marL="0" indent="0">
              <a:buNone/>
            </a:pPr>
            <a:r>
              <a:rPr lang="en-US" dirty="0"/>
              <a:t> An opportunity for more free-form discussion of what went right, what not-so-right, and top-of-mind realizations from our FIRST hybrid meeting week</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evolve our model</a:t>
            </a:r>
          </a:p>
          <a:p>
            <a:pPr marL="0" indent="0">
              <a:buNone/>
            </a:pPr>
            <a:r>
              <a:rPr lang="en-US" dirty="0"/>
              <a:t>• Wrap up – recommendations including points of agreement , points that need 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1AFDEB6E-1487-5754-85D5-E6C0A02846F6}"/>
              </a:ext>
            </a:extLst>
          </p:cNvPr>
          <p:cNvSpPr>
            <a:spLocks noGrp="1"/>
          </p:cNvSpPr>
          <p:nvPr>
            <p:ph type="sldNum" sz="quarter" idx="12"/>
          </p:nvPr>
        </p:nvSpPr>
        <p:spPr/>
        <p:txBody>
          <a:bodyPr/>
          <a:lstStyle/>
          <a:p>
            <a:fld id="{A15D62C8-13A7-47D4-92EE-A5B95BB019BB}" type="slidenum">
              <a:rPr lang="en-US" smtClean="0"/>
              <a:t>10</a:t>
            </a:fld>
            <a:endParaRPr lang="en-US"/>
          </a:p>
        </p:txBody>
      </p:sp>
    </p:spTree>
    <p:extLst>
      <p:ext uri="{BB962C8B-B14F-4D97-AF65-F5344CB8AC3E}">
        <p14:creationId xmlns:p14="http://schemas.microsoft.com/office/powerpoint/2010/main" val="123626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Attracting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8460BF35-3E58-CD01-62BC-C114DC534220}"/>
              </a:ext>
            </a:extLst>
          </p:cNvPr>
          <p:cNvSpPr>
            <a:spLocks noGrp="1"/>
          </p:cNvSpPr>
          <p:nvPr>
            <p:ph type="sldNum" sz="quarter" idx="12"/>
          </p:nvPr>
        </p:nvSpPr>
        <p:spPr/>
        <p:txBody>
          <a:bodyPr/>
          <a:lstStyle/>
          <a:p>
            <a:fld id="{A15D62C8-13A7-47D4-92EE-A5B95BB019BB}" type="slidenum">
              <a:rPr lang="en-US" smtClean="0"/>
              <a:t>11</a:t>
            </a:fld>
            <a:endParaRPr lang="en-US"/>
          </a:p>
        </p:txBody>
      </p:sp>
    </p:spTree>
    <p:extLst>
      <p:ext uri="{BB962C8B-B14F-4D97-AF65-F5344CB8AC3E}">
        <p14:creationId xmlns:p14="http://schemas.microsoft.com/office/powerpoint/2010/main" val="364158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levels;  time to get ballot started discussion. What are people seeing,  what would they like to see? Reflector delay times,  reliability. Ability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74F94444-2108-E781-41A7-5E164C0D583F}"/>
              </a:ext>
            </a:extLst>
          </p:cNvPr>
          <p:cNvSpPr>
            <a:spLocks noGrp="1"/>
          </p:cNvSpPr>
          <p:nvPr>
            <p:ph type="sldNum" sz="quarter" idx="12"/>
          </p:nvPr>
        </p:nvSpPr>
        <p:spPr/>
        <p:txBody>
          <a:bodyPr/>
          <a:lstStyle/>
          <a:p>
            <a:fld id="{A15D62C8-13A7-47D4-92EE-A5B95BB019BB}" type="slidenum">
              <a:rPr lang="en-US" smtClean="0"/>
              <a:t>12</a:t>
            </a:fld>
            <a:endParaRPr lang="en-US"/>
          </a:p>
        </p:txBody>
      </p:sp>
    </p:spTree>
    <p:extLst>
      <p:ext uri="{BB962C8B-B14F-4D97-AF65-F5344CB8AC3E}">
        <p14:creationId xmlns:p14="http://schemas.microsoft.com/office/powerpoint/2010/main" val="81995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64FB7DFF-8D75-25E9-1EE1-EC3C13A4AF73}"/>
              </a:ext>
            </a:extLst>
          </p:cNvPr>
          <p:cNvSpPr>
            <a:spLocks noGrp="1"/>
          </p:cNvSpPr>
          <p:nvPr>
            <p:ph type="sldNum" sz="quarter" idx="12"/>
          </p:nvPr>
        </p:nvSpPr>
        <p:spPr/>
        <p:txBody>
          <a:bodyPr/>
          <a:lstStyle/>
          <a:p>
            <a:fld id="{A15D62C8-13A7-47D4-92EE-A5B95BB019BB}" type="slidenum">
              <a:rPr lang="en-US" smtClean="0"/>
              <a:t>13</a:t>
            </a:fld>
            <a:endParaRPr lang="en-US"/>
          </a:p>
        </p:txBody>
      </p:sp>
    </p:spTree>
    <p:extLst>
      <p:ext uri="{BB962C8B-B14F-4D97-AF65-F5344CB8AC3E}">
        <p14:creationId xmlns:p14="http://schemas.microsoft.com/office/powerpoint/2010/main" val="62870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64FB7DFF-8D75-25E9-1EE1-EC3C13A4AF73}"/>
              </a:ext>
            </a:extLst>
          </p:cNvPr>
          <p:cNvSpPr>
            <a:spLocks noGrp="1"/>
          </p:cNvSpPr>
          <p:nvPr>
            <p:ph type="sldNum" sz="quarter" idx="12"/>
          </p:nvPr>
        </p:nvSpPr>
        <p:spPr/>
        <p:txBody>
          <a:bodyPr/>
          <a:lstStyle/>
          <a:p>
            <a:fld id="{A15D62C8-13A7-47D4-92EE-A5B95BB019BB}" type="slidenum">
              <a:rPr lang="en-US" smtClean="0"/>
              <a:t>14</a:t>
            </a:fld>
            <a:endParaRPr lang="en-US"/>
          </a:p>
        </p:txBody>
      </p:sp>
    </p:spTree>
    <p:extLst>
      <p:ext uri="{BB962C8B-B14F-4D97-AF65-F5344CB8AC3E}">
        <p14:creationId xmlns:p14="http://schemas.microsoft.com/office/powerpoint/2010/main" val="986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64FB7DFF-8D75-25E9-1EE1-EC3C13A4AF73}"/>
              </a:ext>
            </a:extLst>
          </p:cNvPr>
          <p:cNvSpPr>
            <a:spLocks noGrp="1"/>
          </p:cNvSpPr>
          <p:nvPr>
            <p:ph type="sldNum" sz="quarter" idx="12"/>
          </p:nvPr>
        </p:nvSpPr>
        <p:spPr/>
        <p:txBody>
          <a:bodyPr/>
          <a:lstStyle/>
          <a:p>
            <a:fld id="{A15D62C8-13A7-47D4-92EE-A5B95BB019BB}" type="slidenum">
              <a:rPr lang="en-US" smtClean="0"/>
              <a:t>15</a:t>
            </a:fld>
            <a:endParaRPr lang="en-US"/>
          </a:p>
        </p:txBody>
      </p:sp>
    </p:spTree>
    <p:extLst>
      <p:ext uri="{BB962C8B-B14F-4D97-AF65-F5344CB8AC3E}">
        <p14:creationId xmlns:p14="http://schemas.microsoft.com/office/powerpoint/2010/main" val="3760465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ec-24-0263-02-00EC</a:t>
            </a:r>
          </a:p>
        </p:txBody>
      </p:sp>
      <p:sp>
        <p:nvSpPr>
          <p:cNvPr id="4" name="Slide Number Placeholder 3">
            <a:extLst>
              <a:ext uri="{FF2B5EF4-FFF2-40B4-BE49-F238E27FC236}">
                <a16:creationId xmlns:a16="http://schemas.microsoft.com/office/drawing/2014/main" id="{ADAC3212-5882-3046-F364-BBE165F8F87D}"/>
              </a:ext>
            </a:extLst>
          </p:cNvPr>
          <p:cNvSpPr>
            <a:spLocks noGrp="1"/>
          </p:cNvSpPr>
          <p:nvPr>
            <p:ph type="sldNum" sz="quarter" idx="12"/>
          </p:nvPr>
        </p:nvSpPr>
        <p:spPr/>
        <p:txBody>
          <a:bodyPr/>
          <a:lstStyle/>
          <a:p>
            <a:fld id="{A15D62C8-13A7-47D4-92EE-A5B95BB019BB}" type="slidenum">
              <a:rPr lang="en-US" smtClean="0"/>
              <a:t>16</a:t>
            </a:fld>
            <a:endParaRPr lang="en-US"/>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2.0 Participant behavior in IEEE-SA activities is guided</a:t>
            </a:r>
            <a:br>
              <a:rPr lang="en-US" sz="3200" dirty="0"/>
            </a:br>
            <a:r>
              <a:rPr lang="en-US" sz="3200" dirty="0"/>
              <a:t>by the IEEE Codes of Ethics &amp; Conduct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All participants in IEEE-SA activities are expected to adhere to the core principles underlying the:</a:t>
            </a:r>
          </a:p>
          <a:p>
            <a:pPr lvl="1">
              <a:buFont typeface="Arial" panose="020B0604020202020204" pitchFamily="34" charset="0"/>
              <a:buChar char="•"/>
            </a:pPr>
            <a:r>
              <a:rPr lang="en-US" sz="1200" dirty="0">
                <a:hlinkClick r:id="rId2"/>
              </a:rPr>
              <a:t>IEEE Code of Ethics</a:t>
            </a:r>
            <a:endParaRPr lang="en-US" sz="1200" dirty="0"/>
          </a:p>
          <a:p>
            <a:pPr lvl="1">
              <a:buFont typeface="Arial" panose="020B0604020202020204" pitchFamily="34" charset="0"/>
              <a:buChar char="•"/>
            </a:pPr>
            <a:r>
              <a:rPr lang="en-US" sz="1200" dirty="0">
                <a:hlinkClick r:id="rId3"/>
              </a:rPr>
              <a:t>IEEE Code of Conduct</a:t>
            </a:r>
            <a:endParaRPr lang="en-US" sz="1200" dirty="0"/>
          </a:p>
          <a:p>
            <a:pPr>
              <a:buFont typeface="Arial" panose="020B0604020202020204" pitchFamily="34" charset="0"/>
              <a:buChar char="•"/>
            </a:pPr>
            <a:r>
              <a:rPr lang="en-US" sz="2400" dirty="0"/>
              <a:t>The core principles of the IEEE Codes of Ethics &amp; Conduct are to:</a:t>
            </a:r>
          </a:p>
          <a:p>
            <a:pPr lvl="1">
              <a:buFont typeface="Arial" panose="020B0604020202020204" pitchFamily="34" charset="0"/>
              <a:buChar char="•"/>
            </a:pPr>
            <a:r>
              <a:rPr lang="en-US" sz="1200" dirty="0"/>
              <a:t>Uphold the highest standards of integrity, responsible behavior, and ethical and professional conduct</a:t>
            </a:r>
          </a:p>
          <a:p>
            <a:pPr lvl="1">
              <a:buFont typeface="Arial" panose="020B0604020202020204" pitchFamily="34" charset="0"/>
              <a:buChar char="•"/>
            </a:pPr>
            <a:r>
              <a:rPr lang="en-US" sz="1200" dirty="0"/>
              <a:t>Treat people fairly and with respect, to not engage in harassment, discrimination, or retaliation, and to protect people's privacy.</a:t>
            </a:r>
          </a:p>
          <a:p>
            <a:pPr lvl="1">
              <a:buFont typeface="Arial" panose="020B0604020202020204" pitchFamily="34" charset="0"/>
              <a:buChar char="•"/>
            </a:pPr>
            <a:r>
              <a:rPr lang="en-US" sz="1200" dirty="0"/>
              <a:t>Avoid injuring others, their property, reputation, or employment by false or malicious action</a:t>
            </a:r>
          </a:p>
          <a:p>
            <a:pPr>
              <a:buFont typeface="Arial" panose="020B0604020202020204" pitchFamily="34" charset="0"/>
              <a:buChar char="•"/>
            </a:pPr>
            <a:r>
              <a:rPr lang="en-US" sz="2400" dirty="0"/>
              <a:t>The most recent versions of these Codes are available at</a:t>
            </a:r>
          </a:p>
          <a:p>
            <a:pPr lvl="1">
              <a:buFont typeface="Arial" panose="020B0604020202020204" pitchFamily="34" charset="0"/>
              <a:buChar char="•"/>
            </a:pPr>
            <a:r>
              <a:rPr lang="en-US" sz="1200" dirty="0">
                <a:hlinkClick r:id="rId4"/>
              </a:rPr>
              <a:t>http://www.ieee.org/about/corporate/governance</a:t>
            </a:r>
            <a:endParaRPr lang="en-US" sz="1200" dirty="0"/>
          </a:p>
        </p:txBody>
      </p:sp>
      <p:sp>
        <p:nvSpPr>
          <p:cNvPr id="4" name="Slide Number Placeholder 3"/>
          <p:cNvSpPr>
            <a:spLocks noGrp="1"/>
          </p:cNvSpPr>
          <p:nvPr>
            <p:ph type="sldNum" sz="quarter"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560" y="685803"/>
            <a:ext cx="8040055" cy="1065213"/>
          </a:xfrm>
        </p:spPr>
        <p:txBody>
          <a:bodyPr>
            <a:noAutofit/>
          </a:bodyPr>
          <a:lstStyle/>
          <a:p>
            <a:r>
              <a:rPr lang="en-US" sz="2400" dirty="0"/>
              <a:t>2.0 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a:xfrm>
            <a:off x="784776" y="1825625"/>
            <a:ext cx="10569024" cy="4351338"/>
          </a:xfrm>
        </p:spPr>
        <p:txBody>
          <a:bodyPr>
            <a:normAutofit/>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00" b="1" dirty="0">
                <a:solidFill>
                  <a:srgbClr val="00B050"/>
                </a:solidFill>
              </a:rPr>
              <a:t>Shall act &amp; vote </a:t>
            </a:r>
            <a:r>
              <a:rPr lang="en-US" sz="1400" dirty="0"/>
              <a:t>based on their personal &amp; independent opinions derived from their expertise, knowledge, and qualifications</a:t>
            </a:r>
          </a:p>
          <a:p>
            <a:pPr lvl="1">
              <a:buFont typeface="Arial" panose="020B0604020202020204" pitchFamily="34" charset="0"/>
              <a:buChar char="•"/>
            </a:pPr>
            <a:r>
              <a:rPr lang="en-US" sz="1400" b="1" dirty="0">
                <a:solidFill>
                  <a:srgbClr val="FF0000"/>
                </a:solidFill>
              </a:rPr>
              <a:t>Shall not act or vote </a:t>
            </a:r>
            <a:r>
              <a:rPr lang="en-US" sz="14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00" b="1" dirty="0">
                <a:solidFill>
                  <a:srgbClr val="FF0000"/>
                </a:solidFill>
              </a:rPr>
              <a:t>Shall not direct </a:t>
            </a:r>
            <a:r>
              <a:rPr lang="en-US" sz="14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sz="quarter"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3</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2.0 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100" dirty="0"/>
              <a:t>This means no participant may exercise “</a:t>
            </a:r>
            <a:r>
              <a:rPr lang="en-US" sz="1100" i="1" dirty="0"/>
              <a:t>authority, leadership, or influence by reason of superior leverage, strength, or representation to the exclusion of fair and equitable consideration of other viewpoints</a:t>
            </a:r>
            <a:r>
              <a:rPr lang="en-US" sz="1100" dirty="0"/>
              <a:t>” or “</a:t>
            </a:r>
            <a:r>
              <a:rPr lang="en-US" sz="1100" i="1" dirty="0"/>
              <a:t>to hinder the progress of the standards development activity</a:t>
            </a:r>
            <a:r>
              <a:rPr lang="en-US" sz="11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sz="quarter"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4</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1959-F442-3025-D262-E72D0AE11062}"/>
              </a:ext>
            </a:extLst>
          </p:cNvPr>
          <p:cNvSpPr>
            <a:spLocks noGrp="1"/>
          </p:cNvSpPr>
          <p:nvPr>
            <p:ph type="title"/>
          </p:nvPr>
        </p:nvSpPr>
        <p:spPr/>
        <p:txBody>
          <a:bodyPr/>
          <a:lstStyle/>
          <a:p>
            <a:r>
              <a:rPr lang="en-US" dirty="0"/>
              <a:t>3.0 Announcements from the Chair</a:t>
            </a:r>
          </a:p>
        </p:txBody>
      </p:sp>
      <p:sp>
        <p:nvSpPr>
          <p:cNvPr id="4" name="Slide Number Placeholder 3">
            <a:extLst>
              <a:ext uri="{FF2B5EF4-FFF2-40B4-BE49-F238E27FC236}">
                <a16:creationId xmlns:a16="http://schemas.microsoft.com/office/drawing/2014/main" id="{BCEE5027-19AA-CDFD-A95B-E7918E886A60}"/>
              </a:ext>
            </a:extLst>
          </p:cNvPr>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5" name="Content Placeholder 2">
            <a:extLst>
              <a:ext uri="{FF2B5EF4-FFF2-40B4-BE49-F238E27FC236}">
                <a16:creationId xmlns:a16="http://schemas.microsoft.com/office/drawing/2014/main" id="{C295471E-220F-3A6B-7F88-C9DCEB7F9382}"/>
              </a:ext>
            </a:extLst>
          </p:cNvPr>
          <p:cNvSpPr>
            <a:spLocks noGrp="1"/>
          </p:cNvSpPr>
          <p:nvPr>
            <p:ph idx="1"/>
          </p:nvPr>
        </p:nvSpPr>
        <p:spPr>
          <a:xfrm>
            <a:off x="457200" y="1825625"/>
            <a:ext cx="10896600" cy="4351338"/>
          </a:xfrm>
        </p:spPr>
        <p:txBody>
          <a:bodyPr>
            <a:normAutofit/>
          </a:bodyPr>
          <a:lstStyle/>
          <a:p>
            <a:pPr marL="0" indent="0">
              <a:buNone/>
            </a:pPr>
            <a:r>
              <a:rPr lang="en-US" sz="3200" dirty="0">
                <a:effectLst/>
                <a:latin typeface="Arial" panose="020B0604020202020204" pitchFamily="34" charset="0"/>
              </a:rPr>
              <a:t>Success Criteria</a:t>
            </a:r>
            <a:br>
              <a:rPr lang="en-US" sz="2400" dirty="0">
                <a:effectLst/>
                <a:latin typeface="Arial" panose="020B0604020202020204" pitchFamily="34" charset="0"/>
              </a:rPr>
            </a:br>
            <a:br>
              <a:rPr lang="en-US" sz="2400" dirty="0">
                <a:effectLst/>
                <a:latin typeface="Arial" panose="020B0604020202020204" pitchFamily="34" charset="0"/>
              </a:rPr>
            </a:br>
            <a:r>
              <a:rPr lang="en-US" sz="2400" dirty="0">
                <a:effectLst/>
                <a:latin typeface="Arial" panose="020B0604020202020204" pitchFamily="34" charset="0"/>
              </a:rPr>
              <a:t>a) we engage in thoughtful deliberations on each topic</a:t>
            </a:r>
          </a:p>
          <a:p>
            <a:pPr marL="0" indent="0">
              <a:buNone/>
            </a:pPr>
            <a:r>
              <a:rPr lang="en-US" sz="2400" dirty="0">
                <a:effectLst/>
                <a:latin typeface="Arial" panose="020B0604020202020204" pitchFamily="34" charset="0"/>
              </a:rPr>
              <a:t>b) we prioritize the reviewed topics from highest to lowest relative importance</a:t>
            </a:r>
          </a:p>
          <a:p>
            <a:pPr marL="0" indent="0">
              <a:buNone/>
            </a:pPr>
            <a:r>
              <a:rPr lang="en-US" sz="2400" dirty="0">
                <a:effectLst/>
                <a:latin typeface="Arial" panose="020B0604020202020204" pitchFamily="34" charset="0"/>
              </a:rPr>
              <a:t>c) potentially identify one or two overlooked  high priority topics</a:t>
            </a:r>
          </a:p>
          <a:p>
            <a:pPr marL="0" indent="0">
              <a:buNone/>
            </a:pPr>
            <a:r>
              <a:rPr lang="en-US" sz="2400" dirty="0">
                <a:effectLst/>
                <a:latin typeface="Arial" panose="020B0604020202020204" pitchFamily="34" charset="0"/>
              </a:rPr>
              <a:t>d) agree on one or two most critical items</a:t>
            </a:r>
          </a:p>
          <a:p>
            <a:pPr marL="0" indent="0">
              <a:buNone/>
            </a:pPr>
            <a:r>
              <a:rPr lang="en-US" sz="2400" dirty="0">
                <a:effectLst/>
                <a:latin typeface="Arial" panose="020B0604020202020204" pitchFamily="34" charset="0"/>
              </a:rPr>
              <a:t>e) assign action items, deliverables, and due dates</a:t>
            </a:r>
            <a:br>
              <a:rPr lang="en-US" sz="2400" dirty="0">
                <a:effectLst/>
                <a:latin typeface="Arial" panose="020B0604020202020204" pitchFamily="34" charset="0"/>
              </a:rPr>
            </a:br>
            <a:endParaRPr lang="en-US" sz="2400" dirty="0">
              <a:effectLst/>
              <a:latin typeface="Arial" panose="020B0604020202020204" pitchFamily="34" charset="0"/>
            </a:endParaRPr>
          </a:p>
          <a:p>
            <a:endParaRPr lang="en-US" sz="3600" dirty="0"/>
          </a:p>
        </p:txBody>
      </p:sp>
    </p:spTree>
    <p:extLst>
      <p:ext uri="{BB962C8B-B14F-4D97-AF65-F5344CB8AC3E}">
        <p14:creationId xmlns:p14="http://schemas.microsoft.com/office/powerpoint/2010/main" val="155447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a:xfrm>
            <a:off x="838200" y="-163204"/>
            <a:ext cx="10515600" cy="1325563"/>
          </a:xfrm>
        </p:spPr>
        <p:txBody>
          <a:bodyPr/>
          <a:lstStyle/>
          <a:p>
            <a:r>
              <a:rPr lang="en-US" dirty="0"/>
              <a:t>Workshop Topics</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a:xfrm>
            <a:off x="838200" y="864703"/>
            <a:ext cx="10800522" cy="5491647"/>
          </a:xfrm>
        </p:spPr>
        <p:txBody>
          <a:bodyPr>
            <a:normAutofit lnSpcReduction="10000"/>
          </a:bodyPr>
          <a:lstStyle/>
          <a:p>
            <a:pPr marL="514350" indent="-514350">
              <a:buFont typeface="+mj-lt"/>
              <a:buAutoNum type="arabicPeriod"/>
            </a:pPr>
            <a:r>
              <a:rPr lang="en-US" sz="2000" dirty="0"/>
              <a:t>Paul Nikolich Chair, Stephen McCann Recording Secretary</a:t>
            </a:r>
          </a:p>
          <a:p>
            <a:pPr marL="514350" indent="-514350">
              <a:buFont typeface="+mj-lt"/>
              <a:buAutoNum type="arabicPeriod"/>
            </a:pPr>
            <a:r>
              <a:rPr lang="en-US" sz="2000" dirty="0"/>
              <a:t>Draft agenda:</a:t>
            </a:r>
          </a:p>
          <a:p>
            <a:pPr marL="457200" lvl="1" indent="0">
              <a:buNone/>
            </a:pPr>
            <a:r>
              <a:rPr lang="en-US" sz="1200" dirty="0">
                <a:solidFill>
                  <a:srgbClr val="0000EE"/>
                </a:solidFill>
                <a:effectLst/>
                <a:latin typeface="Arial" panose="020B0604020202020204" pitchFamily="34" charset="0"/>
                <a:hlinkClick r:id="rId2"/>
              </a:rPr>
              <a:t>https://mentor.ieee.org/802-ec/dcn/24/ec-24-0228-01-00EC-nov-2024-workshop-agenda.xlsx</a:t>
            </a:r>
            <a:endParaRPr lang="en-US" sz="1800" dirty="0"/>
          </a:p>
          <a:p>
            <a:pPr marL="457200" indent="-457200">
              <a:buFont typeface="+mj-lt"/>
              <a:buAutoNum type="arabicPeriod"/>
            </a:pPr>
            <a:r>
              <a:rPr lang="en-US" sz="2000" dirty="0"/>
              <a:t>Short term topic (under 2 year)</a:t>
            </a:r>
          </a:p>
          <a:p>
            <a:pPr marL="914400" lvl="1" indent="-457200">
              <a:buFont typeface="+mj-lt"/>
              <a:buAutoNum type="arabicPeriod"/>
            </a:pPr>
            <a:r>
              <a:rPr lang="en-US" sz="1800" dirty="0"/>
              <a:t>Attendance requirements – in person vs remote. 		</a:t>
            </a:r>
            <a:r>
              <a:rPr lang="en-US" sz="1800" dirty="0">
                <a:highlight>
                  <a:srgbClr val="FFFF00"/>
                </a:highlight>
              </a:rPr>
              <a:t>Law</a:t>
            </a:r>
          </a:p>
          <a:p>
            <a:pPr marL="914400" lvl="1" indent="-457200">
              <a:buFont typeface="+mj-lt"/>
              <a:buAutoNum type="arabicPeriod"/>
            </a:pPr>
            <a:r>
              <a:rPr lang="en-US" sz="1800" dirty="0"/>
              <a:t>Improving quality and resiliency of mixed-mode experience. 	</a:t>
            </a:r>
            <a:r>
              <a:rPr lang="en-US" sz="1800" dirty="0" err="1">
                <a:highlight>
                  <a:srgbClr val="FFFF00"/>
                </a:highlight>
              </a:rPr>
              <a:t>Potterf</a:t>
            </a:r>
            <a:r>
              <a:rPr lang="en-US" sz="1800" dirty="0">
                <a:highlight>
                  <a:srgbClr val="FFFF00"/>
                </a:highlight>
              </a:rPr>
              <a:t>/Zimmerman</a:t>
            </a:r>
          </a:p>
          <a:p>
            <a:pPr marL="914400" lvl="1" indent="-457200">
              <a:buFont typeface="+mj-lt"/>
              <a:buAutoNum type="arabicPeriod"/>
            </a:pPr>
            <a:r>
              <a:rPr lang="en-US" sz="1800" dirty="0"/>
              <a:t>Maintain/improve existing SW platforms: </a:t>
            </a:r>
            <a:br>
              <a:rPr lang="en-US" sz="1800" dirty="0"/>
            </a:br>
            <a:r>
              <a:rPr lang="en-US" sz="1800" dirty="0"/>
              <a:t>Web pages, Mentor, IMAT, email archive, calendar, Grouper, etc. 	</a:t>
            </a:r>
            <a:r>
              <a:rPr lang="en-US" sz="1800" dirty="0" err="1">
                <a:highlight>
                  <a:srgbClr val="FFFF00"/>
                </a:highlight>
              </a:rPr>
              <a:t>Potterf</a:t>
            </a:r>
            <a:endParaRPr lang="en-US" sz="1800" dirty="0">
              <a:highlight>
                <a:srgbClr val="FFFF00"/>
              </a:highlight>
            </a:endParaRPr>
          </a:p>
          <a:p>
            <a:pPr marL="914400" lvl="1" indent="-457200">
              <a:buFont typeface="+mj-lt"/>
              <a:buAutoNum type="arabicPeriod"/>
            </a:pPr>
            <a:r>
              <a:rPr lang="en-US" sz="1800" dirty="0"/>
              <a:t>Initiate additional IEEE 802 Milestone activities. 		</a:t>
            </a:r>
            <a:r>
              <a:rPr lang="en-US" sz="1800" dirty="0">
                <a:highlight>
                  <a:srgbClr val="FFFF00"/>
                </a:highlight>
              </a:rPr>
              <a:t>Nikolich</a:t>
            </a:r>
          </a:p>
          <a:p>
            <a:pPr marL="914400" lvl="1" indent="-457200">
              <a:buFont typeface="+mj-lt"/>
              <a:buAutoNum type="arabicPeriod"/>
            </a:pPr>
            <a:r>
              <a:rPr lang="en-US" sz="1800" strike="sngStrike" dirty="0"/>
              <a:t>Improve collaboration with Computer Society.			Au</a:t>
            </a:r>
          </a:p>
          <a:p>
            <a:pPr marL="457200" indent="-457200">
              <a:buFont typeface="+mj-lt"/>
              <a:buAutoNum type="arabicPeriod"/>
            </a:pPr>
            <a:r>
              <a:rPr lang="en-US" sz="2000" dirty="0"/>
              <a:t>Long term (greater than 2 year)</a:t>
            </a:r>
          </a:p>
          <a:p>
            <a:pPr marL="914400" lvl="1" indent="-457200">
              <a:buFont typeface="+mj-lt"/>
              <a:buAutoNum type="arabicPeriod"/>
            </a:pPr>
            <a:r>
              <a:rPr lang="en-US" sz="1800" dirty="0"/>
              <a:t>Revisit 802 LMSC Scope					</a:t>
            </a:r>
            <a:r>
              <a:rPr lang="en-US" sz="1800" dirty="0" err="1">
                <a:highlight>
                  <a:srgbClr val="FFFF00"/>
                </a:highlight>
              </a:rPr>
              <a:t>Gilb</a:t>
            </a:r>
            <a:endParaRPr lang="en-US" sz="1800" dirty="0">
              <a:highlight>
                <a:srgbClr val="FFFF00"/>
              </a:highlight>
            </a:endParaRPr>
          </a:p>
          <a:p>
            <a:pPr marL="914400" lvl="1" indent="-457200">
              <a:buFont typeface="+mj-lt"/>
              <a:buAutoNum type="arabicPeriod"/>
            </a:pPr>
            <a:r>
              <a:rPr lang="en-US" sz="1800" dirty="0"/>
              <a:t>Leadership succession planning and participant support.	</a:t>
            </a:r>
            <a:r>
              <a:rPr lang="en-US" sz="1800" dirty="0" err="1">
                <a:highlight>
                  <a:srgbClr val="FFFF00"/>
                </a:highlight>
              </a:rPr>
              <a:t>Halasz</a:t>
            </a:r>
            <a:endParaRPr lang="en-US" sz="1800" dirty="0">
              <a:highlight>
                <a:srgbClr val="FFFF00"/>
              </a:highlight>
            </a:endParaRPr>
          </a:p>
          <a:p>
            <a:pPr marL="914400" lvl="1" indent="-457200">
              <a:buFont typeface="+mj-lt"/>
              <a:buAutoNum type="arabicPeriod"/>
            </a:pPr>
            <a:r>
              <a:rPr lang="en-US" sz="1800" dirty="0"/>
              <a:t>Collaborative activities with other SDOs, Alliances, SIGs, etc.	</a:t>
            </a:r>
            <a:r>
              <a:rPr lang="en-US" sz="1800" dirty="0" err="1">
                <a:highlight>
                  <a:srgbClr val="FFFF00"/>
                </a:highlight>
              </a:rPr>
              <a:t>Baykas</a:t>
            </a:r>
            <a:endParaRPr lang="en-US" sz="1800" dirty="0">
              <a:highlight>
                <a:srgbClr val="FFFF00"/>
              </a:highlight>
            </a:endParaRPr>
          </a:p>
          <a:p>
            <a:pPr marL="914400" lvl="1" indent="-457200">
              <a:buFont typeface="+mj-lt"/>
              <a:buAutoNum type="arabicPeriod"/>
            </a:pPr>
            <a:r>
              <a:rPr lang="en-US" sz="1800" dirty="0"/>
              <a:t>Discuss permissible commercial activities.			</a:t>
            </a:r>
            <a:r>
              <a:rPr lang="en-US" sz="1800" dirty="0">
                <a:highlight>
                  <a:srgbClr val="FFFF00"/>
                </a:highlight>
              </a:rPr>
              <a:t>Yee</a:t>
            </a:r>
          </a:p>
          <a:p>
            <a:pPr marL="914400" lvl="1" indent="-457200">
              <a:buFont typeface="+mj-lt"/>
              <a:buAutoNum type="arabicPeriod"/>
            </a:pPr>
            <a:r>
              <a:rPr lang="en-US" sz="1800" dirty="0"/>
              <a:t>Improve recognition of exceptional performance 		Powell</a:t>
            </a:r>
          </a:p>
          <a:p>
            <a:pPr marL="514350" indent="-514350">
              <a:buFont typeface="+mj-lt"/>
              <a:buAutoNum type="arabicPeriod"/>
            </a:pPr>
            <a:r>
              <a:rPr lang="en-US" sz="2000" dirty="0"/>
              <a:t>Logistics – 0700 to 1700 PST Saturday 16 November 2024	</a:t>
            </a:r>
            <a:r>
              <a:rPr lang="en-US" sz="2000" dirty="0" err="1"/>
              <a:t>Rosdahl</a:t>
            </a:r>
            <a:endParaRPr lang="en-US" sz="2000" dirty="0"/>
          </a:p>
        </p:txBody>
      </p:sp>
      <p:sp>
        <p:nvSpPr>
          <p:cNvPr id="5" name="Slide Number Placeholder 4">
            <a:extLst>
              <a:ext uri="{FF2B5EF4-FFF2-40B4-BE49-F238E27FC236}">
                <a16:creationId xmlns:a16="http://schemas.microsoft.com/office/drawing/2014/main" id="{CF1CC6DC-DA9C-8491-E1BC-AE9E188244C3}"/>
              </a:ext>
            </a:extLst>
          </p:cNvPr>
          <p:cNvSpPr>
            <a:spLocks noGrp="1"/>
          </p:cNvSpPr>
          <p:nvPr>
            <p:ph type="sldNum" sz="quarter" idx="12"/>
          </p:nvPr>
        </p:nvSpPr>
        <p:spPr/>
        <p:txBody>
          <a:bodyPr/>
          <a:lstStyle/>
          <a:p>
            <a:fld id="{A15D62C8-13A7-47D4-92EE-A5B95BB019BB}" type="slidenum">
              <a:rPr lang="en-US" smtClean="0"/>
              <a:t>6</a:t>
            </a:fld>
            <a:endParaRPr lang="en-US"/>
          </a:p>
        </p:txBody>
      </p:sp>
    </p:spTree>
    <p:extLst>
      <p:ext uri="{BB962C8B-B14F-4D97-AF65-F5344CB8AC3E}">
        <p14:creationId xmlns:p14="http://schemas.microsoft.com/office/powerpoint/2010/main" val="177482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75ABB05-4DB4-6CB2-D44C-6E6AD6581202}"/>
              </a:ext>
            </a:extLst>
          </p:cNvPr>
          <p:cNvPicPr>
            <a:picLocks noChangeAspect="1"/>
          </p:cNvPicPr>
          <p:nvPr/>
        </p:nvPicPr>
        <p:blipFill>
          <a:blip r:embed="rId2"/>
          <a:stretch>
            <a:fillRect/>
          </a:stretch>
        </p:blipFill>
        <p:spPr>
          <a:xfrm>
            <a:off x="1802296" y="-18449"/>
            <a:ext cx="8547652" cy="6862977"/>
          </a:xfrm>
          <a:prstGeom prst="rect">
            <a:avLst/>
          </a:prstGeom>
        </p:spPr>
      </p:pic>
      <p:sp>
        <p:nvSpPr>
          <p:cNvPr id="6" name="Slide Number Placeholder 5">
            <a:extLst>
              <a:ext uri="{FF2B5EF4-FFF2-40B4-BE49-F238E27FC236}">
                <a16:creationId xmlns:a16="http://schemas.microsoft.com/office/drawing/2014/main" id="{EE0B878B-DCB1-80DA-2098-7C5067DDE902}"/>
              </a:ext>
            </a:extLst>
          </p:cNvPr>
          <p:cNvSpPr>
            <a:spLocks noGrp="1"/>
          </p:cNvSpPr>
          <p:nvPr>
            <p:ph type="sldNum" sz="quarter" idx="12"/>
          </p:nvPr>
        </p:nvSpPr>
        <p:spPr/>
        <p:txBody>
          <a:bodyPr/>
          <a:lstStyle/>
          <a:p>
            <a:fld id="{5C43C982-941C-4576-818E-51CF58479333}" type="slidenum">
              <a:rPr lang="en-US" smtClean="0"/>
              <a:t>7</a:t>
            </a:fld>
            <a:endParaRPr lang="en-US"/>
          </a:p>
        </p:txBody>
      </p:sp>
    </p:spTree>
    <p:extLst>
      <p:ext uri="{BB962C8B-B14F-4D97-AF65-F5344CB8AC3E}">
        <p14:creationId xmlns:p14="http://schemas.microsoft.com/office/powerpoint/2010/main" val="2501913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6B6117-E5C9-43E8-F5FF-C8206E681649}"/>
              </a:ext>
            </a:extLst>
          </p:cNvPr>
          <p:cNvPicPr>
            <a:picLocks noChangeAspect="1"/>
          </p:cNvPicPr>
          <p:nvPr/>
        </p:nvPicPr>
        <p:blipFill>
          <a:blip r:embed="rId2"/>
          <a:stretch>
            <a:fillRect/>
          </a:stretch>
        </p:blipFill>
        <p:spPr>
          <a:xfrm>
            <a:off x="958214" y="291548"/>
            <a:ext cx="10308122" cy="6294782"/>
          </a:xfrm>
          <a:prstGeom prst="rect">
            <a:avLst/>
          </a:prstGeom>
        </p:spPr>
      </p:pic>
      <p:sp>
        <p:nvSpPr>
          <p:cNvPr id="5" name="Slide Number Placeholder 4">
            <a:extLst>
              <a:ext uri="{FF2B5EF4-FFF2-40B4-BE49-F238E27FC236}">
                <a16:creationId xmlns:a16="http://schemas.microsoft.com/office/drawing/2014/main" id="{BDB16B3A-0C85-72B7-A348-5C1147BCFA1A}"/>
              </a:ext>
            </a:extLst>
          </p:cNvPr>
          <p:cNvSpPr>
            <a:spLocks noGrp="1"/>
          </p:cNvSpPr>
          <p:nvPr>
            <p:ph type="sldNum" sz="quarter" idx="12"/>
          </p:nvPr>
        </p:nvSpPr>
        <p:spPr/>
        <p:txBody>
          <a:bodyPr/>
          <a:lstStyle/>
          <a:p>
            <a:fld id="{5C43C982-941C-4576-818E-51CF58479333}" type="slidenum">
              <a:rPr lang="en-US" smtClean="0"/>
              <a:t>8</a:t>
            </a:fld>
            <a:endParaRPr lang="en-US"/>
          </a:p>
        </p:txBody>
      </p:sp>
    </p:spTree>
    <p:extLst>
      <p:ext uri="{BB962C8B-B14F-4D97-AF65-F5344CB8AC3E}">
        <p14:creationId xmlns:p14="http://schemas.microsoft.com/office/powerpoint/2010/main" val="242875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99A3E-A0CA-D8C7-F8AA-9F43E03FD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B1A077-62C0-8B91-C661-A5ABADDABFE7}"/>
              </a:ext>
            </a:extLst>
          </p:cNvPr>
          <p:cNvSpPr>
            <a:spLocks noGrp="1"/>
          </p:cNvSpPr>
          <p:nvPr>
            <p:ph type="title"/>
          </p:nvPr>
        </p:nvSpPr>
        <p:spPr/>
        <p:txBody>
          <a:bodyPr/>
          <a:lstStyle/>
          <a:p>
            <a:r>
              <a:rPr lang="en-US" dirty="0"/>
              <a:t>4.0 Summary of Previous Meetings</a:t>
            </a:r>
          </a:p>
        </p:txBody>
      </p:sp>
      <p:sp>
        <p:nvSpPr>
          <p:cNvPr id="3" name="Content Placeholder 2">
            <a:extLst>
              <a:ext uri="{FF2B5EF4-FFF2-40B4-BE49-F238E27FC236}">
                <a16:creationId xmlns:a16="http://schemas.microsoft.com/office/drawing/2014/main" id="{89C9873E-B0F2-CF70-7D37-5DC019FF44E5}"/>
              </a:ext>
            </a:extLst>
          </p:cNvPr>
          <p:cNvSpPr>
            <a:spLocks noGrp="1"/>
          </p:cNvSpPr>
          <p:nvPr>
            <p:ph idx="1"/>
          </p:nvPr>
        </p:nvSpPr>
        <p:spPr/>
        <p:txBody>
          <a:bodyPr/>
          <a:lstStyle/>
          <a:p>
            <a:r>
              <a:rPr lang="en-US" dirty="0"/>
              <a:t>16JUL2022, 	Montreal, Zimmerman/Rolf</a:t>
            </a:r>
          </a:p>
          <a:p>
            <a:r>
              <a:rPr lang="en-US" dirty="0"/>
              <a:t>18JUL2018, 	San Diego, </a:t>
            </a:r>
            <a:r>
              <a:rPr lang="en-US" dirty="0" err="1"/>
              <a:t>Gilb</a:t>
            </a:r>
            <a:r>
              <a:rPr lang="en-US" dirty="0"/>
              <a:t>/</a:t>
            </a:r>
            <a:r>
              <a:rPr lang="en-US" dirty="0" err="1"/>
              <a:t>D’Ambrosia</a:t>
            </a:r>
            <a:endParaRPr lang="en-US" dirty="0"/>
          </a:p>
          <a:p>
            <a:r>
              <a:rPr lang="en-US" dirty="0"/>
              <a:t>16NOV2013, 	Dallas, Stephens/Stephens</a:t>
            </a:r>
          </a:p>
          <a:p>
            <a:r>
              <a:rPr lang="en-US" dirty="0"/>
              <a:t>17NOV2012, 	San Antonio, Marks/</a:t>
            </a:r>
            <a:r>
              <a:rPr lang="en-US" dirty="0" err="1"/>
              <a:t>Shellhammer</a:t>
            </a:r>
            <a:endParaRPr lang="en-US" dirty="0"/>
          </a:p>
          <a:p>
            <a:r>
              <a:rPr lang="en-US" dirty="0"/>
              <a:t>July 2009, 		San Francisco, Thompson and </a:t>
            </a:r>
            <a:r>
              <a:rPr lang="en-US" dirty="0" err="1"/>
              <a:t>Gilb</a:t>
            </a:r>
            <a:endParaRPr lang="en-US" dirty="0"/>
          </a:p>
        </p:txBody>
      </p:sp>
      <p:sp>
        <p:nvSpPr>
          <p:cNvPr id="4" name="Slide Number Placeholder 3">
            <a:extLst>
              <a:ext uri="{FF2B5EF4-FFF2-40B4-BE49-F238E27FC236}">
                <a16:creationId xmlns:a16="http://schemas.microsoft.com/office/drawing/2014/main" id="{1F14BABC-3A43-DBA7-89C4-869F8BAA030B}"/>
              </a:ext>
            </a:extLst>
          </p:cNvPr>
          <p:cNvSpPr>
            <a:spLocks noGrp="1"/>
          </p:cNvSpPr>
          <p:nvPr>
            <p:ph type="sldNum" sz="quarter"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582057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1117</TotalTime>
  <Words>4076</Words>
  <Application>Microsoft Office PowerPoint</Application>
  <PresentationFormat>Widescreen</PresentationFormat>
  <Paragraphs>231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Times New Roman</vt:lpstr>
      <vt:lpstr>Office Theme</vt:lpstr>
      <vt:lpstr>IEEE 802 LMSC Workshop</vt:lpstr>
      <vt:lpstr>2.0 Participant behavior in IEEE-SA activities is guided by the IEEE Codes of Ethics &amp; Conduct</vt:lpstr>
      <vt:lpstr>2.0 Participants in the IEEE-SA “individual process” shall act independently of others, including employers</vt:lpstr>
      <vt:lpstr>2.0 IEEE-SA standards activities shall allow the fair &amp; equitable consideration of all viewpoints</vt:lpstr>
      <vt:lpstr>3.0 Announcements from the Chair</vt:lpstr>
      <vt:lpstr>Workshop Topics</vt:lpstr>
      <vt:lpstr>PowerPoint Presentation</vt:lpstr>
      <vt:lpstr>PowerPoint Presentation</vt:lpstr>
      <vt:lpstr>4.0 Summary of Previous Meetings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17NOV2012, San Antonio, Marks/Shellhammer</vt:lpstr>
      <vt:lpstr>17NOV2012, San Antonio, Marks/Shellhammer</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16</cp:revision>
  <dcterms:created xsi:type="dcterms:W3CDTF">2024-11-15T18:30:37Z</dcterms:created>
  <dcterms:modified xsi:type="dcterms:W3CDTF">2024-11-16T15:34:44Z</dcterms:modified>
</cp:coreProperties>
</file>