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7"/>
  </p:notesMasterIdLst>
  <p:handoutMasterIdLst>
    <p:handoutMasterId r:id="rId268"/>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612" r:id="rId45"/>
    <p:sldId id="2610" r:id="rId46"/>
    <p:sldId id="2648" r:id="rId47"/>
    <p:sldId id="2655" r:id="rId48"/>
    <p:sldId id="2676" r:id="rId49"/>
    <p:sldId id="2685" r:id="rId50"/>
    <p:sldId id="2702" r:id="rId51"/>
    <p:sldId id="2682" r:id="rId52"/>
    <p:sldId id="2703" r:id="rId53"/>
    <p:sldId id="2716" r:id="rId54"/>
    <p:sldId id="2710" r:id="rId55"/>
    <p:sldId id="2718" r:id="rId56"/>
    <p:sldId id="2008" r:id="rId57"/>
    <p:sldId id="2291" r:id="rId58"/>
    <p:sldId id="2552" r:id="rId59"/>
    <p:sldId id="2700" r:id="rId60"/>
    <p:sldId id="2293" r:id="rId61"/>
    <p:sldId id="2715" r:id="rId62"/>
    <p:sldId id="2354" r:id="rId63"/>
    <p:sldId id="2294" r:id="rId64"/>
    <p:sldId id="2719" r:id="rId65"/>
    <p:sldId id="2560" r:id="rId66"/>
    <p:sldId id="2627" r:id="rId67"/>
    <p:sldId id="2562" r:id="rId68"/>
    <p:sldId id="2561" r:id="rId69"/>
    <p:sldId id="2622" r:id="rId70"/>
    <p:sldId id="2564" r:id="rId71"/>
    <p:sldId id="2466" r:id="rId72"/>
    <p:sldId id="2467" r:id="rId73"/>
    <p:sldId id="2725" r:id="rId74"/>
    <p:sldId id="2670" r:id="rId75"/>
    <p:sldId id="2671" r:id="rId76"/>
    <p:sldId id="2336" r:id="rId77"/>
    <p:sldId id="2708" r:id="rId78"/>
    <p:sldId id="2714" r:id="rId79"/>
    <p:sldId id="2726" r:id="rId80"/>
    <p:sldId id="1376" r:id="rId81"/>
    <p:sldId id="2727" r:id="rId82"/>
    <p:sldId id="619" r:id="rId83"/>
    <p:sldId id="621" r:id="rId84"/>
    <p:sldId id="1561" r:id="rId85"/>
    <p:sldId id="1555" r:id="rId86"/>
    <p:sldId id="1601" r:id="rId87"/>
    <p:sldId id="1585" r:id="rId88"/>
    <p:sldId id="1586" r:id="rId89"/>
    <p:sldId id="1587" r:id="rId90"/>
    <p:sldId id="1588" r:id="rId91"/>
    <p:sldId id="1589" r:id="rId92"/>
    <p:sldId id="1590" r:id="rId93"/>
    <p:sldId id="1771" r:id="rId94"/>
    <p:sldId id="1772" r:id="rId95"/>
    <p:sldId id="1591" r:id="rId96"/>
    <p:sldId id="1592" r:id="rId97"/>
    <p:sldId id="1593" r:id="rId98"/>
    <p:sldId id="1594" r:id="rId99"/>
    <p:sldId id="1595" r:id="rId100"/>
    <p:sldId id="1596" r:id="rId101"/>
    <p:sldId id="1597" r:id="rId102"/>
    <p:sldId id="1598" r:id="rId103"/>
    <p:sldId id="1599" r:id="rId104"/>
    <p:sldId id="1600" r:id="rId105"/>
    <p:sldId id="1628" r:id="rId106"/>
    <p:sldId id="1638" r:id="rId107"/>
    <p:sldId id="1725" r:id="rId108"/>
    <p:sldId id="1726" r:id="rId109"/>
    <p:sldId id="1947" r:id="rId110"/>
    <p:sldId id="1975" r:id="rId111"/>
    <p:sldId id="1976" r:id="rId112"/>
    <p:sldId id="1977" r:id="rId113"/>
    <p:sldId id="2039" r:id="rId114"/>
    <p:sldId id="2060" r:id="rId115"/>
    <p:sldId id="2061" r:id="rId116"/>
    <p:sldId id="2097" r:id="rId117"/>
    <p:sldId id="2103" r:id="rId118"/>
    <p:sldId id="2063" r:id="rId119"/>
    <p:sldId id="2064" r:id="rId120"/>
    <p:sldId id="2065" r:id="rId121"/>
    <p:sldId id="2066" r:id="rId122"/>
    <p:sldId id="2067" r:id="rId123"/>
    <p:sldId id="2068" r:id="rId124"/>
    <p:sldId id="2069" r:id="rId125"/>
    <p:sldId id="2146" r:id="rId126"/>
    <p:sldId id="2147" r:id="rId127"/>
    <p:sldId id="2148" r:id="rId128"/>
    <p:sldId id="2158" r:id="rId129"/>
    <p:sldId id="2159" r:id="rId130"/>
    <p:sldId id="2157" r:id="rId131"/>
    <p:sldId id="2160" r:id="rId132"/>
    <p:sldId id="2216" r:id="rId133"/>
    <p:sldId id="2217" r:id="rId134"/>
    <p:sldId id="2219" r:id="rId135"/>
    <p:sldId id="2238" r:id="rId136"/>
    <p:sldId id="2239" r:id="rId137"/>
    <p:sldId id="2240" r:id="rId138"/>
    <p:sldId id="2242" r:id="rId139"/>
    <p:sldId id="2263" r:id="rId140"/>
    <p:sldId id="2276" r:id="rId141"/>
    <p:sldId id="2277" r:id="rId142"/>
    <p:sldId id="2278" r:id="rId143"/>
    <p:sldId id="2281" r:id="rId144"/>
    <p:sldId id="2282" r:id="rId145"/>
    <p:sldId id="2283" r:id="rId146"/>
    <p:sldId id="2284" r:id="rId147"/>
    <p:sldId id="2318" r:id="rId148"/>
    <p:sldId id="2329" r:id="rId149"/>
    <p:sldId id="2356" r:id="rId150"/>
    <p:sldId id="1701" r:id="rId151"/>
    <p:sldId id="1969" r:id="rId152"/>
    <p:sldId id="2112" r:id="rId153"/>
    <p:sldId id="1965" r:id="rId154"/>
    <p:sldId id="2114" r:id="rId155"/>
    <p:sldId id="1705" r:id="rId156"/>
    <p:sldId id="1706" r:id="rId157"/>
    <p:sldId id="1707" r:id="rId158"/>
    <p:sldId id="2113" r:id="rId159"/>
    <p:sldId id="2037" r:id="rId160"/>
    <p:sldId id="2431" r:id="rId161"/>
    <p:sldId id="2429" r:id="rId162"/>
    <p:sldId id="2436" r:id="rId163"/>
    <p:sldId id="1968" r:id="rId164"/>
    <p:sldId id="2104" r:id="rId165"/>
    <p:sldId id="2317" r:id="rId166"/>
    <p:sldId id="1967" r:id="rId167"/>
    <p:sldId id="2167" r:id="rId168"/>
    <p:sldId id="2351" r:id="rId169"/>
    <p:sldId id="2333" r:id="rId170"/>
    <p:sldId id="2335" r:id="rId171"/>
    <p:sldId id="2334" r:id="rId172"/>
    <p:sldId id="2352" r:id="rId173"/>
    <p:sldId id="2218" r:id="rId174"/>
    <p:sldId id="1945" r:id="rId175"/>
    <p:sldId id="2071" r:id="rId176"/>
    <p:sldId id="2036" r:id="rId177"/>
    <p:sldId id="2323" r:id="rId178"/>
    <p:sldId id="2353" r:id="rId179"/>
    <p:sldId id="2332" r:id="rId180"/>
    <p:sldId id="2437" r:id="rId181"/>
    <p:sldId id="2426" r:id="rId182"/>
    <p:sldId id="2427" r:id="rId183"/>
    <p:sldId id="2328" r:id="rId184"/>
    <p:sldId id="2563" r:id="rId185"/>
    <p:sldId id="2355" r:id="rId186"/>
    <p:sldId id="2461" r:id="rId187"/>
    <p:sldId id="2460" r:id="rId188"/>
    <p:sldId id="2463" r:id="rId189"/>
    <p:sldId id="2609" r:id="rId190"/>
    <p:sldId id="2481" r:id="rId191"/>
    <p:sldId id="2482" r:id="rId192"/>
    <p:sldId id="2485" r:id="rId193"/>
    <p:sldId id="2486" r:id="rId194"/>
    <p:sldId id="2644" r:id="rId195"/>
    <p:sldId id="2707" r:id="rId196"/>
    <p:sldId id="2464" r:id="rId197"/>
    <p:sldId id="2483" r:id="rId198"/>
    <p:sldId id="2672" r:id="rId199"/>
    <p:sldId id="2651" r:id="rId200"/>
    <p:sldId id="2489" r:id="rId201"/>
    <p:sldId id="2556" r:id="rId202"/>
    <p:sldId id="2653" r:id="rId203"/>
    <p:sldId id="2647" r:id="rId204"/>
    <p:sldId id="2657" r:id="rId205"/>
    <p:sldId id="2658" r:id="rId206"/>
    <p:sldId id="2660" r:id="rId207"/>
    <p:sldId id="2659" r:id="rId208"/>
    <p:sldId id="2621" r:id="rId209"/>
    <p:sldId id="2637" r:id="rId210"/>
    <p:sldId id="2638" r:id="rId211"/>
    <p:sldId id="2639" r:id="rId212"/>
    <p:sldId id="2640" r:id="rId213"/>
    <p:sldId id="2641" r:id="rId214"/>
    <p:sldId id="2642" r:id="rId215"/>
    <p:sldId id="2643" r:id="rId216"/>
    <p:sldId id="2661" r:id="rId217"/>
    <p:sldId id="2678" r:id="rId218"/>
    <p:sldId id="2679" r:id="rId219"/>
    <p:sldId id="2680" r:id="rId220"/>
    <p:sldId id="2663" r:id="rId221"/>
    <p:sldId id="2720" r:id="rId222"/>
    <p:sldId id="2721" r:id="rId223"/>
    <p:sldId id="1708" r:id="rId224"/>
    <p:sldId id="2524" r:id="rId225"/>
    <p:sldId id="2548" r:id="rId226"/>
    <p:sldId id="1709" r:id="rId227"/>
    <p:sldId id="1710" r:id="rId228"/>
    <p:sldId id="1790" r:id="rId229"/>
    <p:sldId id="2199" r:id="rId230"/>
    <p:sldId id="2319" r:id="rId231"/>
    <p:sldId id="2320" r:id="rId232"/>
    <p:sldId id="2321" r:id="rId233"/>
    <p:sldId id="2635" r:id="rId234"/>
    <p:sldId id="2665" r:id="rId235"/>
    <p:sldId id="2666" r:id="rId236"/>
    <p:sldId id="2667" r:id="rId237"/>
    <p:sldId id="2668" r:id="rId238"/>
    <p:sldId id="2674" r:id="rId239"/>
    <p:sldId id="2605" r:id="rId240"/>
    <p:sldId id="2711" r:id="rId241"/>
    <p:sldId id="2712" r:id="rId242"/>
    <p:sldId id="2713" r:id="rId243"/>
    <p:sldId id="2704" r:id="rId244"/>
    <p:sldId id="2705" r:id="rId245"/>
    <p:sldId id="2706" r:id="rId246"/>
    <p:sldId id="2717" r:id="rId247"/>
    <p:sldId id="2324" r:id="rId248"/>
    <p:sldId id="1375" r:id="rId249"/>
    <p:sldId id="2559" r:id="rId250"/>
    <p:sldId id="2623" r:id="rId251"/>
    <p:sldId id="2624" r:id="rId252"/>
    <p:sldId id="2625" r:id="rId253"/>
    <p:sldId id="2626" r:id="rId254"/>
    <p:sldId id="2570" r:id="rId255"/>
    <p:sldId id="2571" r:id="rId256"/>
    <p:sldId id="2572" r:id="rId257"/>
    <p:sldId id="2331" r:id="rId258"/>
    <p:sldId id="2724" r:id="rId259"/>
    <p:sldId id="2649" r:id="rId260"/>
    <p:sldId id="2722" r:id="rId261"/>
    <p:sldId id="2723" r:id="rId262"/>
    <p:sldId id="2709" r:id="rId263"/>
    <p:sldId id="2438" r:id="rId264"/>
    <p:sldId id="2611" r:id="rId265"/>
    <p:sldId id="2675" r:id="rId26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203</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802.ec-24/0294r00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86"/>
            <a:ext cx="12984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January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934734c0d4529700c77f65520b887e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292-00-JTC1-minutes-of-mixed-mode-meeting-in-november-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292-00-JTC1-minutes-of-mixed-mode-meeting-in-november-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January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14 January 2025 in the PM2 slot in Kobe, Hyogo, JP</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14 January 2025</a:t>
            </a:r>
            <a:br>
              <a:rPr lang="en-US" sz="1600" b="1" dirty="0">
                <a:latin typeface="+mj-lt"/>
              </a:rPr>
            </a:br>
            <a:r>
              <a:rPr lang="en-US" sz="1600" b="1" dirty="0">
                <a:latin typeface="+mj-lt"/>
              </a:rPr>
              <a:t>@ 4:00 pm (PST)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solidFill>
                  <a:srgbClr val="FF0000"/>
                </a:solidFill>
                <a:effectLst/>
                <a:latin typeface="+mj-lt"/>
                <a:hlinkClick r:id="rId3"/>
              </a:rPr>
              <a:t>https://ieeesa.webex.com/ieeesa/j.php?MTID=m934734c0d4529700c77f65520b887e00</a:t>
            </a:r>
            <a:endParaRPr kumimoji="0" lang="en-US" sz="1600" i="0" u="none" strike="noStrike" cap="none" normalizeH="0" baseline="0" dirty="0">
              <a:ln>
                <a:noFill/>
              </a:ln>
              <a:solidFill>
                <a:srgbClr val="FF0000"/>
              </a:solidFill>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2331 362 4928</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(not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November 2024 (</a:t>
            </a:r>
            <a:r>
              <a:rPr lang="en-AU" dirty="0">
                <a:solidFill>
                  <a:srgbClr val="FF0000"/>
                </a:solidFill>
                <a:hlinkClick r:id="rId3"/>
              </a:rPr>
              <a:t>ec-24/0292r00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116</a:t>
            </a:fld>
            <a:endParaRPr lang="en-US"/>
          </a:p>
        </p:txBody>
      </p:sp>
    </p:spTree>
    <p:extLst>
      <p:ext uri="{BB962C8B-B14F-4D97-AF65-F5344CB8AC3E}">
        <p14:creationId xmlns:p14="http://schemas.microsoft.com/office/powerpoint/2010/main" val="18392705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117</a:t>
            </a:fld>
            <a:endParaRPr lang="en-US"/>
          </a:p>
        </p:txBody>
      </p:sp>
    </p:spTree>
    <p:extLst>
      <p:ext uri="{BB962C8B-B14F-4D97-AF65-F5344CB8AC3E}">
        <p14:creationId xmlns:p14="http://schemas.microsoft.com/office/powerpoint/2010/main" val="36632216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January 2024, as documented on slide 11 of ec-24/0294r00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11689304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23739555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22846302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6768620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8368451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8794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November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November 2024, as documented in </a:t>
            </a:r>
            <a:r>
              <a:rPr lang="en-AU" i="1" dirty="0">
                <a:hlinkClick r:id="rId3"/>
              </a:rPr>
              <a:t>ec-24/0292r00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4268506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4201883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4251679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33676144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770857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422320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405875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40066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0292585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153001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41389489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7713177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066224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704783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57531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236521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4826055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2521768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1514962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87490177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632932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27065229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1455639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2048370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5498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327067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1147923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7074230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5280793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148318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73529566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0194864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8643447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20571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049821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2224812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46292715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7294402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8003847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5473442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9096092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9996347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9243832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55252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110 standards through the PSDO adoption process, with 27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786190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1100134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4297316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83338930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16926373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499454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3944951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574700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4687464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8357677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189</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24812210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34313464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395229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6175289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194</a:t>
            </a:fld>
            <a:endParaRPr lang="en-US"/>
          </a:p>
        </p:txBody>
      </p:sp>
    </p:spTree>
    <p:extLst>
      <p:ext uri="{BB962C8B-B14F-4D97-AF65-F5344CB8AC3E}">
        <p14:creationId xmlns:p14="http://schemas.microsoft.com/office/powerpoint/2010/main" val="32599968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195</a:t>
            </a:fld>
            <a:endParaRPr lang="en-US"/>
          </a:p>
        </p:txBody>
      </p:sp>
    </p:spTree>
    <p:extLst>
      <p:ext uri="{BB962C8B-B14F-4D97-AF65-F5344CB8AC3E}">
        <p14:creationId xmlns:p14="http://schemas.microsoft.com/office/powerpoint/2010/main" val="123050021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7554827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23423836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198</a:t>
            </a:fld>
            <a:endParaRPr lang="en-US"/>
          </a:p>
        </p:txBody>
      </p:sp>
    </p:spTree>
    <p:extLst>
      <p:ext uri="{BB962C8B-B14F-4D97-AF65-F5344CB8AC3E}">
        <p14:creationId xmlns:p14="http://schemas.microsoft.com/office/powerpoint/2010/main" val="1812587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416592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January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201</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202</a:t>
            </a:fld>
            <a:endParaRPr lang="en-US"/>
          </a:p>
        </p:txBody>
      </p:sp>
    </p:spTree>
    <p:extLst>
      <p:ext uri="{BB962C8B-B14F-4D97-AF65-F5344CB8AC3E}">
        <p14:creationId xmlns:p14="http://schemas.microsoft.com/office/powerpoint/2010/main" val="9169026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203</a:t>
            </a:fld>
            <a:endParaRPr lang="en-US"/>
          </a:p>
        </p:txBody>
      </p:sp>
    </p:spTree>
    <p:extLst>
      <p:ext uri="{BB962C8B-B14F-4D97-AF65-F5344CB8AC3E}">
        <p14:creationId xmlns:p14="http://schemas.microsoft.com/office/powerpoint/2010/main" val="61132028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22171282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205</a:t>
            </a:fld>
            <a:endParaRPr lang="en-US"/>
          </a:p>
        </p:txBody>
      </p:sp>
    </p:spTree>
    <p:extLst>
      <p:ext uri="{BB962C8B-B14F-4D97-AF65-F5344CB8AC3E}">
        <p14:creationId xmlns:p14="http://schemas.microsoft.com/office/powerpoint/2010/main" val="224319498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206</a:t>
            </a:fld>
            <a:endParaRPr lang="en-US"/>
          </a:p>
        </p:txBody>
      </p:sp>
    </p:spTree>
    <p:extLst>
      <p:ext uri="{BB962C8B-B14F-4D97-AF65-F5344CB8AC3E}">
        <p14:creationId xmlns:p14="http://schemas.microsoft.com/office/powerpoint/2010/main" val="318475298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207</a:t>
            </a:fld>
            <a:endParaRPr lang="en-US"/>
          </a:p>
        </p:txBody>
      </p:sp>
    </p:spTree>
    <p:extLst>
      <p:ext uri="{BB962C8B-B14F-4D97-AF65-F5344CB8AC3E}">
        <p14:creationId xmlns:p14="http://schemas.microsoft.com/office/powerpoint/2010/main" val="317247213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208</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46155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53490340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9199051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41449231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15748549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1622155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38697012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5389251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217</a:t>
            </a:fld>
            <a:endParaRPr lang="en-US"/>
          </a:p>
        </p:txBody>
      </p:sp>
    </p:spTree>
    <p:extLst>
      <p:ext uri="{BB962C8B-B14F-4D97-AF65-F5344CB8AC3E}">
        <p14:creationId xmlns:p14="http://schemas.microsoft.com/office/powerpoint/2010/main" val="69223315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213786215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219</a:t>
            </a:fld>
            <a:endParaRPr lang="en-US"/>
          </a:p>
        </p:txBody>
      </p:sp>
    </p:spTree>
    <p:extLst>
      <p:ext uri="{BB962C8B-B14F-4D97-AF65-F5344CB8AC3E}">
        <p14:creationId xmlns:p14="http://schemas.microsoft.com/office/powerpoint/2010/main" val="203465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220</a:t>
            </a:fld>
            <a:endParaRPr lang="en-US"/>
          </a:p>
        </p:txBody>
      </p:sp>
    </p:spTree>
    <p:extLst>
      <p:ext uri="{BB962C8B-B14F-4D97-AF65-F5344CB8AC3E}">
        <p14:creationId xmlns:p14="http://schemas.microsoft.com/office/powerpoint/2010/main" val="420373410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25232110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291642419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40703307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361495636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14181314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407415672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54720545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34067016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05696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1783927"/>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58123754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149705697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13057099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05152521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21869609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419454600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388500732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10797208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50129115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243</a:t>
            </a:fld>
            <a:endParaRPr lang="en-US"/>
          </a:p>
        </p:txBody>
      </p:sp>
    </p:spTree>
    <p:extLst>
      <p:ext uri="{BB962C8B-B14F-4D97-AF65-F5344CB8AC3E}">
        <p14:creationId xmlns:p14="http://schemas.microsoft.com/office/powerpoint/2010/main" val="428847874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Tree>
    <p:extLst>
      <p:ext uri="{BB962C8B-B14F-4D97-AF65-F5344CB8AC3E}">
        <p14:creationId xmlns:p14="http://schemas.microsoft.com/office/powerpoint/2010/main" val="356848858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Tree>
    <p:extLst>
      <p:ext uri="{BB962C8B-B14F-4D97-AF65-F5344CB8AC3E}">
        <p14:creationId xmlns:p14="http://schemas.microsoft.com/office/powerpoint/2010/main" val="250546853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246</a:t>
            </a:fld>
            <a:endParaRPr lang="en-US"/>
          </a:p>
        </p:txBody>
      </p:sp>
    </p:spTree>
    <p:extLst>
      <p:ext uri="{BB962C8B-B14F-4D97-AF65-F5344CB8AC3E}">
        <p14:creationId xmlns:p14="http://schemas.microsoft.com/office/powerpoint/2010/main" val="332983174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Tree>
    <p:extLst>
      <p:ext uri="{BB962C8B-B14F-4D97-AF65-F5344CB8AC3E}">
        <p14:creationId xmlns:p14="http://schemas.microsoft.com/office/powerpoint/2010/main" val="255291593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248</a:t>
            </a:fld>
            <a:endParaRPr lang="en-US"/>
          </a:p>
        </p:txBody>
      </p:sp>
    </p:spTree>
    <p:extLst>
      <p:ext uri="{BB962C8B-B14F-4D97-AF65-F5344CB8AC3E}">
        <p14:creationId xmlns:p14="http://schemas.microsoft.com/office/powerpoint/2010/main" val="58838219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32308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88193495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155510509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67975424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253</a:t>
            </a:fld>
            <a:endParaRPr lang="en-US"/>
          </a:p>
        </p:txBody>
      </p:sp>
    </p:spTree>
    <p:extLst>
      <p:ext uri="{BB962C8B-B14F-4D97-AF65-F5344CB8AC3E}">
        <p14:creationId xmlns:p14="http://schemas.microsoft.com/office/powerpoint/2010/main" val="418043670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17396525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315626151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127941327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257</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258</a:t>
            </a:fld>
            <a:endParaRPr lang="en-US"/>
          </a:p>
        </p:txBody>
      </p:sp>
    </p:spTree>
    <p:extLst>
      <p:ext uri="{BB962C8B-B14F-4D97-AF65-F5344CB8AC3E}">
        <p14:creationId xmlns:p14="http://schemas.microsoft.com/office/powerpoint/2010/main" val="60595007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259</a:t>
            </a:fld>
            <a:endParaRPr lang="en-US"/>
          </a:p>
        </p:txBody>
      </p:sp>
    </p:spTree>
    <p:extLst>
      <p:ext uri="{BB962C8B-B14F-4D97-AF65-F5344CB8AC3E}">
        <p14:creationId xmlns:p14="http://schemas.microsoft.com/office/powerpoint/2010/main" val="50359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260</a:t>
            </a:fld>
            <a:endParaRPr lang="en-US"/>
          </a:p>
        </p:txBody>
      </p:sp>
    </p:spTree>
    <p:extLst>
      <p:ext uri="{BB962C8B-B14F-4D97-AF65-F5344CB8AC3E}">
        <p14:creationId xmlns:p14="http://schemas.microsoft.com/office/powerpoint/2010/main" val="427126964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261</a:t>
            </a:fld>
            <a:endParaRPr lang="en-US"/>
          </a:p>
        </p:txBody>
      </p:sp>
    </p:spTree>
    <p:extLst>
      <p:ext uri="{BB962C8B-B14F-4D97-AF65-F5344CB8AC3E}">
        <p14:creationId xmlns:p14="http://schemas.microsoft.com/office/powerpoint/2010/main" val="20295862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423612885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263</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359282624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265</a:t>
            </a:fld>
            <a:endParaRPr lang="en-US"/>
          </a:p>
        </p:txBody>
      </p:sp>
    </p:spTree>
    <p:extLst>
      <p:ext uri="{BB962C8B-B14F-4D97-AF65-F5344CB8AC3E}">
        <p14:creationId xmlns:p14="http://schemas.microsoft.com/office/powerpoint/2010/main" val="138660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January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dirty="0"/>
              <a:t>This meeting is part of the January IEEE 802 wireless interim session. Registration is required for participation in any other portion of the meeting.</a:t>
            </a:r>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86357869"/>
              </p:ext>
            </p:extLst>
          </p:nvPr>
        </p:nvGraphicFramePr>
        <p:xfrm>
          <a:off x="152399" y="1828800"/>
          <a:ext cx="8839199" cy="36678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strike="sngStrike" dirty="0">
                          <a:latin typeface="+mj-lt"/>
                          <a:cs typeface="Arial" panose="020B0604020202020204" pitchFamily="34" charset="0"/>
                        </a:rPr>
                        <a:t>.1Qcz</a:t>
                      </a:r>
                    </a:p>
                  </a:txBody>
                  <a:tcPr marL="115147" marR="0"/>
                </a:tc>
                <a:tc>
                  <a:txBody>
                    <a:bodyPr/>
                    <a:lstStyle/>
                    <a:p>
                      <a:pPr algn="ctr"/>
                      <a:r>
                        <a:rPr lang="en-AU" sz="1600" b="0" strike="sngStrike">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617972044"/>
                  </a:ext>
                </a:extLst>
              </a:tr>
              <a:tr h="330320">
                <a:tc>
                  <a:txBody>
                    <a:bodyPr/>
                    <a:lstStyle/>
                    <a:p>
                      <a:r>
                        <a:rPr lang="en-AU" sz="1600" strike="sngStrike" dirty="0"/>
                        <a:t>.1AEdk</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D2.1</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tx1"/>
                          </a:solidFill>
                          <a:latin typeface="+mn-lt"/>
                          <a:ea typeface="+mn-ea"/>
                          <a:cs typeface="Arial" panose="020B0604020202020204" pitchFamily="34" charset="0"/>
                        </a:rPr>
                        <a:t>Sep 22</a:t>
                      </a:r>
                      <a:endParaRPr lang="en-AU" sz="1600" b="0" strike="sngStrike"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12 Nov 23</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25 Sep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74630393"/>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86839076"/>
              </p:ext>
            </p:extLst>
          </p:nvPr>
        </p:nvGraphicFramePr>
        <p:xfrm>
          <a:off x="152399" y="1828800"/>
          <a:ext cx="8839199" cy="2286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(Mar 25)</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8802-1CM:2019 – passed 2 December 2024 (N</a:t>
            </a:r>
            <a:r>
              <a:rPr lang="en-US" b="0" i="0" u="none" strike="noStrike" dirty="0">
                <a:solidFill>
                  <a:srgbClr val="000000"/>
                </a:solidFill>
                <a:effectLst/>
                <a:latin typeface="Helvetica" pitchFamily="2" charset="0"/>
              </a:rPr>
              <a:t>18404)</a:t>
            </a:r>
            <a:endParaRPr lang="en-US" dirty="0"/>
          </a:p>
          <a:p>
            <a:pPr lvl="1"/>
            <a:r>
              <a:rPr lang="en-US" dirty="0"/>
              <a:t>9/0/0/0/9/0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closes 12 Feb 2025</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738417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closes 12 Feb 2025</a:t>
            </a:r>
          </a:p>
          <a:p>
            <a:pPr marL="173038" indent="-173038">
              <a:buFont typeface="Arial" panose="020B0604020202020204" pitchFamily="34" charset="0"/>
              <a:buChar char="•"/>
            </a:pPr>
            <a:r>
              <a:rPr lang="en-AU" b="0" dirty="0"/>
              <a:t>With IEEE 802.1Q-REV-2022 FDIS passed, ballot initiated 25 Sep 2024</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471756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closes 3 Mar 2025</a:t>
            </a:r>
          </a:p>
          <a:p>
            <a:pPr marL="173038" indent="-173038">
              <a:buFont typeface="Arial" panose="020B0604020202020204" pitchFamily="34" charset="0"/>
              <a:buChar char="•"/>
            </a:pPr>
            <a:r>
              <a:rPr lang="en-AU" b="0" dirty="0"/>
              <a:t>(Oct 2024) FDIS ballot initiated</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497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5222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closes 15 Jan 2025</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617761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30154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495865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076935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637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5686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151265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519863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95751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20383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519791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4600032"/>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a:solidFill>
                            <a:schemeClr val="tx1"/>
                          </a:solidFill>
                          <a:highlight>
                            <a:srgbClr val="FFFF00"/>
                          </a:highlight>
                          <a:latin typeface="+mj-lt"/>
                          <a:cs typeface="Arial" panose="020B0604020202020204" pitchFamily="34" charset="0"/>
                        </a:rPr>
                        <a:t>.13</a:t>
                      </a:r>
                    </a:p>
                  </a:txBody>
                  <a:tcPr marL="115147" marR="115147"/>
                </a:tc>
                <a:tc>
                  <a:txBody>
                    <a:bodyPr/>
                    <a:lstStyle/>
                    <a:p>
                      <a:pPr algn="ctr"/>
                      <a:r>
                        <a:rPr lang="en-AU" sz="1600" b="0" dirty="0">
                          <a:solidFill>
                            <a:schemeClr val="accent2"/>
                          </a:solidFill>
                          <a:highlight>
                            <a:srgbClr val="FFFF00"/>
                          </a:highlight>
                          <a:latin typeface="+mj-lt"/>
                          <a:cs typeface="Arial" panose="020B0604020202020204" pitchFamily="34" charset="0"/>
                        </a:rPr>
                        <a:t>Std</a:t>
                      </a:r>
                    </a:p>
                  </a:txBody>
                  <a:tcPr marL="115147" marR="115147"/>
                </a:tc>
                <a:tc>
                  <a:txBody>
                    <a:bodyPr/>
                    <a:lstStyle/>
                    <a:p>
                      <a:pPr algn="ctr"/>
                      <a:r>
                        <a:rPr lang="en-AU" sz="1600" b="0" dirty="0">
                          <a:solidFill>
                            <a:schemeClr val="tx1"/>
                          </a:solidFill>
                          <a:highlight>
                            <a:srgbClr val="FFFF00"/>
                          </a:highlight>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highlight>
                            <a:srgbClr val="FFFF00"/>
                          </a:highlight>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highlight>
                            <a:srgbClr val="FFFF00"/>
                          </a:highlight>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highlight>
                            <a:srgbClr val="FFFF00"/>
                          </a:highlight>
                          <a:latin typeface="+mj-lt"/>
                          <a:cs typeface="Arial" panose="020B0604020202020204" pitchFamily="34" charset="0"/>
                        </a:rPr>
                        <a:t>.6</a:t>
                      </a:r>
                    </a:p>
                  </a:txBody>
                  <a:tcPr marL="115147" marR="115147"/>
                </a:tc>
                <a:tc>
                  <a:txBody>
                    <a:bodyPr/>
                    <a:lstStyle/>
                    <a:p>
                      <a:pPr algn="ctr"/>
                      <a:r>
                        <a:rPr lang="en-AU" sz="1600" b="0" dirty="0">
                          <a:solidFill>
                            <a:schemeClr val="accent2"/>
                          </a:solidFill>
                          <a:highlight>
                            <a:srgbClr val="FFFF00"/>
                          </a:highlight>
                          <a:latin typeface="+mj-lt"/>
                          <a:cs typeface="Arial" panose="020B0604020202020204" pitchFamily="34" charset="0"/>
                        </a:rPr>
                        <a:t>Waiting</a:t>
                      </a:r>
                    </a:p>
                  </a:txBody>
                  <a:tcPr marL="115147" marR="115147"/>
                </a:tc>
                <a:tc>
                  <a:txBody>
                    <a:bodyPr/>
                    <a:lstStyle/>
                    <a:p>
                      <a:pPr algn="ctr"/>
                      <a:r>
                        <a:rPr lang="en-AU" sz="1600" b="0" dirty="0">
                          <a:solidFill>
                            <a:schemeClr val="tx1"/>
                          </a:solidFill>
                          <a:highlight>
                            <a:srgbClr val="FFFF00"/>
                          </a:highlight>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highlight>
                            <a:srgbClr val="FFFF00"/>
                          </a:highlight>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highlight>
                            <a:srgbClr val="FFFF00"/>
                          </a:highlight>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392915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68028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Awaiting publication by IEEE</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76020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65262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843948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751114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30112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will halt progress.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93565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will halt progress.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56755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806824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14213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determined that IEEE 802.19.1 will be held forwarded anyhow.</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177189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223022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915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2979580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2BDA-44E5-1C72-7EA5-8CFE59628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19C94-E159-48DF-A3DF-0B91FFA5F09E}"/>
              </a:ext>
            </a:extLst>
          </p:cNvPr>
          <p:cNvSpPr>
            <a:spLocks noGrp="1"/>
          </p:cNvSpPr>
          <p:nvPr>
            <p:ph type="title"/>
          </p:nvPr>
        </p:nvSpPr>
        <p:spPr/>
        <p:txBody>
          <a:bodyPr/>
          <a:lstStyle/>
          <a:p>
            <a:r>
              <a:rPr lang="en-AU" dirty="0"/>
              <a:t>SC 6/WG 1 proposes to hold an interim meeting in March 2025 in Nanjing, CN</a:t>
            </a:r>
          </a:p>
        </p:txBody>
      </p:sp>
      <p:sp>
        <p:nvSpPr>
          <p:cNvPr id="4" name="Footer Placeholder 3">
            <a:extLst>
              <a:ext uri="{FF2B5EF4-FFF2-40B4-BE49-F238E27FC236}">
                <a16:creationId xmlns:a16="http://schemas.microsoft.com/office/drawing/2014/main" id="{449E48A8-BE30-F2A8-D472-E9B5570E399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E0A27C1-266D-E03B-33EC-8FF9FB598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
        <p:nvSpPr>
          <p:cNvPr id="6" name="Content Placeholder 2">
            <a:extLst>
              <a:ext uri="{FF2B5EF4-FFF2-40B4-BE49-F238E27FC236}">
                <a16:creationId xmlns:a16="http://schemas.microsoft.com/office/drawing/2014/main" id="{8955340D-81BA-4F11-F4CD-2D0922C99A2B}"/>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a:t>
            </a:r>
          </a:p>
          <a:p>
            <a:pPr lvl="2"/>
            <a:r>
              <a:rPr lang="en-AU" dirty="0"/>
              <a:t>WG 7 meeting</a:t>
            </a:r>
          </a:p>
          <a:p>
            <a:r>
              <a:rPr lang="en-AU" dirty="0"/>
              <a:t>Dates</a:t>
            </a:r>
          </a:p>
          <a:p>
            <a:pPr lvl="1"/>
            <a:r>
              <a:rPr lang="en-AU" dirty="0"/>
              <a:t>25-28 March 2025</a:t>
            </a:r>
          </a:p>
          <a:p>
            <a:r>
              <a:rPr lang="en-AU" dirty="0"/>
              <a:t>Location</a:t>
            </a:r>
          </a:p>
          <a:p>
            <a:pPr lvl="1"/>
            <a:r>
              <a:rPr lang="en-US" dirty="0" err="1">
                <a:effectLst/>
                <a:latin typeface="Arial" panose="020B0604020202020204" pitchFamily="34" charset="0"/>
              </a:rPr>
              <a:t>Jinling</a:t>
            </a:r>
            <a:r>
              <a:rPr lang="en-US" dirty="0">
                <a:effectLst/>
                <a:latin typeface="Arial" panose="020B0604020202020204" pitchFamily="34" charset="0"/>
              </a:rPr>
              <a:t> Institute of Technology</a:t>
            </a:r>
            <a:r>
              <a:rPr lang="en-AU" dirty="0"/>
              <a:t>, Nanjing, CN</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4A9857A7-D01D-6774-EB1E-2157A20AD0FE}"/>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1 Jan 2025: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a:t>
            </a:r>
          </a:p>
          <a:p>
            <a:pPr lvl="1"/>
            <a:r>
              <a:rPr lang="en-AU" sz="1800" kern="0" dirty="0"/>
              <a:t>11 Mar 2025: Registration deadline</a:t>
            </a:r>
          </a:p>
        </p:txBody>
      </p:sp>
    </p:spTree>
    <p:extLst>
      <p:ext uri="{BB962C8B-B14F-4D97-AF65-F5344CB8AC3E}">
        <p14:creationId xmlns:p14="http://schemas.microsoft.com/office/powerpoint/2010/main" val="51209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Draft agenda topics for the WG 1 interim meeting include</a:t>
            </a:r>
          </a:p>
        </p:txBody>
      </p:sp>
      <p:sp>
        <p:nvSpPr>
          <p:cNvPr id="3" name="Content Placeholder 2"/>
          <p:cNvSpPr>
            <a:spLocks noGrp="1"/>
          </p:cNvSpPr>
          <p:nvPr>
            <p:ph idx="1"/>
          </p:nvPr>
        </p:nvSpPr>
        <p:spPr>
          <a:xfrm>
            <a:off x="655834" y="1752600"/>
            <a:ext cx="7772400" cy="4114800"/>
          </a:xfrm>
        </p:spPr>
        <p:txBody>
          <a:bodyPr/>
          <a:lstStyle/>
          <a:p>
            <a:pPr lvl="1"/>
            <a:r>
              <a:rPr lang="en-US" dirty="0">
                <a:effectLst/>
                <a:latin typeface="Arial" panose="020B0604020202020204" pitchFamily="34" charset="0"/>
              </a:rPr>
              <a:t>PWI on APGAN (Automobile Proving Ground Area Network) Wireless</a:t>
            </a:r>
            <a:br>
              <a:rPr lang="en-US" dirty="0"/>
            </a:br>
            <a:r>
              <a:rPr lang="en-US" dirty="0">
                <a:effectLst/>
                <a:latin typeface="Arial" panose="020B0604020202020204" pitchFamily="34" charset="0"/>
              </a:rPr>
              <a:t>and Radio Communications</a:t>
            </a:r>
            <a:endParaRPr lang="en-AU" dirty="0">
              <a:effectLst/>
              <a:latin typeface="Arial" panose="020B0604020202020204" pitchFamily="34" charset="0"/>
            </a:endParaRPr>
          </a:p>
          <a:p>
            <a:pPr lvl="1"/>
            <a:r>
              <a:rPr lang="en-US" dirty="0">
                <a:effectLst/>
                <a:latin typeface="Arial" panose="020B0604020202020204" pitchFamily="34" charset="0"/>
              </a:rPr>
              <a:t>PWI on RIS-</a:t>
            </a:r>
            <a:r>
              <a:rPr lang="en-US" dirty="0" err="1">
                <a:effectLst/>
                <a:latin typeface="Arial" panose="020B0604020202020204" pitchFamily="34" charset="0"/>
              </a:rPr>
              <a:t>Wcom</a:t>
            </a:r>
            <a:r>
              <a:rPr lang="en-US" dirty="0">
                <a:effectLst/>
                <a:latin typeface="Arial" panose="020B0604020202020204" pitchFamily="34" charset="0"/>
              </a:rPr>
              <a:t> (RIS assisted Wireless Communication)</a:t>
            </a:r>
            <a:endParaRPr lang="en-AU" dirty="0">
              <a:latin typeface="Arial" panose="020B0604020202020204" pitchFamily="34" charset="0"/>
            </a:endParaRPr>
          </a:p>
          <a:p>
            <a:pPr lvl="1"/>
            <a:r>
              <a:rPr lang="en-US" dirty="0">
                <a:effectLst/>
                <a:latin typeface="Arial" panose="020B0604020202020204" pitchFamily="34" charset="0"/>
              </a:rPr>
              <a:t>PWI on UPSCA (UAS protection against Stealthy Cyber Attacks)</a:t>
            </a:r>
            <a:endParaRPr lang="en-AU" dirty="0">
              <a:effectLst/>
              <a:latin typeface="Arial" panose="020B0604020202020204" pitchFamily="34" charset="0"/>
            </a:endParaRPr>
          </a:p>
          <a:p>
            <a:pPr lvl="1"/>
            <a:r>
              <a:rPr lang="en-US" dirty="0">
                <a:effectLst/>
                <a:latin typeface="Arial" panose="020B0604020202020204" pitchFamily="34" charset="0"/>
              </a:rPr>
              <a:t>Summary of Voting on 3rd NP ballot of ISO/IEC 13925</a:t>
            </a:r>
            <a:r>
              <a:rPr lang="en-AU" dirty="0">
                <a:latin typeface="Arial" panose="020B0604020202020204" pitchFamily="34" charset="0"/>
              </a:rPr>
              <a:t> (</a:t>
            </a:r>
            <a:r>
              <a:rPr lang="en-US" dirty="0">
                <a:effectLst/>
                <a:latin typeface="Arial" panose="020B0604020202020204" pitchFamily="34" charset="0"/>
              </a:rPr>
              <a:t>PHY specification based on licensed narrowband in field area network for Smart Grid</a:t>
            </a:r>
            <a:r>
              <a:rPr lang="en-AU" dirty="0">
                <a:latin typeface="Arial" panose="020B0604020202020204" pitchFamily="34" charset="0"/>
              </a:rPr>
              <a:t>)</a:t>
            </a:r>
          </a:p>
          <a:p>
            <a:pPr lvl="1"/>
            <a:r>
              <a:rPr lang="en-US" dirty="0">
                <a:effectLst/>
                <a:latin typeface="Arial" panose="020B0604020202020204" pitchFamily="34" charset="0"/>
              </a:rPr>
              <a:t>PWI CSR-DFFS (Communication Security Requirement for Drone</a:t>
            </a:r>
            <a:br>
              <a:rPr lang="en-US" dirty="0"/>
            </a:br>
            <a:r>
              <a:rPr lang="en-US" dirty="0">
                <a:effectLst/>
                <a:latin typeface="Arial" panose="020B0604020202020204" pitchFamily="34" charset="0"/>
              </a:rPr>
              <a:t>Formation Flight Show)</a:t>
            </a:r>
            <a:endParaRPr lang="en-AU" dirty="0">
              <a:effectLst/>
              <a:latin typeface="Arial" panose="020B0604020202020204" pitchFamily="34" charset="0"/>
            </a:endParaRPr>
          </a:p>
          <a:p>
            <a:pPr lvl="1"/>
            <a:r>
              <a:rPr lang="en-US" dirty="0">
                <a:effectLst/>
                <a:latin typeface="Arial" panose="020B0604020202020204" pitchFamily="34" charset="0"/>
              </a:rPr>
              <a:t>PWI SGSD (Smart Grid Stealthy Defense)</a:t>
            </a:r>
            <a:endParaRPr lang="en-AU" dirty="0">
              <a:latin typeface="Arial" panose="020B0604020202020204" pitchFamily="34" charset="0"/>
            </a:endParaRPr>
          </a:p>
          <a:p>
            <a:pPr lvl="1"/>
            <a:r>
              <a:rPr lang="en-US" dirty="0">
                <a:effectLst/>
                <a:latin typeface="Arial" panose="020B0604020202020204" pitchFamily="34" charset="0"/>
              </a:rPr>
              <a:t>PWI GD-CSP-PQC (Guidelines for Designing Communication Security</a:t>
            </a:r>
            <a:br>
              <a:rPr lang="en-US" dirty="0"/>
            </a:br>
            <a:r>
              <a:rPr lang="en-US" dirty="0">
                <a:effectLst/>
                <a:latin typeface="Arial" panose="020B0604020202020204" pitchFamily="34" charset="0"/>
              </a:rPr>
              <a:t>Protocols in the Context of Migration to Post-quantum Cryptography)</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9312439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a:t>
            </a:r>
            <a:r>
              <a:rPr lang="en-AU" dirty="0" err="1">
                <a:hlinkClick r:id="rId2"/>
              </a:rPr>
              <a:t>standards.ieee.org</a:t>
            </a:r>
            <a:r>
              <a:rPr lang="en-AU" dirty="0">
                <a:hlinkClick r:id="rId2"/>
              </a:rPr>
              <a:t>/about/policies/</a:t>
            </a:r>
            <a:r>
              <a:rPr lang="en-AU" dirty="0" err="1">
                <a:hlinkClick r:id="rId2"/>
              </a:rPr>
              <a:t>opman</a:t>
            </a:r>
            <a:r>
              <a:rPr lang="en-AU" dirty="0">
                <a:hlinkClick r:id="rId2"/>
              </a:rPr>
              <a:t>/sect7/</a:t>
            </a:r>
            <a:endParaRPr lang="en-AU" dirty="0"/>
          </a:p>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039570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January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323317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3176505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285234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28194</Words>
  <Application>Microsoft Macintosh PowerPoint</Application>
  <PresentationFormat>On-screen Show (4:3)</PresentationFormat>
  <Paragraphs>3821</Paragraphs>
  <Slides>265</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265</vt:i4>
      </vt:variant>
    </vt:vector>
  </HeadingPairs>
  <TitlesOfParts>
    <vt:vector size="273" baseType="lpstr">
      <vt:lpstr>Aptos</vt:lpstr>
      <vt:lpstr>Arial</vt:lpstr>
      <vt:lpstr>Calibri</vt:lpstr>
      <vt:lpstr>Helvetica</vt:lpstr>
      <vt:lpstr>Times New Roman</vt:lpstr>
      <vt:lpstr>Wingdings</vt:lpstr>
      <vt:lpstr>802-11-Submission</vt:lpstr>
      <vt:lpstr>Acrobat Document</vt:lpstr>
      <vt:lpstr>IEEE 802 JTC1 Standing Committee January 2025 agenda (mixed mode)</vt:lpstr>
      <vt:lpstr>This document will be used to provide information for any IEEE 802 JTC1 SC meetings in January 2025</vt:lpstr>
      <vt:lpstr>Registration is not required for the IEEE 802 JTC1 SC session in January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January 2025 in the PM2 slot in Kobe, Hyogo, JP</vt:lpstr>
      <vt:lpstr>The IEEE 802 JTC1 SC regular meeting has a high-level list of agenda items to be considered</vt:lpstr>
      <vt:lpstr>The IEEE 802 JTC1 SC will consider approving its agenda</vt:lpstr>
      <vt:lpstr>The IEEE 802 JTC1 SC will consider approval of the minutes of its November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110 standards through the PSDO adoption process, with 27 in-process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12 standards in the pipeline for adoption under the PSDO</vt:lpstr>
      <vt:lpstr>IEEE 802.1 has 12 standards in the pipeline for adoption under the PSDO</vt:lpstr>
      <vt:lpstr>IEEE 802.1 WG has a number of regular participants in IEEE 802 JTC1 SC activities</vt:lpstr>
      <vt:lpstr>Systematic review of ISO versions of IEEE 802.1 standards</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SC 6 proposes to hold a plenary meeting in June 2025 in London</vt:lpstr>
      <vt:lpstr>The JTC1 SC chair will develop a liaison report for the SC 6 plenary meeting in June 2025</vt:lpstr>
      <vt:lpstr>SC 6/WG 1 proposes to hold an interim meeting in March 2025 in Nanjing, CN</vt:lpstr>
      <vt:lpstr>Draft agenda topics for the WG 1 interim meeting include</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2025-01-12T03:58:33Z</dcterms:modified>
</cp:coreProperties>
</file>