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278" r:id="rId2"/>
    <p:sldId id="488" r:id="rId3"/>
    <p:sldId id="489" r:id="rId4"/>
    <p:sldId id="606" r:id="rId5"/>
    <p:sldId id="2004" r:id="rId6"/>
    <p:sldId id="1997" r:id="rId7"/>
    <p:sldId id="550" r:id="rId8"/>
    <p:sldId id="2005" r:id="rId9"/>
    <p:sldId id="2001" r:id="rId10"/>
    <p:sldId id="422" r:id="rId11"/>
    <p:sldId id="579" r:id="rId12"/>
    <p:sldId id="580" r:id="rId13"/>
    <p:sldId id="2008" r:id="rId14"/>
    <p:sldId id="2009" r:id="rId15"/>
    <p:sldId id="2011" r:id="rId16"/>
    <p:sldId id="2010" r:id="rId17"/>
    <p:sldId id="2016" r:id="rId18"/>
    <p:sldId id="2012" r:id="rId19"/>
    <p:sldId id="2015" r:id="rId20"/>
    <p:sldId id="1991" r:id="rId21"/>
    <p:sldId id="1992" r:id="rId22"/>
    <p:sldId id="513" r:id="rId23"/>
    <p:sldId id="2013" r:id="rId24"/>
    <p:sldId id="2006" r:id="rId25"/>
    <p:sldId id="2007" r:id="rId26"/>
    <p:sldId id="2014" r:id="rId27"/>
    <p:sldId id="1993" r:id="rId28"/>
    <p:sldId id="377" r:id="rId29"/>
    <p:sldId id="2003" r:id="rId30"/>
    <p:sldId id="2002" r:id="rId31"/>
    <p:sldId id="1998" r:id="rId32"/>
    <p:sldId id="1999" r:id="rId3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November Opening Plenary" id="{60C8A1DD-480C-49A6-8C62-66D5172C2187}">
          <p14:sldIdLst>
            <p14:sldId id="606"/>
            <p14:sldId id="2004"/>
            <p14:sldId id="1997"/>
            <p14:sldId id="550"/>
            <p14:sldId id="2005"/>
            <p14:sldId id="2001"/>
          </p14:sldIdLst>
        </p14:section>
        <p14:section name="Future Venue Adhocs" id="{AFBED5D7-F413-4D94-A24A-B339DF6B7506}">
          <p14:sldIdLst>
            <p14:sldId id="422"/>
            <p14:sldId id="579"/>
            <p14:sldId id="580"/>
            <p14:sldId id="2008"/>
            <p14:sldId id="2009"/>
            <p14:sldId id="2011"/>
            <p14:sldId id="2010"/>
            <p14:sldId id="2016"/>
            <p14:sldId id="2012"/>
          </p14:sldIdLst>
        </p14:section>
        <p14:section name="Friday Closing LMSC Meeting" id="{43319FEA-8DE9-4C83-AB5E-EF738D9EA210}">
          <p14:sldIdLst>
            <p14:sldId id="2015"/>
            <p14:sldId id="1991"/>
            <p14:sldId id="1992"/>
            <p14:sldId id="513"/>
          </p14:sldIdLst>
        </p14:section>
        <p14:section name="ITU-T SG15 2026 July" id="{56E7DDD0-5DC0-43B2-B516-464B27255FA1}">
          <p14:sldIdLst>
            <p14:sldId id="2013"/>
          </p14:sldIdLst>
        </p14:section>
        <p14:section name="Chairs Guideline Motion" id="{A11BD5E3-ED7A-4AD6-B048-AD58E3F3E628}">
          <p14:sldIdLst>
            <p14:sldId id="2006"/>
            <p14:sldId id="2007"/>
          </p14:sldIdLst>
        </p14:section>
        <p14:section name="802 Executive Secretary" id="{ED8753B8-5D4D-491B-92EA-D5603C3F4A39}">
          <p14:sldIdLst>
            <p14:sldId id="2014"/>
          </p14:sldIdLst>
        </p14:section>
        <p14:section name="802 Telecons and Tutorial" id="{3691E67F-3ED7-4A7D-969D-B7987AAE5135}">
          <p14:sldIdLst>
            <p14:sldId id="1993"/>
            <p14:sldId id="377"/>
          </p14:sldIdLst>
        </p14:section>
        <p14:section name="Backup Slides" id="{A290899A-E08A-43F8-8395-76CFD0B7C8E3}">
          <p14:sldIdLst>
            <p14:sldId id="2003"/>
            <p14:sldId id="2002"/>
            <p14:sldId id="1998"/>
            <p14:sldId id="19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6" autoAdjust="0"/>
    <p:restoredTop sz="82575" autoAdjust="0"/>
  </p:normalViewPr>
  <p:slideViewPr>
    <p:cSldViewPr>
      <p:cViewPr varScale="1">
        <p:scale>
          <a:sx n="70" d="100"/>
          <a:sy n="70" d="100"/>
        </p:scale>
        <p:origin x="612" y="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790D4B0-3DA9-4D79-BC87-16880997C6B9}"/>
    <pc:docChg chg="modSld modMainMaster">
      <pc:chgData name="Jon Rosdahl" userId="2820f357-2dd4-4127-8713-e0bfde0fd756" providerId="ADAL" clId="{3790D4B0-3DA9-4D79-BC87-16880997C6B9}" dt="2024-11-15T21:57:34.282" v="68"/>
      <pc:docMkLst>
        <pc:docMk/>
      </pc:docMkLst>
      <pc:sldChg chg="modSp mod">
        <pc:chgData name="Jon Rosdahl" userId="2820f357-2dd4-4127-8713-e0bfde0fd756" providerId="ADAL" clId="{3790D4B0-3DA9-4D79-BC87-16880997C6B9}" dt="2024-11-15T21:54:24.693" v="4" actId="20577"/>
        <pc:sldMkLst>
          <pc:docMk/>
          <pc:sldMk cId="988748528" sldId="1991"/>
        </pc:sldMkLst>
        <pc:spChg chg="mod">
          <ac:chgData name="Jon Rosdahl" userId="2820f357-2dd4-4127-8713-e0bfde0fd756" providerId="ADAL" clId="{3790D4B0-3DA9-4D79-BC87-16880997C6B9}" dt="2024-11-15T21:54:24.693" v="4" actId="20577"/>
          <ac:spMkLst>
            <pc:docMk/>
            <pc:sldMk cId="988748528" sldId="1991"/>
            <ac:spMk id="4" creationId="{2574052F-AC15-5EAE-AD1D-921F05235D40}"/>
          </ac:spMkLst>
        </pc:spChg>
      </pc:sldChg>
      <pc:sldChg chg="modSp mod modNotesTx">
        <pc:chgData name="Jon Rosdahl" userId="2820f357-2dd4-4127-8713-e0bfde0fd756" providerId="ADAL" clId="{3790D4B0-3DA9-4D79-BC87-16880997C6B9}" dt="2024-11-15T21:57:34.282" v="68"/>
        <pc:sldMkLst>
          <pc:docMk/>
          <pc:sldMk cId="1433606321" sldId="1992"/>
        </pc:sldMkLst>
        <pc:spChg chg="mod">
          <ac:chgData name="Jon Rosdahl" userId="2820f357-2dd4-4127-8713-e0bfde0fd756" providerId="ADAL" clId="{3790D4B0-3DA9-4D79-BC87-16880997C6B9}" dt="2024-11-15T21:54:51.807" v="15" actId="20577"/>
          <ac:spMkLst>
            <pc:docMk/>
            <pc:sldMk cId="1433606321" sldId="1992"/>
            <ac:spMk id="3" creationId="{A34899DF-D1C3-AE78-5A88-55A92A05B05B}"/>
          </ac:spMkLst>
        </pc:spChg>
      </pc:sldChg>
      <pc:sldMasterChg chg="modSldLayout">
        <pc:chgData name="Jon Rosdahl" userId="2820f357-2dd4-4127-8713-e0bfde0fd756" providerId="ADAL" clId="{3790D4B0-3DA9-4D79-BC87-16880997C6B9}" dt="2024-11-15T21:51:56.504" v="1" actId="20577"/>
        <pc:sldMasterMkLst>
          <pc:docMk/>
          <pc:sldMasterMk cId="0" sldId="2147483657"/>
        </pc:sldMasterMkLst>
        <pc:sldLayoutChg chg="modSp mod">
          <pc:chgData name="Jon Rosdahl" userId="2820f357-2dd4-4127-8713-e0bfde0fd756" providerId="ADAL" clId="{3790D4B0-3DA9-4D79-BC87-16880997C6B9}" dt="2024-11-15T21:51:56.504" v="1" actId="20577"/>
          <pc:sldLayoutMkLst>
            <pc:docMk/>
            <pc:sldMasterMk cId="0" sldId="2147483657"/>
            <pc:sldLayoutMk cId="0" sldId="2147483658"/>
          </pc:sldLayoutMkLst>
          <pc:spChg chg="mod">
            <ac:chgData name="Jon Rosdahl" userId="2820f357-2dd4-4127-8713-e0bfde0fd756" providerId="ADAL" clId="{3790D4B0-3DA9-4D79-BC87-16880997C6B9}" dt="2024-11-15T21:51:56.504" v="1" actId="20577"/>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2024</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2024</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Opening Plenary</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November 2024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 – In signing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11</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a:defRPr/>
            </a:pPr>
            <a:r>
              <a:rPr lang="en-US"/>
              <a:t>ec-24-0031-00-00EC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12</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Assigned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 – In signing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41283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from 802.15 was asked to be noted:</a:t>
            </a:r>
          </a:p>
          <a:p>
            <a:r>
              <a:rPr lang="en-US" dirty="0"/>
              <a:t>Did you like the Social: </a:t>
            </a:r>
          </a:p>
          <a:p>
            <a:r>
              <a:rPr lang="en-US" dirty="0"/>
              <a:t>Yes 10 </a:t>
            </a:r>
          </a:p>
          <a:p>
            <a:r>
              <a:rPr lang="en-US" dirty="0"/>
              <a:t>     - plenty to do besides socialize</a:t>
            </a:r>
          </a:p>
          <a:p>
            <a:r>
              <a:rPr lang="en-US" dirty="0"/>
              <a:t>     - food was good</a:t>
            </a:r>
          </a:p>
          <a:p>
            <a:r>
              <a:rPr lang="en-US" dirty="0"/>
              <a:t>No 10</a:t>
            </a:r>
          </a:p>
          <a:p>
            <a:r>
              <a:rPr lang="en-US" dirty="0"/>
              <a:t>     - enjoyed the socializing but not the venue</a:t>
            </a:r>
          </a:p>
          <a:p>
            <a:r>
              <a:rPr lang="en-US" dirty="0"/>
              <a:t>     - the hotel had better food than the social.</a:t>
            </a:r>
          </a:p>
          <a:p>
            <a:r>
              <a:rPr lang="en-US" dirty="0"/>
              <a:t>     - lines were too long for the food</a:t>
            </a:r>
          </a:p>
          <a:p>
            <a:r>
              <a:rPr lang="en-US" dirty="0"/>
              <a:t>     - would like more drink tickets</a:t>
            </a:r>
          </a:p>
          <a:p>
            <a:r>
              <a:rPr lang="en-US" dirty="0"/>
              <a:t>     - Spend less money on location and more on food/beverages</a:t>
            </a:r>
          </a:p>
          <a:p>
            <a:endParaRPr lang="en-US" dirty="0"/>
          </a:p>
        </p:txBody>
      </p:sp>
      <p:sp>
        <p:nvSpPr>
          <p:cNvPr id="4" name="Date Placeholder 3"/>
          <p:cNvSpPr>
            <a:spLocks noGrp="1"/>
          </p:cNvSpPr>
          <p:nvPr>
            <p:ph type="dt" idx="1"/>
          </p:nvPr>
        </p:nvSpPr>
        <p:spPr/>
        <p:txBody>
          <a:bodyPr/>
          <a:lstStyle/>
          <a:p>
            <a:r>
              <a:rPr lang="en-US" altLang="en-US"/>
              <a:t>November 2024</a:t>
            </a:r>
          </a:p>
        </p:txBody>
      </p:sp>
      <p:sp>
        <p:nvSpPr>
          <p:cNvPr id="5" name="Slide Number Placeholder 4"/>
          <p:cNvSpPr>
            <a:spLocks noGrp="1"/>
          </p:cNvSpPr>
          <p:nvPr>
            <p:ph type="sldNum" sz="quarter" idx="5"/>
          </p:nvPr>
        </p:nvSpPr>
        <p:spPr/>
        <p:txBody>
          <a:bodyPr/>
          <a:lstStyle/>
          <a:p>
            <a:fld id="{9D9A5F81-010C-45C5-B0D5-1FA113717E2E}" type="slidenum">
              <a:rPr lang="en-US" altLang="en-US" smtClean="0"/>
              <a:pPr/>
              <a:t>21</a:t>
            </a:fld>
            <a:endParaRPr lang="en-US" altLang="en-US"/>
          </a:p>
        </p:txBody>
      </p:sp>
    </p:spTree>
    <p:extLst>
      <p:ext uri="{BB962C8B-B14F-4D97-AF65-F5344CB8AC3E}">
        <p14:creationId xmlns:p14="http://schemas.microsoft.com/office/powerpoint/2010/main" val="121162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November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27</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November 2024</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28</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ec-24-0031-00-00EC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2024 November Plenary - Vancouver</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228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ec-24-0274-02-00EC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2024 November Plenary - Vancouver</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134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ec-24-0274-02-00EC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4/ec-24-0270-00-00EC-vancouver-802-1124-thingstoknow-hrv-1029-3.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eee802.org/11/email/stds-802-11/msg08358.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2024 November 802 Plenary- Vancouver</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March 802 Plenary at the Hilton Atlanta, Atlanta, GA, USA </a:t>
            </a:r>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November 11,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341351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dirty="0"/>
              <a:t>AM1=9:00 -11:00; AM2=11:30-13:30; </a:t>
            </a:r>
          </a:p>
          <a:p>
            <a:pPr lvl="3"/>
            <a:r>
              <a:rPr lang="en-US" dirty="0"/>
              <a:t>Lunch 13:30-14:30 </a:t>
            </a:r>
          </a:p>
          <a:p>
            <a:pPr lvl="3"/>
            <a:r>
              <a:rPr lang="en-US" dirty="0"/>
              <a:t>PM1=14:30-16:30; PM2=17:00-19:00; PM3=19:30-21:30</a:t>
            </a:r>
          </a:p>
          <a:p>
            <a:pPr lvl="1"/>
            <a:r>
              <a:rPr lang="en-US" sz="2000" dirty="0"/>
              <a:t>IETF-802 LMSC Joint Leadership Workshop</a:t>
            </a:r>
          </a:p>
          <a:p>
            <a:pPr lvl="2"/>
            <a:r>
              <a:rPr lang="en-US" sz="2000" dirty="0"/>
              <a:t>July 26, 2025 (Saturday between IETF and IEEE)</a:t>
            </a:r>
          </a:p>
          <a:p>
            <a:pPr lvl="2"/>
            <a:r>
              <a:rPr lang="en-US" sz="2000" dirty="0"/>
              <a:t>Shared costs and planning</a:t>
            </a:r>
          </a:p>
          <a:p>
            <a:r>
              <a:rPr lang="en-US" sz="2000" dirty="0"/>
              <a:t>2025 Nov – Bangkok </a:t>
            </a:r>
          </a:p>
          <a:p>
            <a:pPr lvl="1"/>
            <a:r>
              <a:rPr lang="en-US" sz="2000" dirty="0"/>
              <a:t>Social – Feedback – Plan for Same as 2022</a:t>
            </a:r>
          </a:p>
          <a:p>
            <a:pPr lvl="1"/>
            <a:endParaRPr lang="en-US" sz="2000" dirty="0"/>
          </a:p>
        </p:txBody>
      </p:sp>
    </p:spTree>
    <p:extLst>
      <p:ext uri="{BB962C8B-B14F-4D97-AF65-F5344CB8AC3E}">
        <p14:creationId xmlns:p14="http://schemas.microsoft.com/office/powerpoint/2010/main" val="2164626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9996-0864-3B89-20A2-1C28CF067A48}"/>
              </a:ext>
            </a:extLst>
          </p:cNvPr>
          <p:cNvSpPr>
            <a:spLocks noGrp="1"/>
          </p:cNvSpPr>
          <p:nvPr>
            <p:ph type="title"/>
          </p:nvPr>
        </p:nvSpPr>
        <p:spPr>
          <a:xfrm>
            <a:off x="609600" y="228600"/>
            <a:ext cx="10972800" cy="1112837"/>
          </a:xfrm>
        </p:spPr>
        <p:txBody>
          <a:bodyPr/>
          <a:lstStyle/>
          <a:p>
            <a:r>
              <a:rPr lang="en-US" dirty="0"/>
              <a:t>Straw Poll for Time Change – </a:t>
            </a:r>
            <a:br>
              <a:rPr lang="en-US" dirty="0"/>
            </a:br>
            <a:r>
              <a:rPr lang="en-US" dirty="0"/>
              <a:t>2025 July Plenary - Madrid</a:t>
            </a:r>
          </a:p>
        </p:txBody>
      </p:sp>
      <p:sp>
        <p:nvSpPr>
          <p:cNvPr id="3" name="Content Placeholder 2">
            <a:extLst>
              <a:ext uri="{FF2B5EF4-FFF2-40B4-BE49-F238E27FC236}">
                <a16:creationId xmlns:a16="http://schemas.microsoft.com/office/drawing/2014/main" id="{AA71D351-FE8D-E0C0-E1A4-AC56BD0CA3AD}"/>
              </a:ext>
            </a:extLst>
          </p:cNvPr>
          <p:cNvSpPr>
            <a:spLocks noGrp="1"/>
          </p:cNvSpPr>
          <p:nvPr>
            <p:ph idx="1"/>
          </p:nvPr>
        </p:nvSpPr>
        <p:spPr>
          <a:xfrm>
            <a:off x="334433" y="1341438"/>
            <a:ext cx="10972800" cy="5059362"/>
          </a:xfrm>
        </p:spPr>
        <p:txBody>
          <a:bodyPr/>
          <a:lstStyle/>
          <a:p>
            <a:r>
              <a:rPr lang="en-US" sz="2000" dirty="0"/>
              <a:t>Requested Straw Poll:</a:t>
            </a:r>
          </a:p>
          <a:p>
            <a:endParaRPr lang="en-US" sz="2000" dirty="0"/>
          </a:p>
          <a:p>
            <a:r>
              <a:rPr lang="en-US" sz="2000" b="0" dirty="0"/>
              <a:t>Considering the opening times for the restaurants in Madrid, Spain, I prefer the adjust the planned times for meetings:</a:t>
            </a:r>
          </a:p>
          <a:p>
            <a:r>
              <a:rPr lang="en-US" sz="2000" dirty="0"/>
              <a:t>Option 1: Keep nominal schedule, but add PM3 before dinner</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endParaRPr lang="en-US" dirty="0"/>
          </a:p>
        </p:txBody>
      </p:sp>
    </p:spTree>
    <p:extLst>
      <p:ext uri="{BB962C8B-B14F-4D97-AF65-F5344CB8AC3E}">
        <p14:creationId xmlns:p14="http://schemas.microsoft.com/office/powerpoint/2010/main" val="4225130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88CDD-99B9-70F2-56C3-1CB264DCBD3B}"/>
              </a:ext>
            </a:extLst>
          </p:cNvPr>
          <p:cNvSpPr>
            <a:spLocks noGrp="1"/>
          </p:cNvSpPr>
          <p:nvPr>
            <p:ph type="title"/>
          </p:nvPr>
        </p:nvSpPr>
        <p:spPr/>
        <p:txBody>
          <a:bodyPr/>
          <a:lstStyle/>
          <a:p>
            <a:r>
              <a:rPr lang="en-US" dirty="0"/>
              <a:t>Madrid Timing Discussion</a:t>
            </a:r>
          </a:p>
        </p:txBody>
      </p:sp>
      <p:sp>
        <p:nvSpPr>
          <p:cNvPr id="3" name="Content Placeholder 2">
            <a:extLst>
              <a:ext uri="{FF2B5EF4-FFF2-40B4-BE49-F238E27FC236}">
                <a16:creationId xmlns:a16="http://schemas.microsoft.com/office/drawing/2014/main" id="{93EE1C59-5D4A-74BD-7257-8E6B27EB962D}"/>
              </a:ext>
            </a:extLst>
          </p:cNvPr>
          <p:cNvSpPr>
            <a:spLocks noGrp="1"/>
          </p:cNvSpPr>
          <p:nvPr>
            <p:ph idx="1"/>
          </p:nvPr>
        </p:nvSpPr>
        <p:spPr>
          <a:xfrm>
            <a:off x="334433" y="1341437"/>
            <a:ext cx="10972800" cy="5111749"/>
          </a:xfrm>
        </p:spPr>
        <p:txBody>
          <a:bodyPr/>
          <a:lstStyle/>
          <a:p>
            <a:r>
              <a:rPr lang="en-US" sz="2000" dirty="0"/>
              <a:t>802.15: 13 responded, 12 in-person, 1 remote:</a:t>
            </a:r>
          </a:p>
          <a:p>
            <a:pPr lvl="1">
              <a:buFont typeface="Arial" panose="020B0604020202020204" pitchFamily="34" charset="0"/>
              <a:buChar char="•"/>
            </a:pPr>
            <a:r>
              <a:rPr lang="en-US" sz="2000" dirty="0"/>
              <a:t>3 - Option 1 - same schedule.</a:t>
            </a:r>
          </a:p>
          <a:p>
            <a:pPr lvl="1">
              <a:buFont typeface="Arial" panose="020B0604020202020204" pitchFamily="34" charset="0"/>
              <a:buChar char="•"/>
            </a:pPr>
            <a:r>
              <a:rPr lang="en-US" sz="2000" dirty="0"/>
              <a:t>9 - Option 2 - later lunch.</a:t>
            </a:r>
          </a:p>
          <a:p>
            <a:pPr>
              <a:buFont typeface="Arial" panose="020B0604020202020204" pitchFamily="34" charset="0"/>
              <a:buChar char="•"/>
            </a:pPr>
            <a:r>
              <a:rPr lang="en-US" sz="2000" dirty="0"/>
              <a:t>802.11: 169 responded, 18 abstain</a:t>
            </a:r>
          </a:p>
          <a:p>
            <a:pPr lvl="1">
              <a:buFont typeface="Arial" panose="020B0604020202020204" pitchFamily="34" charset="0"/>
              <a:buChar char="•"/>
            </a:pPr>
            <a:r>
              <a:rPr lang="en-US" sz="2000" dirty="0"/>
              <a:t>64 – Option 1 - </a:t>
            </a:r>
          </a:p>
          <a:p>
            <a:pPr lvl="1">
              <a:buFont typeface="Arial" panose="020B0604020202020204" pitchFamily="34" charset="0"/>
              <a:buChar char="•"/>
            </a:pPr>
            <a:r>
              <a:rPr lang="en-US" sz="2000" dirty="0"/>
              <a:t>87 – Option 2 – later </a:t>
            </a:r>
          </a:p>
          <a:p>
            <a:pPr>
              <a:buFont typeface="Arial" panose="020B0604020202020204" pitchFamily="34" charset="0"/>
              <a:buChar char="•"/>
            </a:pPr>
            <a:r>
              <a:rPr lang="en-US" sz="2000" dirty="0"/>
              <a:t>802.3: 103 responded, 15 abstain</a:t>
            </a:r>
          </a:p>
          <a:p>
            <a:pPr lvl="1"/>
            <a:r>
              <a:rPr lang="fr-FR" sz="2000" dirty="0"/>
              <a:t>Option 1: 42 </a:t>
            </a:r>
          </a:p>
          <a:p>
            <a:pPr lvl="1"/>
            <a:r>
              <a:rPr lang="fr-FR" sz="2000" dirty="0"/>
              <a:t>Option 2: 36</a:t>
            </a:r>
          </a:p>
          <a:p>
            <a:r>
              <a:rPr lang="fr-FR" sz="2000" dirty="0"/>
              <a:t>802.1: </a:t>
            </a:r>
            <a:r>
              <a:rPr lang="en-US" sz="2000" dirty="0"/>
              <a:t>did not take a formal poll, but the preference is option 2 of shifting the schedule out</a:t>
            </a:r>
          </a:p>
          <a:p>
            <a:endParaRPr lang="en-US" sz="2000" dirty="0"/>
          </a:p>
        </p:txBody>
      </p:sp>
    </p:spTree>
    <p:extLst>
      <p:ext uri="{BB962C8B-B14F-4D97-AF65-F5344CB8AC3E}">
        <p14:creationId xmlns:p14="http://schemas.microsoft.com/office/powerpoint/2010/main" val="356050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802 Closing EC Meeting: </a:t>
            </a:r>
            <a:br>
              <a:rPr lang="en-US" dirty="0"/>
            </a:br>
            <a:r>
              <a:rPr lang="en-US" dirty="0"/>
              <a:t>Motion to adjusts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4118748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8AB6-12A6-6342-45D9-58E02AA9AC14}"/>
              </a:ext>
            </a:extLst>
          </p:cNvPr>
          <p:cNvSpPr>
            <a:spLocks noGrp="1"/>
          </p:cNvSpPr>
          <p:nvPr>
            <p:ph type="title"/>
          </p:nvPr>
        </p:nvSpPr>
        <p:spPr/>
        <p:txBody>
          <a:bodyPr/>
          <a:lstStyle/>
          <a:p>
            <a:r>
              <a:rPr lang="en-US" dirty="0"/>
              <a:t>Discussion notes:</a:t>
            </a:r>
          </a:p>
        </p:txBody>
      </p:sp>
      <p:sp>
        <p:nvSpPr>
          <p:cNvPr id="3" name="Content Placeholder 2">
            <a:extLst>
              <a:ext uri="{FF2B5EF4-FFF2-40B4-BE49-F238E27FC236}">
                <a16:creationId xmlns:a16="http://schemas.microsoft.com/office/drawing/2014/main" id="{C66E83F6-A994-197D-D8A0-174FE21332AB}"/>
              </a:ext>
            </a:extLst>
          </p:cNvPr>
          <p:cNvSpPr>
            <a:spLocks noGrp="1"/>
          </p:cNvSpPr>
          <p:nvPr>
            <p:ph idx="1"/>
          </p:nvPr>
        </p:nvSpPr>
        <p:spPr/>
        <p:txBody>
          <a:bodyPr/>
          <a:lstStyle/>
          <a:p>
            <a:r>
              <a:rPr lang="en-US" dirty="0"/>
              <a:t>After Review of Straw Poll results, no objection to Option 2 plan for Madrid.</a:t>
            </a:r>
          </a:p>
          <a:p>
            <a:r>
              <a:rPr lang="en-US" dirty="0"/>
              <a:t>IETF and IEEE meeting planners to work on logistics and cost sharing.  Jon to check with Dorothy for leadership assignments and logistic needs.</a:t>
            </a:r>
          </a:p>
          <a:p>
            <a:endParaRPr lang="en-US" dirty="0"/>
          </a:p>
        </p:txBody>
      </p:sp>
    </p:spTree>
    <p:extLst>
      <p:ext uri="{BB962C8B-B14F-4D97-AF65-F5344CB8AC3E}">
        <p14:creationId xmlns:p14="http://schemas.microsoft.com/office/powerpoint/2010/main" val="3613502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Registration Information – </a:t>
            </a:r>
          </a:p>
          <a:p>
            <a:pPr marL="800100" lvl="2" indent="0">
              <a:buNone/>
            </a:pPr>
            <a:r>
              <a:rPr lang="en-US" sz="2000" dirty="0"/>
              <a:t>4. Motion to change 802 Chair’s Guidelines</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831560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a:xfrm>
            <a:off x="609600" y="404812"/>
            <a:ext cx="10972800" cy="936625"/>
          </a:xfrm>
        </p:spPr>
        <p:txBody>
          <a:bodyPr/>
          <a:lstStyle/>
          <a:p>
            <a:r>
              <a:rPr lang="en-US" sz="2800" dirty="0"/>
              <a:t>Straw Poll: Return to This Venue: </a:t>
            </a:r>
            <a:br>
              <a:rPr lang="en-US" sz="2800" dirty="0"/>
            </a:br>
            <a:r>
              <a:rPr lang="en-US" sz="2800" dirty="0"/>
              <a:t>(Hyatt Regency Vancouver – 2024 Nov)</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idx="1"/>
          </p:nvPr>
        </p:nvSpPr>
        <p:spPr>
          <a:xfrm>
            <a:off x="334963" y="1676400"/>
            <a:ext cx="10972800" cy="4191000"/>
          </a:xfrm>
        </p:spPr>
        <p:txBody>
          <a:bodyPr/>
          <a:lstStyle/>
          <a:p>
            <a:r>
              <a:rPr lang="en-US" sz="2000" dirty="0"/>
              <a:t>1. How many people would like to come back to this venue? </a:t>
            </a:r>
          </a:p>
          <a:p>
            <a:pPr marL="0" indent="0">
              <a:buNone/>
            </a:pPr>
            <a:r>
              <a:rPr lang="en-US" sz="2000" dirty="0"/>
              <a:t>		Yes		No		</a:t>
            </a:r>
          </a:p>
          <a:p>
            <a:pPr lvl="1"/>
            <a:r>
              <a:rPr lang="en-US" sz="2000" dirty="0"/>
              <a:t>.1	25		4		</a:t>
            </a:r>
          </a:p>
          <a:p>
            <a:pPr lvl="1"/>
            <a:r>
              <a:rPr lang="en-US" sz="2000" dirty="0"/>
              <a:t>.3	70		0		</a:t>
            </a:r>
          </a:p>
          <a:p>
            <a:pPr lvl="1"/>
            <a:r>
              <a:rPr lang="en-US" sz="2000" dirty="0"/>
              <a:t>.11	65		1		</a:t>
            </a:r>
          </a:p>
          <a:p>
            <a:pPr lvl="1"/>
            <a:r>
              <a:rPr lang="en-US" sz="2000" dirty="0"/>
              <a:t>.15	23		0		</a:t>
            </a:r>
          </a:p>
          <a:p>
            <a:pPr lvl="1"/>
            <a:r>
              <a:rPr lang="en-US" sz="2000" dirty="0"/>
              <a:t>.19	10		0</a:t>
            </a:r>
          </a:p>
          <a:p>
            <a:endParaRPr lang="en-US" sz="2000" dirty="0"/>
          </a:p>
        </p:txBody>
      </p:sp>
    </p:spTree>
    <p:extLst>
      <p:ext uri="{BB962C8B-B14F-4D97-AF65-F5344CB8AC3E}">
        <p14:creationId xmlns:p14="http://schemas.microsoft.com/office/powerpoint/2010/main" val="98874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p:txBody>
          <a:bodyPr/>
          <a:lstStyle/>
          <a:p>
            <a:r>
              <a:rPr lang="en-US" sz="2800" dirty="0"/>
              <a:t>Venue Polls (continued)</a:t>
            </a:r>
            <a:br>
              <a:rPr lang="en-US" sz="2800" dirty="0"/>
            </a:br>
            <a:r>
              <a:rPr lang="en-US" sz="2800" dirty="0"/>
              <a:t>(Hyatt Regency Vancouver – 2024 Nov)</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idx="1"/>
          </p:nvPr>
        </p:nvSpPr>
        <p:spPr>
          <a:xfrm>
            <a:off x="533401" y="1447800"/>
            <a:ext cx="10515600" cy="5105400"/>
          </a:xfrm>
        </p:spPr>
        <p:txBody>
          <a:bodyPr/>
          <a:lstStyle/>
          <a:p>
            <a:r>
              <a:rPr lang="en-US" sz="2000" dirty="0"/>
              <a:t>2. Did you go to the social? (Vancouver Science Museum)</a:t>
            </a:r>
          </a:p>
          <a:p>
            <a:pPr marL="914400" lvl="2" indent="0">
              <a:buNone/>
            </a:pPr>
            <a:r>
              <a:rPr lang="en-US" sz="2000" dirty="0"/>
              <a:t>	Yes		No</a:t>
            </a:r>
          </a:p>
          <a:p>
            <a:pPr lvl="1"/>
            <a:r>
              <a:rPr lang="en-US" sz="2000" dirty="0"/>
              <a:t>.1	18		 3	</a:t>
            </a:r>
          </a:p>
          <a:p>
            <a:pPr lvl="1"/>
            <a:r>
              <a:rPr lang="en-US" sz="2000" dirty="0"/>
              <a:t>.3	54		18</a:t>
            </a:r>
          </a:p>
          <a:p>
            <a:pPr lvl="1"/>
            <a:r>
              <a:rPr lang="en-US" sz="2000" dirty="0"/>
              <a:t>.11	60		14	</a:t>
            </a:r>
          </a:p>
          <a:p>
            <a:pPr lvl="1"/>
            <a:r>
              <a:rPr lang="en-US" sz="2000" dirty="0"/>
              <a:t>.15	23		  0	</a:t>
            </a:r>
          </a:p>
          <a:p>
            <a:pPr lvl="1"/>
            <a:r>
              <a:rPr lang="en-US" sz="2000" dirty="0"/>
              <a:t>.19	11		  1</a:t>
            </a:r>
          </a:p>
          <a:p>
            <a:pPr>
              <a:buFont typeface="Wingdings" panose="05000000000000000000" pitchFamily="2" charset="2"/>
              <a:buChar char="§"/>
            </a:pPr>
            <a:r>
              <a:rPr lang="en-US" sz="2000" dirty="0"/>
              <a:t>3. If you attended the Social, did you like the social?</a:t>
            </a:r>
          </a:p>
          <a:p>
            <a:pPr marL="1828800" lvl="4" indent="0">
              <a:buNone/>
            </a:pPr>
            <a:r>
              <a:rPr lang="en-US" dirty="0"/>
              <a:t>Yes		No</a:t>
            </a:r>
          </a:p>
          <a:p>
            <a:pPr lvl="1">
              <a:buFont typeface="Wingdings" panose="05000000000000000000" pitchFamily="2" charset="2"/>
              <a:buChar char="§"/>
            </a:pPr>
            <a:r>
              <a:rPr lang="en-US" sz="2000" dirty="0"/>
              <a:t>.1	10		 7</a:t>
            </a:r>
          </a:p>
          <a:p>
            <a:pPr lvl="1">
              <a:buFont typeface="Wingdings" panose="05000000000000000000" pitchFamily="2" charset="2"/>
              <a:buChar char="§"/>
            </a:pPr>
            <a:r>
              <a:rPr lang="en-US" sz="2000" dirty="0"/>
              <a:t>.3	41		 5</a:t>
            </a:r>
          </a:p>
          <a:p>
            <a:pPr lvl="1">
              <a:buFont typeface="Wingdings" panose="05000000000000000000" pitchFamily="2" charset="2"/>
              <a:buChar char="§"/>
            </a:pPr>
            <a:r>
              <a:rPr lang="en-US" sz="2000" dirty="0"/>
              <a:t>.11	31		15</a:t>
            </a:r>
          </a:p>
          <a:p>
            <a:pPr lvl="1">
              <a:buFont typeface="Wingdings" panose="05000000000000000000" pitchFamily="2" charset="2"/>
              <a:buChar char="§"/>
            </a:pPr>
            <a:r>
              <a:rPr lang="en-US" sz="2000" dirty="0"/>
              <a:t>.15	10		10</a:t>
            </a:r>
          </a:p>
          <a:p>
            <a:pPr lvl="1">
              <a:buFont typeface="Wingdings" panose="05000000000000000000" pitchFamily="2" charset="2"/>
              <a:buChar char="§"/>
            </a:pPr>
            <a:r>
              <a:rPr lang="en-US" sz="2000" dirty="0"/>
              <a:t>.19	  3		 8</a:t>
            </a:r>
          </a:p>
          <a:p>
            <a:pPr lvl="1">
              <a:buFont typeface="Wingdings" panose="05000000000000000000" pitchFamily="2" charset="2"/>
              <a:buChar char="§"/>
            </a:pPr>
            <a:endParaRPr lang="en-US" sz="2000" dirty="0"/>
          </a:p>
          <a:p>
            <a:endParaRPr lang="en-US" sz="2000" dirty="0"/>
          </a:p>
        </p:txBody>
      </p:sp>
    </p:spTree>
    <p:extLst>
      <p:ext uri="{BB962C8B-B14F-4D97-AF65-F5344CB8AC3E}">
        <p14:creationId xmlns:p14="http://schemas.microsoft.com/office/powerpoint/2010/main" val="1433606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601200" y="5559424"/>
            <a:ext cx="2514600" cy="338554"/>
          </a:xfrm>
          <a:prstGeom prst="rect">
            <a:avLst/>
          </a:prstGeom>
          <a:noFill/>
        </p:spPr>
        <p:txBody>
          <a:bodyPr wrap="square" rtlCol="0">
            <a:spAutoFit/>
          </a:bodyPr>
          <a:lstStyle/>
          <a:p>
            <a:r>
              <a:rPr lang="en-US" sz="1600" dirty="0">
                <a:solidFill>
                  <a:schemeClr val="accent1">
                    <a:lumMod val="50000"/>
                  </a:schemeClr>
                </a:solidFill>
              </a:rPr>
              <a:t>As of  October 22,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210800" cy="5102224"/>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p:txBody>
          <a:bodyPr/>
          <a:lstStyle/>
          <a:p>
            <a:r>
              <a:rPr lang="en-US"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p:txBody>
          <a:bodyPr/>
          <a:lstStyle/>
          <a:p>
            <a:r>
              <a:rPr lang="en-US" dirty="0"/>
              <a:t>Approve hosting of ITU-T SG15 July 2026 Plenary Session adjacent to IEEE 802 plenary including the hosting of a joint workshop, with cost not to exceed US$175,000</a:t>
            </a:r>
          </a:p>
          <a:p>
            <a:endParaRPr lang="en-US" dirty="0"/>
          </a:p>
          <a:p>
            <a:r>
              <a:rPr lang="en-US" dirty="0"/>
              <a:t>    Proposed:   David Law</a:t>
            </a:r>
          </a:p>
          <a:p>
            <a:r>
              <a:rPr lang="en-US" dirty="0"/>
              <a:t>    Second:   Robert Stacey</a:t>
            </a:r>
          </a:p>
          <a:p>
            <a:r>
              <a:rPr lang="en-US"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1F79-58B8-B076-BB25-707BA79C09B4}"/>
              </a:ext>
            </a:extLst>
          </p:cNvPr>
          <p:cNvSpPr>
            <a:spLocks noGrp="1"/>
          </p:cNvSpPr>
          <p:nvPr>
            <p:ph type="title"/>
          </p:nvPr>
        </p:nvSpPr>
        <p:spPr/>
        <p:txBody>
          <a:bodyPr/>
          <a:lstStyle/>
          <a:p>
            <a:r>
              <a:rPr lang="en-US" dirty="0"/>
              <a:t>Motion to Replace 4.5 in 802 Chair’s Guideline (#1)</a:t>
            </a:r>
          </a:p>
        </p:txBody>
      </p:sp>
      <p:sp>
        <p:nvSpPr>
          <p:cNvPr id="3" name="Content Placeholder 2">
            <a:extLst>
              <a:ext uri="{FF2B5EF4-FFF2-40B4-BE49-F238E27FC236}">
                <a16:creationId xmlns:a16="http://schemas.microsoft.com/office/drawing/2014/main" id="{B5B09A5D-793D-2017-DCA3-B377B8BB5D96}"/>
              </a:ext>
            </a:extLst>
          </p:cNvPr>
          <p:cNvSpPr>
            <a:spLocks noGrp="1"/>
          </p:cNvSpPr>
          <p:nvPr>
            <p:ph idx="1"/>
          </p:nvPr>
        </p:nvSpPr>
        <p:spPr>
          <a:xfrm>
            <a:off x="334433" y="1341438"/>
            <a:ext cx="10972800" cy="4983162"/>
          </a:xfrm>
        </p:spPr>
        <p:txBody>
          <a:bodyPr/>
          <a:lstStyle/>
          <a:p>
            <a:pPr>
              <a:buFont typeface="Arial" panose="020B0604020202020204" pitchFamily="34" charset="0"/>
              <a:buChar char="•"/>
            </a:pPr>
            <a:r>
              <a:rPr lang="en-US" sz="2000" b="1" dirty="0"/>
              <a:t>Currently in the IEEE 802 LMSC Chairs Guidelines: 802-EC-17/0120r37:</a:t>
            </a:r>
          </a:p>
          <a:p>
            <a:pPr marL="400050" lvl="1" indent="0">
              <a:buNone/>
            </a:pPr>
            <a:r>
              <a:rPr lang="en-US" sz="2000" b="1" dirty="0">
                <a:hlinkClick r:id="rId2"/>
              </a:rPr>
              <a:t>https://mentor.ieee.org/802-ec/dcn/17/ec-17-0120-37-0PNP-ieee-802-lmsc-chairs-guidelines.pdf</a:t>
            </a:r>
            <a:r>
              <a:rPr lang="en-US" sz="2000" b="1" dirty="0"/>
              <a:t> </a:t>
            </a:r>
          </a:p>
          <a:p>
            <a:pPr marL="400050" lvl="1" indent="0">
              <a:buNone/>
            </a:pPr>
            <a:endParaRPr lang="en-US" sz="2000" b="1" dirty="0"/>
          </a:p>
          <a:p>
            <a:pPr marL="400050" lvl="1" indent="0">
              <a:buNone/>
            </a:pPr>
            <a:r>
              <a:rPr lang="en-US" sz="2000" b="1" dirty="0"/>
              <a:t>“4.5 Length of hotel stay for discounted registration</a:t>
            </a:r>
          </a:p>
          <a:p>
            <a:pPr lvl="1"/>
            <a:r>
              <a:rPr lang="en-US" sz="2000" dirty="0"/>
              <a:t>(LMSC email ballot, closed 15 October 2010)</a:t>
            </a:r>
          </a:p>
          <a:p>
            <a:pPr lvl="1"/>
            <a:r>
              <a:rPr lang="en-US" sz="2000" dirty="0"/>
              <a:t>In the November 2009 meeting, the LMSC passed the motion that enabled a surcharge of $300 to the registration fee for those attendees not booking and staying in the IEEE 802-contracted hotel. Proof of hotel stay will be required to prevent the surcharge.</a:t>
            </a:r>
          </a:p>
          <a:p>
            <a:pPr marL="800100" lvl="2" indent="0">
              <a:buNone/>
            </a:pPr>
            <a:r>
              <a:rPr lang="en-US" sz="2000" dirty="0"/>
              <a:t>The purpose of this motion is to clarify what a "hotel stay" means. The result of the motion was that a hotel stay was defined as at least one night booking and staying in the IEEE 802 contracted hotel.</a:t>
            </a:r>
          </a:p>
          <a:p>
            <a:pPr lvl="1"/>
            <a:r>
              <a:rPr lang="en-US" sz="2000" dirty="0"/>
              <a:t>Effective beginning with the November 2010 meeting.”</a:t>
            </a:r>
          </a:p>
          <a:p>
            <a:r>
              <a:rPr lang="en-US" sz="2000" dirty="0"/>
              <a:t>Motion to Replace paragraph 4.5 on next slide.</a:t>
            </a:r>
          </a:p>
        </p:txBody>
      </p:sp>
    </p:spTree>
    <p:extLst>
      <p:ext uri="{BB962C8B-B14F-4D97-AF65-F5344CB8AC3E}">
        <p14:creationId xmlns:p14="http://schemas.microsoft.com/office/powerpoint/2010/main" val="1710317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295854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     Tuesday 7 January 2025, 19:00-21:00 UTC</a:t>
            </a:r>
          </a:p>
          <a:p>
            <a:r>
              <a:rPr lang="en-US" sz="2400" dirty="0"/>
              <a:t>     Tuesday 4 February 2025, 19:00-21:00 UTC</a:t>
            </a:r>
          </a:p>
          <a:p>
            <a:r>
              <a:rPr lang="en-US" sz="2400" dirty="0"/>
              <a:t>Call Time: Tuesday, 2:00 PM - 4:00 PM (UTC-05:00)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March Plenary to be Scheduled during 2025 March IEEE 802 LMSC Closing Plenary meeting.</a:t>
            </a:r>
            <a:br>
              <a:rPr lang="en-US" sz="2400" dirty="0"/>
            </a:b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March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24 January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B208-1C5B-7403-60F8-9E796608E83B}"/>
              </a:ext>
            </a:extLst>
          </p:cNvPr>
          <p:cNvSpPr>
            <a:spLocks noGrp="1"/>
          </p:cNvSpPr>
          <p:nvPr>
            <p:ph type="title"/>
          </p:nvPr>
        </p:nvSpPr>
        <p:spPr/>
        <p:txBody>
          <a:bodyPr/>
          <a:lstStyle/>
          <a:p>
            <a:r>
              <a:rPr lang="en-US" dirty="0"/>
              <a:t>2025 July Time Adjustment Discussion</a:t>
            </a:r>
          </a:p>
        </p:txBody>
      </p:sp>
      <p:sp>
        <p:nvSpPr>
          <p:cNvPr id="3" name="Content Placeholder 2">
            <a:extLst>
              <a:ext uri="{FF2B5EF4-FFF2-40B4-BE49-F238E27FC236}">
                <a16:creationId xmlns:a16="http://schemas.microsoft.com/office/drawing/2014/main" id="{ABAFD3A7-2300-1CEF-FB53-F40B4F31B269}"/>
              </a:ext>
            </a:extLst>
          </p:cNvPr>
          <p:cNvSpPr>
            <a:spLocks noGrp="1"/>
          </p:cNvSpPr>
          <p:nvPr>
            <p:ph idx="1"/>
          </p:nvPr>
        </p:nvSpPr>
        <p:spPr>
          <a:xfrm>
            <a:off x="334433" y="1295400"/>
            <a:ext cx="11247967" cy="4983162"/>
          </a:xfrm>
        </p:spPr>
        <p:txBody>
          <a:bodyPr/>
          <a:lstStyle/>
          <a:p>
            <a:r>
              <a:rPr lang="en-US" sz="2000" dirty="0"/>
              <a:t>Request to have 802 WG gather input on the proposed time change:</a:t>
            </a:r>
          </a:p>
          <a:p>
            <a:pPr lvl="2"/>
            <a:r>
              <a:rPr lang="en-US" sz="2000" dirty="0"/>
              <a:t>Option 1: Keep nominal schedule, but add PM3 before dinner – Some WG start AM2</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pPr marL="1371600" lvl="3" indent="0">
              <a:buNone/>
            </a:pPr>
            <a:endParaRPr lang="en-US" dirty="0"/>
          </a:p>
          <a:p>
            <a:pPr lvl="2"/>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sz="2000" dirty="0"/>
              <a:t>WGs are free to choose their own start times, but the nominal slot times would be set up in IMAT.</a:t>
            </a:r>
          </a:p>
        </p:txBody>
      </p:sp>
    </p:spTree>
    <p:extLst>
      <p:ext uri="{BB962C8B-B14F-4D97-AF65-F5344CB8AC3E}">
        <p14:creationId xmlns:p14="http://schemas.microsoft.com/office/powerpoint/2010/main" val="248437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E4FF-9DBB-15B5-0703-B91F3D7F2EDC}"/>
              </a:ext>
            </a:extLst>
          </p:cNvPr>
          <p:cNvSpPr>
            <a:spLocks noGrp="1"/>
          </p:cNvSpPr>
          <p:nvPr>
            <p:ph type="title"/>
          </p:nvPr>
        </p:nvSpPr>
        <p:spPr/>
        <p:txBody>
          <a:bodyPr/>
          <a:lstStyle/>
          <a:p>
            <a:r>
              <a:rPr lang="en-US" sz="2800" dirty="0"/>
              <a:t>Approved Meeting Fees for 2024 November 802 Plenary</a:t>
            </a:r>
          </a:p>
        </p:txBody>
      </p:sp>
      <p:sp>
        <p:nvSpPr>
          <p:cNvPr id="3" name="Content Placeholder 2">
            <a:extLst>
              <a:ext uri="{FF2B5EF4-FFF2-40B4-BE49-F238E27FC236}">
                <a16:creationId xmlns:a16="http://schemas.microsoft.com/office/drawing/2014/main" id="{34344C96-37AF-8361-02A9-A4CEF5B166E5}"/>
              </a:ext>
            </a:extLst>
          </p:cNvPr>
          <p:cNvSpPr>
            <a:spLocks noGrp="1"/>
          </p:cNvSpPr>
          <p:nvPr>
            <p:ph idx="1"/>
          </p:nvPr>
        </p:nvSpPr>
        <p:spPr>
          <a:xfrm>
            <a:off x="334433" y="1341437"/>
            <a:ext cx="9342967" cy="5211763"/>
          </a:xfrm>
        </p:spPr>
        <p:txBody>
          <a:bodyPr/>
          <a:lstStyle/>
          <a:p>
            <a:r>
              <a:rPr lang="en-US" sz="1800" dirty="0"/>
              <a:t>Variables: </a:t>
            </a:r>
          </a:p>
          <a:p>
            <a:pPr lvl="1"/>
            <a:r>
              <a:rPr lang="en-US" sz="1800" dirty="0"/>
              <a:t>900 total attendance: 50% In-person - 50% Remote</a:t>
            </a:r>
          </a:p>
          <a:p>
            <a:pPr lvl="1"/>
            <a:r>
              <a:rPr lang="en-US" sz="1800" dirty="0"/>
              <a:t>Total Estimated Registration fees: $471,000 -- $523.33 per person</a:t>
            </a:r>
          </a:p>
          <a:p>
            <a:pPr lvl="1"/>
            <a:r>
              <a:rPr lang="en-US" sz="1800" dirty="0"/>
              <a:t>Total Estimated Expenses: $622,783.97 -- $691.98 per person</a:t>
            </a:r>
          </a:p>
          <a:p>
            <a:pPr lvl="1"/>
            <a:r>
              <a:rPr lang="en-US" sz="1800" dirty="0"/>
              <a:t>Estimated Session Net = </a:t>
            </a:r>
            <a:r>
              <a:rPr lang="en-US" sz="1800" dirty="0">
                <a:solidFill>
                  <a:srgbClr val="C00000"/>
                </a:solidFill>
              </a:rPr>
              <a:t>-$85,759.34</a:t>
            </a:r>
          </a:p>
          <a:p>
            <a:r>
              <a:rPr lang="en-US" sz="1800" dirty="0">
                <a:highlight>
                  <a:srgbClr val="FFFF00"/>
                </a:highlight>
              </a:rPr>
              <a:t>Proposed Meeting fees: $600/$800/$1000</a:t>
            </a:r>
          </a:p>
          <a:p>
            <a:pPr lvl="1"/>
            <a:r>
              <a:rPr lang="en-US" sz="1800" dirty="0"/>
              <a:t>$300 discount with 3-night stay</a:t>
            </a:r>
          </a:p>
          <a:p>
            <a:pPr lvl="1"/>
            <a:r>
              <a:rPr lang="en-US" sz="1800" dirty="0"/>
              <a:t>Early Bird – Sept 20  Standard – Sept 21 to Nov 1 Late/On-site = after Nov 1, 2024</a:t>
            </a:r>
          </a:p>
          <a:p>
            <a:pPr lvl="1"/>
            <a:r>
              <a:rPr lang="en-US" sz="1800" dirty="0"/>
              <a:t>Cancellations </a:t>
            </a:r>
          </a:p>
          <a:p>
            <a:pPr lvl="2"/>
            <a:r>
              <a:rPr lang="en-US" sz="1800" dirty="0"/>
              <a:t>Full Refund until Sept 20, </a:t>
            </a:r>
          </a:p>
          <a:p>
            <a:pPr lvl="2"/>
            <a:r>
              <a:rPr lang="en-US" sz="1800" dirty="0"/>
              <a:t>Refund with $150 Cancellation fee Sept 21 to Nov 1 </a:t>
            </a:r>
          </a:p>
          <a:p>
            <a:pPr lvl="2"/>
            <a:r>
              <a:rPr lang="en-US" sz="1800" dirty="0"/>
              <a:t>No Refund after Nov 1, 2024</a:t>
            </a:r>
          </a:p>
          <a:p>
            <a:r>
              <a:rPr lang="en-US" sz="1800" dirty="0"/>
              <a:t>Motion to Set the 2024 November IEEE 802 Plenary Meeting Fees as noted (above) on Slide 42 802 EC-24/124r1.</a:t>
            </a:r>
          </a:p>
          <a:p>
            <a:r>
              <a:rPr lang="en-US" sz="1800" dirty="0"/>
              <a:t>Moved: Jon Rosdahl</a:t>
            </a:r>
          </a:p>
          <a:p>
            <a:r>
              <a:rPr lang="en-US" sz="1800" dirty="0"/>
              <a:t>2</a:t>
            </a:r>
            <a:r>
              <a:rPr lang="en-US" sz="1800" baseline="30000" dirty="0"/>
              <a:t>nd</a:t>
            </a:r>
            <a:r>
              <a:rPr lang="en-US" sz="1800" dirty="0"/>
              <a:t>: Glenn Parsons</a:t>
            </a:r>
          </a:p>
        </p:txBody>
      </p:sp>
      <p:sp>
        <p:nvSpPr>
          <p:cNvPr id="4" name="TextBox 3">
            <a:extLst>
              <a:ext uri="{FF2B5EF4-FFF2-40B4-BE49-F238E27FC236}">
                <a16:creationId xmlns:a16="http://schemas.microsoft.com/office/drawing/2014/main" id="{32F30ED5-01D4-5055-0F6D-A26FD5255BEE}"/>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3898287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2024 November 802 Plenary</a:t>
            </a:r>
          </a:p>
          <a:p>
            <a:pPr marL="1257300" lvl="2" indent="-457200">
              <a:buFontTx/>
              <a:buAutoNum type="arabicPeriod"/>
            </a:pPr>
            <a:r>
              <a:rPr lang="en-US" sz="2000" dirty="0"/>
              <a:t>802 Venue Contract Status update</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r>
              <a:rPr lang="en-US" dirty="0">
                <a:hlinkClick r:id="rId2"/>
              </a:rPr>
              <a:t>https://mentor.ieee.org/802-ec/dcn/24/ec-24-0270-00-00EC-vancouver-802-1124-thingstoknow-hrv-1029-3.pptx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585787"/>
          </a:xfrm>
        </p:spPr>
        <p:txBody>
          <a:bodyPr/>
          <a:lstStyle/>
          <a:p>
            <a:r>
              <a:rPr lang="en-US" sz="2800" dirty="0"/>
              <a:t>2024 November IEEE 802 Mixed-mode Plenary - Vancouver</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idx="1"/>
          </p:nvPr>
        </p:nvSpPr>
        <p:spPr>
          <a:xfrm>
            <a:off x="334433" y="1341437"/>
            <a:ext cx="5532967" cy="5111749"/>
          </a:xfrm>
        </p:spPr>
        <p:txBody>
          <a:bodyPr/>
          <a:lstStyle/>
          <a:p>
            <a:r>
              <a:rPr lang="en-US" sz="2400" dirty="0"/>
              <a:t>Registration opened date August 7, 2024:</a:t>
            </a:r>
          </a:p>
          <a:p>
            <a:pPr lvl="1"/>
            <a:r>
              <a:rPr lang="en-US" sz="1800" dirty="0"/>
              <a:t>1025 registered – 523 in person and 474 remote</a:t>
            </a:r>
          </a:p>
          <a:p>
            <a:pPr lvl="1"/>
            <a:r>
              <a:rPr lang="en-US" sz="1800" dirty="0"/>
              <a:t>November Social Tickets = 420 (including 30 guests)</a:t>
            </a:r>
          </a:p>
          <a:p>
            <a:pPr lvl="1"/>
            <a:r>
              <a:rPr lang="en-US" sz="1800" dirty="0"/>
              <a:t>Hotel Pickup – 67% of block reserved (1689 / 2451)</a:t>
            </a:r>
          </a:p>
          <a:p>
            <a:pPr lvl="1"/>
            <a:endParaRPr lang="en-US" sz="2000" dirty="0"/>
          </a:p>
          <a:p>
            <a:pPr lvl="1"/>
            <a:endParaRPr lang="en-US" sz="2000" dirty="0"/>
          </a:p>
          <a:p>
            <a:r>
              <a:rPr lang="en-US" sz="2000" dirty="0"/>
              <a:t>Canada VISA Information was sent to reflector:</a:t>
            </a:r>
          </a:p>
          <a:p>
            <a:pPr lvl="1"/>
            <a:r>
              <a:rPr lang="en-US" sz="2000" dirty="0">
                <a:hlinkClick r:id="rId2"/>
              </a:rPr>
              <a:t>https://www.ieee802.org/11/email/stds-802-11/msg08358.html</a:t>
            </a:r>
            <a:endParaRPr lang="en-US" sz="2000" dirty="0"/>
          </a:p>
          <a:p>
            <a:endParaRPr lang="en-US" sz="2000" dirty="0"/>
          </a:p>
        </p:txBody>
      </p:sp>
      <p:graphicFrame>
        <p:nvGraphicFramePr>
          <p:cNvPr id="4" name="Table 3">
            <a:extLst>
              <a:ext uri="{FF2B5EF4-FFF2-40B4-BE49-F238E27FC236}">
                <a16:creationId xmlns:a16="http://schemas.microsoft.com/office/drawing/2014/main" id="{7207742C-5C82-A64F-4D3F-825984E19116}"/>
              </a:ext>
            </a:extLst>
          </p:cNvPr>
          <p:cNvGraphicFramePr>
            <a:graphicFrameLocks noGrp="1"/>
          </p:cNvGraphicFramePr>
          <p:nvPr>
            <p:extLst>
              <p:ext uri="{D42A27DB-BD31-4B8C-83A1-F6EECF244321}">
                <p14:modId xmlns:p14="http://schemas.microsoft.com/office/powerpoint/2010/main" val="3627603945"/>
              </p:ext>
            </p:extLst>
          </p:nvPr>
        </p:nvGraphicFramePr>
        <p:xfrm>
          <a:off x="5867400" y="1341438"/>
          <a:ext cx="5867400" cy="3805008"/>
        </p:xfrm>
        <a:graphic>
          <a:graphicData uri="http://schemas.openxmlformats.org/drawingml/2006/table">
            <a:tbl>
              <a:tblPr>
                <a:tableStyleId>{5C22544A-7EE6-4342-B048-85BDC9FD1C3A}</a:tableStyleId>
              </a:tblPr>
              <a:tblGrid>
                <a:gridCol w="1617163">
                  <a:extLst>
                    <a:ext uri="{9D8B030D-6E8A-4147-A177-3AD203B41FA5}">
                      <a16:colId xmlns:a16="http://schemas.microsoft.com/office/drawing/2014/main" val="3142421946"/>
                    </a:ext>
                  </a:extLst>
                </a:gridCol>
                <a:gridCol w="932979">
                  <a:extLst>
                    <a:ext uri="{9D8B030D-6E8A-4147-A177-3AD203B41FA5}">
                      <a16:colId xmlns:a16="http://schemas.microsoft.com/office/drawing/2014/main" val="2119767858"/>
                    </a:ext>
                  </a:extLst>
                </a:gridCol>
                <a:gridCol w="1015910">
                  <a:extLst>
                    <a:ext uri="{9D8B030D-6E8A-4147-A177-3AD203B41FA5}">
                      <a16:colId xmlns:a16="http://schemas.microsoft.com/office/drawing/2014/main" val="1851973121"/>
                    </a:ext>
                  </a:extLst>
                </a:gridCol>
                <a:gridCol w="1015910">
                  <a:extLst>
                    <a:ext uri="{9D8B030D-6E8A-4147-A177-3AD203B41FA5}">
                      <a16:colId xmlns:a16="http://schemas.microsoft.com/office/drawing/2014/main" val="2379083324"/>
                    </a:ext>
                  </a:extLst>
                </a:gridCol>
                <a:gridCol w="1285438">
                  <a:extLst>
                    <a:ext uri="{9D8B030D-6E8A-4147-A177-3AD203B41FA5}">
                      <a16:colId xmlns:a16="http://schemas.microsoft.com/office/drawing/2014/main" val="4098024945"/>
                    </a:ext>
                  </a:extLst>
                </a:gridCol>
              </a:tblGrid>
              <a:tr h="241640">
                <a:tc>
                  <a:txBody>
                    <a:bodyPr/>
                    <a:lstStyle/>
                    <a:p>
                      <a:pPr algn="l" fontAlgn="b"/>
                      <a:r>
                        <a:rPr lang="en-US" sz="1800" u="none" strike="noStrike">
                          <a:effectLst/>
                        </a:rPr>
                        <a:t>Working Group</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  </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27460810"/>
                  </a:ext>
                </a:extLst>
              </a:tr>
              <a:tr h="966558">
                <a:tc>
                  <a:txBody>
                    <a:bodyPr/>
                    <a:lstStyle/>
                    <a:p>
                      <a:pPr algn="l" fontAlgn="b"/>
                      <a:r>
                        <a:rPr lang="en-US" sz="1800" u="none" strike="noStrike" dirty="0">
                          <a:effectLst/>
                        </a:rPr>
                        <a:t>as of Nov 11</a:t>
                      </a:r>
                      <a:endParaRPr lang="en-US" sz="18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Student</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In-Person Attendee</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Virtual Attendee</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Grand Total</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72355613"/>
                  </a:ext>
                </a:extLst>
              </a:tr>
              <a:tr h="241640">
                <a:tc>
                  <a:txBody>
                    <a:bodyPr/>
                    <a:lstStyle/>
                    <a:p>
                      <a:pPr algn="l" fontAlgn="b"/>
                      <a:r>
                        <a:rPr lang="en-US" sz="1800" u="none" strike="noStrike">
                          <a:effectLst/>
                        </a:rPr>
                        <a:t>802.1</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60</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12728319"/>
                  </a:ext>
                </a:extLst>
              </a:tr>
              <a:tr h="241640">
                <a:tc>
                  <a:txBody>
                    <a:bodyPr/>
                    <a:lstStyle/>
                    <a:p>
                      <a:pPr algn="l" fontAlgn="b"/>
                      <a:r>
                        <a:rPr lang="en-US" sz="1800" u="none" strike="noStrike">
                          <a:effectLst/>
                        </a:rPr>
                        <a:t>802.3</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134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115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249</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38295277"/>
                  </a:ext>
                </a:extLst>
              </a:tr>
              <a:tr h="241640">
                <a:tc>
                  <a:txBody>
                    <a:bodyPr/>
                    <a:lstStyle/>
                    <a:p>
                      <a:pPr algn="l" fontAlgn="b"/>
                      <a:r>
                        <a:rPr lang="en-US" sz="1800" u="none" strike="noStrike">
                          <a:effectLst/>
                        </a:rPr>
                        <a:t>802.11</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292</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295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615</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74086540"/>
                  </a:ext>
                </a:extLst>
              </a:tr>
              <a:tr h="241640">
                <a:tc>
                  <a:txBody>
                    <a:bodyPr/>
                    <a:lstStyle/>
                    <a:p>
                      <a:pPr algn="l" fontAlgn="b"/>
                      <a:r>
                        <a:rPr lang="en-US" sz="1800" u="none" strike="noStrike">
                          <a:effectLst/>
                        </a:rPr>
                        <a:t>802.15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79</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16113744"/>
                  </a:ext>
                </a:extLst>
              </a:tr>
              <a:tr h="241640">
                <a:tc>
                  <a:txBody>
                    <a:bodyPr/>
                    <a:lstStyle/>
                    <a:p>
                      <a:pPr algn="l" fontAlgn="b"/>
                      <a:r>
                        <a:rPr lang="en-US" sz="1800" u="none" strike="noStrike">
                          <a:effectLst/>
                        </a:rPr>
                        <a:t>802.18</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2879812"/>
                  </a:ext>
                </a:extLst>
              </a:tr>
              <a:tr h="241640">
                <a:tc>
                  <a:txBody>
                    <a:bodyPr/>
                    <a:lstStyle/>
                    <a:p>
                      <a:pPr algn="l" fontAlgn="b"/>
                      <a:r>
                        <a:rPr lang="en-US" sz="1800" u="none" strike="noStrike">
                          <a:effectLst/>
                        </a:rPr>
                        <a:t>802.19</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7</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57715964"/>
                  </a:ext>
                </a:extLst>
              </a:tr>
              <a:tr h="241640">
                <a:tc>
                  <a:txBody>
                    <a:bodyPr/>
                    <a:lstStyle/>
                    <a:p>
                      <a:pPr algn="l" fontAlgn="b"/>
                      <a:r>
                        <a:rPr lang="en-US" sz="1800" u="none" strike="noStrike">
                          <a:effectLst/>
                        </a:rPr>
                        <a:t>802.24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9348999"/>
                  </a:ext>
                </a:extLst>
              </a:tr>
              <a:tr h="241640">
                <a:tc>
                  <a:txBody>
                    <a:bodyPr/>
                    <a:lstStyle/>
                    <a:p>
                      <a:pPr algn="l" fontAlgn="b"/>
                      <a:r>
                        <a:rPr lang="en-US" sz="1800" u="none" strike="noStrike">
                          <a:effectLst/>
                        </a:rPr>
                        <a:t>Cancels</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13118707"/>
                  </a:ext>
                </a:extLst>
              </a:tr>
              <a:tr h="241640">
                <a:tc>
                  <a:txBody>
                    <a:bodyPr/>
                    <a:lstStyle/>
                    <a:p>
                      <a:pPr algn="l" fontAlgn="b"/>
                      <a:r>
                        <a:rPr lang="en-US" sz="1800" u="none" strike="noStrike">
                          <a:effectLst/>
                        </a:rPr>
                        <a:t>Grand Total</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523</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474</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1025</a:t>
                      </a:r>
                      <a:endParaRPr lang="en-US" sz="1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5549354"/>
                  </a:ext>
                </a:extLst>
              </a:tr>
            </a:tbl>
          </a:graphicData>
        </a:graphic>
      </p:graphicFrame>
    </p:spTree>
    <p:extLst>
      <p:ext uri="{BB962C8B-B14F-4D97-AF65-F5344CB8AC3E}">
        <p14:creationId xmlns:p14="http://schemas.microsoft.com/office/powerpoint/2010/main" val="229432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361084"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Executed Oct 28, 2024 </a:t>
            </a:r>
          </a:p>
          <a:p>
            <a:r>
              <a:rPr lang="en-US" sz="1600" dirty="0"/>
              <a:t>2027 March – Hilton Atlanta </a:t>
            </a:r>
          </a:p>
          <a:p>
            <a:r>
              <a:rPr lang="en-US" sz="1600" dirty="0"/>
              <a:t>			</a:t>
            </a:r>
            <a:r>
              <a:rPr lang="en-US" sz="1600" b="0" dirty="0"/>
              <a:t>	– need to get contract formalized – Face to Face Events to finalize </a:t>
            </a:r>
          </a:p>
          <a:p>
            <a:r>
              <a:rPr lang="en-US" sz="1600" b="0" dirty="0"/>
              <a:t>				– Targeting end of  Oct 2024</a:t>
            </a:r>
          </a:p>
          <a:p>
            <a:r>
              <a:rPr lang="en-US" sz="1600" dirty="0"/>
              <a:t>2027 July – </a:t>
            </a:r>
            <a:r>
              <a:rPr lang="en-US" sz="1600" dirty="0" err="1"/>
              <a:t>Gothia</a:t>
            </a:r>
            <a:r>
              <a:rPr lang="en-US" sz="1600" dirty="0"/>
              <a:t> Towers </a:t>
            </a:r>
          </a:p>
          <a:p>
            <a:r>
              <a:rPr lang="en-US" sz="1600" dirty="0"/>
              <a:t>			</a:t>
            </a:r>
            <a:r>
              <a:rPr lang="en-US" sz="1600" b="0" dirty="0"/>
              <a:t>– Site Visit 21-22 Aug 2024  - Was successful.</a:t>
            </a:r>
          </a:p>
          <a:p>
            <a:r>
              <a:rPr lang="en-US" sz="1600" b="0" dirty="0"/>
              <a:t>			– Contract still needs to be negotiated.</a:t>
            </a:r>
          </a:p>
          <a:p>
            <a:r>
              <a:rPr lang="en-US" sz="1600" dirty="0"/>
              <a:t>2028 July 9-14 – Sheraton Le Centre Montreal – waiting to contract until Incentive application complete.</a:t>
            </a:r>
          </a:p>
          <a:p>
            <a:pPr lvl="1"/>
            <a:r>
              <a:rPr lang="en-US" sz="1600" dirty="0"/>
              <a:t> –802 LMSC has approved 2028 July return. – Hotel has sent proposal for contract consideration</a:t>
            </a:r>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November 11,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55073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2024 November – Vancouver</a:t>
            </a:r>
          </a:p>
          <a:p>
            <a:pPr lvl="1"/>
            <a:r>
              <a:rPr lang="en-US" sz="2000" dirty="0"/>
              <a:t>802 LMSC Workshop Nov 16, 2024</a:t>
            </a:r>
          </a:p>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sz="1800" dirty="0"/>
              <a:t>AM1=9:00 -11:00; AM2=11:30-13:30; </a:t>
            </a:r>
          </a:p>
          <a:p>
            <a:pPr lvl="3"/>
            <a:r>
              <a:rPr lang="en-US" sz="1800" dirty="0"/>
              <a:t>Lunch 13:30-14:30 </a:t>
            </a:r>
          </a:p>
          <a:p>
            <a:pPr lvl="3"/>
            <a:r>
              <a:rPr lang="en-US" sz="1800" dirty="0"/>
              <a:t>PM1=14:30-16:30; PM2=17:00-19:00; PM3=19:30-21:30</a:t>
            </a:r>
          </a:p>
          <a:p>
            <a:r>
              <a:rPr lang="en-US" sz="2000" dirty="0"/>
              <a:t>2025 Nov – Bangkok </a:t>
            </a:r>
          </a:p>
          <a:p>
            <a:pPr lvl="1"/>
            <a:r>
              <a:rPr lang="en-US" sz="2000" dirty="0"/>
              <a:t>Social – Feedback – Plan for Same as 2022</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15598</TotalTime>
  <Words>3947</Words>
  <Application>Microsoft Office PowerPoint</Application>
  <PresentationFormat>Widescreen</PresentationFormat>
  <Paragraphs>457</Paragraphs>
  <Slides>32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Title slide</vt:lpstr>
      <vt:lpstr>Executive Secretary Report for 2024 November 802 Plenary- Vancouver</vt:lpstr>
      <vt:lpstr>Event Conduct and Safety Statement </vt:lpstr>
      <vt:lpstr>Event Conduct and Safety Statement</vt:lpstr>
      <vt:lpstr>Executive Secretary Agenda Items</vt:lpstr>
      <vt:lpstr>PowerPoint Presentation</vt:lpstr>
      <vt:lpstr>2024 November IEEE 802 Mixed-mode Plenary - Vancouver</vt:lpstr>
      <vt:lpstr>Status of IEEE 802 Plenary Contracts</vt:lpstr>
      <vt:lpstr>Future 802 Plenary Venue Contract Status</vt:lpstr>
      <vt:lpstr>Future Issues </vt:lpstr>
      <vt:lpstr>Future Venue AdHocs  --</vt:lpstr>
      <vt:lpstr>Next Venue Meeting planning – Thurs 7:30 am</vt:lpstr>
      <vt:lpstr>Future Venues AdHoc – Thurs 8 am</vt:lpstr>
      <vt:lpstr>Future 802 Plenary Venue Contract Status</vt:lpstr>
      <vt:lpstr>Future Issues </vt:lpstr>
      <vt:lpstr>Straw Poll for Time Change –  2025 July Plenary - Madrid</vt:lpstr>
      <vt:lpstr>Madrid Timing Discussion</vt:lpstr>
      <vt:lpstr>802 Closing EC Meeting:  Motion to adjusts the Time for 2025 July</vt:lpstr>
      <vt:lpstr>Discussion notes:</vt:lpstr>
      <vt:lpstr>Executive Secretary Agenda Items</vt:lpstr>
      <vt:lpstr>Straw Poll: Return to This Venue:  (Hyatt Regency Vancouver – 2024 Nov)</vt:lpstr>
      <vt:lpstr>Venue Polls (continued) (Hyatt Regency Vancouver – 2024 Nov)</vt:lpstr>
      <vt:lpstr>Future 802 Plenary Venue Contract Status</vt:lpstr>
      <vt:lpstr>Motion to Host ITU-T SG15 2026 July</vt:lpstr>
      <vt:lpstr>Motion to Replace 4.5 in 802 Chair’s Guideline (#1)</vt:lpstr>
      <vt:lpstr>Motion to Replace 4.5 in 802 Chair’s Guideline (#2)</vt:lpstr>
      <vt:lpstr>8.033 Executive Secretary Report</vt:lpstr>
      <vt:lpstr>8.04 Monthly IEEE 802 LMSC Telecons</vt:lpstr>
      <vt:lpstr>8.05 Call for Tutorials for March 2025</vt:lpstr>
      <vt:lpstr>2025 July Time Adjustment Discussion</vt:lpstr>
      <vt:lpstr>2028 July Consideration</vt:lpstr>
      <vt:lpstr>Approved Meeting Fees for 2024 November 802 Plenary</vt:lpstr>
      <vt:lpstr>Approved 2025 Session Registration Fees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2024 November - Vancouver</dc:title>
  <dc:subject/>
  <dc:creator>Jon Rosdahl</dc:creator>
  <cp:keywords>IEEE 802 LMSC Interim Telecon</cp:keywords>
  <dc:description>Jon Rosdahl, Qualcomm</dc:description>
  <cp:lastModifiedBy>Jon Rosdahl</cp:lastModifiedBy>
  <cp:revision>8</cp:revision>
  <dcterms:created xsi:type="dcterms:W3CDTF">2024-07-13T20:54:22Z</dcterms:created>
  <dcterms:modified xsi:type="dcterms:W3CDTF">2024-11-15T21:58:32Z</dcterms:modified>
  <cp:category>November 2024</cp:category>
</cp:coreProperties>
</file>