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7"/>
  </p:notesMasterIdLst>
  <p:handoutMasterIdLst>
    <p:handoutMasterId r:id="rId18"/>
  </p:handoutMasterIdLst>
  <p:sldIdLst>
    <p:sldId id="278" r:id="rId2"/>
    <p:sldId id="488" r:id="rId3"/>
    <p:sldId id="489" r:id="rId4"/>
    <p:sldId id="606" r:id="rId5"/>
    <p:sldId id="2004" r:id="rId6"/>
    <p:sldId id="1997" r:id="rId7"/>
    <p:sldId id="550" r:id="rId8"/>
    <p:sldId id="2005" r:id="rId9"/>
    <p:sldId id="2001" r:id="rId10"/>
    <p:sldId id="1993" r:id="rId11"/>
    <p:sldId id="377" r:id="rId12"/>
    <p:sldId id="2003" r:id="rId13"/>
    <p:sldId id="2002" r:id="rId14"/>
    <p:sldId id="1998" r:id="rId15"/>
    <p:sldId id="1999" r:id="rId16"/>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8F22C820-E670-44D8-9823-C8D1F63B6BD0}">
          <p14:sldIdLst>
            <p14:sldId id="278"/>
            <p14:sldId id="488"/>
            <p14:sldId id="489"/>
          </p14:sldIdLst>
        </p14:section>
        <p14:section name="November Opening Plenary" id="{60C8A1DD-480C-49A6-8C62-66D5172C2187}">
          <p14:sldIdLst>
            <p14:sldId id="606"/>
            <p14:sldId id="2004"/>
            <p14:sldId id="1997"/>
            <p14:sldId id="550"/>
            <p14:sldId id="2005"/>
            <p14:sldId id="2001"/>
          </p14:sldIdLst>
        </p14:section>
        <p14:section name="802 Telecons and Tutorial" id="{3691E67F-3ED7-4A7D-969D-B7987AAE5135}">
          <p14:sldIdLst>
            <p14:sldId id="1993"/>
            <p14:sldId id="377"/>
          </p14:sldIdLst>
        </p14:section>
        <p14:section name="Backup Slides" id="{A290899A-E08A-43F8-8395-76CFD0B7C8E3}">
          <p14:sldIdLst>
            <p14:sldId id="2003"/>
            <p14:sldId id="2002"/>
            <p14:sldId id="1998"/>
            <p14:sldId id="1999"/>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05E259-8F4F-4182-BD63-E115D76DEBBE}" v="13" dt="2024-11-11T16:50:09.1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77922" autoAdjust="0"/>
  </p:normalViewPr>
  <p:slideViewPr>
    <p:cSldViewPr>
      <p:cViewPr varScale="1">
        <p:scale>
          <a:sx n="64" d="100"/>
          <a:sy n="64" d="100"/>
        </p:scale>
        <p:origin x="528" y="66"/>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9B05E259-8F4F-4182-BD63-E115D76DEBBE}"/>
    <pc:docChg chg="undo custSel addSld delSld modSld sldOrd modMainMaster modSection">
      <pc:chgData name="Jon Rosdahl" userId="2820f357-2dd4-4127-8713-e0bfde0fd756" providerId="ADAL" clId="{9B05E259-8F4F-4182-BD63-E115D76DEBBE}" dt="2024-11-11T16:50:03.464" v="205" actId="2696"/>
      <pc:docMkLst>
        <pc:docMk/>
      </pc:docMkLst>
      <pc:sldChg chg="modSp mod modNotesTx">
        <pc:chgData name="Jon Rosdahl" userId="2820f357-2dd4-4127-8713-e0bfde0fd756" providerId="ADAL" clId="{9B05E259-8F4F-4182-BD63-E115D76DEBBE}" dt="2024-11-11T16:49:17.620" v="204" actId="20577"/>
        <pc:sldMkLst>
          <pc:docMk/>
          <pc:sldMk cId="0" sldId="278"/>
        </pc:sldMkLst>
        <pc:spChg chg="mod">
          <ac:chgData name="Jon Rosdahl" userId="2820f357-2dd4-4127-8713-e0bfde0fd756" providerId="ADAL" clId="{9B05E259-8F4F-4182-BD63-E115D76DEBBE}" dt="2024-11-11T16:49:17.620" v="204" actId="20577"/>
          <ac:spMkLst>
            <pc:docMk/>
            <pc:sldMk cId="0" sldId="278"/>
            <ac:spMk id="111620" creationId="{13920269-E2C7-FAD1-29AE-5FAF7F00091F}"/>
          </ac:spMkLst>
        </pc:spChg>
      </pc:sldChg>
      <pc:sldChg chg="del">
        <pc:chgData name="Jon Rosdahl" userId="2820f357-2dd4-4127-8713-e0bfde0fd756" providerId="ADAL" clId="{9B05E259-8F4F-4182-BD63-E115D76DEBBE}" dt="2024-11-11T16:37:13.216" v="111" actId="2696"/>
        <pc:sldMkLst>
          <pc:docMk/>
          <pc:sldMk cId="813526153" sldId="513"/>
        </pc:sldMkLst>
      </pc:sldChg>
      <pc:sldChg chg="delSp modSp mod">
        <pc:chgData name="Jon Rosdahl" userId="2820f357-2dd4-4127-8713-e0bfde0fd756" providerId="ADAL" clId="{9B05E259-8F4F-4182-BD63-E115D76DEBBE}" dt="2024-11-11T16:02:56.856" v="106" actId="404"/>
        <pc:sldMkLst>
          <pc:docMk/>
          <pc:sldMk cId="2093339686" sldId="550"/>
        </pc:sldMkLst>
        <pc:spChg chg="mod">
          <ac:chgData name="Jon Rosdahl" userId="2820f357-2dd4-4127-8713-e0bfde0fd756" providerId="ADAL" clId="{9B05E259-8F4F-4182-BD63-E115D76DEBBE}" dt="2024-11-11T16:02:56.856" v="106" actId="404"/>
          <ac:spMkLst>
            <pc:docMk/>
            <pc:sldMk cId="2093339686" sldId="550"/>
            <ac:spMk id="3" creationId="{489EC464-F42C-E35B-F33B-4BD828E458DF}"/>
          </ac:spMkLst>
        </pc:spChg>
        <pc:spChg chg="del">
          <ac:chgData name="Jon Rosdahl" userId="2820f357-2dd4-4127-8713-e0bfde0fd756" providerId="ADAL" clId="{9B05E259-8F4F-4182-BD63-E115D76DEBBE}" dt="2024-11-11T16:02:16.568" v="103" actId="478"/>
          <ac:spMkLst>
            <pc:docMk/>
            <pc:sldMk cId="2093339686" sldId="550"/>
            <ac:spMk id="4" creationId="{D14D159F-466D-A9E0-E47C-C48FAE9C1B28}"/>
          </ac:spMkLst>
        </pc:spChg>
        <pc:spChg chg="del">
          <ac:chgData name="Jon Rosdahl" userId="2820f357-2dd4-4127-8713-e0bfde0fd756" providerId="ADAL" clId="{9B05E259-8F4F-4182-BD63-E115D76DEBBE}" dt="2024-11-11T16:02:37.027" v="105" actId="478"/>
          <ac:spMkLst>
            <pc:docMk/>
            <pc:sldMk cId="2093339686" sldId="550"/>
            <ac:spMk id="5" creationId="{D8802DEE-FC66-17D6-CEC2-29CFD54E7F6A}"/>
          </ac:spMkLst>
        </pc:spChg>
      </pc:sldChg>
      <pc:sldChg chg="modSp mod">
        <pc:chgData name="Jon Rosdahl" userId="2820f357-2dd4-4127-8713-e0bfde0fd756" providerId="ADAL" clId="{9B05E259-8F4F-4182-BD63-E115D76DEBBE}" dt="2024-11-11T16:00:28.313" v="83" actId="20577"/>
        <pc:sldMkLst>
          <pc:docMk/>
          <pc:sldMk cId="4147266254" sldId="606"/>
        </pc:sldMkLst>
        <pc:spChg chg="mod">
          <ac:chgData name="Jon Rosdahl" userId="2820f357-2dd4-4127-8713-e0bfde0fd756" providerId="ADAL" clId="{9B05E259-8F4F-4182-BD63-E115D76DEBBE}" dt="2024-11-11T16:00:28.313" v="83" actId="20577"/>
          <ac:spMkLst>
            <pc:docMk/>
            <pc:sldMk cId="4147266254" sldId="606"/>
            <ac:spMk id="3" creationId="{79B66A02-BFC4-28B8-40C4-26FF2742C963}"/>
          </ac:spMkLst>
        </pc:spChg>
      </pc:sldChg>
      <pc:sldChg chg="addSp delSp modSp mod ord">
        <pc:chgData name="Jon Rosdahl" userId="2820f357-2dd4-4127-8713-e0bfde0fd756" providerId="ADAL" clId="{9B05E259-8F4F-4182-BD63-E115D76DEBBE}" dt="2024-11-11T16:45:26.334" v="139"/>
        <pc:sldMkLst>
          <pc:docMk/>
          <pc:sldMk cId="2294323399" sldId="1997"/>
        </pc:sldMkLst>
        <pc:spChg chg="mod">
          <ac:chgData name="Jon Rosdahl" userId="2820f357-2dd4-4127-8713-e0bfde0fd756" providerId="ADAL" clId="{9B05E259-8F4F-4182-BD63-E115D76DEBBE}" dt="2024-11-11T16:45:11.512" v="135" actId="14100"/>
          <ac:spMkLst>
            <pc:docMk/>
            <pc:sldMk cId="2294323399" sldId="1997"/>
            <ac:spMk id="3" creationId="{FAF850E7-70D2-B978-1495-BEEB40D33460}"/>
          </ac:spMkLst>
        </pc:spChg>
        <pc:graphicFrameChg chg="add mod modGraphic">
          <ac:chgData name="Jon Rosdahl" userId="2820f357-2dd4-4127-8713-e0bfde0fd756" providerId="ADAL" clId="{9B05E259-8F4F-4182-BD63-E115D76DEBBE}" dt="2024-11-11T16:44:50.508" v="129" actId="14100"/>
          <ac:graphicFrameMkLst>
            <pc:docMk/>
            <pc:sldMk cId="2294323399" sldId="1997"/>
            <ac:graphicFrameMk id="4" creationId="{7207742C-5C82-A64F-4D3F-825984E19116}"/>
          </ac:graphicFrameMkLst>
        </pc:graphicFrameChg>
        <pc:picChg chg="del">
          <ac:chgData name="Jon Rosdahl" userId="2820f357-2dd4-4127-8713-e0bfde0fd756" providerId="ADAL" clId="{9B05E259-8F4F-4182-BD63-E115D76DEBBE}" dt="2024-11-11T16:44:07.331" v="112" actId="478"/>
          <ac:picMkLst>
            <pc:docMk/>
            <pc:sldMk cId="2294323399" sldId="1997"/>
            <ac:picMk id="7" creationId="{5C4A44AA-AB26-2FA5-F3BE-1942AA9CE5B6}"/>
          </ac:picMkLst>
        </pc:picChg>
      </pc:sldChg>
      <pc:sldChg chg="del">
        <pc:chgData name="Jon Rosdahl" userId="2820f357-2dd4-4127-8713-e0bfde0fd756" providerId="ADAL" clId="{9B05E259-8F4F-4182-BD63-E115D76DEBBE}" dt="2024-11-11T16:50:03.464" v="205" actId="2696"/>
        <pc:sldMkLst>
          <pc:docMk/>
          <pc:sldMk cId="3182102832" sldId="2002"/>
        </pc:sldMkLst>
      </pc:sldChg>
      <pc:sldChg chg="del">
        <pc:chgData name="Jon Rosdahl" userId="2820f357-2dd4-4127-8713-e0bfde0fd756" providerId="ADAL" clId="{9B05E259-8F4F-4182-BD63-E115D76DEBBE}" dt="2024-11-11T16:50:03.464" v="205" actId="2696"/>
        <pc:sldMkLst>
          <pc:docMk/>
          <pc:sldMk cId="4027534095" sldId="2003"/>
        </pc:sldMkLst>
      </pc:sldChg>
      <pc:sldChg chg="modSp new mod">
        <pc:chgData name="Jon Rosdahl" userId="2820f357-2dd4-4127-8713-e0bfde0fd756" providerId="ADAL" clId="{9B05E259-8F4F-4182-BD63-E115D76DEBBE}" dt="2024-11-11T16:01:23.373" v="102" actId="20577"/>
        <pc:sldMkLst>
          <pc:docMk/>
          <pc:sldMk cId="4074324379" sldId="2004"/>
        </pc:sldMkLst>
        <pc:spChg chg="mod">
          <ac:chgData name="Jon Rosdahl" userId="2820f357-2dd4-4127-8713-e0bfde0fd756" providerId="ADAL" clId="{9B05E259-8F4F-4182-BD63-E115D76DEBBE}" dt="2024-11-11T16:01:23.373" v="102" actId="20577"/>
          <ac:spMkLst>
            <pc:docMk/>
            <pc:sldMk cId="4074324379" sldId="2004"/>
            <ac:spMk id="3" creationId="{1A01C68D-5761-B6D6-F9B0-B58286FFD8B0}"/>
          </ac:spMkLst>
        </pc:spChg>
      </pc:sldChg>
      <pc:sldChg chg="delSp modSp mod">
        <pc:chgData name="Jon Rosdahl" userId="2820f357-2dd4-4127-8713-e0bfde0fd756" providerId="ADAL" clId="{9B05E259-8F4F-4182-BD63-E115D76DEBBE}" dt="2024-11-11T16:10:47.315" v="110" actId="478"/>
        <pc:sldMkLst>
          <pc:docMk/>
          <pc:sldMk cId="1550735057" sldId="2005"/>
        </pc:sldMkLst>
        <pc:spChg chg="del">
          <ac:chgData name="Jon Rosdahl" userId="2820f357-2dd4-4127-8713-e0bfde0fd756" providerId="ADAL" clId="{9B05E259-8F4F-4182-BD63-E115D76DEBBE}" dt="2024-11-11T16:10:30.910" v="107" actId="478"/>
          <ac:spMkLst>
            <pc:docMk/>
            <pc:sldMk cId="1550735057" sldId="2005"/>
            <ac:spMk id="4" creationId="{5A8170E6-45ED-1302-DFB2-9009FD2D822D}"/>
          </ac:spMkLst>
        </pc:spChg>
        <pc:spChg chg="del">
          <ac:chgData name="Jon Rosdahl" userId="2820f357-2dd4-4127-8713-e0bfde0fd756" providerId="ADAL" clId="{9B05E259-8F4F-4182-BD63-E115D76DEBBE}" dt="2024-11-11T16:10:47.315" v="110" actId="478"/>
          <ac:spMkLst>
            <pc:docMk/>
            <pc:sldMk cId="1550735057" sldId="2005"/>
            <ac:spMk id="5" creationId="{A69EE029-D6A4-B1F8-79E0-06AA36E15A9A}"/>
          </ac:spMkLst>
        </pc:spChg>
        <pc:spChg chg="mod">
          <ac:chgData name="Jon Rosdahl" userId="2820f357-2dd4-4127-8713-e0bfde0fd756" providerId="ADAL" clId="{9B05E259-8F4F-4182-BD63-E115D76DEBBE}" dt="2024-11-11T16:10:43.593" v="109" actId="14100"/>
          <ac:spMkLst>
            <pc:docMk/>
            <pc:sldMk cId="1550735057" sldId="2005"/>
            <ac:spMk id="8" creationId="{BABB8EDA-4C9B-BACF-CD7D-805D4554F0BE}"/>
          </ac:spMkLst>
        </pc:spChg>
      </pc:sldChg>
      <pc:sldMasterChg chg="modSp mod modSldLayout">
        <pc:chgData name="Jon Rosdahl" userId="2820f357-2dd4-4127-8713-e0bfde0fd756" providerId="ADAL" clId="{9B05E259-8F4F-4182-BD63-E115D76DEBBE}" dt="2024-11-11T16:48:53.235" v="191" actId="20577"/>
        <pc:sldMasterMkLst>
          <pc:docMk/>
          <pc:sldMasterMk cId="0" sldId="2147483657"/>
        </pc:sldMasterMkLst>
        <pc:spChg chg="mod">
          <ac:chgData name="Jon Rosdahl" userId="2820f357-2dd4-4127-8713-e0bfde0fd756" providerId="ADAL" clId="{9B05E259-8F4F-4182-BD63-E115D76DEBBE}" dt="2024-11-11T16:47:39.950" v="143" actId="20577"/>
          <ac:spMkLst>
            <pc:docMk/>
            <pc:sldMasterMk cId="0" sldId="2147483657"/>
            <ac:spMk id="329736" creationId="{066FFC52-A651-6ADA-A5C8-8525ACB7402A}"/>
          </ac:spMkLst>
        </pc:spChg>
        <pc:spChg chg="mod">
          <ac:chgData name="Jon Rosdahl" userId="2820f357-2dd4-4127-8713-e0bfde0fd756" providerId="ADAL" clId="{9B05E259-8F4F-4182-BD63-E115D76DEBBE}" dt="2024-11-11T16:47:59.907" v="180" actId="20577"/>
          <ac:spMkLst>
            <pc:docMk/>
            <pc:sldMasterMk cId="0" sldId="2147483657"/>
            <ac:spMk id="329737" creationId="{898217D0-841C-D064-E34A-02F02D341E34}"/>
          </ac:spMkLst>
        </pc:spChg>
        <pc:sldLayoutChg chg="modSp mod">
          <pc:chgData name="Jon Rosdahl" userId="2820f357-2dd4-4127-8713-e0bfde0fd756" providerId="ADAL" clId="{9B05E259-8F4F-4182-BD63-E115D76DEBBE}" dt="2024-11-11T16:48:53.235" v="191" actId="20577"/>
          <pc:sldLayoutMkLst>
            <pc:docMk/>
            <pc:sldMasterMk cId="0" sldId="2147483657"/>
            <pc:sldLayoutMk cId="0" sldId="2147483658"/>
          </pc:sldLayoutMkLst>
          <pc:spChg chg="mod">
            <ac:chgData name="Jon Rosdahl" userId="2820f357-2dd4-4127-8713-e0bfde0fd756" providerId="ADAL" clId="{9B05E259-8F4F-4182-BD63-E115D76DEBBE}" dt="2024-11-11T16:48:53.235" v="191" actId="20577"/>
            <ac:spMkLst>
              <pc:docMk/>
              <pc:sldMasterMk cId="0" sldId="2147483657"/>
              <pc:sldLayoutMk cId="0" sldId="2147483658"/>
              <ac:spMk id="3" creationId="{A432FE7E-60AD-9D71-DE74-E5AF1043C9AC}"/>
            </ac:spMkLst>
          </pc:spChg>
          <pc:spChg chg="mod">
            <ac:chgData name="Jon Rosdahl" userId="2820f357-2dd4-4127-8713-e0bfde0fd756" providerId="ADAL" clId="{9B05E259-8F4F-4182-BD63-E115D76DEBBE}" dt="2024-11-11T16:48:17.478" v="181"/>
            <ac:spMkLst>
              <pc:docMk/>
              <pc:sldMasterMk cId="0" sldId="2147483657"/>
              <pc:sldLayoutMk cId="0" sldId="2147483658"/>
              <ac:spMk id="5" creationId="{4FADB595-7055-7C80-99B8-0E9C6F486665}"/>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C4E73362-6F77-B48C-4845-A720CBF56F2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33E8B8D0-786A-4A52-4481-146C4C2B7684}"/>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November 2024</a:t>
            </a:r>
          </a:p>
        </p:txBody>
      </p:sp>
      <p:sp>
        <p:nvSpPr>
          <p:cNvPr id="595972" name="Rectangle 4">
            <a:extLst>
              <a:ext uri="{FF2B5EF4-FFF2-40B4-BE49-F238E27FC236}">
                <a16:creationId xmlns:a16="http://schemas.microsoft.com/office/drawing/2014/main" id="{7432AF3F-587B-1929-8FBD-31D418B860AA}"/>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a:extLst>
              <a:ext uri="{FF2B5EF4-FFF2-40B4-BE49-F238E27FC236}">
                <a16:creationId xmlns:a16="http://schemas.microsoft.com/office/drawing/2014/main" id="{D01118A0-23CA-1F30-CFA8-FAE049544DEA}"/>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BF840F5-73D8-4C49-8CA2-02B9D40FA99A}"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B7C88D3-7AFC-E8EC-BD8A-BB2D5640032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56B44987-7B25-A524-3CAB-D9868D29433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November 2024</a:t>
            </a:r>
          </a:p>
        </p:txBody>
      </p:sp>
      <p:sp>
        <p:nvSpPr>
          <p:cNvPr id="107524" name="Rectangle 4">
            <a:extLst>
              <a:ext uri="{FF2B5EF4-FFF2-40B4-BE49-F238E27FC236}">
                <a16:creationId xmlns:a16="http://schemas.microsoft.com/office/drawing/2014/main" id="{465A97CF-59A3-5104-8DE8-1D79CE89C2DB}"/>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49BB6068-6E46-13CF-F53E-2D552B3C9F6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7E4B10D7-FF09-E3BF-47E2-D0D35D968734}"/>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a:extLst>
              <a:ext uri="{FF2B5EF4-FFF2-40B4-BE49-F238E27FC236}">
                <a16:creationId xmlns:a16="http://schemas.microsoft.com/office/drawing/2014/main" id="{02F88482-BC8A-7CD4-9B39-6C6060D97D4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9D9A5F81-010C-45C5-B0D5-1FA113717E2E}"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64CDDE6-0122-26AF-B40A-C8B93EAC6CCA}"/>
              </a:ext>
            </a:extLst>
          </p:cNvPr>
          <p:cNvSpPr>
            <a:spLocks noGrp="1" noChangeArrowheads="1"/>
          </p:cNvSpPr>
          <p:nvPr>
            <p:ph type="sldNum" sz="quarter" idx="5"/>
          </p:nvPr>
        </p:nvSpPr>
        <p:spPr>
          <a:ln/>
        </p:spPr>
        <p:txBody>
          <a:bodyPr/>
          <a:lstStyle/>
          <a:p>
            <a:fld id="{BEFF219C-B961-4708-8C23-7A3AEC5E8FCC}" type="slidenum">
              <a:rPr lang="en-US" altLang="en-US"/>
              <a:pPr/>
              <a:t>1</a:t>
            </a:fld>
            <a:endParaRPr lang="en-US" altLang="en-US"/>
          </a:p>
        </p:txBody>
      </p:sp>
      <p:sp>
        <p:nvSpPr>
          <p:cNvPr id="237570" name="Rectangle 2">
            <a:extLst>
              <a:ext uri="{FF2B5EF4-FFF2-40B4-BE49-F238E27FC236}">
                <a16:creationId xmlns:a16="http://schemas.microsoft.com/office/drawing/2014/main" id="{5940260B-0BAD-B444-B81A-720A5B6B9F66}"/>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18463BC1-32C9-454A-61A3-91FDF87AA5C4}"/>
              </a:ext>
            </a:extLst>
          </p:cNvPr>
          <p:cNvSpPr>
            <a:spLocks noGrp="1" noChangeArrowheads="1"/>
          </p:cNvSpPr>
          <p:nvPr>
            <p:ph type="body" idx="1"/>
          </p:nvPr>
        </p:nvSpPr>
        <p:spPr/>
        <p:txBody>
          <a:bodyPr/>
          <a:lstStyle/>
          <a:p>
            <a:r>
              <a:rPr lang="en-US" altLang="en-US" dirty="0"/>
              <a:t>R0: presented to the 802 LMSC Opening Plenary</a:t>
            </a:r>
          </a:p>
        </p:txBody>
      </p:sp>
      <p:sp>
        <p:nvSpPr>
          <p:cNvPr id="2" name="Date Placeholder 1">
            <a:extLst>
              <a:ext uri="{FF2B5EF4-FFF2-40B4-BE49-F238E27FC236}">
                <a16:creationId xmlns:a16="http://schemas.microsoft.com/office/drawing/2014/main" id="{70EEE810-0593-6FF6-A177-24C8EFCBD93A}"/>
              </a:ext>
            </a:extLst>
          </p:cNvPr>
          <p:cNvSpPr>
            <a:spLocks noGrp="1"/>
          </p:cNvSpPr>
          <p:nvPr>
            <p:ph type="dt" idx="1"/>
          </p:nvPr>
        </p:nvSpPr>
        <p:spPr/>
        <p:txBody>
          <a:bodyPr/>
          <a:lstStyle/>
          <a:p>
            <a:r>
              <a:rPr lang="en-US" altLang="en-US"/>
              <a:t>November 2024</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March – Hilton Atlanta</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Contract Addendum to reduce room block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b="0" dirty="0"/>
              <a:t>		-- Georgia Aquarium Contract pending</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July - Melia Castilla Madrid – July 27-Aug 1  - Contract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 Pending Amendment execution to correct missing table.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 Executed Oct 28, 2024 </a:t>
            </a:r>
          </a:p>
          <a:p>
            <a:r>
              <a:rPr lang="en-US" sz="1800" dirty="0"/>
              <a:t>2027 March – Hilton Atlanta </a:t>
            </a:r>
          </a:p>
          <a:p>
            <a:r>
              <a:rPr lang="en-US" sz="1800" dirty="0"/>
              <a:t>			</a:t>
            </a:r>
            <a:r>
              <a:rPr lang="en-US" sz="1800" b="0" dirty="0"/>
              <a:t>	– need to get contract formalized – Face to Face Events to finalize </a:t>
            </a:r>
          </a:p>
          <a:p>
            <a:r>
              <a:rPr lang="en-US" sz="1800" b="0" dirty="0"/>
              <a:t>				– Targeting end of  Oct 2024</a:t>
            </a:r>
          </a:p>
          <a:p>
            <a:r>
              <a:rPr lang="en-US" sz="1800" dirty="0"/>
              <a:t>2027 July – </a:t>
            </a:r>
            <a:r>
              <a:rPr lang="en-US" sz="1800" dirty="0" err="1"/>
              <a:t>Gothia</a:t>
            </a:r>
            <a:r>
              <a:rPr lang="en-US" sz="1800" dirty="0"/>
              <a:t> Towers </a:t>
            </a:r>
          </a:p>
          <a:p>
            <a:r>
              <a:rPr lang="en-US" sz="1800" dirty="0"/>
              <a:t>			</a:t>
            </a:r>
            <a:r>
              <a:rPr lang="en-US" sz="1800" b="0" dirty="0"/>
              <a:t>– Site Visit 21-22 Aug 2024  - Was successful.</a:t>
            </a:r>
          </a:p>
          <a:p>
            <a:r>
              <a:rPr lang="en-US" sz="1800" b="0" dirty="0"/>
              <a:t>			– Contract still needs to be negotiated.</a:t>
            </a:r>
          </a:p>
          <a:p>
            <a:r>
              <a:rPr lang="en-US" sz="1800" dirty="0"/>
              <a:t>2028 July 9-14 – Sheraton Le Centre Montreal – waiting to contract until Incentive application complete.</a:t>
            </a:r>
          </a:p>
          <a:p>
            <a:pPr lvl="1"/>
            <a:r>
              <a:rPr lang="en-US" sz="1800" dirty="0"/>
              <a:t> –802 LMSC has approved 2028 July return. – Hotel has sent proposal for contract consideration</a:t>
            </a:r>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November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a:p>
            <a:endParaRPr lang="en-US" sz="1200" kern="1200" dirty="0">
              <a:solidFill>
                <a:schemeClr val="tx1"/>
              </a:solidFill>
              <a:latin typeface="Arial" panose="020B0604020202020204" pitchFamily="34" charset="0"/>
              <a:ea typeface="+mn-ea"/>
              <a:cs typeface="+mn-cs"/>
            </a:endParaRPr>
          </a:p>
          <a:p>
            <a:r>
              <a:rPr lang="en-US" sz="1200" kern="1200" dirty="0">
                <a:solidFill>
                  <a:schemeClr val="tx1"/>
                </a:solidFill>
                <a:latin typeface="Arial" panose="020B0604020202020204" pitchFamily="34" charset="0"/>
                <a:ea typeface="+mn-ea"/>
                <a:cs typeface="+mn-cs"/>
              </a:rPr>
              <a:t>Delayed January 9</a:t>
            </a:r>
            <a:r>
              <a:rPr lang="en-US" sz="1200" kern="1200" baseline="30000" dirty="0">
                <a:solidFill>
                  <a:schemeClr val="tx1"/>
                </a:solidFill>
                <a:latin typeface="Arial" panose="020B0604020202020204" pitchFamily="34" charset="0"/>
                <a:ea typeface="+mn-ea"/>
                <a:cs typeface="+mn-cs"/>
              </a:rPr>
              <a:t>th</a:t>
            </a:r>
            <a:r>
              <a:rPr lang="en-US" sz="1200" kern="1200" dirty="0">
                <a:solidFill>
                  <a:schemeClr val="tx1"/>
                </a:solidFill>
                <a:latin typeface="Arial" panose="020B0604020202020204" pitchFamily="34" charset="0"/>
                <a:ea typeface="+mn-ea"/>
                <a:cs typeface="+mn-cs"/>
              </a:rPr>
              <a:t> Telecon </a:t>
            </a:r>
            <a:r>
              <a:rPr lang="en-US" sz="1200" kern="1200">
                <a:solidFill>
                  <a:schemeClr val="tx1"/>
                </a:solidFill>
                <a:latin typeface="Arial" panose="020B0604020202020204" pitchFamily="34" charset="0"/>
                <a:ea typeface="+mn-ea"/>
                <a:cs typeface="+mn-cs"/>
              </a:rPr>
              <a:t>determined during </a:t>
            </a:r>
            <a:endParaRPr lang="en-US" sz="1200" kern="1200" dirty="0">
              <a:solidFill>
                <a:schemeClr val="tx1"/>
              </a:solidFill>
              <a:latin typeface="Arial" panose="020B0604020202020204" pitchFamily="34" charset="0"/>
              <a:ea typeface="+mn-ea"/>
              <a:cs typeface="+mn-cs"/>
            </a:endParaRPr>
          </a:p>
        </p:txBody>
      </p:sp>
      <p:sp>
        <p:nvSpPr>
          <p:cNvPr id="4" name="Date Placeholder 3"/>
          <p:cNvSpPr>
            <a:spLocks noGrp="1"/>
          </p:cNvSpPr>
          <p:nvPr>
            <p:ph type="dt" idx="1"/>
          </p:nvPr>
        </p:nvSpPr>
        <p:spPr/>
        <p:txBody>
          <a:bodyPr/>
          <a:lstStyle/>
          <a:p>
            <a:r>
              <a:rPr lang="en-US" altLang="en-US"/>
              <a:t>November 2024</a:t>
            </a:r>
          </a:p>
        </p:txBody>
      </p:sp>
      <p:sp>
        <p:nvSpPr>
          <p:cNvPr id="5" name="Footer Placeholder 4"/>
          <p:cNvSpPr>
            <a:spLocks noGrp="1"/>
          </p:cNvSpPr>
          <p:nvPr>
            <p:ph type="ftr" sz="quarter" idx="4"/>
          </p:nvPr>
        </p:nvSpPr>
        <p:spPr/>
        <p:txBody>
          <a:bodyPr/>
          <a:lstStyle/>
          <a:p>
            <a:r>
              <a:rPr lang="en-US" altLang="en-US"/>
              <a:t>ec-24-0031-00-00EC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10</a:t>
            </a:fld>
            <a:endParaRPr lang="en-US" altLang="en-US"/>
          </a:p>
        </p:txBody>
      </p:sp>
    </p:spTree>
    <p:extLst>
      <p:ext uri="{BB962C8B-B14F-4D97-AF65-F5344CB8AC3E}">
        <p14:creationId xmlns:p14="http://schemas.microsoft.com/office/powerpoint/2010/main" val="898794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Mentor Link to 2023 Tutorial Request form: </a:t>
            </a:r>
            <a:r>
              <a:rPr lang="en-US" sz="1200" u="sng" kern="1200" dirty="0">
                <a:solidFill>
                  <a:srgbClr val="0066FF"/>
                </a:solidFill>
                <a:effectLst/>
                <a:latin typeface="Times New Roman" pitchFamily="16" charset="0"/>
                <a:ea typeface="+mn-ea"/>
                <a:cs typeface="+mn-cs"/>
              </a:rPr>
              <a:t>https://mentor.ieee.org/802-ec/dcn/23/ec-23-0128-00-00EC-802-tutorial-request-form-2023.docx  </a:t>
            </a:r>
          </a:p>
        </p:txBody>
      </p:sp>
      <p:sp>
        <p:nvSpPr>
          <p:cNvPr id="5" name="Date Placeholder 4"/>
          <p:cNvSpPr>
            <a:spLocks noGrp="1"/>
          </p:cNvSpPr>
          <p:nvPr>
            <p:ph type="dt" idx="1"/>
          </p:nvPr>
        </p:nvSpPr>
        <p:spPr/>
        <p:txBody>
          <a:bodyPr/>
          <a:lstStyle/>
          <a:p>
            <a:r>
              <a:rPr lang="en-US" altLang="en-US"/>
              <a:t>November 2024</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11</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ec-24-0031-00-00EC</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052311F-EED1-577B-00D2-C4CFA7F7B3CF}"/>
              </a:ext>
            </a:extLst>
          </p:cNvPr>
          <p:cNvSpPr>
            <a:spLocks noChangeArrowheads="1"/>
          </p:cNvSpPr>
          <p:nvPr/>
        </p:nvSpPr>
        <p:spPr bwMode="auto">
          <a:xfrm>
            <a:off x="19051"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D150820C-B403-B5C7-8207-DFDCCA07E3FA}"/>
              </a:ext>
            </a:extLst>
          </p:cNvPr>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DD2674FB-8115-FF44-7F24-A0821BB87E18}"/>
              </a:ext>
            </a:extLst>
          </p:cNvPr>
          <p:cNvSpPr>
            <a:spLocks noGrp="1" noChangeArrowheads="1"/>
          </p:cNvSpPr>
          <p:nvPr>
            <p:ph type="ctrTitle"/>
          </p:nvPr>
        </p:nvSpPr>
        <p:spPr>
          <a:xfrm>
            <a:off x="914400" y="2130426"/>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2CE15CAF-90D7-CEF0-5F3F-EEE0848F6D83}"/>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grpSp>
        <p:nvGrpSpPr>
          <p:cNvPr id="330761" name="Group 9">
            <a:extLst>
              <a:ext uri="{FF2B5EF4-FFF2-40B4-BE49-F238E27FC236}">
                <a16:creationId xmlns:a16="http://schemas.microsoft.com/office/drawing/2014/main" id="{C223E48D-7678-BFC5-6AAB-100801145243}"/>
              </a:ext>
            </a:extLst>
          </p:cNvPr>
          <p:cNvGrpSpPr>
            <a:grpSpLocks/>
          </p:cNvGrpSpPr>
          <p:nvPr/>
        </p:nvGrpSpPr>
        <p:grpSpPr bwMode="auto">
          <a:xfrm>
            <a:off x="11089218" y="5876926"/>
            <a:ext cx="1058333" cy="709613"/>
            <a:chOff x="3288" y="3482"/>
            <a:chExt cx="500" cy="447"/>
          </a:xfrm>
        </p:grpSpPr>
        <p:sp>
          <p:nvSpPr>
            <p:cNvPr id="330762" name="Rectangle 10">
              <a:extLst>
                <a:ext uri="{FF2B5EF4-FFF2-40B4-BE49-F238E27FC236}">
                  <a16:creationId xmlns:a16="http://schemas.microsoft.com/office/drawing/2014/main" id="{7794BF6A-E234-CFA6-DF7D-BA5676532AD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CED8025-A05F-000E-3A16-9E48B6BCD99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83E82BF6-31C2-1F6C-99DD-967D9CD7762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4A0E2E1-A231-6508-05CB-14243DC929EF}"/>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dirty="0">
                  <a:solidFill>
                    <a:schemeClr val="bg1"/>
                  </a:solidFill>
                </a:rPr>
                <a:t>802</a:t>
              </a:r>
            </a:p>
          </p:txBody>
        </p:sp>
      </p:grpSp>
      <p:sp>
        <p:nvSpPr>
          <p:cNvPr id="4" name="Text Box 7">
            <a:extLst>
              <a:ext uri="{FF2B5EF4-FFF2-40B4-BE49-F238E27FC236}">
                <a16:creationId xmlns:a16="http://schemas.microsoft.com/office/drawing/2014/main" id="{D4DC036D-FE0D-C69A-4FD5-8CAE1F594333}"/>
              </a:ext>
            </a:extLst>
          </p:cNvPr>
          <p:cNvSpPr txBox="1">
            <a:spLocks noChangeArrowheads="1"/>
          </p:cNvSpPr>
          <p:nvPr userDrawn="1"/>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5" name="Text Box 9">
            <a:extLst>
              <a:ext uri="{FF2B5EF4-FFF2-40B4-BE49-F238E27FC236}">
                <a16:creationId xmlns:a16="http://schemas.microsoft.com/office/drawing/2014/main" id="{4FADB595-7055-7C80-99B8-0E9C6F486665}"/>
              </a:ext>
            </a:extLst>
          </p:cNvPr>
          <p:cNvSpPr txBox="1">
            <a:spLocks noChangeArrowheads="1"/>
          </p:cNvSpPr>
          <p:nvPr userDrawn="1"/>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2024 November Plenary - Vancouver</a:t>
            </a:r>
          </a:p>
        </p:txBody>
      </p:sp>
      <p:sp>
        <p:nvSpPr>
          <p:cNvPr id="3" name="Text Box 8">
            <a:extLst>
              <a:ext uri="{FF2B5EF4-FFF2-40B4-BE49-F238E27FC236}">
                <a16:creationId xmlns:a16="http://schemas.microsoft.com/office/drawing/2014/main" id="{A432FE7E-60AD-9D71-DE74-E5AF1043C9AC}"/>
              </a:ext>
            </a:extLst>
          </p:cNvPr>
          <p:cNvSpPr txBox="1">
            <a:spLocks noChangeArrowheads="1"/>
          </p:cNvSpPr>
          <p:nvPr userDrawn="1"/>
        </p:nvSpPr>
        <p:spPr bwMode="auto">
          <a:xfrm>
            <a:off x="1" y="6589714"/>
            <a:ext cx="222849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sz="1200" dirty="0">
                <a:solidFill>
                  <a:schemeClr val="tx1"/>
                </a:solidFill>
              </a:rPr>
              <a:t>Doc:802 ec-24-0274-00-00EC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C8E6-5810-6158-8114-58D35C84E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3C83B2-95EF-A764-25C9-6B7AE99C4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291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EF14A3-655F-6923-1262-740AC90F5971}"/>
              </a:ext>
            </a:extLst>
          </p:cNvPr>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C99CB2-804A-1CDB-A81B-70EB85446496}"/>
              </a:ext>
            </a:extLst>
          </p:cNvPr>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909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5B36B-65F2-C6FB-E02B-6319F2BF1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41D0CC-1C53-9590-73E2-AF40696C8A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9625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2DBD-65C6-3141-370A-5B8421F56D0F}"/>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C07591-377C-7A81-77AA-7C291A54461F}"/>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975073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7606C-DA87-EA9F-A8F9-8AA55E183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3F2F2B-7707-F313-7CD1-E78F705BED15}"/>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F0C0E2-7D7C-F586-B5BC-0BDD409FE9AC}"/>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429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9C4B-011A-FA1D-E9D3-20A2FADB867D}"/>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21CF64-5E06-7BF2-313B-68DF4BC69B2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7D26C3-D953-BDE8-7559-26A396262ECF}"/>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B7CE98-C76F-8557-8082-0F6E3EEF9FC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6A577A-F984-1B11-A19D-867C94E4E54F}"/>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127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58DF-F387-C37D-7586-54A923685A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1391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0697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7347-56F2-D778-39A1-A6E7D320A20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6DF6FA-900F-7B26-250D-5AEA6F6AFE59}"/>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9BC2A1-F0FF-D770-BA7B-983FD38AD4F4}"/>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9083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CFC62-3C46-116F-6F16-8BE24A8FDE19}"/>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D051CE-A89C-B469-0267-5ED79C41BAC9}"/>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12EE61-9818-DFCB-1612-F149BEA8D98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1484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7292F7F-BF57-4E95-AE3B-3C9E4F55995C}"/>
              </a:ext>
            </a:extLst>
          </p:cNvPr>
          <p:cNvSpPr>
            <a:spLocks noChangeArrowheads="1"/>
          </p:cNvSpPr>
          <p:nvPr/>
        </p:nvSpPr>
        <p:spPr bwMode="auto">
          <a:xfrm>
            <a:off x="0" y="6586538"/>
            <a:ext cx="12185651" cy="277812"/>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7" name="Text Box 9">
            <a:extLst>
              <a:ext uri="{FF2B5EF4-FFF2-40B4-BE49-F238E27FC236}">
                <a16:creationId xmlns:a16="http://schemas.microsoft.com/office/drawing/2014/main" id="{898217D0-841C-D064-E34A-02F02D341E34}"/>
              </a:ext>
            </a:extLst>
          </p:cNvPr>
          <p:cNvSpPr txBox="1">
            <a:spLocks noChangeArrowheads="1"/>
          </p:cNvSpPr>
          <p:nvPr/>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2024 November Plenary - Vancouver</a:t>
            </a:r>
          </a:p>
        </p:txBody>
      </p:sp>
      <p:sp>
        <p:nvSpPr>
          <p:cNvPr id="329731" name="Rectangle 3">
            <a:extLst>
              <a:ext uri="{FF2B5EF4-FFF2-40B4-BE49-F238E27FC236}">
                <a16:creationId xmlns:a16="http://schemas.microsoft.com/office/drawing/2014/main" id="{C2C87C22-8B31-AD40-875B-3628AD064402}"/>
              </a:ext>
            </a:extLst>
          </p:cNvPr>
          <p:cNvSpPr>
            <a:spLocks noChangeArrowheads="1"/>
          </p:cNvSpPr>
          <p:nvPr/>
        </p:nvSpPr>
        <p:spPr bwMode="auto">
          <a:xfrm>
            <a:off x="4234"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3ACBF366-EBA4-ADDC-F95C-E5B668BC37EE}"/>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D10CF9CF-4206-486D-51F1-D60981DCEFE9}"/>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7784D76B-56E5-8531-1B48-443D1EFFBA13}"/>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05B84EB9-56D1-993A-9CC3-10A03F0D45EC}"/>
              </a:ext>
            </a:extLst>
          </p:cNvPr>
          <p:cNvSpPr txBox="1">
            <a:spLocks noChangeArrowheads="1"/>
          </p:cNvSpPr>
          <p:nvPr/>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329736" name="Text Box 8">
            <a:extLst>
              <a:ext uri="{FF2B5EF4-FFF2-40B4-BE49-F238E27FC236}">
                <a16:creationId xmlns:a16="http://schemas.microsoft.com/office/drawing/2014/main" id="{066FFC52-A651-6ADA-A5C8-8525ACB7402A}"/>
              </a:ext>
            </a:extLst>
          </p:cNvPr>
          <p:cNvSpPr txBox="1">
            <a:spLocks noChangeArrowheads="1"/>
          </p:cNvSpPr>
          <p:nvPr/>
        </p:nvSpPr>
        <p:spPr bwMode="auto">
          <a:xfrm>
            <a:off x="1" y="6589714"/>
            <a:ext cx="222849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ec-24-0274-00-00EC</a:t>
            </a:r>
          </a:p>
        </p:txBody>
      </p:sp>
      <p:grpSp>
        <p:nvGrpSpPr>
          <p:cNvPr id="329748" name="Group 20">
            <a:extLst>
              <a:ext uri="{FF2B5EF4-FFF2-40B4-BE49-F238E27FC236}">
                <a16:creationId xmlns:a16="http://schemas.microsoft.com/office/drawing/2014/main" id="{A2501175-51D3-4FDF-1CE6-3B12E39AC28D}"/>
              </a:ext>
            </a:extLst>
          </p:cNvPr>
          <p:cNvGrpSpPr>
            <a:grpSpLocks/>
          </p:cNvGrpSpPr>
          <p:nvPr/>
        </p:nvGrpSpPr>
        <p:grpSpPr bwMode="auto">
          <a:xfrm>
            <a:off x="11089218" y="5876926"/>
            <a:ext cx="1058333" cy="709613"/>
            <a:chOff x="3288" y="3482"/>
            <a:chExt cx="500" cy="447"/>
          </a:xfrm>
        </p:grpSpPr>
        <p:sp>
          <p:nvSpPr>
            <p:cNvPr id="329746" name="Rectangle 18">
              <a:extLst>
                <a:ext uri="{FF2B5EF4-FFF2-40B4-BE49-F238E27FC236}">
                  <a16:creationId xmlns:a16="http://schemas.microsoft.com/office/drawing/2014/main" id="{ACB0F83A-BA6A-4E52-34F9-44D1B5729761}"/>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3D606333-88DF-906A-99BB-900868C69DC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6D853213-879F-5816-829E-4A4BA9A8BF4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0CBA2A2D-665B-A264-6BEA-9D5D9FACCF3D}"/>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ec/dcn/24/ec-24-0270-00-00EC-vancouver-802-1124-thingstoknow-hrv-1029-3.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ieee802.org/11/email/stds-802-11/msg08358.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13920269-E2C7-FAD1-29AE-5FAF7F00091F}"/>
              </a:ext>
            </a:extLst>
          </p:cNvPr>
          <p:cNvSpPr>
            <a:spLocks noGrp="1" noChangeArrowheads="1"/>
          </p:cNvSpPr>
          <p:nvPr>
            <p:ph type="ctrTitle"/>
          </p:nvPr>
        </p:nvSpPr>
        <p:spPr>
          <a:xfrm>
            <a:off x="2133600" y="1676400"/>
            <a:ext cx="7848600" cy="1752600"/>
          </a:xfrm>
        </p:spPr>
        <p:txBody>
          <a:bodyPr/>
          <a:lstStyle/>
          <a:p>
            <a:r>
              <a:rPr lang="en-US" altLang="en-US" sz="4000" dirty="0"/>
              <a:t>Executive Secretary Report for 2024 November 802 Plenary- Vancouver</a:t>
            </a:r>
            <a:endParaRPr lang="en-US" altLang="en-US" sz="4400" dirty="0"/>
          </a:p>
        </p:txBody>
      </p:sp>
      <p:sp>
        <p:nvSpPr>
          <p:cNvPr id="111621" name="Rectangle 5">
            <a:extLst>
              <a:ext uri="{FF2B5EF4-FFF2-40B4-BE49-F238E27FC236}">
                <a16:creationId xmlns:a16="http://schemas.microsoft.com/office/drawing/2014/main" id="{03425CC1-0E12-2DA7-39AD-EE1B92A02C98}"/>
              </a:ext>
            </a:extLst>
          </p:cNvPr>
          <p:cNvSpPr>
            <a:spLocks noGrp="1" noChangeArrowheads="1"/>
          </p:cNvSpPr>
          <p:nvPr>
            <p:ph type="subTitle" idx="1"/>
          </p:nvPr>
        </p:nvSpPr>
        <p:spPr>
          <a:xfrm>
            <a:off x="2895600" y="3908425"/>
            <a:ext cx="6400800" cy="1752600"/>
          </a:xfrm>
        </p:spPr>
        <p:txBody>
          <a:bodyPr/>
          <a:lstStyle/>
          <a:p>
            <a:pPr>
              <a:lnSpc>
                <a:spcPct val="80000"/>
              </a:lnSpc>
            </a:pPr>
            <a:r>
              <a:rPr lang="en-US" altLang="en-US" sz="3300" dirty="0"/>
              <a:t>Jon Rosdahl</a:t>
            </a:r>
            <a:br>
              <a:rPr lang="en-US" altLang="en-US" sz="3300" dirty="0"/>
            </a:br>
            <a:r>
              <a:rPr lang="en-US" altLang="en-US" sz="3300" dirty="0"/>
              <a:t>IEEE Executive Secretary</a:t>
            </a:r>
            <a:br>
              <a:rPr lang="en-US" altLang="en-US" sz="3300" dirty="0"/>
            </a:br>
            <a:r>
              <a:rPr lang="en-US" altLang="en-US" sz="3300" dirty="0" err="1"/>
              <a:t>jrosdahl@</a:t>
            </a:r>
            <a:r>
              <a:rPr lang="en-US" altLang="en-US" sz="3300" err="1"/>
              <a:t>ieee</a:t>
            </a:r>
            <a:r>
              <a:rPr lang="en-US" altLang="en-US" sz="3300"/>
              <a:t>.org</a:t>
            </a:r>
            <a:endParaRPr lang="en-US" altLang="en-US" sz="33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LMSC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762000" y="1341438"/>
            <a:ext cx="10668000" cy="4983162"/>
          </a:xfrm>
        </p:spPr>
        <p:txBody>
          <a:bodyPr/>
          <a:lstStyle/>
          <a:p>
            <a:pPr marL="0" indent="0">
              <a:buNone/>
            </a:pPr>
            <a:r>
              <a:rPr lang="en-US" sz="2800" b="1" dirty="0"/>
              <a:t>Announcement of 802 LMSC Interim Telecons </a:t>
            </a:r>
          </a:p>
          <a:p>
            <a:r>
              <a:rPr lang="en-US" sz="2400" dirty="0"/>
              <a:t>     Tuesday 6 August 2024, 19:00-21:00 UTC</a:t>
            </a:r>
          </a:p>
          <a:p>
            <a:r>
              <a:rPr lang="en-US" sz="2400" dirty="0"/>
              <a:t>     Tuesday 3 September 2024, 19:00-21:00 UTC</a:t>
            </a:r>
          </a:p>
          <a:p>
            <a:r>
              <a:rPr lang="en-US" sz="2400" dirty="0"/>
              <a:t>     Tuesday 1 October 2024,19:00-21:00 UTC</a:t>
            </a:r>
          </a:p>
          <a:p>
            <a:r>
              <a:rPr lang="en-US" sz="2400" dirty="0"/>
              <a:t>Call Time: Tuesday, 3:00 PM - 5:00 PM (UTC-05:00) Eastern Time (ET)</a:t>
            </a:r>
          </a:p>
          <a:p>
            <a:r>
              <a:rPr lang="en-US" sz="2400" dirty="0"/>
              <a:t>Recurrence: Occurs Generally the first Tuesday of every month.</a:t>
            </a:r>
          </a:p>
          <a:p>
            <a:r>
              <a:rPr lang="en-US" sz="2400" dirty="0"/>
              <a:t>From 7:00 PM to 9:00 PM, (UTC+00:00) Monrovia, Reykjavik time zone.</a:t>
            </a:r>
          </a:p>
          <a:p>
            <a:endParaRPr lang="en-US" sz="2400" dirty="0"/>
          </a:p>
          <a:p>
            <a:pPr marL="0" indent="0">
              <a:buNone/>
            </a:pPr>
            <a:r>
              <a:rPr lang="en-US" sz="2400" dirty="0"/>
              <a:t>Calls after November Plenary to be Scheduled during 2024 November IEEE 802 LMSC Closing Plenary meeting.</a:t>
            </a:r>
            <a:br>
              <a:rPr lang="en-US" sz="2400" dirty="0"/>
            </a:b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November 2024</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066800" y="1341442"/>
            <a:ext cx="9982200" cy="5111746"/>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November </a:t>
            </a:r>
            <a:r>
              <a:rPr lang="en-US" sz="2000" dirty="0"/>
              <a:t>(Mon/Tues) </a:t>
            </a:r>
          </a:p>
          <a:p>
            <a:pPr>
              <a:buFont typeface="Arial" panose="020B0604020202020204" pitchFamily="34" charset="0"/>
              <a:buChar char="•"/>
            </a:pPr>
            <a:endParaRPr lang="en-US" sz="1800" kern="0" dirty="0">
              <a:solidFill>
                <a:srgbClr val="000000"/>
              </a:solidFill>
            </a:endParaRPr>
          </a:p>
          <a:p>
            <a:pPr lvl="0"/>
            <a:r>
              <a:rPr lang="en-US" sz="2000" kern="0" dirty="0">
                <a:solidFill>
                  <a:srgbClr val="000000"/>
                </a:solidFill>
              </a:rPr>
              <a:t>Tutorial Request form:</a:t>
            </a:r>
          </a:p>
          <a:p>
            <a:pPr lvl="1"/>
            <a:r>
              <a:rPr lang="en-US" sz="2000" kern="0" dirty="0">
                <a:solidFill>
                  <a:schemeClr val="accent2"/>
                </a:solidFill>
              </a:rPr>
              <a:t>https://mentor.ieee.org/802-ec/dcn/23/ec-23-0128-00-00EC-802-tutorial-request-form-2023.docx</a:t>
            </a:r>
          </a:p>
          <a:p>
            <a:pPr marL="457200" lvl="1" indent="0">
              <a:buNone/>
            </a:pPr>
            <a:endParaRPr lang="en-US" sz="18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18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 (Starting at 18:15).</a:t>
            </a:r>
          </a:p>
          <a:p>
            <a:pPr lvl="0"/>
            <a:endParaRPr lang="en-US" sz="18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27 September 2024</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2B208-1C5B-7403-60F8-9E796608E83B}"/>
              </a:ext>
            </a:extLst>
          </p:cNvPr>
          <p:cNvSpPr>
            <a:spLocks noGrp="1"/>
          </p:cNvSpPr>
          <p:nvPr>
            <p:ph type="title"/>
          </p:nvPr>
        </p:nvSpPr>
        <p:spPr/>
        <p:txBody>
          <a:bodyPr/>
          <a:lstStyle/>
          <a:p>
            <a:r>
              <a:rPr lang="en-US" dirty="0"/>
              <a:t>2025 July Time Adjustment Discussion</a:t>
            </a:r>
          </a:p>
        </p:txBody>
      </p:sp>
      <p:sp>
        <p:nvSpPr>
          <p:cNvPr id="3" name="Content Placeholder 2">
            <a:extLst>
              <a:ext uri="{FF2B5EF4-FFF2-40B4-BE49-F238E27FC236}">
                <a16:creationId xmlns:a16="http://schemas.microsoft.com/office/drawing/2014/main" id="{ABAFD3A7-2300-1CEF-FB53-F40B4F31B269}"/>
              </a:ext>
            </a:extLst>
          </p:cNvPr>
          <p:cNvSpPr>
            <a:spLocks noGrp="1"/>
          </p:cNvSpPr>
          <p:nvPr>
            <p:ph idx="1"/>
          </p:nvPr>
        </p:nvSpPr>
        <p:spPr>
          <a:xfrm>
            <a:off x="334433" y="1295400"/>
            <a:ext cx="11247967" cy="4983162"/>
          </a:xfrm>
        </p:spPr>
        <p:txBody>
          <a:bodyPr/>
          <a:lstStyle/>
          <a:p>
            <a:r>
              <a:rPr lang="en-US" sz="2000" dirty="0"/>
              <a:t>Request to have 802 WG gather input on the proposed time change:</a:t>
            </a:r>
          </a:p>
          <a:p>
            <a:pPr lvl="2"/>
            <a:r>
              <a:rPr lang="en-US" sz="2000" dirty="0"/>
              <a:t>Option 1: Keep nominal schedule, but add PM3 before dinner – Some WG start AM2</a:t>
            </a:r>
          </a:p>
          <a:p>
            <a:pPr lvl="3"/>
            <a:r>
              <a:rPr lang="en-US" dirty="0"/>
              <a:t>AM1=8:00-10:00;  AM2=10:30-12:30; </a:t>
            </a:r>
          </a:p>
          <a:p>
            <a:pPr lvl="3"/>
            <a:r>
              <a:rPr lang="en-US" dirty="0"/>
              <a:t>Lunch 12:30-13:30 </a:t>
            </a:r>
          </a:p>
          <a:p>
            <a:pPr lvl="3"/>
            <a:r>
              <a:rPr lang="en-US" dirty="0"/>
              <a:t>PM1=13:30-15:30; PM2=16:00-18:00; PM3=18:30-20:30</a:t>
            </a:r>
          </a:p>
          <a:p>
            <a:pPr lvl="3"/>
            <a:r>
              <a:rPr lang="en-US" dirty="0"/>
              <a:t>Dinner after 20:30</a:t>
            </a:r>
          </a:p>
          <a:p>
            <a:pPr marL="1371600" lvl="3" indent="0">
              <a:buNone/>
            </a:pPr>
            <a:endParaRPr lang="en-US" dirty="0"/>
          </a:p>
          <a:p>
            <a:pPr lvl="2"/>
            <a:r>
              <a:rPr lang="en-US" sz="2000" dirty="0"/>
              <a:t>Option2: Move full schedule back 1 hour (start 9 am)  &amp; add PM3 before dinner</a:t>
            </a:r>
          </a:p>
          <a:p>
            <a:pPr lvl="3"/>
            <a:r>
              <a:rPr lang="en-US" dirty="0"/>
              <a:t>AM1=9:00-11:00; AM2=11:30-13:30; </a:t>
            </a:r>
          </a:p>
          <a:p>
            <a:pPr lvl="3"/>
            <a:r>
              <a:rPr lang="en-US" dirty="0"/>
              <a:t>Lunch 13:30-14:30 </a:t>
            </a:r>
          </a:p>
          <a:p>
            <a:pPr lvl="3"/>
            <a:r>
              <a:rPr lang="en-US" dirty="0"/>
              <a:t>PM1=14:30-16:30; PM2=17:00-19:00; PM3=19:30-21:30</a:t>
            </a:r>
          </a:p>
          <a:p>
            <a:pPr lvl="3"/>
            <a:r>
              <a:rPr lang="en-US" dirty="0"/>
              <a:t>Dinner after 21:30</a:t>
            </a:r>
          </a:p>
          <a:p>
            <a:r>
              <a:rPr lang="en-US" sz="2000" dirty="0"/>
              <a:t>WGs are free to choose their own start times, but the nominal slot times would be set up in IMAT.</a:t>
            </a:r>
          </a:p>
        </p:txBody>
      </p:sp>
    </p:spTree>
    <p:extLst>
      <p:ext uri="{BB962C8B-B14F-4D97-AF65-F5344CB8AC3E}">
        <p14:creationId xmlns:p14="http://schemas.microsoft.com/office/powerpoint/2010/main" val="2484377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C2341-B96D-F660-E70F-BA0FB4C4A09D}"/>
              </a:ext>
            </a:extLst>
          </p:cNvPr>
          <p:cNvSpPr>
            <a:spLocks noGrp="1"/>
          </p:cNvSpPr>
          <p:nvPr>
            <p:ph type="title"/>
          </p:nvPr>
        </p:nvSpPr>
        <p:spPr/>
        <p:txBody>
          <a:bodyPr/>
          <a:lstStyle/>
          <a:p>
            <a:r>
              <a:rPr lang="en-US" dirty="0"/>
              <a:t>2028 July Consideration</a:t>
            </a:r>
          </a:p>
        </p:txBody>
      </p:sp>
      <p:sp>
        <p:nvSpPr>
          <p:cNvPr id="3" name="Content Placeholder 2">
            <a:extLst>
              <a:ext uri="{FF2B5EF4-FFF2-40B4-BE49-F238E27FC236}">
                <a16:creationId xmlns:a16="http://schemas.microsoft.com/office/drawing/2014/main" id="{1EDA4F92-FD30-FFD3-6103-97BEC45B1B6E}"/>
              </a:ext>
            </a:extLst>
          </p:cNvPr>
          <p:cNvSpPr>
            <a:spLocks noGrp="1"/>
          </p:cNvSpPr>
          <p:nvPr>
            <p:ph idx="1"/>
          </p:nvPr>
        </p:nvSpPr>
        <p:spPr>
          <a:xfrm>
            <a:off x="334433" y="1341437"/>
            <a:ext cx="10714567" cy="5111749"/>
          </a:xfrm>
        </p:spPr>
        <p:txBody>
          <a:bodyPr/>
          <a:lstStyle/>
          <a:p>
            <a:r>
              <a:rPr lang="en-US" sz="2000" dirty="0"/>
              <a:t>The Le Centre Sheraton Hotel in Montreal, Canada has asked to consider returning 2028 July.</a:t>
            </a:r>
          </a:p>
          <a:p>
            <a:pPr lvl="1"/>
            <a:r>
              <a:rPr lang="en-US" sz="1800" dirty="0"/>
              <a:t>Proposed Room Rates: Single/Double: CAD$329 (US$242.83 as of Sept 2024)</a:t>
            </a:r>
          </a:p>
          <a:p>
            <a:pPr lvl="1"/>
            <a:r>
              <a:rPr lang="en-US" sz="1800" dirty="0"/>
              <a:t>Room Block 2745 – 75% min</a:t>
            </a:r>
          </a:p>
          <a:p>
            <a:pPr lvl="1"/>
            <a:r>
              <a:rPr lang="en-US" sz="1800" dirty="0"/>
              <a:t>F&amp;B Minimum: CAD$225,000 (US$166,075 as of Sept 2024).</a:t>
            </a:r>
          </a:p>
          <a:p>
            <a:pPr lvl="1"/>
            <a:r>
              <a:rPr lang="en-US" sz="1800" dirty="0"/>
              <a:t>Concessions align with previous visit</a:t>
            </a:r>
          </a:p>
          <a:p>
            <a:pPr lvl="1"/>
            <a:r>
              <a:rPr lang="en-US" sz="1800" dirty="0"/>
              <a:t>Decision deadline – Sept 27, 2024.</a:t>
            </a:r>
          </a:p>
          <a:p>
            <a:r>
              <a:rPr lang="en-US" sz="2000" dirty="0"/>
              <a:t>Discussion on 802 LMSC thoughts?</a:t>
            </a:r>
          </a:p>
          <a:p>
            <a:endParaRPr lang="en-US" sz="2000" dirty="0"/>
          </a:p>
          <a:p>
            <a:r>
              <a:rPr lang="en-US" sz="2400" dirty="0"/>
              <a:t>Motion: Move to approve the venue for the 2028 July IEEE 802 Plenary as the – Le Centre Sheraton Montreal, Montreal July 9-14, 2028.</a:t>
            </a:r>
          </a:p>
          <a:p>
            <a:r>
              <a:rPr lang="en-US" sz="2000" dirty="0"/>
              <a:t>Moved: Rosdahl</a:t>
            </a:r>
          </a:p>
          <a:p>
            <a:r>
              <a:rPr lang="en-US" sz="2000" dirty="0"/>
              <a:t>2</a:t>
            </a:r>
            <a:r>
              <a:rPr lang="en-US" sz="2000" baseline="30000" dirty="0"/>
              <a:t>nd</a:t>
            </a:r>
            <a:r>
              <a:rPr lang="en-US" sz="2000" dirty="0"/>
              <a:t>: Stacey</a:t>
            </a:r>
          </a:p>
          <a:p>
            <a:r>
              <a:rPr lang="en-US" sz="2000" dirty="0"/>
              <a:t>Results: Approved by unanimous consent</a:t>
            </a:r>
            <a:br>
              <a:rPr lang="en-US" sz="2400" dirty="0"/>
            </a:br>
            <a:endParaRPr lang="en-US" sz="2400" dirty="0"/>
          </a:p>
        </p:txBody>
      </p:sp>
    </p:spTree>
    <p:extLst>
      <p:ext uri="{BB962C8B-B14F-4D97-AF65-F5344CB8AC3E}">
        <p14:creationId xmlns:p14="http://schemas.microsoft.com/office/powerpoint/2010/main" val="9956526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6E4FF-9DBB-15B5-0703-B91F3D7F2EDC}"/>
              </a:ext>
            </a:extLst>
          </p:cNvPr>
          <p:cNvSpPr>
            <a:spLocks noGrp="1"/>
          </p:cNvSpPr>
          <p:nvPr>
            <p:ph type="title"/>
          </p:nvPr>
        </p:nvSpPr>
        <p:spPr/>
        <p:txBody>
          <a:bodyPr/>
          <a:lstStyle/>
          <a:p>
            <a:r>
              <a:rPr lang="en-US" sz="2800" dirty="0"/>
              <a:t>Approved Meeting Fees for 2024 November 802 Plenary</a:t>
            </a:r>
          </a:p>
        </p:txBody>
      </p:sp>
      <p:sp>
        <p:nvSpPr>
          <p:cNvPr id="3" name="Content Placeholder 2">
            <a:extLst>
              <a:ext uri="{FF2B5EF4-FFF2-40B4-BE49-F238E27FC236}">
                <a16:creationId xmlns:a16="http://schemas.microsoft.com/office/drawing/2014/main" id="{34344C96-37AF-8361-02A9-A4CEF5B166E5}"/>
              </a:ext>
            </a:extLst>
          </p:cNvPr>
          <p:cNvSpPr>
            <a:spLocks noGrp="1"/>
          </p:cNvSpPr>
          <p:nvPr>
            <p:ph idx="1"/>
          </p:nvPr>
        </p:nvSpPr>
        <p:spPr>
          <a:xfrm>
            <a:off x="334433" y="1341437"/>
            <a:ext cx="9342967" cy="5211763"/>
          </a:xfrm>
        </p:spPr>
        <p:txBody>
          <a:bodyPr/>
          <a:lstStyle/>
          <a:p>
            <a:r>
              <a:rPr lang="en-US" sz="1800" dirty="0"/>
              <a:t>Variables: </a:t>
            </a:r>
          </a:p>
          <a:p>
            <a:pPr lvl="1"/>
            <a:r>
              <a:rPr lang="en-US" sz="1800" dirty="0"/>
              <a:t>900 total attendance: 50% In-person - 50% Remote</a:t>
            </a:r>
          </a:p>
          <a:p>
            <a:pPr lvl="1"/>
            <a:r>
              <a:rPr lang="en-US" sz="1800" dirty="0"/>
              <a:t>Total Estimated Registration fees: $471,000 -- $523.33 per person</a:t>
            </a:r>
          </a:p>
          <a:p>
            <a:pPr lvl="1"/>
            <a:r>
              <a:rPr lang="en-US" sz="1800" dirty="0"/>
              <a:t>Total Estimated Expenses: $622,783.97 -- $691.98 per person</a:t>
            </a:r>
          </a:p>
          <a:p>
            <a:pPr lvl="1"/>
            <a:r>
              <a:rPr lang="en-US" sz="1800" dirty="0"/>
              <a:t>Estimated Session Net = </a:t>
            </a:r>
            <a:r>
              <a:rPr lang="en-US" sz="1800" dirty="0">
                <a:solidFill>
                  <a:srgbClr val="C00000"/>
                </a:solidFill>
              </a:rPr>
              <a:t>-$85,759.34</a:t>
            </a:r>
          </a:p>
          <a:p>
            <a:r>
              <a:rPr lang="en-US" sz="1800" dirty="0">
                <a:highlight>
                  <a:srgbClr val="FFFF00"/>
                </a:highlight>
              </a:rPr>
              <a:t>Proposed Meeting fees: $600/$800/$1000</a:t>
            </a:r>
          </a:p>
          <a:p>
            <a:pPr lvl="1"/>
            <a:r>
              <a:rPr lang="en-US" sz="1800" dirty="0"/>
              <a:t>$300 discount with 3-night stay</a:t>
            </a:r>
          </a:p>
          <a:p>
            <a:pPr lvl="1"/>
            <a:r>
              <a:rPr lang="en-US" sz="1800" dirty="0"/>
              <a:t>Early Bird – Sept 20  Standard – Sept 21 to Nov 1 Late/On-site = after Nov 1, 2024</a:t>
            </a:r>
          </a:p>
          <a:p>
            <a:pPr lvl="1"/>
            <a:r>
              <a:rPr lang="en-US" sz="1800" dirty="0"/>
              <a:t>Cancellations </a:t>
            </a:r>
          </a:p>
          <a:p>
            <a:pPr lvl="2"/>
            <a:r>
              <a:rPr lang="en-US" sz="1800" dirty="0"/>
              <a:t>Full Refund until Sept 20, </a:t>
            </a:r>
          </a:p>
          <a:p>
            <a:pPr lvl="2"/>
            <a:r>
              <a:rPr lang="en-US" sz="1800" dirty="0"/>
              <a:t>Refund with $150 Cancellation fee Sept 21 to Nov 1 </a:t>
            </a:r>
          </a:p>
          <a:p>
            <a:pPr lvl="2"/>
            <a:r>
              <a:rPr lang="en-US" sz="1800" dirty="0"/>
              <a:t>No Refund after Nov 1, 2024</a:t>
            </a:r>
          </a:p>
          <a:p>
            <a:r>
              <a:rPr lang="en-US" sz="1800" dirty="0"/>
              <a:t>Motion to Set the 2024 November IEEE 802 Plenary Meeting Fees as noted (above) on Slide 42 802 EC-24/124r1.</a:t>
            </a:r>
          </a:p>
          <a:p>
            <a:r>
              <a:rPr lang="en-US" sz="1800" dirty="0"/>
              <a:t>Moved: Jon Rosdahl</a:t>
            </a:r>
          </a:p>
          <a:p>
            <a:r>
              <a:rPr lang="en-US" sz="1800" dirty="0"/>
              <a:t>2</a:t>
            </a:r>
            <a:r>
              <a:rPr lang="en-US" sz="1800" baseline="30000" dirty="0"/>
              <a:t>nd</a:t>
            </a:r>
            <a:r>
              <a:rPr lang="en-US" sz="1800" dirty="0"/>
              <a:t>: Glenn Parsons</a:t>
            </a:r>
          </a:p>
        </p:txBody>
      </p:sp>
      <p:sp>
        <p:nvSpPr>
          <p:cNvPr id="4" name="TextBox 3">
            <a:extLst>
              <a:ext uri="{FF2B5EF4-FFF2-40B4-BE49-F238E27FC236}">
                <a16:creationId xmlns:a16="http://schemas.microsoft.com/office/drawing/2014/main" id="{32F30ED5-01D4-5055-0F6D-A26FD5255BEE}"/>
              </a:ext>
            </a:extLst>
          </p:cNvPr>
          <p:cNvSpPr txBox="1"/>
          <p:nvPr/>
        </p:nvSpPr>
        <p:spPr>
          <a:xfrm>
            <a:off x="8246534" y="4038600"/>
            <a:ext cx="3611033" cy="1200329"/>
          </a:xfrm>
          <a:prstGeom prst="rect">
            <a:avLst/>
          </a:prstGeom>
          <a:noFill/>
        </p:spPr>
        <p:txBody>
          <a:bodyPr wrap="square" rtlCol="0">
            <a:spAutoFit/>
          </a:bodyPr>
          <a:lstStyle/>
          <a:p>
            <a:r>
              <a:rPr lang="en-US" dirty="0"/>
              <a:t>July 19, 2024, Motion #3: Approved by unanimous consent</a:t>
            </a:r>
          </a:p>
        </p:txBody>
      </p:sp>
    </p:spTree>
    <p:extLst>
      <p:ext uri="{BB962C8B-B14F-4D97-AF65-F5344CB8AC3E}">
        <p14:creationId xmlns:p14="http://schemas.microsoft.com/office/powerpoint/2010/main" val="3898287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41ADE-2FD3-6DE5-96E2-789CFEEC0BCE}"/>
              </a:ext>
            </a:extLst>
          </p:cNvPr>
          <p:cNvSpPr>
            <a:spLocks noGrp="1"/>
          </p:cNvSpPr>
          <p:nvPr>
            <p:ph type="title"/>
          </p:nvPr>
        </p:nvSpPr>
        <p:spPr/>
        <p:txBody>
          <a:bodyPr/>
          <a:lstStyle/>
          <a:p>
            <a:r>
              <a:rPr lang="en-US" dirty="0"/>
              <a:t>Approved 2025 Session Registration Fees</a:t>
            </a:r>
          </a:p>
        </p:txBody>
      </p:sp>
      <p:sp>
        <p:nvSpPr>
          <p:cNvPr id="3" name="Content Placeholder 2">
            <a:extLst>
              <a:ext uri="{FF2B5EF4-FFF2-40B4-BE49-F238E27FC236}">
                <a16:creationId xmlns:a16="http://schemas.microsoft.com/office/drawing/2014/main" id="{2D9D885D-3136-A945-D26A-7028DE255C74}"/>
              </a:ext>
            </a:extLst>
          </p:cNvPr>
          <p:cNvSpPr>
            <a:spLocks noGrp="1"/>
          </p:cNvSpPr>
          <p:nvPr>
            <p:ph idx="1"/>
          </p:nvPr>
        </p:nvSpPr>
        <p:spPr>
          <a:xfrm>
            <a:off x="334433" y="1341437"/>
            <a:ext cx="8352367" cy="4830763"/>
          </a:xfrm>
        </p:spPr>
        <p:txBody>
          <a:bodyPr/>
          <a:lstStyle/>
          <a:p>
            <a:pPr marL="0" indent="0">
              <a:buNone/>
            </a:pPr>
            <a:r>
              <a:rPr lang="en-US" sz="2400" dirty="0">
                <a:solidFill>
                  <a:srgbClr val="006600"/>
                </a:solidFill>
              </a:rPr>
              <a:t>To allow for Attendees to plan for 2025 expenses, and to accommodate the direction from the Reserve Plan Proposal:</a:t>
            </a:r>
          </a:p>
          <a:p>
            <a:pPr marL="0" indent="0">
              <a:buNone/>
            </a:pPr>
            <a:endParaRPr lang="en-US" sz="2400" dirty="0">
              <a:solidFill>
                <a:srgbClr val="006600"/>
              </a:solidFill>
            </a:endParaRPr>
          </a:p>
          <a:p>
            <a:r>
              <a:rPr lang="en-US" sz="2400" dirty="0"/>
              <a:t>Moved to Set the 2025 Session Registration Fees: </a:t>
            </a:r>
          </a:p>
          <a:p>
            <a:pPr lvl="1"/>
            <a:r>
              <a:rPr lang="en-US" sz="2400" dirty="0"/>
              <a:t>Early-Bird $600/</a:t>
            </a:r>
          </a:p>
          <a:p>
            <a:pPr lvl="1"/>
            <a:r>
              <a:rPr lang="en-US" sz="2400" dirty="0"/>
              <a:t>Standard $800/</a:t>
            </a:r>
          </a:p>
          <a:p>
            <a:pPr lvl="1"/>
            <a:r>
              <a:rPr lang="en-US" sz="2400" dirty="0"/>
              <a:t>Late/Onsite $1000</a:t>
            </a:r>
          </a:p>
          <a:p>
            <a:pPr lvl="1"/>
            <a:r>
              <a:rPr lang="en-US" sz="2400" dirty="0"/>
              <a:t>$300 discount with 3-night stay</a:t>
            </a:r>
          </a:p>
          <a:p>
            <a:pPr marL="457200" lvl="1" indent="0">
              <a:buNone/>
            </a:pPr>
            <a:endParaRPr lang="en-US" sz="2400" dirty="0"/>
          </a:p>
          <a:p>
            <a:r>
              <a:rPr lang="en-US" sz="2400" dirty="0"/>
              <a:t>Moved: Jon Rosdahl</a:t>
            </a:r>
          </a:p>
          <a:p>
            <a:r>
              <a:rPr lang="en-US" sz="2400" dirty="0"/>
              <a:t>2</a:t>
            </a:r>
            <a:r>
              <a:rPr lang="en-US" sz="2400" baseline="30000" dirty="0"/>
              <a:t>nd</a:t>
            </a:r>
            <a:r>
              <a:rPr lang="en-US" sz="2400" dirty="0"/>
              <a:t>: Glenn Parsons</a:t>
            </a:r>
          </a:p>
        </p:txBody>
      </p:sp>
      <p:sp>
        <p:nvSpPr>
          <p:cNvPr id="4" name="TextBox 3">
            <a:extLst>
              <a:ext uri="{FF2B5EF4-FFF2-40B4-BE49-F238E27FC236}">
                <a16:creationId xmlns:a16="http://schemas.microsoft.com/office/drawing/2014/main" id="{0C251FE7-9CC4-5567-A2BF-7BBF2BADECCD}"/>
              </a:ext>
            </a:extLst>
          </p:cNvPr>
          <p:cNvSpPr txBox="1"/>
          <p:nvPr/>
        </p:nvSpPr>
        <p:spPr>
          <a:xfrm>
            <a:off x="8246534" y="4038600"/>
            <a:ext cx="3611033" cy="1200329"/>
          </a:xfrm>
          <a:prstGeom prst="rect">
            <a:avLst/>
          </a:prstGeom>
          <a:noFill/>
        </p:spPr>
        <p:txBody>
          <a:bodyPr wrap="square" rtlCol="0">
            <a:spAutoFit/>
          </a:bodyPr>
          <a:lstStyle/>
          <a:p>
            <a:r>
              <a:rPr lang="en-US" dirty="0"/>
              <a:t>July 19, 2024, Motion #3: Approved by unanimous consent</a:t>
            </a:r>
          </a:p>
        </p:txBody>
      </p:sp>
    </p:spTree>
    <p:extLst>
      <p:ext uri="{BB962C8B-B14F-4D97-AF65-F5344CB8AC3E}">
        <p14:creationId xmlns:p14="http://schemas.microsoft.com/office/powerpoint/2010/main" val="1462331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p:txBody>
          <a:bodyPr/>
          <a:lstStyle/>
          <a:p>
            <a:r>
              <a:rPr lang="en-US" sz="2000" dirty="0"/>
              <a:t>Closing Plenary:</a:t>
            </a:r>
          </a:p>
          <a:p>
            <a:pPr marL="400050" lvl="1" indent="0">
              <a:buNone/>
            </a:pPr>
            <a:r>
              <a:rPr lang="en-US" sz="2000" dirty="0"/>
              <a:t>6.02: Future Venue Update</a:t>
            </a:r>
          </a:p>
          <a:p>
            <a:pPr marL="1257300" lvl="2" indent="-457200">
              <a:buAutoNum type="arabicPeriod"/>
            </a:pPr>
            <a:r>
              <a:rPr lang="en-US" sz="2000" dirty="0"/>
              <a:t>Things to Know –</a:t>
            </a:r>
          </a:p>
          <a:p>
            <a:pPr marL="1257300" lvl="2" indent="-457200">
              <a:buFontTx/>
              <a:buAutoNum type="arabicPeriod"/>
            </a:pPr>
            <a:r>
              <a:rPr lang="en-US" sz="2000" dirty="0"/>
              <a:t>Registration Status – 2024 November 802 Plenary</a:t>
            </a:r>
          </a:p>
          <a:p>
            <a:pPr marL="1257300" lvl="2" indent="-457200">
              <a:buFontTx/>
              <a:buAutoNum type="arabicPeriod"/>
            </a:pPr>
            <a:r>
              <a:rPr lang="en-US" sz="2000" dirty="0"/>
              <a:t>802 Venue Contract Status update</a:t>
            </a:r>
          </a:p>
          <a:p>
            <a:pPr marL="457200" lvl="1" indent="0">
              <a:buNone/>
            </a:pPr>
            <a:endParaRPr lang="en-US" sz="1600" dirty="0"/>
          </a:p>
          <a:p>
            <a:pPr marL="457200" lvl="1" indent="0">
              <a:buNone/>
            </a:pPr>
            <a:endParaRPr lang="en-US" sz="1600" dirty="0"/>
          </a:p>
        </p:txBody>
      </p:sp>
    </p:spTree>
    <p:extLst>
      <p:ext uri="{BB962C8B-B14F-4D97-AF65-F5344CB8AC3E}">
        <p14:creationId xmlns:p14="http://schemas.microsoft.com/office/powerpoint/2010/main" val="4147266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A9A8F-A5B7-C8F3-39E0-285E9A65461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A01C68D-5761-B6D6-F9B0-B58286FFD8B0}"/>
              </a:ext>
            </a:extLst>
          </p:cNvPr>
          <p:cNvSpPr>
            <a:spLocks noGrp="1"/>
          </p:cNvSpPr>
          <p:nvPr>
            <p:ph idx="1"/>
          </p:nvPr>
        </p:nvSpPr>
        <p:spPr/>
        <p:txBody>
          <a:bodyPr/>
          <a:lstStyle/>
          <a:p>
            <a:r>
              <a:rPr lang="en-US" dirty="0"/>
              <a:t>Things to Know:</a:t>
            </a:r>
          </a:p>
          <a:p>
            <a:r>
              <a:rPr lang="en-US" dirty="0">
                <a:hlinkClick r:id="rId2"/>
              </a:rPr>
              <a:t>https://mentor.ieee.org/802-ec/dcn/24/ec-24-0270-00-00EC-vancouver-802-1124-thingstoknow-hrv-1029-3.pptx</a:t>
            </a:r>
            <a:r>
              <a:rPr lang="en-US" dirty="0"/>
              <a:t> </a:t>
            </a:r>
          </a:p>
        </p:txBody>
      </p:sp>
    </p:spTree>
    <p:extLst>
      <p:ext uri="{BB962C8B-B14F-4D97-AF65-F5344CB8AC3E}">
        <p14:creationId xmlns:p14="http://schemas.microsoft.com/office/powerpoint/2010/main" val="4074324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8F31B-E4CA-3BBD-0907-E98E8B6B7CAB}"/>
              </a:ext>
            </a:extLst>
          </p:cNvPr>
          <p:cNvSpPr>
            <a:spLocks noGrp="1"/>
          </p:cNvSpPr>
          <p:nvPr>
            <p:ph type="title"/>
          </p:nvPr>
        </p:nvSpPr>
        <p:spPr>
          <a:xfrm>
            <a:off x="609600" y="404813"/>
            <a:ext cx="10972800" cy="585787"/>
          </a:xfrm>
        </p:spPr>
        <p:txBody>
          <a:bodyPr/>
          <a:lstStyle/>
          <a:p>
            <a:r>
              <a:rPr lang="en-US" sz="2800" dirty="0"/>
              <a:t>2024 November IEEE 802 Mixed-mode Plenary - Vancouver</a:t>
            </a:r>
          </a:p>
        </p:txBody>
      </p:sp>
      <p:sp>
        <p:nvSpPr>
          <p:cNvPr id="3" name="Content Placeholder 2">
            <a:extLst>
              <a:ext uri="{FF2B5EF4-FFF2-40B4-BE49-F238E27FC236}">
                <a16:creationId xmlns:a16="http://schemas.microsoft.com/office/drawing/2014/main" id="{FAF850E7-70D2-B978-1495-BEEB40D33460}"/>
              </a:ext>
            </a:extLst>
          </p:cNvPr>
          <p:cNvSpPr>
            <a:spLocks noGrp="1"/>
          </p:cNvSpPr>
          <p:nvPr>
            <p:ph idx="1"/>
          </p:nvPr>
        </p:nvSpPr>
        <p:spPr>
          <a:xfrm>
            <a:off x="334433" y="1341437"/>
            <a:ext cx="5532967" cy="5111749"/>
          </a:xfrm>
        </p:spPr>
        <p:txBody>
          <a:bodyPr/>
          <a:lstStyle/>
          <a:p>
            <a:r>
              <a:rPr lang="en-US" sz="2000" dirty="0"/>
              <a:t>Registration opened date August 7, 2024:</a:t>
            </a:r>
          </a:p>
          <a:p>
            <a:pPr lvl="1"/>
            <a:r>
              <a:rPr lang="en-US" sz="1600" dirty="0"/>
              <a:t>258 registered – 189 in person and 69 remote</a:t>
            </a:r>
          </a:p>
          <a:p>
            <a:pPr lvl="1"/>
            <a:r>
              <a:rPr lang="en-US" sz="1600" dirty="0"/>
              <a:t>November Social Tickets = 155 (including 9 guests)</a:t>
            </a:r>
          </a:p>
          <a:p>
            <a:pPr lvl="1"/>
            <a:r>
              <a:rPr lang="en-US" sz="1600" dirty="0"/>
              <a:t>Hotel Pickup – 67% of block reserved (1689 / 2451)</a:t>
            </a:r>
          </a:p>
          <a:p>
            <a:pPr lvl="1"/>
            <a:endParaRPr lang="en-US" sz="1600" dirty="0"/>
          </a:p>
          <a:p>
            <a:pPr marL="457200" lvl="1" indent="0">
              <a:buNone/>
            </a:pPr>
            <a:endParaRPr lang="en-US" sz="2000" dirty="0"/>
          </a:p>
          <a:p>
            <a:pPr lvl="1"/>
            <a:endParaRPr lang="en-US" sz="2000" dirty="0"/>
          </a:p>
          <a:p>
            <a:pPr lvl="1"/>
            <a:endParaRPr lang="en-US" sz="2000" dirty="0"/>
          </a:p>
          <a:p>
            <a:r>
              <a:rPr lang="en-US" sz="2000" dirty="0"/>
              <a:t>Canada VISA Information was sent to reflector:</a:t>
            </a:r>
          </a:p>
          <a:p>
            <a:pPr lvl="1"/>
            <a:r>
              <a:rPr lang="en-US" sz="2000" dirty="0">
                <a:hlinkClick r:id="rId2"/>
              </a:rPr>
              <a:t>https://www.ieee802.org/11/email/stds-802-11/msg08358.html</a:t>
            </a:r>
            <a:endParaRPr lang="en-US" sz="2000" dirty="0"/>
          </a:p>
          <a:p>
            <a:endParaRPr lang="en-US" sz="2000" dirty="0"/>
          </a:p>
        </p:txBody>
      </p:sp>
      <p:graphicFrame>
        <p:nvGraphicFramePr>
          <p:cNvPr id="4" name="Table 3">
            <a:extLst>
              <a:ext uri="{FF2B5EF4-FFF2-40B4-BE49-F238E27FC236}">
                <a16:creationId xmlns:a16="http://schemas.microsoft.com/office/drawing/2014/main" id="{7207742C-5C82-A64F-4D3F-825984E19116}"/>
              </a:ext>
            </a:extLst>
          </p:cNvPr>
          <p:cNvGraphicFramePr>
            <a:graphicFrameLocks noGrp="1"/>
          </p:cNvGraphicFramePr>
          <p:nvPr>
            <p:extLst>
              <p:ext uri="{D42A27DB-BD31-4B8C-83A1-F6EECF244321}">
                <p14:modId xmlns:p14="http://schemas.microsoft.com/office/powerpoint/2010/main" val="3627603945"/>
              </p:ext>
            </p:extLst>
          </p:nvPr>
        </p:nvGraphicFramePr>
        <p:xfrm>
          <a:off x="5867400" y="1341438"/>
          <a:ext cx="5867400" cy="3805008"/>
        </p:xfrm>
        <a:graphic>
          <a:graphicData uri="http://schemas.openxmlformats.org/drawingml/2006/table">
            <a:tbl>
              <a:tblPr>
                <a:tableStyleId>{5C22544A-7EE6-4342-B048-85BDC9FD1C3A}</a:tableStyleId>
              </a:tblPr>
              <a:tblGrid>
                <a:gridCol w="1617163">
                  <a:extLst>
                    <a:ext uri="{9D8B030D-6E8A-4147-A177-3AD203B41FA5}">
                      <a16:colId xmlns:a16="http://schemas.microsoft.com/office/drawing/2014/main" val="3142421946"/>
                    </a:ext>
                  </a:extLst>
                </a:gridCol>
                <a:gridCol w="932979">
                  <a:extLst>
                    <a:ext uri="{9D8B030D-6E8A-4147-A177-3AD203B41FA5}">
                      <a16:colId xmlns:a16="http://schemas.microsoft.com/office/drawing/2014/main" val="2119767858"/>
                    </a:ext>
                  </a:extLst>
                </a:gridCol>
                <a:gridCol w="1015910">
                  <a:extLst>
                    <a:ext uri="{9D8B030D-6E8A-4147-A177-3AD203B41FA5}">
                      <a16:colId xmlns:a16="http://schemas.microsoft.com/office/drawing/2014/main" val="1851973121"/>
                    </a:ext>
                  </a:extLst>
                </a:gridCol>
                <a:gridCol w="1015910">
                  <a:extLst>
                    <a:ext uri="{9D8B030D-6E8A-4147-A177-3AD203B41FA5}">
                      <a16:colId xmlns:a16="http://schemas.microsoft.com/office/drawing/2014/main" val="2379083324"/>
                    </a:ext>
                  </a:extLst>
                </a:gridCol>
                <a:gridCol w="1285438">
                  <a:extLst>
                    <a:ext uri="{9D8B030D-6E8A-4147-A177-3AD203B41FA5}">
                      <a16:colId xmlns:a16="http://schemas.microsoft.com/office/drawing/2014/main" val="4098024945"/>
                    </a:ext>
                  </a:extLst>
                </a:gridCol>
              </a:tblGrid>
              <a:tr h="241640">
                <a:tc>
                  <a:txBody>
                    <a:bodyPr/>
                    <a:lstStyle/>
                    <a:p>
                      <a:pPr algn="l" fontAlgn="b"/>
                      <a:r>
                        <a:rPr lang="en-US" sz="1800" u="none" strike="noStrike">
                          <a:effectLst/>
                        </a:rPr>
                        <a:t>Working Group</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800" u="none" strike="noStrike">
                          <a:effectLst/>
                        </a:rPr>
                        <a:t>  </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1"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727460810"/>
                  </a:ext>
                </a:extLst>
              </a:tr>
              <a:tr h="966558">
                <a:tc>
                  <a:txBody>
                    <a:bodyPr/>
                    <a:lstStyle/>
                    <a:p>
                      <a:pPr algn="l" fontAlgn="b"/>
                      <a:r>
                        <a:rPr lang="en-US" sz="1800" u="none" strike="noStrike" dirty="0">
                          <a:effectLst/>
                        </a:rPr>
                        <a:t>as of Nov 11</a:t>
                      </a:r>
                      <a:endParaRPr lang="en-US" sz="1800" b="1"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US" sz="1800" u="none" strike="noStrike">
                          <a:effectLst/>
                        </a:rPr>
                        <a:t>Student</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800" u="none" strike="noStrike">
                          <a:effectLst/>
                        </a:rPr>
                        <a:t>In-Person Attendee</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800" u="none" strike="noStrike">
                          <a:effectLst/>
                        </a:rPr>
                        <a:t>Virtual Attendee</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800" u="none" strike="noStrike">
                          <a:effectLst/>
                        </a:rPr>
                        <a:t>Grand Total</a:t>
                      </a:r>
                      <a:endParaRPr lang="en-US" sz="1800" b="1"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272355613"/>
                  </a:ext>
                </a:extLst>
              </a:tr>
              <a:tr h="241640">
                <a:tc>
                  <a:txBody>
                    <a:bodyPr/>
                    <a:lstStyle/>
                    <a:p>
                      <a:pPr algn="l" fontAlgn="b"/>
                      <a:r>
                        <a:rPr lang="en-US" sz="1800" u="none" strike="noStrike">
                          <a:effectLst/>
                        </a:rPr>
                        <a:t>802.1</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35</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25</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60</a:t>
                      </a:r>
                      <a:endParaRPr lang="en-US" sz="1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012728319"/>
                  </a:ext>
                </a:extLst>
              </a:tr>
              <a:tr h="241640">
                <a:tc>
                  <a:txBody>
                    <a:bodyPr/>
                    <a:lstStyle/>
                    <a:p>
                      <a:pPr algn="l" fontAlgn="b"/>
                      <a:r>
                        <a:rPr lang="en-US" sz="1800" u="none" strike="noStrike">
                          <a:effectLst/>
                        </a:rPr>
                        <a:t>802.3</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134</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115</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249</a:t>
                      </a:r>
                      <a:endParaRPr lang="en-US" sz="1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838295277"/>
                  </a:ext>
                </a:extLst>
              </a:tr>
              <a:tr h="241640">
                <a:tc>
                  <a:txBody>
                    <a:bodyPr/>
                    <a:lstStyle/>
                    <a:p>
                      <a:pPr algn="l" fontAlgn="b"/>
                      <a:r>
                        <a:rPr lang="en-US" sz="1800" u="none" strike="noStrike">
                          <a:effectLst/>
                        </a:rPr>
                        <a:t>802.11</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28</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292</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295</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615</a:t>
                      </a:r>
                      <a:endParaRPr lang="en-US" sz="1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674086540"/>
                  </a:ext>
                </a:extLst>
              </a:tr>
              <a:tr h="241640">
                <a:tc>
                  <a:txBody>
                    <a:bodyPr/>
                    <a:lstStyle/>
                    <a:p>
                      <a:pPr algn="l" fontAlgn="b"/>
                      <a:r>
                        <a:rPr lang="en-US" sz="1800" u="none" strike="noStrike">
                          <a:effectLst/>
                        </a:rPr>
                        <a:t>802.15</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45</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34</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79</a:t>
                      </a:r>
                      <a:endParaRPr lang="en-US" sz="1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016113744"/>
                  </a:ext>
                </a:extLst>
              </a:tr>
              <a:tr h="241640">
                <a:tc>
                  <a:txBody>
                    <a:bodyPr/>
                    <a:lstStyle/>
                    <a:p>
                      <a:pPr algn="l" fontAlgn="b"/>
                      <a:r>
                        <a:rPr lang="en-US" sz="1800" u="none" strike="noStrike">
                          <a:effectLst/>
                        </a:rPr>
                        <a:t>802.18</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4</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4</a:t>
                      </a:r>
                      <a:endParaRPr lang="en-US" sz="1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82879812"/>
                  </a:ext>
                </a:extLst>
              </a:tr>
              <a:tr h="241640">
                <a:tc>
                  <a:txBody>
                    <a:bodyPr/>
                    <a:lstStyle/>
                    <a:p>
                      <a:pPr algn="l" fontAlgn="b"/>
                      <a:r>
                        <a:rPr lang="en-US" sz="1800" u="none" strike="noStrike">
                          <a:effectLst/>
                        </a:rPr>
                        <a:t>802.19</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4</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3</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7</a:t>
                      </a:r>
                      <a:endParaRPr lang="en-US" sz="1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257715964"/>
                  </a:ext>
                </a:extLst>
              </a:tr>
              <a:tr h="241640">
                <a:tc>
                  <a:txBody>
                    <a:bodyPr/>
                    <a:lstStyle/>
                    <a:p>
                      <a:pPr algn="l" fontAlgn="b"/>
                      <a:r>
                        <a:rPr lang="en-US" sz="1800" u="none" strike="noStrike">
                          <a:effectLst/>
                        </a:rPr>
                        <a:t>802.24</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5</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5</a:t>
                      </a:r>
                      <a:endParaRPr lang="en-US" sz="1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949348999"/>
                  </a:ext>
                </a:extLst>
              </a:tr>
              <a:tr h="241640">
                <a:tc>
                  <a:txBody>
                    <a:bodyPr/>
                    <a:lstStyle/>
                    <a:p>
                      <a:pPr algn="l" fontAlgn="b"/>
                      <a:r>
                        <a:rPr lang="en-US" sz="1800" u="none" strike="noStrike">
                          <a:effectLst/>
                        </a:rPr>
                        <a:t>Cancels</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4</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6</a:t>
                      </a:r>
                      <a:endParaRPr lang="en-US" sz="1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213118707"/>
                  </a:ext>
                </a:extLst>
              </a:tr>
              <a:tr h="241640">
                <a:tc>
                  <a:txBody>
                    <a:bodyPr/>
                    <a:lstStyle/>
                    <a:p>
                      <a:pPr algn="l" fontAlgn="b"/>
                      <a:r>
                        <a:rPr lang="en-US" sz="1800" u="none" strike="noStrike">
                          <a:effectLst/>
                        </a:rPr>
                        <a:t>Grand Total</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28</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523</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474</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dirty="0">
                          <a:effectLst/>
                        </a:rPr>
                        <a:t>1025</a:t>
                      </a:r>
                      <a:endParaRPr lang="en-US" sz="18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45549354"/>
                  </a:ext>
                </a:extLst>
              </a:tr>
            </a:tbl>
          </a:graphicData>
        </a:graphic>
      </p:graphicFrame>
    </p:spTree>
    <p:extLst>
      <p:ext uri="{BB962C8B-B14F-4D97-AF65-F5344CB8AC3E}">
        <p14:creationId xmlns:p14="http://schemas.microsoft.com/office/powerpoint/2010/main" val="2294323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AEA98-531C-4653-19B6-278AA65F8202}"/>
              </a:ext>
            </a:extLst>
          </p:cNvPr>
          <p:cNvSpPr>
            <a:spLocks noGrp="1"/>
          </p:cNvSpPr>
          <p:nvPr>
            <p:ph type="title"/>
          </p:nvPr>
        </p:nvSpPr>
        <p:spPr>
          <a:xfrm>
            <a:off x="914401" y="685801"/>
            <a:ext cx="10361084" cy="533399"/>
          </a:xfrm>
        </p:spPr>
        <p:txBody>
          <a:bodyPr/>
          <a:lstStyle/>
          <a:p>
            <a:r>
              <a:rPr lang="en-US" dirty="0"/>
              <a:t>Status of IEEE 802 Plenary Contracts</a:t>
            </a:r>
          </a:p>
        </p:txBody>
      </p:sp>
      <p:sp>
        <p:nvSpPr>
          <p:cNvPr id="3" name="Content Placeholder 2">
            <a:extLst>
              <a:ext uri="{FF2B5EF4-FFF2-40B4-BE49-F238E27FC236}">
                <a16:creationId xmlns:a16="http://schemas.microsoft.com/office/drawing/2014/main" id="{489EC464-F42C-E35B-F33B-4BD828E458DF}"/>
              </a:ext>
            </a:extLst>
          </p:cNvPr>
          <p:cNvSpPr>
            <a:spLocks noGrp="1"/>
          </p:cNvSpPr>
          <p:nvPr>
            <p:ph idx="1"/>
          </p:nvPr>
        </p:nvSpPr>
        <p:spPr>
          <a:xfrm>
            <a:off x="762000" y="1219200"/>
            <a:ext cx="10361084" cy="5256214"/>
          </a:xfrm>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2025 March – Hilton Atlanta</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		</a:t>
            </a:r>
            <a:r>
              <a:rPr lang="en-US" sz="1600" b="0" dirty="0"/>
              <a:t>– Contract Addendum to reduce room block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b="0" dirty="0"/>
              <a:t>		-- Georgia Aquarium Contract pending</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2025 July - Melia Castilla Madrid – July 27-Aug 1  - Contract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		</a:t>
            </a:r>
            <a:r>
              <a:rPr lang="en-US" sz="1600" b="0" dirty="0"/>
              <a:t>  – Pending Amendment execution to correct missing table.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2025/2026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		</a:t>
            </a:r>
            <a:r>
              <a:rPr lang="en-US" sz="1600" b="0" dirty="0"/>
              <a:t> – Executed Oct 28, 2024 </a:t>
            </a:r>
          </a:p>
          <a:p>
            <a:r>
              <a:rPr lang="en-US" sz="1600" dirty="0"/>
              <a:t>2027 March – Hilton Atlanta </a:t>
            </a:r>
          </a:p>
          <a:p>
            <a:r>
              <a:rPr lang="en-US" sz="1600" dirty="0"/>
              <a:t>			</a:t>
            </a:r>
            <a:r>
              <a:rPr lang="en-US" sz="1600" b="0" dirty="0"/>
              <a:t>	– need to get contract formalized – Face to Face Events to finalize </a:t>
            </a:r>
          </a:p>
          <a:p>
            <a:r>
              <a:rPr lang="en-US" sz="1600" b="0" dirty="0"/>
              <a:t>				– Targeting end of  Oct 2024</a:t>
            </a:r>
          </a:p>
          <a:p>
            <a:r>
              <a:rPr lang="en-US" sz="1600" dirty="0"/>
              <a:t>2027 July – </a:t>
            </a:r>
            <a:r>
              <a:rPr lang="en-US" sz="1600" dirty="0" err="1"/>
              <a:t>Gothia</a:t>
            </a:r>
            <a:r>
              <a:rPr lang="en-US" sz="1600" dirty="0"/>
              <a:t> Towers </a:t>
            </a:r>
          </a:p>
          <a:p>
            <a:r>
              <a:rPr lang="en-US" sz="1600" dirty="0"/>
              <a:t>			</a:t>
            </a:r>
            <a:r>
              <a:rPr lang="en-US" sz="1600" b="0" dirty="0"/>
              <a:t>– Site Visit 21-22 Aug 2024  - Was successful.</a:t>
            </a:r>
          </a:p>
          <a:p>
            <a:r>
              <a:rPr lang="en-US" sz="1600" b="0" dirty="0"/>
              <a:t>			– Contract still needs to be negotiated.</a:t>
            </a:r>
          </a:p>
          <a:p>
            <a:r>
              <a:rPr lang="en-US" sz="1600" dirty="0"/>
              <a:t>2028 July 9-14 – Sheraton Le Centre Montreal – waiting to contract until Incentive application complete.</a:t>
            </a:r>
          </a:p>
          <a:p>
            <a:pPr lvl="1"/>
            <a:r>
              <a:rPr lang="en-US" sz="1600" dirty="0"/>
              <a:t> –802 LMSC has approved 2028 July return. – Hotel has sent proposal for contract consideration</a:t>
            </a:r>
          </a:p>
        </p:txBody>
      </p:sp>
      <p:sp>
        <p:nvSpPr>
          <p:cNvPr id="6" name="Slide Number Placeholder 5">
            <a:extLst>
              <a:ext uri="{FF2B5EF4-FFF2-40B4-BE49-F238E27FC236}">
                <a16:creationId xmlns:a16="http://schemas.microsoft.com/office/drawing/2014/main" id="{98685E1A-F459-5BCC-8153-500336BE105C}"/>
              </a:ext>
            </a:extLst>
          </p:cNvPr>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093339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6" name="Slide Number Placeholder 5">
            <a:extLst>
              <a:ext uri="{FF2B5EF4-FFF2-40B4-BE49-F238E27FC236}">
                <a16:creationId xmlns:a16="http://schemas.microsoft.com/office/drawing/2014/main" id="{B6967BAC-5007-C2DA-00E1-D29ED7742ECE}"/>
              </a:ext>
            </a:extLst>
          </p:cNvPr>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8</a:t>
            </a:fld>
            <a:endParaRPr lang="en-GB" dirty="0"/>
          </a:p>
        </p:txBody>
      </p:sp>
      <p:sp>
        <p:nvSpPr>
          <p:cNvPr id="8" name="TextBox 7">
            <a:extLst>
              <a:ext uri="{FF2B5EF4-FFF2-40B4-BE49-F238E27FC236}">
                <a16:creationId xmlns:a16="http://schemas.microsoft.com/office/drawing/2014/main" id="{BABB8EDA-4C9B-BACF-CD7D-805D4554F0BE}"/>
              </a:ext>
            </a:extLst>
          </p:cNvPr>
          <p:cNvSpPr txBox="1"/>
          <p:nvPr/>
        </p:nvSpPr>
        <p:spPr>
          <a:xfrm>
            <a:off x="9372598" y="5220870"/>
            <a:ext cx="2514601" cy="338554"/>
          </a:xfrm>
          <a:prstGeom prst="rect">
            <a:avLst/>
          </a:prstGeom>
          <a:noFill/>
        </p:spPr>
        <p:txBody>
          <a:bodyPr wrap="square" rtlCol="0">
            <a:spAutoFit/>
          </a:bodyPr>
          <a:lstStyle/>
          <a:p>
            <a:r>
              <a:rPr lang="en-US" sz="1600" dirty="0">
                <a:solidFill>
                  <a:schemeClr val="accent1">
                    <a:lumMod val="50000"/>
                  </a:schemeClr>
                </a:solidFill>
              </a:rPr>
              <a:t>As of  October 22, 2024</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0" y="1298576"/>
            <a:ext cx="10667999" cy="5102224"/>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1550735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15B5E-7DDC-2B80-E241-4A5A5911A5D1}"/>
              </a:ext>
            </a:extLst>
          </p:cNvPr>
          <p:cNvSpPr>
            <a:spLocks noGrp="1"/>
          </p:cNvSpPr>
          <p:nvPr>
            <p:ph type="title"/>
          </p:nvPr>
        </p:nvSpPr>
        <p:spPr/>
        <p:txBody>
          <a:bodyPr/>
          <a:lstStyle/>
          <a:p>
            <a:r>
              <a:rPr lang="en-US" dirty="0"/>
              <a:t>Future Issues	</a:t>
            </a:r>
          </a:p>
        </p:txBody>
      </p:sp>
      <p:sp>
        <p:nvSpPr>
          <p:cNvPr id="3" name="Content Placeholder 2">
            <a:extLst>
              <a:ext uri="{FF2B5EF4-FFF2-40B4-BE49-F238E27FC236}">
                <a16:creationId xmlns:a16="http://schemas.microsoft.com/office/drawing/2014/main" id="{A0CD2558-F8EE-AB9E-7DCF-87E3D413051F}"/>
              </a:ext>
            </a:extLst>
          </p:cNvPr>
          <p:cNvSpPr>
            <a:spLocks noGrp="1"/>
          </p:cNvSpPr>
          <p:nvPr>
            <p:ph idx="1"/>
          </p:nvPr>
        </p:nvSpPr>
        <p:spPr>
          <a:xfrm>
            <a:off x="334433" y="1341437"/>
            <a:ext cx="10409767" cy="5111749"/>
          </a:xfrm>
        </p:spPr>
        <p:txBody>
          <a:bodyPr/>
          <a:lstStyle/>
          <a:p>
            <a:r>
              <a:rPr lang="en-US" sz="2000" dirty="0"/>
              <a:t>2024 November – Vancouver</a:t>
            </a:r>
          </a:p>
          <a:p>
            <a:pPr lvl="1"/>
            <a:r>
              <a:rPr lang="en-US" sz="2000" dirty="0"/>
              <a:t>802 LMSC Workshop Nov 16, 2024</a:t>
            </a:r>
          </a:p>
          <a:p>
            <a:r>
              <a:rPr lang="en-US" sz="2000" dirty="0"/>
              <a:t>2025 March – Atlanta </a:t>
            </a:r>
          </a:p>
          <a:p>
            <a:pPr marL="0" indent="0">
              <a:buNone/>
            </a:pPr>
            <a:r>
              <a:rPr lang="en-US" sz="2000" dirty="0"/>
              <a:t>	- Social – Feedback – Plan for Atlanta Aquarium</a:t>
            </a:r>
          </a:p>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t>Time for Meals – Restaurants open late.</a:t>
            </a:r>
          </a:p>
          <a:p>
            <a:pPr lvl="2"/>
            <a:r>
              <a:rPr lang="en-US" sz="2000" dirty="0"/>
              <a:t>Suggest move full schedule back 1 hour (start 9 am) add PM3 before dinner</a:t>
            </a:r>
          </a:p>
          <a:p>
            <a:pPr lvl="3"/>
            <a:r>
              <a:rPr lang="en-US" sz="1800" dirty="0"/>
              <a:t>AM1=9:00 -11:00; AM2=11:30-13:30; </a:t>
            </a:r>
          </a:p>
          <a:p>
            <a:pPr lvl="3"/>
            <a:r>
              <a:rPr lang="en-US" sz="1800" dirty="0"/>
              <a:t>Lunch 13:30-14:30 </a:t>
            </a:r>
          </a:p>
          <a:p>
            <a:pPr lvl="3"/>
            <a:r>
              <a:rPr lang="en-US" sz="1800" dirty="0"/>
              <a:t>PM1=14:30-16:30; PM2=17:00-19:00; PM3=19:30-21:30</a:t>
            </a:r>
          </a:p>
          <a:p>
            <a:r>
              <a:rPr lang="en-US" sz="2000" dirty="0"/>
              <a:t>2025 Nov – Bangkok </a:t>
            </a:r>
          </a:p>
          <a:p>
            <a:pPr lvl="1"/>
            <a:r>
              <a:rPr lang="en-US" sz="2000" dirty="0"/>
              <a:t>Social – Feedback – Plan for Same as 2022</a:t>
            </a:r>
          </a:p>
          <a:p>
            <a:pPr lvl="1"/>
            <a:endParaRPr lang="en-US" sz="1800" dirty="0"/>
          </a:p>
        </p:txBody>
      </p:sp>
    </p:spTree>
    <p:extLst>
      <p:ext uri="{BB962C8B-B14F-4D97-AF65-F5344CB8AC3E}">
        <p14:creationId xmlns:p14="http://schemas.microsoft.com/office/powerpoint/2010/main" val="1157979764"/>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6" id="{263C96D0-8883-4F1D-BD5E-18616D4C1761}" vid="{0D6AB0E4-0594-44ED-8CCC-DBC65F31BC0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IEEE 802 Template</Template>
  <TotalTime>9886</TotalTime>
  <Words>1824</Words>
  <Application>Microsoft Office PowerPoint</Application>
  <PresentationFormat>Widescreen</PresentationFormat>
  <Paragraphs>233</Paragraphs>
  <Slides>15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Times New Roman</vt:lpstr>
      <vt:lpstr>Wingdings</vt:lpstr>
      <vt:lpstr>Title slide</vt:lpstr>
      <vt:lpstr>Executive Secretary Report for 2024 November 802 Plenary- Vancouver</vt:lpstr>
      <vt:lpstr>Event Conduct and Safety Statement </vt:lpstr>
      <vt:lpstr>Event Conduct and Safety Statement</vt:lpstr>
      <vt:lpstr>Executive Secretary Agenda Items</vt:lpstr>
      <vt:lpstr>PowerPoint Presentation</vt:lpstr>
      <vt:lpstr>2024 November IEEE 802 Mixed-mode Plenary - Vancouver</vt:lpstr>
      <vt:lpstr>Status of IEEE 802 Plenary Contracts</vt:lpstr>
      <vt:lpstr>Future 802 Plenary Venue Contract Status</vt:lpstr>
      <vt:lpstr>Future Issues </vt:lpstr>
      <vt:lpstr>8.04 Monthly IEEE 802 LMSC Telecons</vt:lpstr>
      <vt:lpstr>8.05 Call for Tutorials for November 2024</vt:lpstr>
      <vt:lpstr>2025 July Time Adjustment Discussion</vt:lpstr>
      <vt:lpstr>2028 July Consideration</vt:lpstr>
      <vt:lpstr>Approved Meeting Fees for 2024 November 802 Plenary</vt:lpstr>
      <vt:lpstr>Approved 2025 Session Registration Fees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2024 November - Vancouver</dc:title>
  <dc:subject/>
  <dc:creator>Jon Rosdahl</dc:creator>
  <cp:keywords>IEEE 802 LMSC Interim Telecon</cp:keywords>
  <dc:description>Jon Rosdahl, Qualcomm</dc:description>
  <cp:lastModifiedBy>Jon Rosdahl</cp:lastModifiedBy>
  <cp:revision>6</cp:revision>
  <dcterms:created xsi:type="dcterms:W3CDTF">2024-07-13T20:54:22Z</dcterms:created>
  <dcterms:modified xsi:type="dcterms:W3CDTF">2024-11-11T16:50:12Z</dcterms:modified>
  <cp:category>November 2024</cp:category>
</cp:coreProperties>
</file>