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notesMasterIdLst>
    <p:notesMasterId r:id="rId8"/>
  </p:notesMasterIdLst>
  <p:handoutMasterIdLst>
    <p:handoutMasterId r:id="rId9"/>
  </p:handoutMasterIdLst>
  <p:sldIdLst>
    <p:sldId id="624" r:id="rId2"/>
    <p:sldId id="619" r:id="rId3"/>
    <p:sldId id="621" r:id="rId4"/>
    <p:sldId id="627" r:id="rId5"/>
    <p:sldId id="626" r:id="rId6"/>
    <p:sldId id="625" r:id="rId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05" autoAdjust="0"/>
    <p:restoredTop sz="95437" autoAdjust="0"/>
  </p:normalViewPr>
  <p:slideViewPr>
    <p:cSldViewPr>
      <p:cViewPr varScale="1">
        <p:scale>
          <a:sx n="105" d="100"/>
          <a:sy n="105" d="100"/>
        </p:scale>
        <p:origin x="618" y="102"/>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November 2024</a:t>
            </a:r>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November 2024</a:t>
            </a:r>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November 2024</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112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US"/>
              <a:t>November 2024</a:t>
            </a:r>
          </a:p>
        </p:txBody>
      </p:sp>
      <p:sp>
        <p:nvSpPr>
          <p:cNvPr id="5" name="Slide Number Placeholder 4"/>
          <p:cNvSpPr>
            <a:spLocks noGrp="1"/>
          </p:cNvSpPr>
          <p:nvPr>
            <p:ph type="sldNum" sz="quarter" idx="11"/>
          </p:nvPr>
        </p:nvSpPr>
        <p:spPr/>
        <p:txBody>
          <a:bodyPr/>
          <a:lstStyle/>
          <a:p>
            <a:pPr>
              <a:defRPr/>
            </a:pPr>
            <a:fld id="{3F4789A0-AAA0-4A8A-9A40-13BCD6237604}" type="slidenum">
              <a:rPr lang="en-US" smtClean="0"/>
              <a:pPr>
                <a:defRPr/>
              </a:pPr>
              <a:t>2</a:t>
            </a:fld>
            <a:endParaRPr lang="en-US"/>
          </a:p>
        </p:txBody>
      </p:sp>
    </p:spTree>
    <p:extLst>
      <p:ext uri="{BB962C8B-B14F-4D97-AF65-F5344CB8AC3E}">
        <p14:creationId xmlns:p14="http://schemas.microsoft.com/office/powerpoint/2010/main" val="1000023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a:t>November 2024</a:t>
            </a:r>
          </a:p>
        </p:txBody>
      </p:sp>
    </p:spTree>
    <p:extLst>
      <p:ext uri="{BB962C8B-B14F-4D97-AF65-F5344CB8AC3E}">
        <p14:creationId xmlns:p14="http://schemas.microsoft.com/office/powerpoint/2010/main" val="2036009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r>
              <a:rPr lang="en-US"/>
              <a:t>November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1E021F72-5A2D-4EBF-9D13-D35A5BD6752C}" type="slidenum">
              <a:rPr lang="en-US" smtClean="0"/>
              <a:pPr>
                <a:defRPr/>
              </a:pPr>
              <a:t>‹#›</a:t>
            </a:fld>
            <a:endParaRPr lang="en-US"/>
          </a:p>
        </p:txBody>
      </p:sp>
    </p:spTree>
    <p:extLst>
      <p:ext uri="{BB962C8B-B14F-4D97-AF65-F5344CB8AC3E}">
        <p14:creationId xmlns:p14="http://schemas.microsoft.com/office/powerpoint/2010/main" val="547885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November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E21FD272-7419-4152-A918-3B2CE6CB50B0}" type="slidenum">
              <a:rPr lang="en-US" smtClean="0"/>
              <a:pPr>
                <a:defRPr/>
              </a:pPr>
              <a:t>‹#›</a:t>
            </a:fld>
            <a:endParaRPr lang="en-US"/>
          </a:p>
        </p:txBody>
      </p:sp>
    </p:spTree>
    <p:extLst>
      <p:ext uri="{BB962C8B-B14F-4D97-AF65-F5344CB8AC3E}">
        <p14:creationId xmlns:p14="http://schemas.microsoft.com/office/powerpoint/2010/main" val="3576708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November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68916C83-32D5-4183-8BB8-F71204289A3C}" type="slidenum">
              <a:rPr lang="en-US" smtClean="0"/>
              <a:pPr>
                <a:defRPr/>
              </a:pPr>
              <a:t>‹#›</a:t>
            </a:fld>
            <a:endParaRPr lang="en-US"/>
          </a:p>
        </p:txBody>
      </p:sp>
    </p:spTree>
    <p:extLst>
      <p:ext uri="{BB962C8B-B14F-4D97-AF65-F5344CB8AC3E}">
        <p14:creationId xmlns:p14="http://schemas.microsoft.com/office/powerpoint/2010/main" val="344780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November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C8910AE4-85DC-4894-8AA6-C2187499416B}" type="slidenum">
              <a:rPr lang="en-US" smtClean="0"/>
              <a:pPr>
                <a:defRPr/>
              </a:pPr>
              <a:t>‹#›</a:t>
            </a:fld>
            <a:endParaRPr lang="en-US"/>
          </a:p>
        </p:txBody>
      </p:sp>
    </p:spTree>
    <p:extLst>
      <p:ext uri="{BB962C8B-B14F-4D97-AF65-F5344CB8AC3E}">
        <p14:creationId xmlns:p14="http://schemas.microsoft.com/office/powerpoint/2010/main" val="381030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November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35FAFA7F-DAC6-4AD4-9B8D-4F97BD8402E5}" type="slidenum">
              <a:rPr lang="en-US" smtClean="0"/>
              <a:pPr>
                <a:defRPr/>
              </a:pPr>
              <a:t>‹#›</a:t>
            </a:fld>
            <a:endParaRPr lang="en-US"/>
          </a:p>
        </p:txBody>
      </p:sp>
    </p:spTree>
    <p:extLst>
      <p:ext uri="{BB962C8B-B14F-4D97-AF65-F5344CB8AC3E}">
        <p14:creationId xmlns:p14="http://schemas.microsoft.com/office/powerpoint/2010/main" val="361800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r>
              <a:rPr lang="en-US"/>
              <a:t>November 2024</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0F756E78-B411-4A49-8A56-75D9C3D57CC9}" type="slidenum">
              <a:rPr lang="en-US" smtClean="0"/>
              <a:pPr>
                <a:defRPr/>
              </a:pPr>
              <a:t>‹#›</a:t>
            </a:fld>
            <a:endParaRPr lang="en-US"/>
          </a:p>
        </p:txBody>
      </p:sp>
    </p:spTree>
    <p:extLst>
      <p:ext uri="{BB962C8B-B14F-4D97-AF65-F5344CB8AC3E}">
        <p14:creationId xmlns:p14="http://schemas.microsoft.com/office/powerpoint/2010/main" val="109026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r>
              <a:rPr lang="en-US"/>
              <a:t>November 2024</a:t>
            </a:r>
          </a:p>
        </p:txBody>
      </p:sp>
      <p:sp>
        <p:nvSpPr>
          <p:cNvPr id="8" name="Footer Placeholder 7"/>
          <p:cNvSpPr>
            <a:spLocks noGrp="1"/>
          </p:cNvSpPr>
          <p:nvPr>
            <p:ph type="ftr" sz="quarter" idx="11"/>
          </p:nvPr>
        </p:nvSpPr>
        <p:spPr/>
        <p:txBody>
          <a:bodyPr/>
          <a:lstStyle/>
          <a:p>
            <a:pPr>
              <a:defRPr/>
            </a:pPr>
            <a:r>
              <a:rPr lang="en-US"/>
              <a:t>D. Stanley, HP Enterprise</a:t>
            </a:r>
          </a:p>
        </p:txBody>
      </p:sp>
      <p:sp>
        <p:nvSpPr>
          <p:cNvPr id="9" name="Slide Number Placeholder 8"/>
          <p:cNvSpPr>
            <a:spLocks noGrp="1"/>
          </p:cNvSpPr>
          <p:nvPr>
            <p:ph type="sldNum" sz="quarter" idx="12"/>
          </p:nvPr>
        </p:nvSpPr>
        <p:spPr/>
        <p:txBody>
          <a:bodyPr/>
          <a:lstStyle/>
          <a:p>
            <a:pPr>
              <a:defRPr/>
            </a:pPr>
            <a:fld id="{C38CEB37-5104-4A8D-B584-F10BB83859B7}" type="slidenum">
              <a:rPr lang="en-US" smtClean="0"/>
              <a:pPr>
                <a:defRPr/>
              </a:pPr>
              <a:t>‹#›</a:t>
            </a:fld>
            <a:endParaRPr lang="en-US"/>
          </a:p>
        </p:txBody>
      </p:sp>
    </p:spTree>
    <p:extLst>
      <p:ext uri="{BB962C8B-B14F-4D97-AF65-F5344CB8AC3E}">
        <p14:creationId xmlns:p14="http://schemas.microsoft.com/office/powerpoint/2010/main" val="377292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r>
              <a:rPr lang="en-US"/>
              <a:t>November 2024</a:t>
            </a:r>
          </a:p>
        </p:txBody>
      </p:sp>
      <p:sp>
        <p:nvSpPr>
          <p:cNvPr id="4" name="Footer Placeholder 3"/>
          <p:cNvSpPr>
            <a:spLocks noGrp="1"/>
          </p:cNvSpPr>
          <p:nvPr>
            <p:ph type="ftr" sz="quarter" idx="11"/>
          </p:nvPr>
        </p:nvSpPr>
        <p:spPr/>
        <p:txBody>
          <a:bodyPr/>
          <a:lstStyle/>
          <a:p>
            <a:pPr>
              <a:defRPr/>
            </a:pPr>
            <a:r>
              <a:rPr lang="en-US"/>
              <a:t>D. Stanley, HP Enterprise</a:t>
            </a:r>
          </a:p>
        </p:txBody>
      </p:sp>
      <p:sp>
        <p:nvSpPr>
          <p:cNvPr id="5" name="Slide Number Placeholder 4"/>
          <p:cNvSpPr>
            <a:spLocks noGrp="1"/>
          </p:cNvSpPr>
          <p:nvPr>
            <p:ph type="sldNum" sz="quarter" idx="12"/>
          </p:nvPr>
        </p:nvSpPr>
        <p:spPr/>
        <p:txBody>
          <a:bodyPr/>
          <a:lstStyle/>
          <a:p>
            <a:pPr>
              <a:defRPr/>
            </a:pPr>
            <a:fld id="{567EF0D1-CDA8-4A2C-97F1-BCCEC62488BC}" type="slidenum">
              <a:rPr lang="en-US" smtClean="0"/>
              <a:pPr>
                <a:defRPr/>
              </a:pPr>
              <a:t>‹#›</a:t>
            </a:fld>
            <a:endParaRPr lang="en-US"/>
          </a:p>
        </p:txBody>
      </p:sp>
    </p:spTree>
    <p:extLst>
      <p:ext uri="{BB962C8B-B14F-4D97-AF65-F5344CB8AC3E}">
        <p14:creationId xmlns:p14="http://schemas.microsoft.com/office/powerpoint/2010/main" val="1755343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November 2024</a:t>
            </a:r>
          </a:p>
        </p:txBody>
      </p:sp>
      <p:sp>
        <p:nvSpPr>
          <p:cNvPr id="3" name="Footer Placeholder 2"/>
          <p:cNvSpPr>
            <a:spLocks noGrp="1"/>
          </p:cNvSpPr>
          <p:nvPr>
            <p:ph type="ftr" sz="quarter" idx="11"/>
          </p:nvPr>
        </p:nvSpPr>
        <p:spPr/>
        <p:txBody>
          <a:bodyPr/>
          <a:lstStyle/>
          <a:p>
            <a:pPr>
              <a:defRPr/>
            </a:pPr>
            <a:r>
              <a:rPr lang="en-US"/>
              <a:t>D. Stanley, HP Enterprise</a:t>
            </a:r>
          </a:p>
        </p:txBody>
      </p:sp>
      <p:sp>
        <p:nvSpPr>
          <p:cNvPr id="4" name="Slide Number Placeholder 3"/>
          <p:cNvSpPr>
            <a:spLocks noGrp="1"/>
          </p:cNvSpPr>
          <p:nvPr>
            <p:ph type="sldNum" sz="quarter" idx="12"/>
          </p:nvPr>
        </p:nvSpPr>
        <p:spPr/>
        <p:txBody>
          <a:bodyPr/>
          <a:lstStyle/>
          <a:p>
            <a:pPr>
              <a:defRPr/>
            </a:pPr>
            <a:fld id="{55F5AC62-79C9-439A-9F92-7BF53B4E81EC}" type="slidenum">
              <a:rPr lang="en-US" smtClean="0"/>
              <a:pPr>
                <a:defRPr/>
              </a:pPr>
              <a:t>‹#›</a:t>
            </a:fld>
            <a:endParaRPr lang="en-US"/>
          </a:p>
        </p:txBody>
      </p:sp>
    </p:spTree>
    <p:extLst>
      <p:ext uri="{BB962C8B-B14F-4D97-AF65-F5344CB8AC3E}">
        <p14:creationId xmlns:p14="http://schemas.microsoft.com/office/powerpoint/2010/main" val="629498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November 2024</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43102C4A-262E-4FC3-8014-622FD9074A70}" type="slidenum">
              <a:rPr lang="en-US" smtClean="0"/>
              <a:pPr>
                <a:defRPr/>
              </a:pPr>
              <a:t>‹#›</a:t>
            </a:fld>
            <a:endParaRPr lang="en-US"/>
          </a:p>
        </p:txBody>
      </p:sp>
    </p:spTree>
    <p:extLst>
      <p:ext uri="{BB962C8B-B14F-4D97-AF65-F5344CB8AC3E}">
        <p14:creationId xmlns:p14="http://schemas.microsoft.com/office/powerpoint/2010/main" val="165772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November 2024</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6FCBBC5D-32F8-4359-BF9B-38DBA3AD3F01}" type="slidenum">
              <a:rPr lang="en-US" smtClean="0"/>
              <a:pPr>
                <a:defRPr/>
              </a:pPr>
              <a:t>‹#›</a:t>
            </a:fld>
            <a:endParaRPr lang="en-US"/>
          </a:p>
        </p:txBody>
      </p:sp>
    </p:spTree>
    <p:extLst>
      <p:ext uri="{BB962C8B-B14F-4D97-AF65-F5344CB8AC3E}">
        <p14:creationId xmlns:p14="http://schemas.microsoft.com/office/powerpoint/2010/main" val="191498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a:t>November 2024</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a:t>D. Stanley, HP Enterprise</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D398DEB-576E-470D-A31C-B5D1605DDD33}" type="slidenum">
              <a:rPr lang="en-US" smtClean="0"/>
              <a:pPr>
                <a:defRPr/>
              </a:pPr>
              <a:t>‹#›</a:t>
            </a:fld>
            <a:endParaRPr lang="en-US"/>
          </a:p>
        </p:txBody>
      </p:sp>
    </p:spTree>
    <p:extLst>
      <p:ext uri="{BB962C8B-B14F-4D97-AF65-F5344CB8AC3E}">
        <p14:creationId xmlns:p14="http://schemas.microsoft.com/office/powerpoint/2010/main" val="3309089224"/>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ec/dcn/20/ec-20-0187-05-WCSG-wc-sc-operations-manual.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ec/dcn/24/ec-24-0204-00-WCSG-2024-08-14-wireless-chairs-sc-meeting-minutes.docx" TargetMode="External"/><Relationship Id="rId2" Type="http://schemas.openxmlformats.org/officeDocument/2006/relationships/hyperlink" Target="https://mentor.ieee.org/802-ec/dcn/24/ec-24-0170-02-WCSG-minutes-july-14-2024.docx" TargetMode="External"/><Relationship Id="rId1" Type="http://schemas.openxmlformats.org/officeDocument/2006/relationships/slideLayout" Target="../slideLayouts/slideLayout2.xml"/><Relationship Id="rId5" Type="http://schemas.openxmlformats.org/officeDocument/2006/relationships/hyperlink" Target="https://mentor.ieee.org/802-ec/dcn/24/ec-24-0249-00-WCSG-2024-11-10-wireless-chairs-sc-meeting-agenda.docx" TargetMode="External"/><Relationship Id="rId4" Type="http://schemas.openxmlformats.org/officeDocument/2006/relationships/hyperlink" Target="https://mentor.ieee.org/802-ec/dcn/24/ec-24-0223-00-WCSG-minutes-september-8-2024.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ec/dcn/24/ec-24-0006-12-WCSG-ieee-802wcsc-meeting-venue-manager-report-2024.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ec/dcn/24/ec-24-0007-07-WCSG-wireless-treasurer-report-2024.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64329" y="873318"/>
            <a:ext cx="7772400" cy="1102519"/>
          </a:xfrm>
          <a:ln/>
        </p:spPr>
        <p:txBody>
          <a:bodyPr>
            <a:norm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sz="3600" dirty="0"/>
              <a:t>2024 November  Wireless Chairs SC Report</a:t>
            </a:r>
            <a:endParaRPr lang="en-GB" sz="3600" dirty="0"/>
          </a:p>
        </p:txBody>
      </p:sp>
      <p:sp>
        <p:nvSpPr>
          <p:cNvPr id="3074" name="Rectangle 2"/>
          <p:cNvSpPr>
            <a:spLocks noGrp="1" noChangeArrowheads="1"/>
          </p:cNvSpPr>
          <p:nvPr>
            <p:ph type="subTitle" idx="1"/>
          </p:nvPr>
        </p:nvSpPr>
        <p:spPr>
          <a:xfrm>
            <a:off x="1371600" y="1955006"/>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 2024-11-05</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D.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39981835"/>
              </p:ext>
            </p:extLst>
          </p:nvPr>
        </p:nvGraphicFramePr>
        <p:xfrm>
          <a:off x="754063" y="2673350"/>
          <a:ext cx="7586662" cy="1998663"/>
        </p:xfrm>
        <a:graphic>
          <a:graphicData uri="http://schemas.openxmlformats.org/presentationml/2006/ole">
            <mc:AlternateContent xmlns:mc="http://schemas.openxmlformats.org/markup-compatibility/2006">
              <mc:Choice xmlns:v="urn:schemas-microsoft-com:vml" Requires="v">
                <p:oleObj name="Document" r:id="rId3" imgW="10489272" imgH="2758361" progId="Word.Document.8">
                  <p:embed/>
                </p:oleObj>
              </mc:Choice>
              <mc:Fallback>
                <p:oleObj name="Document" r:id="rId3" imgW="10489272" imgH="2758361" progId="Word.Document.8">
                  <p:embed/>
                  <p:pic>
                    <p:nvPicPr>
                      <p:cNvPr id="0" name=""/>
                      <p:cNvPicPr>
                        <a:picLocks noChangeAspect="1" noChangeArrowheads="1"/>
                      </p:cNvPicPr>
                      <p:nvPr/>
                    </p:nvPicPr>
                    <p:blipFill>
                      <a:blip r:embed="rId4"/>
                      <a:srcRect/>
                      <a:stretch>
                        <a:fillRect/>
                      </a:stretch>
                    </p:blipFill>
                    <p:spPr bwMode="auto">
                      <a:xfrm>
                        <a:off x="754063" y="2673350"/>
                        <a:ext cx="7586662" cy="1998663"/>
                      </a:xfrm>
                      <a:prstGeom prst="rect">
                        <a:avLst/>
                      </a:prstGeom>
                      <a:noFill/>
                    </p:spPr>
                  </p:pic>
                </p:oleObj>
              </mc:Fallback>
            </mc:AlternateContent>
          </a:graphicData>
        </a:graphic>
      </p:graphicFrame>
      <p:sp>
        <p:nvSpPr>
          <p:cNvPr id="3076" name="Rectangle 4"/>
          <p:cNvSpPr>
            <a:spLocks noChangeArrowheads="1"/>
          </p:cNvSpPr>
          <p:nvPr/>
        </p:nvSpPr>
        <p:spPr bwMode="auto">
          <a:xfrm>
            <a:off x="745331" y="2336993"/>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extLst>
      <p:ext uri="{BB962C8B-B14F-4D97-AF65-F5344CB8AC3E}">
        <p14:creationId xmlns:p14="http://schemas.microsoft.com/office/powerpoint/2010/main" val="3066198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fontScale="90000"/>
          </a:bodyPr>
          <a:lstStyle/>
          <a:p>
            <a:pPr eaLnBrk="1" hangingPunct="1"/>
            <a:br>
              <a:rPr lang="en-US" sz="3600" dirty="0"/>
            </a:br>
            <a:r>
              <a:rPr lang="en-US" sz="3600" dirty="0"/>
              <a:t>Abstract</a:t>
            </a:r>
            <a:br>
              <a:rPr lang="en-US" dirty="0"/>
            </a:br>
            <a:endParaRPr lang="en-US" dirty="0"/>
          </a:p>
        </p:txBody>
      </p:sp>
      <p:sp>
        <p:nvSpPr>
          <p:cNvPr id="12292" name="Rectangle 3"/>
          <p:cNvSpPr>
            <a:spLocks noGrp="1" noChangeArrowheads="1"/>
          </p:cNvSpPr>
          <p:nvPr>
            <p:ph idx="1"/>
          </p:nvPr>
        </p:nvSpPr>
        <p:spPr>
          <a:xfrm>
            <a:off x="381000" y="2057400"/>
            <a:ext cx="8534400" cy="2286000"/>
          </a:xfrm>
        </p:spPr>
        <p:txBody>
          <a:bodyPr>
            <a:normAutofit fontScale="92500" lnSpcReduction="10000"/>
          </a:bodyPr>
          <a:lstStyle/>
          <a:p>
            <a:pPr marL="0" indent="0" defTabSz="1371600" eaLnBrk="0" fontAlgn="base" hangingPunct="0">
              <a:lnSpc>
                <a:spcPct val="110000"/>
              </a:lnSpc>
              <a:spcBef>
                <a:spcPts val="0"/>
              </a:spcBef>
              <a:buNone/>
              <a:tabLst>
                <a:tab pos="2228850" algn="l"/>
                <a:tab pos="6862763" algn="l"/>
              </a:tabLst>
            </a:pPr>
            <a:r>
              <a:rPr lang="en-US" sz="2400" dirty="0">
                <a:cs typeface="Times New Roman" panose="02020603050405020304" pitchFamily="18" charset="0"/>
              </a:rPr>
              <a:t>This document contains the November 2024 Wireless Chairs Standing Committee Report. </a:t>
            </a:r>
          </a:p>
          <a:p>
            <a:pPr marL="0" indent="0" defTabSz="1371600" eaLnBrk="0" fontAlgn="base" hangingPunct="0">
              <a:lnSpc>
                <a:spcPct val="110000"/>
              </a:lnSpc>
              <a:spcBef>
                <a:spcPts val="0"/>
              </a:spcBef>
              <a:buNone/>
              <a:tabLst>
                <a:tab pos="2228850" algn="l"/>
                <a:tab pos="6862763" algn="l"/>
              </a:tabLst>
            </a:pPr>
            <a:endParaRPr lang="en-US" sz="2400" dirty="0">
              <a:cs typeface="Times New Roman" panose="02020603050405020304" pitchFamily="18" charset="0"/>
            </a:endParaRPr>
          </a:p>
          <a:p>
            <a:pPr marL="0" indent="0" defTabSz="1371600" eaLnBrk="0" fontAlgn="base" hangingPunct="0">
              <a:lnSpc>
                <a:spcPct val="110000"/>
              </a:lnSpc>
              <a:spcBef>
                <a:spcPts val="0"/>
              </a:spcBef>
              <a:buNone/>
              <a:tabLst>
                <a:tab pos="2228850" algn="l"/>
                <a:tab pos="6862763" algn="l"/>
              </a:tabLst>
            </a:pPr>
            <a:r>
              <a:rPr lang="en-US" sz="2400" dirty="0">
                <a:cs typeface="Times New Roman" panose="02020603050405020304" pitchFamily="18" charset="0"/>
              </a:rPr>
              <a:t>Material for the annual LMSC Subgroup review is also included.</a:t>
            </a:r>
          </a:p>
          <a:p>
            <a:pPr marL="0" indent="0" defTabSz="1371600" eaLnBrk="1" hangingPunct="1">
              <a:lnSpc>
                <a:spcPct val="80000"/>
              </a:lnSpc>
              <a:buNone/>
              <a:tabLst>
                <a:tab pos="2228850" algn="l"/>
                <a:tab pos="6862763" algn="l"/>
              </a:tabLst>
            </a:pPr>
            <a:endParaRPr lang="en-US" sz="2400" dirty="0"/>
          </a:p>
          <a:p>
            <a:pPr marL="0" indent="0" defTabSz="1371600" eaLnBrk="1" hangingPunct="1">
              <a:lnSpc>
                <a:spcPct val="80000"/>
              </a:lnSpc>
              <a:buNone/>
              <a:tabLst>
                <a:tab pos="2228850" algn="l"/>
                <a:tab pos="6862763" algn="l"/>
              </a:tabLst>
            </a:pP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2</a:t>
            </a:fld>
            <a:endParaRPr lang="en-US"/>
          </a:p>
        </p:txBody>
      </p:sp>
      <p:sp>
        <p:nvSpPr>
          <p:cNvPr id="2" name="Date Placeholder 1"/>
          <p:cNvSpPr>
            <a:spLocks noGrp="1"/>
          </p:cNvSpPr>
          <p:nvPr>
            <p:ph type="dt" sz="half" idx="10"/>
          </p:nvPr>
        </p:nvSpPr>
        <p:spPr/>
        <p:txBody>
          <a:bodyPr/>
          <a:lstStyle/>
          <a:p>
            <a:pPr>
              <a:defRPr/>
            </a:pPr>
            <a:r>
              <a:rPr lang="en-US"/>
              <a:t>November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Scope, Duties, Membership</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3</a:t>
            </a:fld>
            <a:endParaRPr lang="en-US"/>
          </a:p>
        </p:txBody>
      </p:sp>
      <p:sp>
        <p:nvSpPr>
          <p:cNvPr id="4" name="Rectangle 3"/>
          <p:cNvSpPr txBox="1">
            <a:spLocks noChangeArrowheads="1"/>
          </p:cNvSpPr>
          <p:nvPr/>
        </p:nvSpPr>
        <p:spPr bwMode="auto">
          <a:xfrm>
            <a:off x="304800" y="1143000"/>
            <a:ext cx="8763000"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Scope</a:t>
            </a:r>
          </a:p>
          <a:p>
            <a:pPr marL="0" marR="0" indent="0">
              <a:spcBef>
                <a:spcPts val="0"/>
              </a:spcBef>
              <a:spcAft>
                <a:spcPts val="0"/>
              </a:spcAft>
              <a:buNone/>
            </a:pPr>
            <a:r>
              <a:rPr lang="en-GB" sz="1800" dirty="0">
                <a:effectLst/>
                <a:ea typeface="Times New Roman" panose="02020603050405020304" pitchFamily="18" charset="0"/>
                <a:cs typeface="Times New Roman" panose="02020603050405020304" pitchFamily="18" charset="0"/>
              </a:rPr>
              <a:t>The WCSC manages the operation of Wireless Interim meetings and provides a venue for the joint treasury of the wireless groups to meet and solicit input from non-joint treasury groups. It also provides a forum for the leadership of the 802 Wireless Groups to discuss matters of mutual interest and formulate positions/recommendations as appropriate.</a:t>
            </a:r>
            <a:endParaRPr lang="en-US" sz="1800" dirty="0">
              <a:effectLst/>
              <a:ea typeface="Times New Roman" panose="02020603050405020304" pitchFamily="18" charset="0"/>
              <a:cs typeface="Times New Roman" panose="02020603050405020304" pitchFamily="18" charset="0"/>
            </a:endParaRPr>
          </a:p>
          <a:p>
            <a:r>
              <a:rPr lang="en-US" sz="2400" dirty="0"/>
              <a:t>Purpose</a:t>
            </a:r>
          </a:p>
          <a:p>
            <a:pPr marL="0" indent="0">
              <a:buNone/>
            </a:pPr>
            <a:r>
              <a:rPr lang="en-US" sz="1800" dirty="0">
                <a:effectLst/>
                <a:ea typeface="Times New Roman" panose="02020603050405020304" pitchFamily="18" charset="0"/>
                <a:cs typeface="Times New Roman" panose="02020603050405020304" pitchFamily="18" charset="0"/>
              </a:rPr>
              <a:t>The WCSC was established during the closing EC meeting of the July 2014 IEEE 802 Plenary Session as an activity that (according to the language in the 802 Operations Manual) is an “Other subgroup” that “Assists the Standards Committee”.  In this case, it assists by managing the operation of Wireless Interim meetings and other matters as requested by the </a:t>
            </a:r>
            <a:r>
              <a:rPr lang="en-US" sz="1800" dirty="0">
                <a:ea typeface="Times New Roman" panose="02020603050405020304" pitchFamily="18" charset="0"/>
                <a:cs typeface="Times New Roman" panose="02020603050405020304" pitchFamily="18" charset="0"/>
              </a:rPr>
              <a:t>802 LMSC</a:t>
            </a:r>
            <a:r>
              <a:rPr lang="en-US" sz="1800" dirty="0">
                <a:effectLst/>
                <a:ea typeface="Times New Roman" panose="02020603050405020304" pitchFamily="18" charset="0"/>
                <a:cs typeface="Times New Roman" panose="02020603050405020304" pitchFamily="18" charset="0"/>
              </a:rPr>
              <a:t>.</a:t>
            </a:r>
          </a:p>
          <a:p>
            <a:pPr marL="0" marR="0">
              <a:spcBef>
                <a:spcPts val="0"/>
              </a:spcBef>
              <a:spcAft>
                <a:spcPts val="0"/>
              </a:spcAft>
            </a:pPr>
            <a:r>
              <a:rPr lang="en-GB" sz="2400" dirty="0"/>
              <a:t>Membership: </a:t>
            </a:r>
          </a:p>
          <a:p>
            <a:pPr marL="0" marR="0" indent="0">
              <a:spcBef>
                <a:spcPts val="0"/>
              </a:spcBef>
              <a:spcAft>
                <a:spcPts val="0"/>
              </a:spcAft>
              <a:buNone/>
            </a:pPr>
            <a:r>
              <a:rPr lang="en-US" sz="1800" dirty="0">
                <a:effectLst/>
                <a:ea typeface="Times New Roman" panose="02020603050405020304" pitchFamily="18" charset="0"/>
                <a:cs typeface="Times New Roman" panose="02020603050405020304" pitchFamily="18" charset="0"/>
              </a:rPr>
              <a:t>The members of the WCSC are the WCSC Chair and officers, and all LMSC Working Group chairs and officers. </a:t>
            </a:r>
            <a:r>
              <a:rPr lang="en-GB" sz="1800" dirty="0">
                <a:cs typeface="Times New Roman" panose="02020603050405020304" pitchFamily="18" charset="0"/>
              </a:rPr>
              <a:t>Dorothy Stanley is the current chair.</a:t>
            </a:r>
          </a:p>
          <a:p>
            <a:pPr marL="0" marR="0" indent="0">
              <a:spcBef>
                <a:spcPts val="0"/>
              </a:spcBef>
              <a:spcAft>
                <a:spcPts val="0"/>
              </a:spcAft>
              <a:buNone/>
            </a:pPr>
            <a:endParaRPr lang="en-GB" sz="2000" dirty="0"/>
          </a:p>
          <a:p>
            <a:pPr marL="0" indent="0">
              <a:buNone/>
            </a:pP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November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103440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Deliverables and operations rules</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4</a:t>
            </a:fld>
            <a:endParaRPr lang="en-US"/>
          </a:p>
        </p:txBody>
      </p:sp>
      <p:sp>
        <p:nvSpPr>
          <p:cNvPr id="4" name="Rectangle 3"/>
          <p:cNvSpPr txBox="1">
            <a:spLocks noChangeArrowheads="1"/>
          </p:cNvSpPr>
          <p:nvPr/>
        </p:nvSpPr>
        <p:spPr bwMode="auto">
          <a:xfrm>
            <a:off x="304800" y="1143000"/>
            <a:ext cx="87630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Deliverables</a:t>
            </a:r>
          </a:p>
          <a:p>
            <a:pPr lvl="1"/>
            <a:r>
              <a:rPr lang="en-GB" sz="2000" dirty="0"/>
              <a:t>WCSC meeting agendas, minutes, venue planning and treasury status documents</a:t>
            </a:r>
          </a:p>
          <a:p>
            <a:pPr lvl="1"/>
            <a:r>
              <a:rPr lang="en-GB" sz="2000" dirty="0"/>
              <a:t>Status report documents presented to the 802 LMSC at plenary sessions</a:t>
            </a:r>
          </a:p>
          <a:p>
            <a:r>
              <a:rPr lang="en-US" sz="2400" dirty="0"/>
              <a:t>Membership rules</a:t>
            </a:r>
          </a:p>
          <a:p>
            <a:pPr lvl="1"/>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p>
          <a:p>
            <a:r>
              <a:rPr lang="en-US" sz="2400" dirty="0"/>
              <a:t>Voting in the subgroup</a:t>
            </a:r>
          </a:p>
          <a:p>
            <a:pPr lvl="1"/>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p>
          <a:p>
            <a:pPr marR="0"/>
            <a:r>
              <a:rPr lang="en-GB" sz="2400" dirty="0"/>
              <a:t>Parliamentary procedures for approval to move any deliverables to the Standards Committee for action</a:t>
            </a:r>
          </a:p>
          <a:p>
            <a:pPr lvl="1"/>
            <a:r>
              <a:rPr lang="en-GB" sz="2000" dirty="0"/>
              <a:t>Approval by motion in the WCSC</a:t>
            </a:r>
          </a:p>
          <a:p>
            <a:pPr marL="400050" lvl="1">
              <a:spcBef>
                <a:spcPts val="0"/>
              </a:spcBef>
              <a:spcAft>
                <a:spcPts val="0"/>
              </a:spcAft>
            </a:pPr>
            <a:endParaRPr lang="en-GB" sz="2000" dirty="0"/>
          </a:p>
          <a:p>
            <a:pPr marL="0" marR="0" indent="0">
              <a:spcBef>
                <a:spcPts val="0"/>
              </a:spcBef>
              <a:spcAft>
                <a:spcPts val="0"/>
              </a:spcAft>
              <a:buNone/>
            </a:pPr>
            <a:endParaRPr lang="en-GB" sz="2000" dirty="0"/>
          </a:p>
          <a:p>
            <a:pPr marL="0" indent="0">
              <a:buNone/>
            </a:pP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November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1665144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28650" y="365127"/>
            <a:ext cx="7886700" cy="701674"/>
          </a:xfrm>
        </p:spPr>
        <p:txBody>
          <a:bodyPr>
            <a:normAutofit fontScale="90000"/>
          </a:bodyPr>
          <a:lstStyle/>
          <a:p>
            <a:br>
              <a:rPr lang="en-US" sz="3600" dirty="0"/>
            </a:br>
            <a:r>
              <a:rPr lang="en-US" sz="3600" dirty="0"/>
              <a:t>Summary of activities since July 2024</a:t>
            </a:r>
            <a:br>
              <a:rPr lang="en-US" sz="3600" dirty="0"/>
            </a:br>
            <a:endParaRPr lang="en-US" dirty="0"/>
          </a:p>
        </p:txBody>
      </p:sp>
      <p:sp>
        <p:nvSpPr>
          <p:cNvPr id="12292" name="Rectangle 3"/>
          <p:cNvSpPr>
            <a:spLocks noGrp="1" noChangeArrowheads="1"/>
          </p:cNvSpPr>
          <p:nvPr>
            <p:ph idx="1"/>
          </p:nvPr>
        </p:nvSpPr>
        <p:spPr>
          <a:xfrm>
            <a:off x="381000" y="1143000"/>
            <a:ext cx="8534400" cy="5213351"/>
          </a:xfrm>
        </p:spPr>
        <p:txBody>
          <a:bodyPr>
            <a:normAutofit fontScale="25000" lnSpcReduction="20000"/>
          </a:bodyPr>
          <a:lstStyle/>
          <a:p>
            <a:pPr marL="0" indent="0" defTabSz="1371600">
              <a:lnSpc>
                <a:spcPct val="120000"/>
              </a:lnSpc>
              <a:buNone/>
              <a:tabLst>
                <a:tab pos="2228850" algn="l"/>
                <a:tab pos="6862763" algn="l"/>
              </a:tabLst>
            </a:pPr>
            <a:r>
              <a:rPr lang="en-US" sz="8000" dirty="0">
                <a:latin typeface="Arial" panose="020B0604020202020204" pitchFamily="34" charset="0"/>
                <a:cs typeface="Arial" panose="020B0604020202020204" pitchFamily="34" charset="0"/>
              </a:rPr>
              <a:t>Since July 2024, the 802 Wireless Chairs Standing Committee met:</a:t>
            </a:r>
          </a:p>
          <a:p>
            <a:pPr marL="0" indent="0" defTabSz="1371600">
              <a:lnSpc>
                <a:spcPct val="120000"/>
              </a:lnSpc>
              <a:buNone/>
              <a:tabLst>
                <a:tab pos="2228850" algn="l"/>
                <a:tab pos="6862763" algn="l"/>
              </a:tabLst>
            </a:pPr>
            <a:br>
              <a:rPr lang="en-US" sz="3100" dirty="0">
                <a:latin typeface="Arial" panose="020B0604020202020204" pitchFamily="34" charset="0"/>
                <a:cs typeface="Arial" panose="020B0604020202020204" pitchFamily="34" charset="0"/>
              </a:rPr>
            </a:br>
            <a:endParaRPr lang="en-US" sz="2200" b="1" dirty="0"/>
          </a:p>
          <a:p>
            <a:pPr lvl="1" defTabSz="1371600">
              <a:lnSpc>
                <a:spcPct val="120000"/>
              </a:lnSpc>
              <a:tabLst>
                <a:tab pos="2228850" algn="l"/>
                <a:tab pos="6862763" algn="l"/>
              </a:tabLst>
            </a:pPr>
            <a:r>
              <a:rPr lang="en-US" sz="8000" b="1" dirty="0"/>
              <a:t>July 14, 2024 </a:t>
            </a:r>
            <a:r>
              <a:rPr lang="en-US" sz="8000" dirty="0"/>
              <a:t>– Minutes: </a:t>
            </a:r>
            <a:r>
              <a:rPr lang="en-US" sz="8000" dirty="0">
                <a:hlinkClick r:id="rId2"/>
              </a:rPr>
              <a:t>https://mentor.ieee.org/802-ec/dcn/24/ec-24-0170-02-WCSG-minutes-july-14-2024.docx</a:t>
            </a:r>
            <a:r>
              <a:rPr lang="en-US" sz="8000" dirty="0"/>
              <a:t> </a:t>
            </a:r>
          </a:p>
          <a:p>
            <a:pPr lvl="1" defTabSz="1371600">
              <a:lnSpc>
                <a:spcPct val="120000"/>
              </a:lnSpc>
              <a:tabLst>
                <a:tab pos="2228850" algn="l"/>
                <a:tab pos="6862763" algn="l"/>
              </a:tabLst>
            </a:pPr>
            <a:r>
              <a:rPr lang="en-US" sz="8000" b="1" dirty="0"/>
              <a:t>August 14, 2024 </a:t>
            </a:r>
            <a:r>
              <a:rPr lang="en-US" sz="8000" dirty="0"/>
              <a:t>– Minutes: </a:t>
            </a:r>
            <a:r>
              <a:rPr lang="en-US" sz="8000" dirty="0">
                <a:hlinkClick r:id="rId3"/>
              </a:rPr>
              <a:t>https://mentor.ieee.org/802-ec/dcn/24/ec-24-0204-00-WCSG-2024-08-14-wireless-chairs-sc-meeting-minutes.docx</a:t>
            </a:r>
            <a:r>
              <a:rPr lang="en-US" sz="8000" dirty="0"/>
              <a:t> </a:t>
            </a:r>
          </a:p>
          <a:p>
            <a:pPr lvl="1" defTabSz="1371600">
              <a:lnSpc>
                <a:spcPct val="120000"/>
              </a:lnSpc>
              <a:tabLst>
                <a:tab pos="2228850" algn="l"/>
                <a:tab pos="6862763" algn="l"/>
              </a:tabLst>
            </a:pPr>
            <a:r>
              <a:rPr lang="en-US" sz="8000" b="1" dirty="0"/>
              <a:t>September 8, 2024 </a:t>
            </a:r>
            <a:r>
              <a:rPr lang="en-US" sz="8000" dirty="0"/>
              <a:t>– Minutes: </a:t>
            </a:r>
            <a:r>
              <a:rPr lang="en-US" sz="8000" dirty="0">
                <a:hlinkClick r:id="rId4"/>
              </a:rPr>
              <a:t>https://mentor.ieee.org/802-ec/dcn/24/ec-24-0223-00-WCSG-minutes-september-8-2024.docx</a:t>
            </a:r>
            <a:r>
              <a:rPr lang="en-US" sz="8000" dirty="0"/>
              <a:t> </a:t>
            </a:r>
          </a:p>
          <a:p>
            <a:pPr lvl="1" defTabSz="1371600">
              <a:lnSpc>
                <a:spcPct val="120000"/>
              </a:lnSpc>
              <a:tabLst>
                <a:tab pos="2228850" algn="l"/>
                <a:tab pos="6862763" algn="l"/>
              </a:tabLst>
            </a:pPr>
            <a:r>
              <a:rPr lang="en-US" sz="8000" b="1" dirty="0"/>
              <a:t>November 10, 2024 </a:t>
            </a:r>
            <a:r>
              <a:rPr lang="en-US" sz="8000" dirty="0"/>
              <a:t>– Agenda: </a:t>
            </a:r>
            <a:r>
              <a:rPr lang="en-US" sz="8000" dirty="0">
                <a:hlinkClick r:id="rId5"/>
              </a:rPr>
              <a:t>https://mentor.ieee.org/802-ec/dcn/24/ec-24-0249-00-WCSG-2024-11-10-wireless-chairs-sc-meeting-agenda.docx</a:t>
            </a:r>
            <a:r>
              <a:rPr lang="en-US" sz="8000" dirty="0"/>
              <a:t> Minutes to be posted</a:t>
            </a: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2" name="Date Placeholder 1"/>
          <p:cNvSpPr>
            <a:spLocks noGrp="1"/>
          </p:cNvSpPr>
          <p:nvPr>
            <p:ph type="dt" sz="half" idx="10"/>
          </p:nvPr>
        </p:nvSpPr>
        <p:spPr/>
        <p:txBody>
          <a:bodyPr/>
          <a:lstStyle/>
          <a:p>
            <a:pPr>
              <a:defRPr/>
            </a:pPr>
            <a:r>
              <a:rPr lang="en-US"/>
              <a:t>November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870579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28650" y="365127"/>
            <a:ext cx="7886700" cy="625474"/>
          </a:xfrm>
        </p:spPr>
        <p:txBody>
          <a:bodyPr>
            <a:normAutofit fontScale="90000"/>
          </a:bodyPr>
          <a:lstStyle/>
          <a:p>
            <a:br>
              <a:rPr lang="en-US" sz="3600" dirty="0"/>
            </a:br>
            <a:r>
              <a:rPr lang="en-US" sz="3600" dirty="0"/>
              <a:t>Summary of decisions taken, planned</a:t>
            </a:r>
            <a:br>
              <a:rPr lang="en-US" sz="3600" dirty="0"/>
            </a:br>
            <a:endParaRPr lang="en-US" dirty="0"/>
          </a:p>
        </p:txBody>
      </p:sp>
      <p:sp>
        <p:nvSpPr>
          <p:cNvPr id="12292" name="Rectangle 3"/>
          <p:cNvSpPr>
            <a:spLocks noGrp="1" noChangeArrowheads="1"/>
          </p:cNvSpPr>
          <p:nvPr>
            <p:ph idx="1"/>
          </p:nvPr>
        </p:nvSpPr>
        <p:spPr>
          <a:xfrm>
            <a:off x="304800" y="1158876"/>
            <a:ext cx="8534400" cy="5029200"/>
          </a:xfrm>
        </p:spPr>
        <p:txBody>
          <a:bodyPr>
            <a:normAutofit fontScale="77500" lnSpcReduction="20000"/>
          </a:bodyPr>
          <a:lstStyle/>
          <a:p>
            <a:pPr lvl="1" defTabSz="1371600">
              <a:lnSpc>
                <a:spcPct val="80000"/>
              </a:lnSpc>
              <a:tabLst>
                <a:tab pos="2228850" algn="l"/>
                <a:tab pos="6862763" algn="l"/>
              </a:tabLst>
            </a:pPr>
            <a:endParaRPr lang="en-US" dirty="0"/>
          </a:p>
          <a:p>
            <a:pPr defTabSz="1371600" eaLnBrk="1" hangingPunct="1">
              <a:lnSpc>
                <a:spcPct val="120000"/>
              </a:lnSpc>
              <a:buFont typeface="Arial" panose="020B0604020202020204" pitchFamily="34" charset="0"/>
              <a:buChar char="•"/>
              <a:tabLst>
                <a:tab pos="2228850" algn="l"/>
                <a:tab pos="6862763" algn="l"/>
              </a:tabLst>
            </a:pPr>
            <a:r>
              <a:rPr lang="en-US" sz="2900" dirty="0"/>
              <a:t>Held September 2024 Wireless Interim mixed-mode session: September 8-13, 2024 in Waikoloa Hawaii</a:t>
            </a:r>
          </a:p>
          <a:p>
            <a:pPr defTabSz="1371600">
              <a:lnSpc>
                <a:spcPct val="120000"/>
              </a:lnSpc>
              <a:tabLst>
                <a:tab pos="2228850" algn="l"/>
                <a:tab pos="6862763" algn="l"/>
              </a:tabLst>
            </a:pPr>
            <a:r>
              <a:rPr lang="en-US" sz="2900" dirty="0"/>
              <a:t>Approved meeting fees and completed venue planning through January 2028, working with hotels to minimize wireless treasury impact</a:t>
            </a:r>
          </a:p>
          <a:p>
            <a:pPr marL="514350" lvl="2" defTabSz="1371600">
              <a:lnSpc>
                <a:spcPct val="100000"/>
              </a:lnSpc>
              <a:spcBef>
                <a:spcPts val="750"/>
              </a:spcBef>
              <a:tabLst>
                <a:tab pos="2228850" algn="l"/>
                <a:tab pos="6862763" algn="l"/>
              </a:tabLst>
            </a:pPr>
            <a:r>
              <a:rPr lang="en-US" sz="2900" dirty="0"/>
              <a:t>See </a:t>
            </a:r>
            <a:r>
              <a:rPr lang="en-US" sz="2900" dirty="0">
                <a:hlinkClick r:id="rId3"/>
              </a:rPr>
              <a:t>https://mentor.ieee.org/802-ec/dcn/24/ec-24-0006-12-WCSG-ieee-802wcsc-meeting-venue-manager-report-2024.pptx</a:t>
            </a:r>
            <a:r>
              <a:rPr lang="en-US" sz="2900" dirty="0"/>
              <a:t> and</a:t>
            </a:r>
          </a:p>
          <a:p>
            <a:pPr marL="514350" lvl="2" defTabSz="1371600">
              <a:lnSpc>
                <a:spcPct val="100000"/>
              </a:lnSpc>
              <a:spcBef>
                <a:spcPts val="750"/>
              </a:spcBef>
              <a:tabLst>
                <a:tab pos="2228850" algn="l"/>
                <a:tab pos="6862763" algn="l"/>
              </a:tabLst>
            </a:pPr>
            <a:r>
              <a:rPr lang="en-US" sz="2900" dirty="0"/>
              <a:t>See </a:t>
            </a:r>
            <a:r>
              <a:rPr lang="en-US" sz="2900" dirty="0">
                <a:hlinkClick r:id="rId4"/>
              </a:rPr>
              <a:t>https://mentor.ieee.org/802-ec/dcn/24/ec-24-0007-07-WCSG-wireless-treasurer-report-2024.pptx</a:t>
            </a:r>
            <a:r>
              <a:rPr lang="en-US" sz="2900" dirty="0"/>
              <a:t> </a:t>
            </a:r>
          </a:p>
          <a:p>
            <a:pPr marL="171450" lvl="1" defTabSz="1371600">
              <a:lnSpc>
                <a:spcPct val="100000"/>
              </a:lnSpc>
              <a:spcBef>
                <a:spcPts val="750"/>
              </a:spcBef>
              <a:tabLst>
                <a:tab pos="2228850" algn="l"/>
                <a:tab pos="6862763" algn="l"/>
              </a:tabLst>
            </a:pPr>
            <a:r>
              <a:rPr lang="en-US" sz="3100" dirty="0"/>
              <a:t>2025 January 12-17 Wireless Interim planning</a:t>
            </a:r>
          </a:p>
          <a:p>
            <a:pPr marL="514350" lvl="2" defTabSz="1371600">
              <a:lnSpc>
                <a:spcPct val="100000"/>
              </a:lnSpc>
              <a:spcBef>
                <a:spcPts val="750"/>
              </a:spcBef>
              <a:tabLst>
                <a:tab pos="2228850" algn="l"/>
                <a:tab pos="6862763" algn="l"/>
              </a:tabLst>
            </a:pPr>
            <a:r>
              <a:rPr lang="en-US" sz="2800" dirty="0"/>
              <a:t>Venue: Kobe International Convention Center, Kobe, Japan</a:t>
            </a:r>
          </a:p>
          <a:p>
            <a:pPr marL="514350" lvl="2" defTabSz="1371600">
              <a:lnSpc>
                <a:spcPct val="100000"/>
              </a:lnSpc>
              <a:spcBef>
                <a:spcPts val="750"/>
              </a:spcBef>
              <a:tabLst>
                <a:tab pos="2228850" algn="l"/>
                <a:tab pos="6862763" algn="l"/>
              </a:tabLst>
            </a:pPr>
            <a:r>
              <a:rPr lang="en-US" sz="2800" dirty="0"/>
              <a:t>Mixed-mode (in-person and electronic) meeting</a:t>
            </a:r>
            <a:br>
              <a:rPr lang="en-US" sz="1100" dirty="0"/>
            </a:br>
            <a:r>
              <a:rPr lang="en-US" sz="1100" dirty="0"/>
              <a:t> </a:t>
            </a:r>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6</a:t>
            </a:fld>
            <a:endParaRPr lang="en-US" dirty="0"/>
          </a:p>
        </p:txBody>
      </p:sp>
      <p:sp>
        <p:nvSpPr>
          <p:cNvPr id="2" name="Date Placeholder 1"/>
          <p:cNvSpPr>
            <a:spLocks noGrp="1"/>
          </p:cNvSpPr>
          <p:nvPr>
            <p:ph type="dt" sz="half" idx="10"/>
          </p:nvPr>
        </p:nvSpPr>
        <p:spPr/>
        <p:txBody>
          <a:bodyPr/>
          <a:lstStyle/>
          <a:p>
            <a:pPr>
              <a:defRPr/>
            </a:pPr>
            <a:r>
              <a:rPr lang="en-US"/>
              <a:t>November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292304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254677</TotalTime>
  <Words>607</Words>
  <Application>Microsoft Office PowerPoint</Application>
  <PresentationFormat>On-screen Show (4:3)</PresentationFormat>
  <Paragraphs>73</Paragraphs>
  <Slides>6</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Office Theme</vt:lpstr>
      <vt:lpstr>Document</vt:lpstr>
      <vt:lpstr>2024 November  Wireless Chairs SC Report</vt:lpstr>
      <vt:lpstr> Abstract </vt:lpstr>
      <vt:lpstr>Scope, Duties, Membership</vt:lpstr>
      <vt:lpstr>Deliverables and operations rules</vt:lpstr>
      <vt:lpstr> Summary of activities since July 2024 </vt:lpstr>
      <vt:lpstr> Summary of decisions taken, planned </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WCSC report</dc:title>
  <dc:subject>802 WCSC report</dc:subject>
  <dc:creator>Dorothy Stanley</dc:creator>
  <cp:keywords>2024 November report for 802 LMSC</cp:keywords>
  <cp:lastModifiedBy>Stanley, Dorothy</cp:lastModifiedBy>
  <cp:revision>3777</cp:revision>
  <cp:lastPrinted>2017-11-04T17:30:55Z</cp:lastPrinted>
  <dcterms:created xsi:type="dcterms:W3CDTF">2002-03-10T15:43:16Z</dcterms:created>
  <dcterms:modified xsi:type="dcterms:W3CDTF">2024-11-05T16:26:59Z</dcterms:modified>
  <cp:category>November 2024</cp:category>
</cp:coreProperties>
</file>