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handoutMasterIdLst>
    <p:handoutMasterId r:id="rId13"/>
  </p:handoutMasterIdLst>
  <p:sldIdLst>
    <p:sldId id="1666" r:id="rId2"/>
    <p:sldId id="338" r:id="rId3"/>
    <p:sldId id="1667" r:id="rId4"/>
    <p:sldId id="1668" r:id="rId5"/>
    <p:sldId id="1669" r:id="rId6"/>
    <p:sldId id="1670" r:id="rId7"/>
    <p:sldId id="1671" r:id="rId8"/>
    <p:sldId id="1672" r:id="rId9"/>
    <p:sldId id="1673" r:id="rId10"/>
    <p:sldId id="1674" r:id="rId1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3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E42"/>
    <a:srgbClr val="1D9ABB"/>
    <a:srgbClr val="586EA6"/>
    <a:srgbClr val="D31B2B"/>
    <a:srgbClr val="D41B2B"/>
    <a:srgbClr val="F9FAF9"/>
    <a:srgbClr val="652E90"/>
    <a:srgbClr val="E30300"/>
    <a:srgbClr val="808080"/>
    <a:srgbClr val="ECE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3"/>
    <p:restoredTop sz="94726"/>
  </p:normalViewPr>
  <p:slideViewPr>
    <p:cSldViewPr snapToGrid="0" snapToObjects="1" showGuides="1">
      <p:cViewPr varScale="1">
        <p:scale>
          <a:sx n="86" d="100"/>
          <a:sy n="86" d="100"/>
        </p:scale>
        <p:origin x="108" y="300"/>
      </p:cViewPr>
      <p:guideLst>
        <p:guide orient="horz" pos="2538"/>
        <p:guide pos="2880"/>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246A0B-DB76-1A4F-B236-79FFD738988C}" type="datetimeFigureOut">
              <a:rPr lang="en-US" smtClean="0"/>
              <a:t>10/1/2024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53438E-941D-9F4A-968C-0E354A1C77F6}" type="slidenum">
              <a:rPr lang="en-US" smtClean="0"/>
              <a:t>‹#›</a:t>
            </a:fld>
            <a:endParaRPr lang="en-US"/>
          </a:p>
        </p:txBody>
      </p:sp>
    </p:spTree>
    <p:extLst>
      <p:ext uri="{BB962C8B-B14F-4D97-AF65-F5344CB8AC3E}">
        <p14:creationId xmlns:p14="http://schemas.microsoft.com/office/powerpoint/2010/main" val="1279655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D2BCC-1C1A-6146-B390-58398734DF61}"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B972C-9A4B-694E-94D2-0AF82502154E}" type="slidenum">
              <a:rPr lang="en-US" smtClean="0"/>
              <a:t>‹#›</a:t>
            </a:fld>
            <a:endParaRPr lang="en-US"/>
          </a:p>
        </p:txBody>
      </p:sp>
    </p:spTree>
    <p:extLst>
      <p:ext uri="{BB962C8B-B14F-4D97-AF65-F5344CB8AC3E}">
        <p14:creationId xmlns:p14="http://schemas.microsoft.com/office/powerpoint/2010/main" val="19353040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7A9093-D28F-D547-8C0B-7E6BA1262672}" type="slidenum">
              <a:rPr lang="en-US" smtClean="0"/>
              <a:pPr/>
              <a:t>1</a:t>
            </a:fld>
            <a:endParaRPr lang="en-US"/>
          </a:p>
        </p:txBody>
      </p:sp>
    </p:spTree>
    <p:extLst>
      <p:ext uri="{BB962C8B-B14F-4D97-AF65-F5344CB8AC3E}">
        <p14:creationId xmlns:p14="http://schemas.microsoft.com/office/powerpoint/2010/main" val="214219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B972C-9A4B-694E-94D2-0AF82502154E}" type="slidenum">
              <a:rPr lang="en-US" smtClean="0"/>
              <a:t>9</a:t>
            </a:fld>
            <a:endParaRPr lang="en-US"/>
          </a:p>
        </p:txBody>
      </p:sp>
    </p:spTree>
    <p:extLst>
      <p:ext uri="{BB962C8B-B14F-4D97-AF65-F5344CB8AC3E}">
        <p14:creationId xmlns:p14="http://schemas.microsoft.com/office/powerpoint/2010/main" val="404822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85536-2251-22A0-549D-D05CABBF5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B382A-1A1D-8AAD-41B1-FACA62455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55234-CC85-BE38-C315-146BCE0DE6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A81365-D5A4-0758-BE4E-85F149756E2D}"/>
              </a:ext>
            </a:extLst>
          </p:cNvPr>
          <p:cNvSpPr>
            <a:spLocks noGrp="1"/>
          </p:cNvSpPr>
          <p:nvPr>
            <p:ph type="sldNum" sz="quarter" idx="5"/>
          </p:nvPr>
        </p:nvSpPr>
        <p:spPr/>
        <p:txBody>
          <a:bodyPr/>
          <a:lstStyle/>
          <a:p>
            <a:fld id="{8ECB972C-9A4B-694E-94D2-0AF82502154E}" type="slidenum">
              <a:rPr lang="en-US" smtClean="0"/>
              <a:t>10</a:t>
            </a:fld>
            <a:endParaRPr lang="en-US"/>
          </a:p>
        </p:txBody>
      </p:sp>
    </p:spTree>
    <p:extLst>
      <p:ext uri="{BB962C8B-B14F-4D97-AF65-F5344CB8AC3E}">
        <p14:creationId xmlns:p14="http://schemas.microsoft.com/office/powerpoint/2010/main" val="1851704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16FFE0-2E40-0549-892C-C05C49CA0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831" cy="5143500"/>
          </a:xfrm>
          <a:prstGeom prst="rect">
            <a:avLst/>
          </a:prstGeom>
        </p:spPr>
      </p:pic>
      <p:pic>
        <p:nvPicPr>
          <p:cNvPr id="10" name="Picture 9" descr="A close up of a black background&#10;&#10;Description automatically generated">
            <a:extLst>
              <a:ext uri="{FF2B5EF4-FFF2-40B4-BE49-F238E27FC236}">
                <a16:creationId xmlns:a16="http://schemas.microsoft.com/office/drawing/2014/main" id="{49F84E1E-F967-7943-92CD-D14FE8CE51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597" b="28837"/>
          <a:stretch/>
        </p:blipFill>
        <p:spPr>
          <a:xfrm>
            <a:off x="253420" y="150463"/>
            <a:ext cx="4631446" cy="135969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83504" y="599230"/>
            <a:ext cx="5871623" cy="34949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665604" y="247778"/>
            <a:ext cx="2625536" cy="231901"/>
          </a:xfrm>
          <a:prstGeom prst="rect">
            <a:avLst/>
          </a:prstGeom>
        </p:spPr>
        <p:txBody>
          <a:bodyPr/>
          <a:lstStyle/>
          <a:p>
            <a:endParaRPr lang="en-US"/>
          </a:p>
        </p:txBody>
      </p:sp>
      <p:sp>
        <p:nvSpPr>
          <p:cNvPr id="5" name="Footer Placeholder 4"/>
          <p:cNvSpPr>
            <a:spLocks noGrp="1"/>
          </p:cNvSpPr>
          <p:nvPr>
            <p:ph type="ftr" sz="quarter" idx="11"/>
          </p:nvPr>
        </p:nvSpPr>
        <p:spPr>
          <a:xfrm>
            <a:off x="208079" y="4731792"/>
            <a:ext cx="4454127" cy="231901"/>
          </a:xfrm>
          <a:prstGeom prst="rect">
            <a:avLst/>
          </a:prstGeom>
        </p:spPr>
        <p:txBody>
          <a:bodyPr/>
          <a:lstStyle/>
          <a:p>
            <a:r>
              <a:rPr lang="en-US"/>
              <a:t>© Michael J. Marcus &amp; Josep Miquel Jornet </a:t>
            </a:r>
          </a:p>
        </p:txBody>
      </p:sp>
      <p:sp>
        <p:nvSpPr>
          <p:cNvPr id="6" name="Slide Number Placeholder 5"/>
          <p:cNvSpPr>
            <a:spLocks noGrp="1"/>
          </p:cNvSpPr>
          <p:nvPr>
            <p:ph type="sldNum" sz="quarter" idx="12"/>
          </p:nvPr>
        </p:nvSpPr>
        <p:spPr/>
        <p:txBody>
          <a:bodyPr/>
          <a:lstStyle/>
          <a:p>
            <a:fld id="{118AE8F9-495A-0644-8CBB-DDB0F4290159}" type="slidenum">
              <a:rPr lang="en-US" smtClean="0"/>
              <a:t>‹#›</a:t>
            </a:fld>
            <a:endParaRPr lang="en-US"/>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16FFE0-2E40-0549-892C-C05C49CA0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831" cy="5143500"/>
          </a:xfrm>
          <a:prstGeom prst="rect">
            <a:avLst/>
          </a:prstGeom>
        </p:spPr>
      </p:pic>
    </p:spTree>
    <p:extLst>
      <p:ext uri="{BB962C8B-B14F-4D97-AF65-F5344CB8AC3E}">
        <p14:creationId xmlns:p14="http://schemas.microsoft.com/office/powerpoint/2010/main" val="4286323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713" y="234666"/>
            <a:ext cx="6311597" cy="393463"/>
          </a:xfrm>
        </p:spPr>
        <p:txBody>
          <a:bodyPr lIns="0" tIns="0" rIns="0" bIns="0" anchor="b"/>
          <a:lstStyle/>
          <a:p>
            <a:r>
              <a:rPr lang="en-US"/>
              <a:t>Click to edit Master title style</a:t>
            </a:r>
          </a:p>
        </p:txBody>
      </p:sp>
      <p:sp>
        <p:nvSpPr>
          <p:cNvPr id="3" name="Content Placeholder 2"/>
          <p:cNvSpPr>
            <a:spLocks noGrp="1"/>
          </p:cNvSpPr>
          <p:nvPr>
            <p:ph idx="1"/>
          </p:nvPr>
        </p:nvSpPr>
        <p:spPr>
          <a:xfrm>
            <a:off x="416689" y="911512"/>
            <a:ext cx="8333771" cy="3333502"/>
          </a:xfrm>
          <a:prstGeom prst="rect">
            <a:avLst/>
          </a:prstGeo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14C580F-EFE8-E04A-93F8-3282543E5DA7}"/>
              </a:ext>
            </a:extLst>
          </p:cNvPr>
          <p:cNvCxnSpPr>
            <a:cxnSpLocks/>
          </p:cNvCxnSpPr>
          <p:nvPr userDrawn="1"/>
        </p:nvCxnSpPr>
        <p:spPr>
          <a:xfrm>
            <a:off x="249841" y="669906"/>
            <a:ext cx="6521349" cy="0"/>
          </a:xfrm>
          <a:prstGeom prst="line">
            <a:avLst/>
          </a:prstGeom>
          <a:ln w="25400">
            <a:solidFill>
              <a:srgbClr val="E303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FA19BDE-7A77-1341-B21B-560D93B6FB7E}"/>
              </a:ext>
            </a:extLst>
          </p:cNvPr>
          <p:cNvSpPr>
            <a:spLocks noGrp="1"/>
          </p:cNvSpPr>
          <p:nvPr>
            <p:ph type="sldNum" sz="quarter" idx="10"/>
          </p:nvPr>
        </p:nvSpPr>
        <p:spPr/>
        <p:txBody>
          <a:bodyPr/>
          <a:lstStyle/>
          <a:p>
            <a:fld id="{118AE8F9-495A-0644-8CBB-DDB0F4290159}" type="slidenum">
              <a:rPr lang="en-US" smtClean="0"/>
              <a:pPr/>
              <a:t>‹#›</a:t>
            </a:fld>
            <a:endParaRPr lang="en-US"/>
          </a:p>
        </p:txBody>
      </p:sp>
      <p:pic>
        <p:nvPicPr>
          <p:cNvPr id="10" name="Picture 9" descr="A close up of a logo&#10;&#10;Description automatically generated">
            <a:extLst>
              <a:ext uri="{FF2B5EF4-FFF2-40B4-BE49-F238E27FC236}">
                <a16:creationId xmlns:a16="http://schemas.microsoft.com/office/drawing/2014/main" id="{56EEF81C-FF7F-D948-B7AC-FF4B99802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4135" y="-405918"/>
            <a:ext cx="2842245" cy="168486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A19BDE-7A77-1341-B21B-560D93B6FB7E}"/>
              </a:ext>
            </a:extLst>
          </p:cNvPr>
          <p:cNvSpPr>
            <a:spLocks noGrp="1"/>
          </p:cNvSpPr>
          <p:nvPr>
            <p:ph type="sldNum" sz="quarter" idx="10"/>
          </p:nvPr>
        </p:nvSpPr>
        <p:spPr/>
        <p:txBody>
          <a:bodyPr/>
          <a:lstStyle/>
          <a:p>
            <a:fld id="{118AE8F9-495A-0644-8CBB-DDB0F4290159}" type="slidenum">
              <a:rPr lang="en-US" smtClean="0"/>
              <a:pPr/>
              <a:t>‹#›</a:t>
            </a:fld>
            <a:endParaRPr lang="en-US"/>
          </a:p>
        </p:txBody>
      </p:sp>
      <p:sp>
        <p:nvSpPr>
          <p:cNvPr id="2" name="Footer Placeholder 1">
            <a:extLst>
              <a:ext uri="{FF2B5EF4-FFF2-40B4-BE49-F238E27FC236}">
                <a16:creationId xmlns:a16="http://schemas.microsoft.com/office/drawing/2014/main" id="{DCA1AD43-AE35-C948-A25F-E38F00769E5A}"/>
              </a:ext>
            </a:extLst>
          </p:cNvPr>
          <p:cNvSpPr>
            <a:spLocks noGrp="1"/>
          </p:cNvSpPr>
          <p:nvPr>
            <p:ph type="ftr" sz="quarter" idx="11"/>
          </p:nvPr>
        </p:nvSpPr>
        <p:spPr/>
        <p:txBody>
          <a:bodyPr/>
          <a:lstStyle/>
          <a:p>
            <a:r>
              <a:rPr lang="en-US"/>
              <a:t>© Michael J. Marcus &amp; Josep Miquel Jornet </a:t>
            </a:r>
          </a:p>
        </p:txBody>
      </p:sp>
    </p:spTree>
    <p:extLst>
      <p:ext uri="{BB962C8B-B14F-4D97-AF65-F5344CB8AC3E}">
        <p14:creationId xmlns:p14="http://schemas.microsoft.com/office/powerpoint/2010/main" val="158230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p>
        </p:txBody>
      </p:sp>
      <p:sp>
        <p:nvSpPr>
          <p:cNvPr id="3" name="Text Placeholder 2"/>
          <p:cNvSpPr>
            <a:spLocks noGrp="1"/>
          </p:cNvSpPr>
          <p:nvPr>
            <p:ph type="body" idx="1"/>
          </p:nvPr>
        </p:nvSpPr>
        <p:spPr>
          <a:xfrm>
            <a:off x="1090679" y="2854647"/>
            <a:ext cx="6472835" cy="759697"/>
          </a:xfrm>
          <a:prstGeom prst="rect">
            <a:avLst/>
          </a:prstGeo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18AE8F9-495A-0644-8CBB-DDB0F4290159}" type="slidenum">
              <a:rPr lang="en-US" smtClean="0"/>
              <a:t>‹#›</a:t>
            </a:fld>
            <a:endParaRPr lang="en-US"/>
          </a:p>
        </p:txBody>
      </p:sp>
      <p:cxnSp>
        <p:nvCxnSpPr>
          <p:cNvPr id="15" name="Straight Connector 14"/>
          <p:cNvCxnSpPr/>
          <p:nvPr/>
        </p:nvCxnSpPr>
        <p:spPr>
          <a:xfrm>
            <a:off x="1090679" y="2853739"/>
            <a:ext cx="6472835" cy="0"/>
          </a:xfrm>
          <a:prstGeom prst="line">
            <a:avLst/>
          </a:prstGeom>
          <a:ln>
            <a:solidFill>
              <a:schemeClr val="accent1"/>
            </a:solidFill>
          </a:ln>
        </p:spPr>
        <p:style>
          <a:lnRef idx="3">
            <a:schemeClr val="accent5"/>
          </a:lnRef>
          <a:fillRef idx="0">
            <a:schemeClr val="accent5"/>
          </a:fillRef>
          <a:effectRef idx="2">
            <a:schemeClr val="accent5"/>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9841" y="881746"/>
            <a:ext cx="4319522" cy="35437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8828" y="881288"/>
            <a:ext cx="4115331" cy="35437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18AE8F9-495A-0644-8CBB-DDB0F4290159}"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5980245E-7294-6F4E-822A-ECC4E8C5F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4135" y="-405918"/>
            <a:ext cx="2842245" cy="1684865"/>
          </a:xfrm>
          <a:prstGeom prst="rect">
            <a:avLst/>
          </a:prstGeom>
        </p:spPr>
      </p:pic>
      <p:cxnSp>
        <p:nvCxnSpPr>
          <p:cNvPr id="10" name="Straight Connector 9">
            <a:extLst>
              <a:ext uri="{FF2B5EF4-FFF2-40B4-BE49-F238E27FC236}">
                <a16:creationId xmlns:a16="http://schemas.microsoft.com/office/drawing/2014/main" id="{25BA06AB-D645-6A44-B7DC-4B0A2F6B599A}"/>
              </a:ext>
            </a:extLst>
          </p:cNvPr>
          <p:cNvCxnSpPr>
            <a:cxnSpLocks/>
          </p:cNvCxnSpPr>
          <p:nvPr userDrawn="1"/>
        </p:nvCxnSpPr>
        <p:spPr>
          <a:xfrm>
            <a:off x="249841" y="669906"/>
            <a:ext cx="6521349" cy="0"/>
          </a:xfrm>
          <a:prstGeom prst="line">
            <a:avLst/>
          </a:prstGeom>
          <a:ln w="25400">
            <a:solidFill>
              <a:srgbClr val="E303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BD968BB1-E1F5-E642-BC7D-7DDEB3532FF1}"/>
              </a:ext>
            </a:extLst>
          </p:cNvPr>
          <p:cNvSpPr>
            <a:spLocks noGrp="1"/>
          </p:cNvSpPr>
          <p:nvPr>
            <p:ph type="title"/>
          </p:nvPr>
        </p:nvSpPr>
        <p:spPr/>
        <p:txBody>
          <a:bodyPr/>
          <a:lstStyle/>
          <a:p>
            <a:r>
              <a:rPr lang="en-US"/>
              <a:t>Click to edit Master title style</a:t>
            </a:r>
          </a:p>
        </p:txBody>
      </p:sp>
      <p:sp>
        <p:nvSpPr>
          <p:cNvPr id="11" name="Footer Placeholder 10">
            <a:extLst>
              <a:ext uri="{FF2B5EF4-FFF2-40B4-BE49-F238E27FC236}">
                <a16:creationId xmlns:a16="http://schemas.microsoft.com/office/drawing/2014/main" id="{48307CF6-A2E2-AE49-A8F4-48B22A8C8DB3}"/>
              </a:ext>
            </a:extLst>
          </p:cNvPr>
          <p:cNvSpPr>
            <a:spLocks noGrp="1"/>
          </p:cNvSpPr>
          <p:nvPr>
            <p:ph type="ftr" sz="quarter" idx="13"/>
          </p:nvPr>
        </p:nvSpPr>
        <p:spPr/>
        <p:txBody>
          <a:bodyPr/>
          <a:lstStyle/>
          <a:p>
            <a:r>
              <a:rPr lang="en-US"/>
              <a:t>© Michael J. Marcus &amp; Josep Miquel Jornet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p>
        </p:txBody>
      </p:sp>
      <p:sp>
        <p:nvSpPr>
          <p:cNvPr id="3" name="Content Placeholder 2"/>
          <p:cNvSpPr>
            <a:spLocks noGrp="1"/>
          </p:cNvSpPr>
          <p:nvPr>
            <p:ph idx="1"/>
          </p:nvPr>
        </p:nvSpPr>
        <p:spPr>
          <a:xfrm>
            <a:off x="3782785" y="599230"/>
            <a:ext cx="4509353" cy="3494120"/>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83504" y="2404119"/>
            <a:ext cx="2456260" cy="1686136"/>
          </a:xfrm>
          <a:prstGeom prst="rect">
            <a:avLst/>
          </a:prstGeo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665604" y="247778"/>
            <a:ext cx="2625536" cy="23190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18AE8F9-495A-0644-8CBB-DDB0F4290159}" type="slidenum">
              <a:rPr lang="en-US" smtClean="0"/>
              <a:t>‹#›</a:t>
            </a:fld>
            <a:endParaRPr lang="en-US"/>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Footer Placeholder 7">
            <a:extLst>
              <a:ext uri="{FF2B5EF4-FFF2-40B4-BE49-F238E27FC236}">
                <a16:creationId xmlns:a16="http://schemas.microsoft.com/office/drawing/2014/main" id="{7AB221A7-7198-EF4B-AADC-6CDDD24EF412}"/>
              </a:ext>
            </a:extLst>
          </p:cNvPr>
          <p:cNvSpPr>
            <a:spLocks noGrp="1"/>
          </p:cNvSpPr>
          <p:nvPr>
            <p:ph type="ftr" sz="quarter" idx="13"/>
          </p:nvPr>
        </p:nvSpPr>
        <p:spPr/>
        <p:txBody>
          <a:bodyPr/>
          <a:lstStyle/>
          <a:p>
            <a:r>
              <a:rPr lang="en-US"/>
              <a:t>© Michael J. Marcus &amp; Josep Miquel Jornet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093292" y="841907"/>
            <a:ext cx="2093378" cy="2899745"/>
          </a:xfrm>
          <a:prstGeom prst="rect">
            <a:avLst/>
          </a:prstGeo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087747" y="2359494"/>
            <a:ext cx="4143303" cy="1502807"/>
          </a:xfrm>
          <a:prstGeom prst="rect">
            <a:avLst/>
          </a:prstGeo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1085537" y="238981"/>
            <a:ext cx="4155753" cy="240698"/>
          </a:xfrm>
          <a:prstGeom prst="rect">
            <a:avLst/>
          </a:prstGeom>
        </p:spPr>
        <p:txBody>
          <a:bodyPr/>
          <a:lstStyle/>
          <a:p>
            <a:r>
              <a:rPr lang="en-US"/>
              <a:t>© Michael J. Marcus &amp; Josep Miquel Jornet </a:t>
            </a:r>
          </a:p>
        </p:txBody>
      </p:sp>
      <p:sp>
        <p:nvSpPr>
          <p:cNvPr id="7" name="Slide Number Placeholder 6"/>
          <p:cNvSpPr>
            <a:spLocks noGrp="1"/>
          </p:cNvSpPr>
          <p:nvPr>
            <p:ph type="sldNum" sz="quarter" idx="12"/>
          </p:nvPr>
        </p:nvSpPr>
        <p:spPr/>
        <p:txBody>
          <a:bodyPr/>
          <a:lstStyle/>
          <a:p>
            <a:fld id="{118AE8F9-495A-0644-8CBB-DDB0F4290159}" type="slidenum">
              <a:rPr lang="en-US" smtClean="0"/>
              <a:t>‹#›</a:t>
            </a:fld>
            <a:endParaRPr lang="en-US"/>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3777" y="1069875"/>
            <a:ext cx="8037575" cy="302988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08079" y="4731792"/>
            <a:ext cx="4454127" cy="231901"/>
          </a:xfrm>
          <a:prstGeom prst="rect">
            <a:avLst/>
          </a:prstGeom>
        </p:spPr>
        <p:txBody>
          <a:bodyPr/>
          <a:lstStyle/>
          <a:p>
            <a:r>
              <a:rPr lang="en-US"/>
              <a:t>© Michael J. Marcus &amp; Josep Miquel Jornet </a:t>
            </a:r>
          </a:p>
        </p:txBody>
      </p:sp>
      <p:sp>
        <p:nvSpPr>
          <p:cNvPr id="6" name="Slide Number Placeholder 5"/>
          <p:cNvSpPr>
            <a:spLocks noGrp="1"/>
          </p:cNvSpPr>
          <p:nvPr>
            <p:ph type="sldNum" sz="quarter" idx="12"/>
          </p:nvPr>
        </p:nvSpPr>
        <p:spPr/>
        <p:txBody>
          <a:bodyPr/>
          <a:lstStyle/>
          <a:p>
            <a:fld id="{118AE8F9-495A-0644-8CBB-DDB0F4290159}" type="slidenum">
              <a:rPr lang="en-US" smtClean="0"/>
              <a:t>‹#›</a:t>
            </a:fld>
            <a:endParaRPr lang="en-US"/>
          </a:p>
        </p:txBody>
      </p:sp>
      <p:cxnSp>
        <p:nvCxnSpPr>
          <p:cNvPr id="26" name="Straight Connector 25"/>
          <p:cNvCxnSpPr>
            <a:cxnSpLocks/>
          </p:cNvCxnSpPr>
          <p:nvPr/>
        </p:nvCxnSpPr>
        <p:spPr>
          <a:xfrm flipV="1">
            <a:off x="249841" y="633247"/>
            <a:ext cx="6311597" cy="8273"/>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DAD1D8FB-5A74-174D-907B-D25886B285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4135" y="-405918"/>
            <a:ext cx="2842245" cy="16848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9841" y="239784"/>
            <a:ext cx="6311597" cy="393463"/>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493777" y="1069875"/>
            <a:ext cx="8037575" cy="30298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27280" y="4586008"/>
            <a:ext cx="608264" cy="377684"/>
          </a:xfrm>
          <a:prstGeom prst="rect">
            <a:avLst/>
          </a:prstGeom>
        </p:spPr>
        <p:txBody>
          <a:bodyPr vert="horz" lIns="91440" tIns="45720" rIns="91440" bIns="45720" rtlCol="0" anchor="ctr"/>
          <a:lstStyle>
            <a:lvl1pPr algn="r">
              <a:defRPr lang="en-US" smtClean="0">
                <a:solidFill>
                  <a:srgbClr val="D41B2B"/>
                </a:solidFill>
                <a:latin typeface="Helvetica" pitchFamily="2" charset="0"/>
              </a:defRPr>
            </a:lvl1pPr>
          </a:lstStyle>
          <a:p>
            <a:fld id="{118AE8F9-495A-0644-8CBB-DDB0F4290159}" type="slidenum">
              <a:rPr lang="en-US" smtClean="0"/>
              <a:pPr/>
              <a:t>‹#›</a:t>
            </a:fld>
            <a:endParaRPr lang="en-US"/>
          </a:p>
        </p:txBody>
      </p:sp>
      <p:sp>
        <p:nvSpPr>
          <p:cNvPr id="4" name="Footer Placeholder 3">
            <a:extLst>
              <a:ext uri="{FF2B5EF4-FFF2-40B4-BE49-F238E27FC236}">
                <a16:creationId xmlns:a16="http://schemas.microsoft.com/office/drawing/2014/main" id="{0797FAAB-8C3A-1846-B41D-A13954158AC3}"/>
              </a:ext>
            </a:extLst>
          </p:cNvPr>
          <p:cNvSpPr>
            <a:spLocks noGrp="1"/>
          </p:cNvSpPr>
          <p:nvPr>
            <p:ph type="ftr" sz="quarter" idx="3"/>
          </p:nvPr>
        </p:nvSpPr>
        <p:spPr>
          <a:xfrm>
            <a:off x="144236" y="4766795"/>
            <a:ext cx="30861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Michael J. Marcus &amp; Josep Miquel Jornet </a:t>
            </a:r>
          </a:p>
        </p:txBody>
      </p:sp>
    </p:spTree>
    <p:extLst>
      <p:ext uri="{BB962C8B-B14F-4D97-AF65-F5344CB8AC3E}">
        <p14:creationId xmlns:p14="http://schemas.microsoft.com/office/powerpoint/2010/main" val="204600597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62" r:id="rId3"/>
    <p:sldLayoutId id="2147483685" r:id="rId4"/>
    <p:sldLayoutId id="2147483663" r:id="rId5"/>
    <p:sldLayoutId id="2147483664" r:id="rId6"/>
    <p:sldLayoutId id="2147483668" r:id="rId7"/>
    <p:sldLayoutId id="2147483669" r:id="rId8"/>
    <p:sldLayoutId id="2147483670" r:id="rId9"/>
    <p:sldLayoutId id="2147483671" r:id="rId10"/>
  </p:sldLayoutIdLst>
  <p:hf hdr="0" dt="0"/>
  <p:txStyles>
    <p:titleStyle>
      <a:lvl1pPr algn="l" defTabSz="685800" rtl="0" eaLnBrk="1" latinLnBrk="0" hangingPunct="1">
        <a:lnSpc>
          <a:spcPct val="90000"/>
        </a:lnSpc>
        <a:spcBef>
          <a:spcPct val="0"/>
        </a:spcBef>
        <a:buNone/>
        <a:defRPr sz="2400" b="1" i="0" kern="1200" cap="none">
          <a:solidFill>
            <a:schemeClr val="tx1"/>
          </a:solidFill>
          <a:effectLst/>
          <a:latin typeface="Helvetica" pitchFamily="2" charset="0"/>
          <a:ea typeface="+mj-ea"/>
          <a:cs typeface="+mj-cs"/>
        </a:defRPr>
      </a:lvl1pPr>
    </p:titleStyle>
    <p:bodyStyle>
      <a:lvl1pPr marL="171450" indent="-171450" algn="l" defTabSz="685800" rtl="0" eaLnBrk="1" latinLnBrk="0" hangingPunct="1">
        <a:lnSpc>
          <a:spcPct val="120000"/>
        </a:lnSpc>
        <a:spcBef>
          <a:spcPts val="750"/>
        </a:spcBef>
        <a:buClr>
          <a:srgbClr val="D41B2B"/>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rgbClr val="D41B2B"/>
        </a:buClr>
        <a:buSzPct val="100000"/>
        <a:buFont typeface="Arial" panose="020B0604020202020204" pitchFamily="34" charset="0"/>
        <a:buChar char="•"/>
        <a:defRPr sz="150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rgbClr val="D41B2B"/>
        </a:buClr>
        <a:buSzPct val="100000"/>
        <a:buFont typeface="Arial" panose="020B0604020202020204" pitchFamily="34" charset="0"/>
        <a:buChar char="•"/>
        <a:defRPr sz="15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rgbClr val="D41B2B"/>
        </a:buClr>
        <a:buSzPct val="100000"/>
        <a:buFont typeface="Arial" panose="020B0604020202020204" pitchFamily="34" charset="0"/>
        <a:buChar char="•"/>
        <a:defRPr sz="150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rgbClr val="D41B2B"/>
        </a:buClr>
        <a:buSzPct val="100000"/>
        <a:buFont typeface="Arial" panose="020B0604020202020204" pitchFamily="34" charset="0"/>
        <a:buChar char="•"/>
        <a:defRPr sz="15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lemson.edu/centers-institutes/iep/conferences-events/genesis-unlicensed-wireless-policy.htm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s://archives.federalregister.gov/issue_slice/1985/6/18/25229-25241.pdf#page=6" TargetMode="External"/><Relationship Id="rId5" Type="http://schemas.openxmlformats.org/officeDocument/2006/relationships/hyperlink" Target="https://youtu.be/Z0xhFrCl1HQ?si=2Lzsku85-ZL4cHeM"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hop.cta.tech/products/unlicensed-spectrum-and-the-us-economy-quantifying-the-market-size-and-diversity-of-unlicensed-devices"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docs.fcc.gov/public/attachments/DOC-400749A1.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C32F41-92DF-CD4F-8956-DE4AB2770F8F}"/>
              </a:ext>
            </a:extLst>
          </p:cNvPr>
          <p:cNvSpPr/>
          <p:nvPr/>
        </p:nvSpPr>
        <p:spPr>
          <a:xfrm>
            <a:off x="285273" y="1900954"/>
            <a:ext cx="8573454" cy="1323439"/>
          </a:xfrm>
          <a:prstGeom prst="rect">
            <a:avLst/>
          </a:prstGeom>
        </p:spPr>
        <p:txBody>
          <a:bodyPr wrap="square">
            <a:spAutoFit/>
          </a:bodyPr>
          <a:lstStyle/>
          <a:p>
            <a:pPr algn="ctr"/>
            <a:r>
              <a:rPr lang="en-US" sz="4000" b="1" i="0" u="none" strike="noStrike" dirty="0">
                <a:solidFill>
                  <a:srgbClr val="FFFFFF"/>
                </a:solidFill>
                <a:effectLst/>
                <a:latin typeface="Lato Extended"/>
              </a:rPr>
              <a:t>40th Anniversary of FCC Unlicensed </a:t>
            </a:r>
            <a:r>
              <a:rPr lang="en-US" sz="4000" b="1" dirty="0">
                <a:solidFill>
                  <a:srgbClr val="FFFFFF"/>
                </a:solidFill>
                <a:latin typeface="Lato Extended"/>
              </a:rPr>
              <a:t>I</a:t>
            </a:r>
            <a:r>
              <a:rPr lang="en-US" sz="4000" b="1" i="0" u="none" strike="noStrike" dirty="0">
                <a:solidFill>
                  <a:srgbClr val="FFFFFF"/>
                </a:solidFill>
                <a:effectLst/>
                <a:latin typeface="Lato Extended"/>
              </a:rPr>
              <a:t>SM Band Decision</a:t>
            </a:r>
            <a:endParaRPr lang="en-US" sz="4000" b="0" i="0" u="none" strike="noStrike" dirty="0">
              <a:solidFill>
                <a:srgbClr val="FFFFFF"/>
              </a:solidFill>
              <a:effectLst/>
              <a:latin typeface="Lato Extended"/>
            </a:endParaRPr>
          </a:p>
        </p:txBody>
      </p:sp>
      <p:sp>
        <p:nvSpPr>
          <p:cNvPr id="6" name="Rectangle 5"/>
          <p:cNvSpPr/>
          <p:nvPr/>
        </p:nvSpPr>
        <p:spPr>
          <a:xfrm>
            <a:off x="548640" y="3406630"/>
            <a:ext cx="8163559" cy="1419619"/>
          </a:xfrm>
          <a:prstGeom prst="rect">
            <a:avLst/>
          </a:prstGeom>
        </p:spPr>
        <p:txBody>
          <a:bodyPr wrap="square">
            <a:spAutoFit/>
          </a:bodyPr>
          <a:lstStyle/>
          <a:p>
            <a:pPr algn="ctr"/>
            <a:r>
              <a:rPr lang="en-US" sz="1500" b="1" dirty="0">
                <a:solidFill>
                  <a:schemeClr val="bg1"/>
                </a:solidFill>
                <a:latin typeface="FF real head pro"/>
              </a:rPr>
              <a:t>Michael J. Marcus, Sc.D., F-IEEE</a:t>
            </a:r>
          </a:p>
          <a:p>
            <a:pPr algn="ctr"/>
            <a:r>
              <a:rPr lang="en-US" sz="1050" dirty="0">
                <a:solidFill>
                  <a:schemeClr val="bg1"/>
                </a:solidFill>
                <a:latin typeface="FF real head pro"/>
              </a:rPr>
              <a:t>Adjunct Professor/Lecturer, Department of Electrical and Computer Engineering</a:t>
            </a:r>
          </a:p>
          <a:p>
            <a:pPr algn="ctr"/>
            <a:r>
              <a:rPr lang="en-US" sz="1050" dirty="0">
                <a:solidFill>
                  <a:schemeClr val="bg1"/>
                </a:solidFill>
                <a:latin typeface="FF real head pro"/>
              </a:rPr>
              <a:t>Principal Research Scientist, Institute for the Wireless Internet of Things</a:t>
            </a:r>
          </a:p>
          <a:p>
            <a:pPr algn="ctr"/>
            <a:r>
              <a:rPr lang="en-US" sz="1050" dirty="0">
                <a:solidFill>
                  <a:schemeClr val="bg1"/>
                </a:solidFill>
                <a:latin typeface="FF real head pro"/>
              </a:rPr>
              <a:t>Northeastern University</a:t>
            </a:r>
          </a:p>
          <a:p>
            <a:pPr algn="ctr"/>
            <a:r>
              <a:rPr lang="en-US" sz="1050" dirty="0" err="1">
                <a:solidFill>
                  <a:schemeClr val="bg1"/>
                </a:solidFill>
                <a:latin typeface="FF real head pro"/>
              </a:rPr>
              <a:t>m.marcus@northeastern.edu</a:t>
            </a:r>
            <a:endParaRPr lang="en-US" sz="1050" dirty="0">
              <a:solidFill>
                <a:schemeClr val="bg1"/>
              </a:solidFill>
              <a:latin typeface="FF real head pro"/>
            </a:endParaRPr>
          </a:p>
          <a:p>
            <a:pPr algn="ctr"/>
            <a:r>
              <a:rPr lang="en-US" sz="1050" dirty="0">
                <a:solidFill>
                  <a:schemeClr val="bg1"/>
                </a:solidFill>
                <a:latin typeface="FF real head pro"/>
              </a:rPr>
              <a:t>www.northeastern.edu/wiot</a:t>
            </a:r>
          </a:p>
          <a:p>
            <a:pPr algn="ctr"/>
            <a:endParaRPr lang="en-US" sz="1050" dirty="0">
              <a:solidFill>
                <a:schemeClr val="bg1"/>
              </a:solidFill>
              <a:latin typeface="FF real head pro"/>
            </a:endParaRPr>
          </a:p>
          <a:p>
            <a:pPr algn="r"/>
            <a:r>
              <a:rPr lang="en-US" sz="825" dirty="0">
                <a:solidFill>
                  <a:schemeClr val="bg1"/>
                </a:solidFill>
                <a:latin typeface="FF real head pro"/>
              </a:rPr>
              <a:t>N3JMM/7J1AKO</a:t>
            </a:r>
          </a:p>
        </p:txBody>
      </p:sp>
      <p:sp>
        <p:nvSpPr>
          <p:cNvPr id="10" name="TextBox 9">
            <a:extLst>
              <a:ext uri="{FF2B5EF4-FFF2-40B4-BE49-F238E27FC236}">
                <a16:creationId xmlns:a16="http://schemas.microsoft.com/office/drawing/2014/main" id="{8A90A701-2D27-733B-B95A-5268220B4B74}"/>
              </a:ext>
            </a:extLst>
          </p:cNvPr>
          <p:cNvSpPr txBox="1"/>
          <p:nvPr/>
        </p:nvSpPr>
        <p:spPr>
          <a:xfrm>
            <a:off x="5188460" y="317119"/>
            <a:ext cx="3523740" cy="1200329"/>
          </a:xfrm>
          <a:prstGeom prst="rect">
            <a:avLst/>
          </a:prstGeom>
          <a:noFill/>
        </p:spPr>
        <p:txBody>
          <a:bodyPr wrap="square">
            <a:spAutoFit/>
          </a:bodyPr>
          <a:lstStyle/>
          <a:p>
            <a:r>
              <a:rPr lang="en-US" sz="2400" b="1" i="0" u="none" strike="noStrike" dirty="0">
                <a:solidFill>
                  <a:srgbClr val="666666"/>
                </a:solidFill>
                <a:effectLst/>
                <a:latin typeface="Lato Extended"/>
              </a:rPr>
              <a:t>IEEE LMSC 10/1/24</a:t>
            </a:r>
          </a:p>
          <a:p>
            <a:pPr algn="l"/>
            <a:r>
              <a:rPr lang="en-US" sz="2400" b="1" dirty="0">
                <a:solidFill>
                  <a:srgbClr val="666666"/>
                </a:solidFill>
                <a:latin typeface="Lato Extended"/>
              </a:rPr>
              <a:t>  </a:t>
            </a:r>
          </a:p>
          <a:p>
            <a:pPr algn="l"/>
            <a:endParaRPr lang="en-US" sz="2400" b="1" i="0" u="none" strike="noStrike" dirty="0">
              <a:solidFill>
                <a:srgbClr val="666666"/>
              </a:solidFill>
              <a:effectLst/>
              <a:latin typeface="Lato Extended"/>
            </a:endParaRPr>
          </a:p>
        </p:txBody>
      </p:sp>
    </p:spTree>
    <p:extLst>
      <p:ext uri="{BB962C8B-B14F-4D97-AF65-F5344CB8AC3E}">
        <p14:creationId xmlns:p14="http://schemas.microsoft.com/office/powerpoint/2010/main" val="1053911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D1B50-E60D-9489-F91F-2AA0603AB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7530C-E325-B602-DA8E-A1284F309BCF}"/>
              </a:ext>
            </a:extLst>
          </p:cNvPr>
          <p:cNvSpPr>
            <a:spLocks noGrp="1"/>
          </p:cNvSpPr>
          <p:nvPr>
            <p:ph type="title"/>
          </p:nvPr>
        </p:nvSpPr>
        <p:spPr/>
        <p:txBody>
          <a:bodyPr/>
          <a:lstStyle/>
          <a:p>
            <a:r>
              <a:rPr lang="en-US" dirty="0"/>
              <a:t>Possible Commemoration of 5/85 Events</a:t>
            </a:r>
          </a:p>
        </p:txBody>
      </p:sp>
      <p:sp>
        <p:nvSpPr>
          <p:cNvPr id="3" name="Content Placeholder 2">
            <a:extLst>
              <a:ext uri="{FF2B5EF4-FFF2-40B4-BE49-F238E27FC236}">
                <a16:creationId xmlns:a16="http://schemas.microsoft.com/office/drawing/2014/main" id="{2F2F92A5-29FD-77C9-4C45-A7FCA72D369A}"/>
              </a:ext>
            </a:extLst>
          </p:cNvPr>
          <p:cNvSpPr>
            <a:spLocks noGrp="1"/>
          </p:cNvSpPr>
          <p:nvPr>
            <p:ph idx="1"/>
          </p:nvPr>
        </p:nvSpPr>
        <p:spPr/>
        <p:txBody>
          <a:bodyPr>
            <a:normAutofit/>
          </a:bodyPr>
          <a:lstStyle/>
          <a:p>
            <a:r>
              <a:rPr lang="en-US" sz="1600" dirty="0"/>
              <a:t>Symposium on 1985 decision and its impact today</a:t>
            </a:r>
          </a:p>
          <a:p>
            <a:pPr lvl="1"/>
            <a:r>
              <a:rPr lang="en-US" sz="1400" kern="100" dirty="0">
                <a:effectLst/>
                <a:ea typeface="Yu Gothic" panose="020B0400000000000000" pitchFamily="34" charset="-128"/>
                <a:cs typeface="Times New Roman" panose="02020603050405020304" pitchFamily="18" charset="0"/>
              </a:rPr>
              <a:t>Update of 2008 “Unleashing Unlicensed”</a:t>
            </a:r>
            <a:endParaRPr lang="en-US" sz="1400" kern="100" dirty="0">
              <a:ea typeface="Yu Gothic" panose="020B0400000000000000" pitchFamily="34" charset="-128"/>
              <a:cs typeface="Times New Roman" panose="02020603050405020304" pitchFamily="18" charset="0"/>
            </a:endParaRPr>
          </a:p>
          <a:p>
            <a:pPr lvl="2"/>
            <a:r>
              <a:rPr lang="en-US" sz="1050" kern="100" dirty="0">
                <a:effectLst/>
                <a:ea typeface="Yu Gothic" panose="020B0400000000000000" pitchFamily="34" charset="-128"/>
                <a:cs typeface="Times New Roman" panose="02020603050405020304" pitchFamily="18" charset="0"/>
                <a:hlinkClick r:id="rId3"/>
              </a:rPr>
              <a:t>https://www.clemson.edu/centers-institutes/iep/conferences-events/genesis-unlicensed-wireless-policy.html</a:t>
            </a:r>
            <a:endParaRPr lang="en-US" sz="1050" kern="100" dirty="0">
              <a:effectLst/>
              <a:ea typeface="Yu Gothic" panose="020B0400000000000000" pitchFamily="34" charset="-128"/>
              <a:cs typeface="Times New Roman" panose="02020603050405020304" pitchFamily="18" charset="0"/>
            </a:endParaRPr>
          </a:p>
          <a:p>
            <a:pPr lvl="1"/>
            <a:r>
              <a:rPr lang="en-US" sz="1400" kern="100" dirty="0">
                <a:ea typeface="Yu Gothic" panose="020B0400000000000000" pitchFamily="34" charset="-128"/>
                <a:cs typeface="Times New Roman" panose="02020603050405020304" pitchFamily="18" charset="0"/>
              </a:rPr>
              <a:t>Possible cosponsors;</a:t>
            </a:r>
          </a:p>
          <a:p>
            <a:pPr lvl="2"/>
            <a:r>
              <a:rPr lang="en-US" sz="1050" kern="100" dirty="0">
                <a:effectLst/>
                <a:ea typeface="Yu Gothic" panose="020B0400000000000000" pitchFamily="34" charset="-128"/>
                <a:cs typeface="Times New Roman" panose="02020603050405020304" pitchFamily="18" charset="0"/>
              </a:rPr>
              <a:t>Wi-Fi Alliance</a:t>
            </a:r>
          </a:p>
          <a:p>
            <a:pPr lvl="2"/>
            <a:r>
              <a:rPr lang="en-US" sz="1050" kern="100" dirty="0">
                <a:ea typeface="Yu Gothic" panose="020B0400000000000000" pitchFamily="34" charset="-128"/>
                <a:cs typeface="Times New Roman" panose="02020603050405020304" pitchFamily="18" charset="0"/>
              </a:rPr>
              <a:t>NCTA</a:t>
            </a:r>
          </a:p>
          <a:p>
            <a:pPr lvl="2"/>
            <a:r>
              <a:rPr lang="en-US" sz="1050" kern="100" dirty="0">
                <a:effectLst/>
                <a:ea typeface="Yu Gothic" panose="020B0400000000000000" pitchFamily="34" charset="-128"/>
                <a:cs typeface="Times New Roman" panose="02020603050405020304" pitchFamily="18" charset="0"/>
              </a:rPr>
              <a:t>MITRE</a:t>
            </a:r>
          </a:p>
          <a:p>
            <a:pPr lvl="2"/>
            <a:r>
              <a:rPr lang="en-US" sz="1050" kern="100" dirty="0">
                <a:ea typeface="Yu Gothic" panose="020B0400000000000000" pitchFamily="34" charset="-128"/>
                <a:cs typeface="Times New Roman" panose="02020603050405020304" pitchFamily="18" charset="0"/>
              </a:rPr>
              <a:t>CTA</a:t>
            </a:r>
            <a:endParaRPr lang="en-US" sz="1050" kern="100" dirty="0">
              <a:effectLst/>
              <a:ea typeface="Yu Gothic" panose="020B0400000000000000" pitchFamily="34" charset="-128"/>
              <a:cs typeface="Times New Roman" panose="02020603050405020304" pitchFamily="18" charset="0"/>
            </a:endParaRPr>
          </a:p>
          <a:p>
            <a:pPr marL="0" marR="0" indent="0">
              <a:spcBef>
                <a:spcPts val="0"/>
              </a:spcBef>
              <a:spcAft>
                <a:spcPts val="0"/>
              </a:spcAft>
              <a:buNone/>
            </a:pPr>
            <a:r>
              <a:rPr lang="en-US" sz="1800" kern="100" dirty="0">
                <a:effectLst/>
                <a:latin typeface="Aptos" panose="020B0004020202020204" pitchFamily="34" charset="0"/>
                <a:ea typeface="Yu Gothic" panose="020B0400000000000000" pitchFamily="34" charset="-128"/>
                <a:cs typeface="Arial" panose="020B0604020202020204" pitchFamily="34" charset="0"/>
              </a:rPr>
              <a:t> </a:t>
            </a:r>
          </a:p>
          <a:p>
            <a:pPr lvl="1"/>
            <a:endParaRPr lang="en-US" dirty="0"/>
          </a:p>
        </p:txBody>
      </p:sp>
      <p:sp>
        <p:nvSpPr>
          <p:cNvPr id="4" name="Slide Number Placeholder 3">
            <a:extLst>
              <a:ext uri="{FF2B5EF4-FFF2-40B4-BE49-F238E27FC236}">
                <a16:creationId xmlns:a16="http://schemas.microsoft.com/office/drawing/2014/main" id="{8DCC46FD-3EB0-ECAD-982B-224E748ACA73}"/>
              </a:ext>
            </a:extLst>
          </p:cNvPr>
          <p:cNvSpPr>
            <a:spLocks noGrp="1"/>
          </p:cNvSpPr>
          <p:nvPr>
            <p:ph type="sldNum" sz="quarter" idx="10"/>
          </p:nvPr>
        </p:nvSpPr>
        <p:spPr/>
        <p:txBody>
          <a:bodyPr/>
          <a:lstStyle/>
          <a:p>
            <a:fld id="{118AE8F9-495A-0644-8CBB-DDB0F4290159}" type="slidenum">
              <a:rPr lang="en-US" smtClean="0"/>
              <a:pPr/>
              <a:t>10</a:t>
            </a:fld>
            <a:endParaRPr lang="en-US"/>
          </a:p>
        </p:txBody>
      </p:sp>
      <p:pic>
        <p:nvPicPr>
          <p:cNvPr id="5122" name="Picture 2" descr="Stacks Image 2711">
            <a:extLst>
              <a:ext uri="{FF2B5EF4-FFF2-40B4-BE49-F238E27FC236}">
                <a16:creationId xmlns:a16="http://schemas.microsoft.com/office/drawing/2014/main" id="{749A4210-AC5C-03FC-6C9A-CC06F092E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19500"/>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10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3">
            <a:extLst>
              <a:ext uri="{FF2B5EF4-FFF2-40B4-BE49-F238E27FC236}">
                <a16:creationId xmlns:a16="http://schemas.microsoft.com/office/drawing/2014/main" id="{092E1729-E485-4DA6-BFD3-F1127F4BDA67}"/>
              </a:ext>
            </a:extLst>
          </p:cNvPr>
          <p:cNvSpPr>
            <a:spLocks noGrp="1"/>
          </p:cNvSpPr>
          <p:nvPr>
            <p:ph type="title"/>
          </p:nvPr>
        </p:nvSpPr>
        <p:spPr/>
        <p:txBody>
          <a:bodyPr>
            <a:normAutofit fontScale="90000"/>
          </a:bodyPr>
          <a:lstStyle/>
          <a:p>
            <a:r>
              <a:rPr lang="en-US" altLang="en-US" dirty="0">
                <a:latin typeface="Helvetica" pitchFamily="2" charset="0"/>
                <a:ea typeface="ＭＳ Ｐゴシック" panose="020B0600070205080204" pitchFamily="34" charset="-128"/>
              </a:rPr>
              <a:t>May 9, 1985 – FCC approves unlicensed ISM bands at 900 MHz, 2.4 GHz &amp; 5.7 GHz</a:t>
            </a:r>
          </a:p>
        </p:txBody>
      </p:sp>
      <p:sp>
        <p:nvSpPr>
          <p:cNvPr id="109570" name="Content Placeholder 4">
            <a:extLst>
              <a:ext uri="{FF2B5EF4-FFF2-40B4-BE49-F238E27FC236}">
                <a16:creationId xmlns:a16="http://schemas.microsoft.com/office/drawing/2014/main" id="{8F233FBC-9962-5165-258C-B874F3A1E28C}"/>
              </a:ext>
            </a:extLst>
          </p:cNvPr>
          <p:cNvSpPr>
            <a:spLocks noGrp="1"/>
          </p:cNvSpPr>
          <p:nvPr>
            <p:ph idx="1"/>
          </p:nvPr>
        </p:nvSpPr>
        <p:spPr/>
        <p:txBody>
          <a:bodyPr/>
          <a:lstStyle/>
          <a:p>
            <a:r>
              <a:rPr lang="en-US" altLang="en-US" dirty="0">
                <a:latin typeface="Helvetica" pitchFamily="2" charset="0"/>
                <a:ea typeface="ＭＳ Ｐゴシック" panose="020B0600070205080204" pitchFamily="34" charset="-128"/>
              </a:rPr>
              <a:t>Your thoughts on comments?</a:t>
            </a:r>
          </a:p>
        </p:txBody>
      </p:sp>
      <p:sp>
        <p:nvSpPr>
          <p:cNvPr id="109572" name="Slide Number Placeholder 2">
            <a:extLst>
              <a:ext uri="{FF2B5EF4-FFF2-40B4-BE49-F238E27FC236}">
                <a16:creationId xmlns:a16="http://schemas.microsoft.com/office/drawing/2014/main" id="{9B1624A3-7729-08DA-37E3-CFDA1ADCF65F}"/>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fld id="{FD9007B1-E807-8F46-969F-E0BF5C751008}" type="slidenum">
              <a:rPr lang="en-US" altLang="en-US" smtClean="0"/>
              <a:pPr eaLnBrk="1" hangingPunct="1"/>
              <a:t>2</a:t>
            </a:fld>
            <a:endParaRPr lang="en-US" altLang="en-US" sz="900">
              <a:solidFill>
                <a:srgbClr val="898989"/>
              </a:solidFill>
              <a:latin typeface="Calibri" panose="020F0502020204030204" pitchFamily="34" charset="0"/>
            </a:endParaRPr>
          </a:p>
        </p:txBody>
      </p:sp>
      <p:pic>
        <p:nvPicPr>
          <p:cNvPr id="1026" name="Picture 2" descr="Stacks Image 2701">
            <a:extLst>
              <a:ext uri="{FF2B5EF4-FFF2-40B4-BE49-F238E27FC236}">
                <a16:creationId xmlns:a16="http://schemas.microsoft.com/office/drawing/2014/main" id="{BECF5B46-A8E1-8B4D-D712-A0C643959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244" y="804808"/>
            <a:ext cx="3552756" cy="34402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21C81A-5952-B16B-52DF-2F0B60FB9187}"/>
              </a:ext>
            </a:extLst>
          </p:cNvPr>
          <p:cNvPicPr>
            <a:picLocks noChangeAspect="1"/>
          </p:cNvPicPr>
          <p:nvPr/>
        </p:nvPicPr>
        <p:blipFill>
          <a:blip r:embed="rId3"/>
          <a:stretch>
            <a:fillRect/>
          </a:stretch>
        </p:blipFill>
        <p:spPr>
          <a:xfrm>
            <a:off x="416689" y="725268"/>
            <a:ext cx="3782941" cy="2015583"/>
          </a:xfrm>
          <a:prstGeom prst="rect">
            <a:avLst/>
          </a:prstGeom>
        </p:spPr>
      </p:pic>
      <p:pic>
        <p:nvPicPr>
          <p:cNvPr id="3" name="Picture 2">
            <a:extLst>
              <a:ext uri="{FF2B5EF4-FFF2-40B4-BE49-F238E27FC236}">
                <a16:creationId xmlns:a16="http://schemas.microsoft.com/office/drawing/2014/main" id="{AA0FBCEF-FE8A-E35C-3667-C9EE0FA54164}"/>
              </a:ext>
            </a:extLst>
          </p:cNvPr>
          <p:cNvPicPr>
            <a:picLocks noChangeAspect="1"/>
          </p:cNvPicPr>
          <p:nvPr/>
        </p:nvPicPr>
        <p:blipFill>
          <a:blip r:embed="rId4"/>
          <a:stretch>
            <a:fillRect/>
          </a:stretch>
        </p:blipFill>
        <p:spPr>
          <a:xfrm>
            <a:off x="416688" y="3024235"/>
            <a:ext cx="3790319" cy="2019514"/>
          </a:xfrm>
          <a:prstGeom prst="rect">
            <a:avLst/>
          </a:prstGeom>
        </p:spPr>
      </p:pic>
      <p:sp>
        <p:nvSpPr>
          <p:cNvPr id="4" name="TextBox 3">
            <a:extLst>
              <a:ext uri="{FF2B5EF4-FFF2-40B4-BE49-F238E27FC236}">
                <a16:creationId xmlns:a16="http://schemas.microsoft.com/office/drawing/2014/main" id="{54E408D9-B6D5-642B-6A65-B8299A4A46CA}"/>
              </a:ext>
            </a:extLst>
          </p:cNvPr>
          <p:cNvSpPr txBox="1"/>
          <p:nvPr/>
        </p:nvSpPr>
        <p:spPr>
          <a:xfrm>
            <a:off x="4349130" y="4231988"/>
            <a:ext cx="4661854" cy="1061829"/>
          </a:xfrm>
          <a:prstGeom prst="rect">
            <a:avLst/>
          </a:prstGeom>
          <a:noFill/>
        </p:spPr>
        <p:txBody>
          <a:bodyPr wrap="none" rtlCol="0">
            <a:spAutoFit/>
          </a:bodyPr>
          <a:lstStyle/>
          <a:p>
            <a:r>
              <a:rPr lang="en-US" sz="1050" b="1" dirty="0"/>
              <a:t>Video:</a:t>
            </a:r>
            <a:endParaRPr lang="en-US" sz="1050" b="1" dirty="0">
              <a:hlinkClick r:id="rId5">
                <a:extLst>
                  <a:ext uri="{A12FA001-AC4F-418D-AE19-62706E023703}">
                    <ahyp:hlinkClr xmlns:ahyp="http://schemas.microsoft.com/office/drawing/2018/hyperlinkcolor" val="tx"/>
                  </a:ext>
                </a:extLst>
              </a:hlinkClick>
            </a:endParaRPr>
          </a:p>
          <a:p>
            <a:r>
              <a:rPr lang="en-US" sz="1050" dirty="0">
                <a:solidFill>
                  <a:srgbClr val="FA2B5C"/>
                </a:solidFill>
                <a:hlinkClick r:id="rId5">
                  <a:extLst>
                    <a:ext uri="{A12FA001-AC4F-418D-AE19-62706E023703}">
                      <ahyp:hlinkClr xmlns:ahyp="http://schemas.microsoft.com/office/drawing/2018/hyperlinkcolor" val="tx"/>
                    </a:ext>
                  </a:extLst>
                </a:hlinkClick>
              </a:rPr>
              <a:t>https://youtu.be/Z0xhFrCl1HQ?si=2Lzsku85-ZL4cHeM</a:t>
            </a:r>
            <a:endParaRPr lang="en-US" sz="1050" dirty="0">
              <a:solidFill>
                <a:srgbClr val="FA2B5C"/>
              </a:solidFill>
            </a:endParaRPr>
          </a:p>
          <a:p>
            <a:endParaRPr lang="en-US" sz="1050" b="1" dirty="0">
              <a:solidFill>
                <a:srgbClr val="FA2B5C"/>
              </a:solidFill>
            </a:endParaRPr>
          </a:p>
          <a:p>
            <a:r>
              <a:rPr lang="en-US" sz="1050" b="1" dirty="0"/>
              <a:t>Text:</a:t>
            </a:r>
            <a:endParaRPr lang="en-US" sz="1050" dirty="0"/>
          </a:p>
          <a:p>
            <a:r>
              <a:rPr lang="en-US" sz="1050" dirty="0">
                <a:hlinkClick r:id="rId6"/>
              </a:rPr>
              <a:t>https://archives.federalregister.gov/issue_slice/1985/6/18/25229-25241.pdf#page=6</a:t>
            </a:r>
            <a:endParaRPr lang="en-US" sz="1050" dirty="0"/>
          </a:p>
          <a:p>
            <a:endParaRPr lang="en-US" sz="1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1693-BB9D-C55C-5B7D-87F44A43C98A}"/>
              </a:ext>
            </a:extLst>
          </p:cNvPr>
          <p:cNvSpPr>
            <a:spLocks noGrp="1"/>
          </p:cNvSpPr>
          <p:nvPr>
            <p:ph type="title"/>
          </p:nvPr>
        </p:nvSpPr>
        <p:spPr/>
        <p:txBody>
          <a:bodyPr>
            <a:normAutofit fontScale="90000"/>
          </a:bodyPr>
          <a:lstStyle/>
          <a:p>
            <a:r>
              <a:rPr lang="en-US" dirty="0"/>
              <a:t>Opposed by virtually all spectrum incumbents</a:t>
            </a:r>
          </a:p>
        </p:txBody>
      </p:sp>
      <p:sp>
        <p:nvSpPr>
          <p:cNvPr id="3" name="Content Placeholder 2">
            <a:extLst>
              <a:ext uri="{FF2B5EF4-FFF2-40B4-BE49-F238E27FC236}">
                <a16:creationId xmlns:a16="http://schemas.microsoft.com/office/drawing/2014/main" id="{FD81A63A-3A61-3F98-86A2-2EEA052C2629}"/>
              </a:ext>
            </a:extLst>
          </p:cNvPr>
          <p:cNvSpPr>
            <a:spLocks noGrp="1"/>
          </p:cNvSpPr>
          <p:nvPr>
            <p:ph idx="1"/>
          </p:nvPr>
        </p:nvSpPr>
        <p:spPr>
          <a:xfrm>
            <a:off x="416689" y="911512"/>
            <a:ext cx="8333771" cy="4052180"/>
          </a:xfrm>
        </p:spPr>
        <p:txBody>
          <a:bodyPr/>
          <a:lstStyle/>
          <a:p>
            <a:r>
              <a:rPr lang="en-US" dirty="0"/>
              <a:t>Many parties had various reasons to oppose – NIMBY</a:t>
            </a:r>
          </a:p>
          <a:p>
            <a:pPr lvl="1"/>
            <a:r>
              <a:rPr lang="en-US" dirty="0"/>
              <a:t>Only RCA tried to rationalize with analysis</a:t>
            </a:r>
          </a:p>
          <a:p>
            <a:pPr lvl="1"/>
            <a:endParaRPr lang="en-US" dirty="0"/>
          </a:p>
        </p:txBody>
      </p:sp>
      <p:sp>
        <p:nvSpPr>
          <p:cNvPr id="4" name="Slide Number Placeholder 3">
            <a:extLst>
              <a:ext uri="{FF2B5EF4-FFF2-40B4-BE49-F238E27FC236}">
                <a16:creationId xmlns:a16="http://schemas.microsoft.com/office/drawing/2014/main" id="{26C4659A-FBCE-E316-335B-3C4E001EB8F7}"/>
              </a:ext>
            </a:extLst>
          </p:cNvPr>
          <p:cNvSpPr>
            <a:spLocks noGrp="1"/>
          </p:cNvSpPr>
          <p:nvPr>
            <p:ph type="sldNum" sz="quarter" idx="10"/>
          </p:nvPr>
        </p:nvSpPr>
        <p:spPr/>
        <p:txBody>
          <a:bodyPr/>
          <a:lstStyle/>
          <a:p>
            <a:fld id="{118AE8F9-495A-0644-8CBB-DDB0F4290159}" type="slidenum">
              <a:rPr lang="en-US" smtClean="0"/>
              <a:pPr/>
              <a:t>3</a:t>
            </a:fld>
            <a:endParaRPr lang="en-US"/>
          </a:p>
        </p:txBody>
      </p:sp>
      <p:pic>
        <p:nvPicPr>
          <p:cNvPr id="5" name="Picture 4">
            <a:extLst>
              <a:ext uri="{FF2B5EF4-FFF2-40B4-BE49-F238E27FC236}">
                <a16:creationId xmlns:a16="http://schemas.microsoft.com/office/drawing/2014/main" id="{E03AA173-A6AF-A997-B4F4-D4244DE52C36}"/>
              </a:ext>
            </a:extLst>
          </p:cNvPr>
          <p:cNvPicPr>
            <a:picLocks noChangeAspect="1"/>
          </p:cNvPicPr>
          <p:nvPr/>
        </p:nvPicPr>
        <p:blipFill>
          <a:blip r:embed="rId2"/>
          <a:stretch>
            <a:fillRect/>
          </a:stretch>
        </p:blipFill>
        <p:spPr>
          <a:xfrm>
            <a:off x="815476" y="1816459"/>
            <a:ext cx="3759200" cy="3098800"/>
          </a:xfrm>
          <a:prstGeom prst="rect">
            <a:avLst/>
          </a:prstGeom>
        </p:spPr>
      </p:pic>
      <p:grpSp>
        <p:nvGrpSpPr>
          <p:cNvPr id="8" name="Group 7">
            <a:extLst>
              <a:ext uri="{FF2B5EF4-FFF2-40B4-BE49-F238E27FC236}">
                <a16:creationId xmlns:a16="http://schemas.microsoft.com/office/drawing/2014/main" id="{E1D63A71-ED62-312F-E0A4-D14E55365320}"/>
              </a:ext>
            </a:extLst>
          </p:cNvPr>
          <p:cNvGrpSpPr/>
          <p:nvPr/>
        </p:nvGrpSpPr>
        <p:grpSpPr>
          <a:xfrm>
            <a:off x="5102262" y="2322149"/>
            <a:ext cx="3683000" cy="2414021"/>
            <a:chOff x="583648" y="2177773"/>
            <a:chExt cx="3683000" cy="2414021"/>
          </a:xfrm>
        </p:grpSpPr>
        <p:pic>
          <p:nvPicPr>
            <p:cNvPr id="6" name="Picture 5">
              <a:extLst>
                <a:ext uri="{FF2B5EF4-FFF2-40B4-BE49-F238E27FC236}">
                  <a16:creationId xmlns:a16="http://schemas.microsoft.com/office/drawing/2014/main" id="{AEDC4D54-8D34-FFE1-4AD9-C686A7597E58}"/>
                </a:ext>
              </a:extLst>
            </p:cNvPr>
            <p:cNvPicPr>
              <a:picLocks noChangeAspect="1"/>
            </p:cNvPicPr>
            <p:nvPr/>
          </p:nvPicPr>
          <p:blipFill>
            <a:blip r:embed="rId3"/>
            <a:stretch>
              <a:fillRect/>
            </a:stretch>
          </p:blipFill>
          <p:spPr>
            <a:xfrm>
              <a:off x="583648" y="2177773"/>
              <a:ext cx="3683000" cy="469900"/>
            </a:xfrm>
            <a:prstGeom prst="rect">
              <a:avLst/>
            </a:prstGeom>
          </p:spPr>
        </p:pic>
        <p:pic>
          <p:nvPicPr>
            <p:cNvPr id="7" name="Picture 6">
              <a:extLst>
                <a:ext uri="{FF2B5EF4-FFF2-40B4-BE49-F238E27FC236}">
                  <a16:creationId xmlns:a16="http://schemas.microsoft.com/office/drawing/2014/main" id="{2E087396-5892-681E-9570-48E5412B1CF1}"/>
                </a:ext>
              </a:extLst>
            </p:cNvPr>
            <p:cNvPicPr>
              <a:picLocks noChangeAspect="1"/>
            </p:cNvPicPr>
            <p:nvPr/>
          </p:nvPicPr>
          <p:blipFill>
            <a:blip r:embed="rId4"/>
            <a:srcRect t="6942"/>
            <a:stretch/>
          </p:blipFill>
          <p:spPr>
            <a:xfrm>
              <a:off x="583648" y="2653551"/>
              <a:ext cx="3683000" cy="1938243"/>
            </a:xfrm>
            <a:prstGeom prst="rect">
              <a:avLst/>
            </a:prstGeom>
          </p:spPr>
        </p:pic>
      </p:grpSp>
      <p:sp>
        <p:nvSpPr>
          <p:cNvPr id="9" name="TextBox 8">
            <a:extLst>
              <a:ext uri="{FF2B5EF4-FFF2-40B4-BE49-F238E27FC236}">
                <a16:creationId xmlns:a16="http://schemas.microsoft.com/office/drawing/2014/main" id="{B3BC5B27-3F6E-389E-D3E5-3BF4B1C01E8A}"/>
              </a:ext>
            </a:extLst>
          </p:cNvPr>
          <p:cNvSpPr txBox="1"/>
          <p:nvPr/>
        </p:nvSpPr>
        <p:spPr>
          <a:xfrm>
            <a:off x="5249520" y="1869087"/>
            <a:ext cx="3210559" cy="300082"/>
          </a:xfrm>
          <a:prstGeom prst="rect">
            <a:avLst/>
          </a:prstGeom>
          <a:noFill/>
        </p:spPr>
        <p:txBody>
          <a:bodyPr wrap="none" rtlCol="0">
            <a:spAutoFit/>
          </a:bodyPr>
          <a:lstStyle/>
          <a:p>
            <a:r>
              <a:rPr lang="en-US" b="1" dirty="0"/>
              <a:t>Comments of CTA’s predecessor, EIA</a:t>
            </a:r>
          </a:p>
        </p:txBody>
      </p:sp>
    </p:spTree>
    <p:extLst>
      <p:ext uri="{BB962C8B-B14F-4D97-AF65-F5344CB8AC3E}">
        <p14:creationId xmlns:p14="http://schemas.microsoft.com/office/powerpoint/2010/main" val="988986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02429-38B3-ED2F-DFF9-7F11C6F7FF1D}"/>
              </a:ext>
            </a:extLst>
          </p:cNvPr>
          <p:cNvSpPr>
            <a:spLocks noGrp="1"/>
          </p:cNvSpPr>
          <p:nvPr>
            <p:ph type="title"/>
          </p:nvPr>
        </p:nvSpPr>
        <p:spPr/>
        <p:txBody>
          <a:bodyPr>
            <a:normAutofit fontScale="90000"/>
          </a:bodyPr>
          <a:lstStyle/>
          <a:p>
            <a:r>
              <a:rPr lang="en-US" dirty="0"/>
              <a:t>Fortunately, FCC had asked MITRE for a study</a:t>
            </a:r>
          </a:p>
        </p:txBody>
      </p:sp>
      <p:sp>
        <p:nvSpPr>
          <p:cNvPr id="3" name="Content Placeholder 2">
            <a:extLst>
              <a:ext uri="{FF2B5EF4-FFF2-40B4-BE49-F238E27FC236}">
                <a16:creationId xmlns:a16="http://schemas.microsoft.com/office/drawing/2014/main" id="{F2BD0459-F1FD-C321-F520-4B11C24C174B}"/>
              </a:ext>
            </a:extLst>
          </p:cNvPr>
          <p:cNvSpPr>
            <a:spLocks noGrp="1"/>
          </p:cNvSpPr>
          <p:nvPr>
            <p:ph idx="1"/>
          </p:nvPr>
        </p:nvSpPr>
        <p:spPr>
          <a:xfrm>
            <a:off x="416690" y="911512"/>
            <a:ext cx="5547176" cy="3333502"/>
          </a:xfrm>
        </p:spPr>
        <p:txBody>
          <a:bodyPr/>
          <a:lstStyle/>
          <a:p>
            <a:r>
              <a:rPr lang="en-US" dirty="0"/>
              <a:t>While FCC original interest had focused on use of spread spectrum – a technology implicitly prohibited by FCC’s FDMA-focused rules, MITRE mentioned parenthetically (p. 3-35 – 3-29)</a:t>
            </a:r>
          </a:p>
          <a:p>
            <a:endParaRPr lang="en-US" dirty="0"/>
          </a:p>
          <a:p>
            <a:endParaRPr lang="en-US" dirty="0"/>
          </a:p>
          <a:p>
            <a:endParaRPr lang="en-US" dirty="0"/>
          </a:p>
          <a:p>
            <a:endParaRPr lang="en-US" dirty="0"/>
          </a:p>
          <a:p>
            <a:r>
              <a:rPr lang="en-US" dirty="0"/>
              <a:t>Stated differently, “microwave ovens never call in interference complaints!”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4999156-2587-3E68-6EEC-0F1ED69ADAA5}"/>
              </a:ext>
            </a:extLst>
          </p:cNvPr>
          <p:cNvSpPr>
            <a:spLocks noGrp="1"/>
          </p:cNvSpPr>
          <p:nvPr>
            <p:ph type="sldNum" sz="quarter" idx="10"/>
          </p:nvPr>
        </p:nvSpPr>
        <p:spPr/>
        <p:txBody>
          <a:bodyPr/>
          <a:lstStyle/>
          <a:p>
            <a:fld id="{118AE8F9-495A-0644-8CBB-DDB0F4290159}" type="slidenum">
              <a:rPr lang="en-US" smtClean="0"/>
              <a:pPr/>
              <a:t>4</a:t>
            </a:fld>
            <a:endParaRPr lang="en-US"/>
          </a:p>
        </p:txBody>
      </p:sp>
      <p:pic>
        <p:nvPicPr>
          <p:cNvPr id="5" name="Picture 4">
            <a:extLst>
              <a:ext uri="{FF2B5EF4-FFF2-40B4-BE49-F238E27FC236}">
                <a16:creationId xmlns:a16="http://schemas.microsoft.com/office/drawing/2014/main" id="{5E494524-8454-179D-CAB9-69904DDF6EAF}"/>
              </a:ext>
            </a:extLst>
          </p:cNvPr>
          <p:cNvPicPr>
            <a:picLocks noChangeAspect="1"/>
          </p:cNvPicPr>
          <p:nvPr/>
        </p:nvPicPr>
        <p:blipFill>
          <a:blip r:embed="rId2"/>
          <a:stretch>
            <a:fillRect/>
          </a:stretch>
        </p:blipFill>
        <p:spPr>
          <a:xfrm>
            <a:off x="6122894" y="911512"/>
            <a:ext cx="2920523" cy="3777727"/>
          </a:xfrm>
          <a:prstGeom prst="rect">
            <a:avLst/>
          </a:prstGeom>
          <a:ln>
            <a:solidFill>
              <a:schemeClr val="tx1"/>
            </a:solidFill>
          </a:ln>
        </p:spPr>
      </p:pic>
      <p:sp>
        <p:nvSpPr>
          <p:cNvPr id="6" name="TextBox 5">
            <a:extLst>
              <a:ext uri="{FF2B5EF4-FFF2-40B4-BE49-F238E27FC236}">
                <a16:creationId xmlns:a16="http://schemas.microsoft.com/office/drawing/2014/main" id="{A5B52C38-176D-EC30-5729-195FD51923FB}"/>
              </a:ext>
            </a:extLst>
          </p:cNvPr>
          <p:cNvSpPr txBox="1"/>
          <p:nvPr/>
        </p:nvSpPr>
        <p:spPr>
          <a:xfrm>
            <a:off x="5963865" y="4813651"/>
            <a:ext cx="3238579" cy="300082"/>
          </a:xfrm>
          <a:prstGeom prst="rect">
            <a:avLst/>
          </a:prstGeom>
          <a:noFill/>
        </p:spPr>
        <p:txBody>
          <a:bodyPr wrap="none" rtlCol="0">
            <a:spAutoFit/>
          </a:bodyPr>
          <a:lstStyle/>
          <a:p>
            <a:r>
              <a:rPr lang="en-US" dirty="0"/>
              <a:t>https://</a:t>
            </a:r>
            <a:r>
              <a:rPr lang="en-US" dirty="0" err="1"/>
              <a:t>apps.dtic.mil</a:t>
            </a:r>
            <a:r>
              <a:rPr lang="en-US" dirty="0"/>
              <a:t>/</a:t>
            </a:r>
            <a:r>
              <a:rPr lang="en-US" dirty="0" err="1"/>
              <a:t>sti</a:t>
            </a:r>
            <a:r>
              <a:rPr lang="en-US" dirty="0"/>
              <a:t>/pdfs/AD1107109.pdf</a:t>
            </a:r>
          </a:p>
        </p:txBody>
      </p:sp>
      <p:pic>
        <p:nvPicPr>
          <p:cNvPr id="7" name="Picture 6">
            <a:extLst>
              <a:ext uri="{FF2B5EF4-FFF2-40B4-BE49-F238E27FC236}">
                <a16:creationId xmlns:a16="http://schemas.microsoft.com/office/drawing/2014/main" id="{E462CA56-40D1-F476-261A-9758BEFBE44D}"/>
              </a:ext>
            </a:extLst>
          </p:cNvPr>
          <p:cNvPicPr>
            <a:picLocks noChangeAspect="1"/>
          </p:cNvPicPr>
          <p:nvPr/>
        </p:nvPicPr>
        <p:blipFill>
          <a:blip r:embed="rId3"/>
          <a:srcRect t="5796"/>
          <a:stretch/>
        </p:blipFill>
        <p:spPr>
          <a:xfrm>
            <a:off x="1316654" y="1964180"/>
            <a:ext cx="3747247" cy="1228165"/>
          </a:xfrm>
          <a:prstGeom prst="rect">
            <a:avLst/>
          </a:prstGeom>
        </p:spPr>
      </p:pic>
    </p:spTree>
    <p:extLst>
      <p:ext uri="{BB962C8B-B14F-4D97-AF65-F5344CB8AC3E}">
        <p14:creationId xmlns:p14="http://schemas.microsoft.com/office/powerpoint/2010/main" val="86070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75E3-B4C0-68A2-3D27-9265AAF654B7}"/>
              </a:ext>
            </a:extLst>
          </p:cNvPr>
          <p:cNvSpPr>
            <a:spLocks noGrp="1"/>
          </p:cNvSpPr>
          <p:nvPr>
            <p:ph type="title"/>
          </p:nvPr>
        </p:nvSpPr>
        <p:spPr/>
        <p:txBody>
          <a:bodyPr/>
          <a:lstStyle/>
          <a:p>
            <a:r>
              <a:rPr lang="en-US" dirty="0"/>
              <a:t>IEEE Milestone Program</a:t>
            </a:r>
          </a:p>
        </p:txBody>
      </p:sp>
      <p:sp>
        <p:nvSpPr>
          <p:cNvPr id="3" name="Content Placeholder 2">
            <a:extLst>
              <a:ext uri="{FF2B5EF4-FFF2-40B4-BE49-F238E27FC236}">
                <a16:creationId xmlns:a16="http://schemas.microsoft.com/office/drawing/2014/main" id="{A0A8EFC6-EB82-CBEB-8046-75165A949892}"/>
              </a:ext>
            </a:extLst>
          </p:cNvPr>
          <p:cNvSpPr>
            <a:spLocks noGrp="1"/>
          </p:cNvSpPr>
          <p:nvPr>
            <p:ph idx="1"/>
          </p:nvPr>
        </p:nvSpPr>
        <p:spPr>
          <a:xfrm>
            <a:off x="416690" y="911512"/>
            <a:ext cx="5688276" cy="3333502"/>
          </a:xfrm>
        </p:spPr>
        <p:txBody>
          <a:bodyPr/>
          <a:lstStyle/>
          <a:p>
            <a:r>
              <a:rPr lang="en-US" dirty="0"/>
              <a:t>“The IEEE Milestones program honors significant technical achievements in all areas associated with IEEE.  It is a program of the IEEE History Committee, administered through the IEEE History Center. Milestones recognize the technological innovation and excellence for the benefit of humanity found in unique products, services, seminal papers and patents.”</a:t>
            </a:r>
          </a:p>
          <a:p>
            <a:pPr lvl="1"/>
            <a:r>
              <a:rPr lang="en-US" dirty="0"/>
              <a:t>https://</a:t>
            </a:r>
            <a:r>
              <a:rPr lang="en-US" dirty="0" err="1"/>
              <a:t>ethw.org</a:t>
            </a:r>
            <a:r>
              <a:rPr lang="en-US" dirty="0"/>
              <a:t>/</a:t>
            </a:r>
            <a:r>
              <a:rPr lang="en-US" dirty="0" err="1"/>
              <a:t>Milestones:IEEE_Milestones_Program</a:t>
            </a:r>
            <a:endParaRPr lang="en-US" dirty="0"/>
          </a:p>
        </p:txBody>
      </p:sp>
      <p:sp>
        <p:nvSpPr>
          <p:cNvPr id="4" name="Slide Number Placeholder 3">
            <a:extLst>
              <a:ext uri="{FF2B5EF4-FFF2-40B4-BE49-F238E27FC236}">
                <a16:creationId xmlns:a16="http://schemas.microsoft.com/office/drawing/2014/main" id="{59F77A9A-7283-19DD-2571-B85BC48455A6}"/>
              </a:ext>
            </a:extLst>
          </p:cNvPr>
          <p:cNvSpPr>
            <a:spLocks noGrp="1"/>
          </p:cNvSpPr>
          <p:nvPr>
            <p:ph type="sldNum" sz="quarter" idx="10"/>
          </p:nvPr>
        </p:nvSpPr>
        <p:spPr/>
        <p:txBody>
          <a:bodyPr/>
          <a:lstStyle/>
          <a:p>
            <a:fld id="{118AE8F9-495A-0644-8CBB-DDB0F4290159}" type="slidenum">
              <a:rPr lang="en-US" smtClean="0"/>
              <a:pPr/>
              <a:t>5</a:t>
            </a:fld>
            <a:endParaRPr lang="en-US"/>
          </a:p>
        </p:txBody>
      </p:sp>
      <p:pic>
        <p:nvPicPr>
          <p:cNvPr id="2050" name="Picture 2">
            <a:extLst>
              <a:ext uri="{FF2B5EF4-FFF2-40B4-BE49-F238E27FC236}">
                <a16:creationId xmlns:a16="http://schemas.microsoft.com/office/drawing/2014/main" id="{2418E104-05DF-87DD-333D-16676CCEF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955" y="3188229"/>
            <a:ext cx="2957045" cy="19552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FEE303E-F980-0BD3-7CE5-91064FBD7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955" y="848076"/>
            <a:ext cx="2957045" cy="197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63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21B9-CBA6-1213-B444-E5F0F2CAEAE9}"/>
              </a:ext>
            </a:extLst>
          </p:cNvPr>
          <p:cNvSpPr>
            <a:spLocks noGrp="1"/>
          </p:cNvSpPr>
          <p:nvPr>
            <p:ph type="title"/>
          </p:nvPr>
        </p:nvSpPr>
        <p:spPr/>
        <p:txBody>
          <a:bodyPr>
            <a:normAutofit fontScale="90000"/>
          </a:bodyPr>
          <a:lstStyle/>
          <a:p>
            <a:r>
              <a:rPr lang="en-US" dirty="0"/>
              <a:t>Impact of FCC Unlicensed ISM Band Decision</a:t>
            </a:r>
          </a:p>
        </p:txBody>
      </p:sp>
      <p:sp>
        <p:nvSpPr>
          <p:cNvPr id="3" name="Content Placeholder 2">
            <a:extLst>
              <a:ext uri="{FF2B5EF4-FFF2-40B4-BE49-F238E27FC236}">
                <a16:creationId xmlns:a16="http://schemas.microsoft.com/office/drawing/2014/main" id="{6FED5F71-767E-97A0-4512-ECC76F8AC124}"/>
              </a:ext>
            </a:extLst>
          </p:cNvPr>
          <p:cNvSpPr>
            <a:spLocks noGrp="1"/>
          </p:cNvSpPr>
          <p:nvPr>
            <p:ph idx="1"/>
          </p:nvPr>
        </p:nvSpPr>
        <p:spPr>
          <a:xfrm>
            <a:off x="416689" y="911512"/>
            <a:ext cx="4666299" cy="3785994"/>
          </a:xfrm>
        </p:spPr>
        <p:txBody>
          <a:bodyPr>
            <a:normAutofit/>
          </a:bodyPr>
          <a:lstStyle/>
          <a:p>
            <a:r>
              <a:rPr lang="en-US" dirty="0"/>
              <a:t>CTA Report</a:t>
            </a:r>
          </a:p>
          <a:p>
            <a:pPr lvl="1"/>
            <a:r>
              <a:rPr lang="en-US" sz="1050" dirty="0">
                <a:hlinkClick r:id="rId2"/>
              </a:rPr>
              <a:t>https://shop.cta.tech/products/unlicensed-spectrum-and-the-us-economy-quantifying-the-market-size-and-diversity-of-unlicensed-devices</a:t>
            </a:r>
            <a:endParaRPr lang="en-US" sz="1050" dirty="0"/>
          </a:p>
          <a:p>
            <a:pPr lvl="1"/>
            <a:r>
              <a:rPr lang="en-US" sz="900" dirty="0"/>
              <a:t>“</a:t>
            </a:r>
            <a:r>
              <a:rPr lang="en-US" sz="1400" dirty="0">
                <a:effectLst/>
                <a:latin typeface="Karbon"/>
              </a:rPr>
              <a:t>Unlicensed spectrum — more broadly, “permissionless” spectrum as discussed in Section 2.1 — has become a critical element of infrastructure in the United States. As a natural consequence of this importance, products using this spectrum also contribute significantly to the U.S. economy’s bottom line.”</a:t>
            </a:r>
          </a:p>
          <a:p>
            <a:pPr lvl="1"/>
            <a:r>
              <a:rPr lang="en-US" sz="1400" dirty="0">
                <a:effectLst/>
                <a:latin typeface="Karbon"/>
              </a:rPr>
              <a:t>“CTA estimates that permissionless spectrum generates $95.8 billion per year in incremental sales value (ISV) at retail” </a:t>
            </a:r>
            <a:endParaRPr lang="en-US" sz="1400" dirty="0">
              <a:effectLst/>
            </a:endParaRPr>
          </a:p>
          <a:p>
            <a:pPr lvl="1"/>
            <a:endParaRPr lang="en-US" sz="1050" dirty="0">
              <a:effectLst/>
            </a:endParaRPr>
          </a:p>
          <a:p>
            <a:pPr lvl="1"/>
            <a:endParaRPr lang="en-US" sz="1100" dirty="0"/>
          </a:p>
          <a:p>
            <a:pPr lvl="1"/>
            <a:endParaRPr lang="en-US" dirty="0"/>
          </a:p>
        </p:txBody>
      </p:sp>
      <p:sp>
        <p:nvSpPr>
          <p:cNvPr id="4" name="Slide Number Placeholder 3">
            <a:extLst>
              <a:ext uri="{FF2B5EF4-FFF2-40B4-BE49-F238E27FC236}">
                <a16:creationId xmlns:a16="http://schemas.microsoft.com/office/drawing/2014/main" id="{CA78F679-40FC-B69E-18B3-0077242138D2}"/>
              </a:ext>
            </a:extLst>
          </p:cNvPr>
          <p:cNvSpPr>
            <a:spLocks noGrp="1"/>
          </p:cNvSpPr>
          <p:nvPr>
            <p:ph type="sldNum" sz="quarter" idx="10"/>
          </p:nvPr>
        </p:nvSpPr>
        <p:spPr/>
        <p:txBody>
          <a:bodyPr/>
          <a:lstStyle/>
          <a:p>
            <a:fld id="{118AE8F9-495A-0644-8CBB-DDB0F4290159}" type="slidenum">
              <a:rPr lang="en-US" smtClean="0"/>
              <a:pPr/>
              <a:t>6</a:t>
            </a:fld>
            <a:endParaRPr lang="en-US"/>
          </a:p>
        </p:txBody>
      </p:sp>
      <p:pic>
        <p:nvPicPr>
          <p:cNvPr id="5" name="Picture 4">
            <a:extLst>
              <a:ext uri="{FF2B5EF4-FFF2-40B4-BE49-F238E27FC236}">
                <a16:creationId xmlns:a16="http://schemas.microsoft.com/office/drawing/2014/main" id="{85A06D2F-3FD4-62C7-34AD-9FE1F3734FF7}"/>
              </a:ext>
            </a:extLst>
          </p:cNvPr>
          <p:cNvPicPr>
            <a:picLocks noChangeAspect="1"/>
          </p:cNvPicPr>
          <p:nvPr/>
        </p:nvPicPr>
        <p:blipFill>
          <a:blip r:embed="rId3"/>
          <a:stretch>
            <a:fillRect/>
          </a:stretch>
        </p:blipFill>
        <p:spPr>
          <a:xfrm>
            <a:off x="5172873" y="6513"/>
            <a:ext cx="3971127" cy="5143500"/>
          </a:xfrm>
          <a:prstGeom prst="rect">
            <a:avLst/>
          </a:prstGeom>
        </p:spPr>
      </p:pic>
    </p:spTree>
    <p:extLst>
      <p:ext uri="{BB962C8B-B14F-4D97-AF65-F5344CB8AC3E}">
        <p14:creationId xmlns:p14="http://schemas.microsoft.com/office/powerpoint/2010/main" val="309258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1149B-6730-00D2-2134-95816C444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E2E99-B6F2-D934-F98F-200F65872454}"/>
              </a:ext>
            </a:extLst>
          </p:cNvPr>
          <p:cNvSpPr>
            <a:spLocks noGrp="1"/>
          </p:cNvSpPr>
          <p:nvPr>
            <p:ph type="title"/>
          </p:nvPr>
        </p:nvSpPr>
        <p:spPr/>
        <p:txBody>
          <a:bodyPr>
            <a:normAutofit fontScale="90000"/>
          </a:bodyPr>
          <a:lstStyle/>
          <a:p>
            <a:r>
              <a:rPr lang="en-US" dirty="0"/>
              <a:t>Impact of FCC Unlicensed ISM Band Decision</a:t>
            </a:r>
          </a:p>
        </p:txBody>
      </p:sp>
      <p:sp>
        <p:nvSpPr>
          <p:cNvPr id="3" name="Content Placeholder 2">
            <a:extLst>
              <a:ext uri="{FF2B5EF4-FFF2-40B4-BE49-F238E27FC236}">
                <a16:creationId xmlns:a16="http://schemas.microsoft.com/office/drawing/2014/main" id="{B14679B6-7152-38A8-CD00-06ED9141F8A6}"/>
              </a:ext>
            </a:extLst>
          </p:cNvPr>
          <p:cNvSpPr>
            <a:spLocks noGrp="1"/>
          </p:cNvSpPr>
          <p:nvPr>
            <p:ph idx="1"/>
          </p:nvPr>
        </p:nvSpPr>
        <p:spPr>
          <a:xfrm>
            <a:off x="416689" y="911512"/>
            <a:ext cx="4666299" cy="3785994"/>
          </a:xfrm>
        </p:spPr>
        <p:txBody>
          <a:bodyPr>
            <a:normAutofit/>
          </a:bodyPr>
          <a:lstStyle/>
          <a:p>
            <a:r>
              <a:rPr lang="en-US" dirty="0"/>
              <a:t>CTA Report</a:t>
            </a:r>
          </a:p>
          <a:p>
            <a:pPr lvl="1"/>
            <a:r>
              <a:rPr lang="en-US" dirty="0">
                <a:effectLst/>
                <a:latin typeface="Karbon"/>
              </a:rPr>
              <a:t>Wi-Fi and Bluetooth® are a sizable portion of the overall market, but the unlicensed story continues through medical devices, automatic vehicle identification systems, wireless microphones, near field communications (NFC)-enabled contactless payment, consumer radar devices and many more. The products in this vast landscape of permissionless-enabled applications have an important role to play, in practice and in the economy. </a:t>
            </a:r>
            <a:endParaRPr lang="en-US" dirty="0">
              <a:effectLst/>
            </a:endParaRPr>
          </a:p>
          <a:p>
            <a:pPr lvl="1"/>
            <a:endParaRPr lang="en-US" sz="1050" dirty="0">
              <a:effectLst/>
            </a:endParaRPr>
          </a:p>
          <a:p>
            <a:pPr lvl="1"/>
            <a:endParaRPr lang="en-US" sz="1100" dirty="0"/>
          </a:p>
          <a:p>
            <a:pPr lvl="1"/>
            <a:endParaRPr lang="en-US" dirty="0"/>
          </a:p>
        </p:txBody>
      </p:sp>
      <p:sp>
        <p:nvSpPr>
          <p:cNvPr id="4" name="Slide Number Placeholder 3">
            <a:extLst>
              <a:ext uri="{FF2B5EF4-FFF2-40B4-BE49-F238E27FC236}">
                <a16:creationId xmlns:a16="http://schemas.microsoft.com/office/drawing/2014/main" id="{8653E13D-1A5E-7A45-057B-EA9CA385D5D7}"/>
              </a:ext>
            </a:extLst>
          </p:cNvPr>
          <p:cNvSpPr>
            <a:spLocks noGrp="1"/>
          </p:cNvSpPr>
          <p:nvPr>
            <p:ph type="sldNum" sz="quarter" idx="10"/>
          </p:nvPr>
        </p:nvSpPr>
        <p:spPr/>
        <p:txBody>
          <a:bodyPr/>
          <a:lstStyle/>
          <a:p>
            <a:fld id="{118AE8F9-495A-0644-8CBB-DDB0F4290159}" type="slidenum">
              <a:rPr lang="en-US" smtClean="0"/>
              <a:pPr/>
              <a:t>7</a:t>
            </a:fld>
            <a:endParaRPr lang="en-US"/>
          </a:p>
        </p:txBody>
      </p:sp>
      <p:pic>
        <p:nvPicPr>
          <p:cNvPr id="5" name="Picture 4">
            <a:extLst>
              <a:ext uri="{FF2B5EF4-FFF2-40B4-BE49-F238E27FC236}">
                <a16:creationId xmlns:a16="http://schemas.microsoft.com/office/drawing/2014/main" id="{1A54713F-1A7D-7C38-4E41-FA5D54CEFC03}"/>
              </a:ext>
            </a:extLst>
          </p:cNvPr>
          <p:cNvPicPr>
            <a:picLocks noChangeAspect="1"/>
          </p:cNvPicPr>
          <p:nvPr/>
        </p:nvPicPr>
        <p:blipFill>
          <a:blip r:embed="rId2"/>
          <a:stretch>
            <a:fillRect/>
          </a:stretch>
        </p:blipFill>
        <p:spPr>
          <a:xfrm>
            <a:off x="5172873" y="6513"/>
            <a:ext cx="3971127" cy="5143500"/>
          </a:xfrm>
          <a:prstGeom prst="rect">
            <a:avLst/>
          </a:prstGeom>
        </p:spPr>
      </p:pic>
    </p:spTree>
    <p:extLst>
      <p:ext uri="{BB962C8B-B14F-4D97-AF65-F5344CB8AC3E}">
        <p14:creationId xmlns:p14="http://schemas.microsoft.com/office/powerpoint/2010/main" val="2993733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4429-FBE4-B492-F178-827511CDA844}"/>
              </a:ext>
            </a:extLst>
          </p:cNvPr>
          <p:cNvSpPr>
            <a:spLocks noGrp="1"/>
          </p:cNvSpPr>
          <p:nvPr>
            <p:ph type="title"/>
          </p:nvPr>
        </p:nvSpPr>
        <p:spPr>
          <a:xfrm>
            <a:off x="248855" y="-5541"/>
            <a:ext cx="6311597" cy="393463"/>
          </a:xfrm>
        </p:spPr>
        <p:txBody>
          <a:bodyPr/>
          <a:lstStyle/>
          <a:p>
            <a:r>
              <a:rPr lang="en-US" dirty="0"/>
              <a:t>Part 15 in 1982</a:t>
            </a:r>
          </a:p>
        </p:txBody>
      </p:sp>
      <p:pic>
        <p:nvPicPr>
          <p:cNvPr id="6" name="Content Placeholder 5">
            <a:extLst>
              <a:ext uri="{FF2B5EF4-FFF2-40B4-BE49-F238E27FC236}">
                <a16:creationId xmlns:a16="http://schemas.microsoft.com/office/drawing/2014/main" id="{0D5B25D0-BE02-D21E-1F1B-B588F53D7221}"/>
              </a:ext>
            </a:extLst>
          </p:cNvPr>
          <p:cNvPicPr>
            <a:picLocks noGrp="1" noChangeAspect="1"/>
          </p:cNvPicPr>
          <p:nvPr>
            <p:ph idx="1"/>
          </p:nvPr>
        </p:nvPicPr>
        <p:blipFill>
          <a:blip r:embed="rId2"/>
          <a:stretch>
            <a:fillRect/>
          </a:stretch>
        </p:blipFill>
        <p:spPr>
          <a:xfrm>
            <a:off x="130642" y="760132"/>
            <a:ext cx="3759200" cy="749300"/>
          </a:xfrm>
          <a:prstGeom prst="rect">
            <a:avLst/>
          </a:prstGeom>
        </p:spPr>
      </p:pic>
      <p:sp>
        <p:nvSpPr>
          <p:cNvPr id="4" name="Slide Number Placeholder 3">
            <a:extLst>
              <a:ext uri="{FF2B5EF4-FFF2-40B4-BE49-F238E27FC236}">
                <a16:creationId xmlns:a16="http://schemas.microsoft.com/office/drawing/2014/main" id="{03AF93B3-7BEF-6455-42AF-CE1C3EA9C780}"/>
              </a:ext>
            </a:extLst>
          </p:cNvPr>
          <p:cNvSpPr>
            <a:spLocks noGrp="1"/>
          </p:cNvSpPr>
          <p:nvPr>
            <p:ph type="sldNum" sz="quarter" idx="10"/>
          </p:nvPr>
        </p:nvSpPr>
        <p:spPr/>
        <p:txBody>
          <a:bodyPr/>
          <a:lstStyle/>
          <a:p>
            <a:fld id="{118AE8F9-495A-0644-8CBB-DDB0F4290159}" type="slidenum">
              <a:rPr lang="en-US" smtClean="0"/>
              <a:pPr/>
              <a:t>8</a:t>
            </a:fld>
            <a:endParaRPr lang="en-US"/>
          </a:p>
        </p:txBody>
      </p:sp>
      <p:sp>
        <p:nvSpPr>
          <p:cNvPr id="5" name="TextBox 4">
            <a:extLst>
              <a:ext uri="{FF2B5EF4-FFF2-40B4-BE49-F238E27FC236}">
                <a16:creationId xmlns:a16="http://schemas.microsoft.com/office/drawing/2014/main" id="{71B2BD59-E052-7232-99B8-09A87962C725}"/>
              </a:ext>
            </a:extLst>
          </p:cNvPr>
          <p:cNvSpPr txBox="1"/>
          <p:nvPr/>
        </p:nvSpPr>
        <p:spPr>
          <a:xfrm>
            <a:off x="0" y="385555"/>
            <a:ext cx="6718506" cy="246221"/>
          </a:xfrm>
          <a:prstGeom prst="rect">
            <a:avLst/>
          </a:prstGeom>
          <a:noFill/>
        </p:spPr>
        <p:txBody>
          <a:bodyPr wrap="none" rtlCol="0">
            <a:spAutoFit/>
          </a:bodyPr>
          <a:lstStyle/>
          <a:p>
            <a:r>
              <a:rPr lang="en-US" sz="1000" dirty="0"/>
              <a:t>https://</a:t>
            </a:r>
            <a:r>
              <a:rPr lang="en-US" sz="1000" dirty="0" err="1"/>
              <a:t>tile.loc.gov</a:t>
            </a:r>
            <a:r>
              <a:rPr lang="en-US" sz="1000" dirty="0"/>
              <a:t>/storage-services/service/</a:t>
            </a:r>
            <a:r>
              <a:rPr lang="en-US" sz="1000" dirty="0" err="1"/>
              <a:t>ll</a:t>
            </a:r>
            <a:r>
              <a:rPr lang="en-US" sz="1000" dirty="0"/>
              <a:t>/</a:t>
            </a:r>
            <a:r>
              <a:rPr lang="en-US" sz="1000" dirty="0" err="1"/>
              <a:t>cfr</a:t>
            </a:r>
            <a:r>
              <a:rPr lang="en-US" sz="1000" dirty="0"/>
              <a:t>/</a:t>
            </a:r>
            <a:r>
              <a:rPr lang="en-US" sz="1000" dirty="0" err="1"/>
              <a:t>cf</a:t>
            </a:r>
            <a:r>
              <a:rPr lang="en-US" sz="1000" dirty="0"/>
              <a:t>/r1/98/21/64/-T/47/CI/P1/5/cfr1982164-T47CIP15/cfr1982164-T47CIP15.pdf</a:t>
            </a:r>
          </a:p>
        </p:txBody>
      </p:sp>
      <p:pic>
        <p:nvPicPr>
          <p:cNvPr id="7" name="Picture 6">
            <a:extLst>
              <a:ext uri="{FF2B5EF4-FFF2-40B4-BE49-F238E27FC236}">
                <a16:creationId xmlns:a16="http://schemas.microsoft.com/office/drawing/2014/main" id="{84677373-10C4-2665-AFB7-40BBC044B1A9}"/>
              </a:ext>
            </a:extLst>
          </p:cNvPr>
          <p:cNvPicPr>
            <a:picLocks noChangeAspect="1"/>
          </p:cNvPicPr>
          <p:nvPr/>
        </p:nvPicPr>
        <p:blipFill>
          <a:blip r:embed="rId3"/>
          <a:stretch>
            <a:fillRect/>
          </a:stretch>
        </p:blipFill>
        <p:spPr>
          <a:xfrm>
            <a:off x="388472" y="1485639"/>
            <a:ext cx="2749176" cy="1012365"/>
          </a:xfrm>
          <a:prstGeom prst="rect">
            <a:avLst/>
          </a:prstGeom>
        </p:spPr>
      </p:pic>
      <p:pic>
        <p:nvPicPr>
          <p:cNvPr id="8" name="Picture 7">
            <a:extLst>
              <a:ext uri="{FF2B5EF4-FFF2-40B4-BE49-F238E27FC236}">
                <a16:creationId xmlns:a16="http://schemas.microsoft.com/office/drawing/2014/main" id="{C4041234-138C-E63D-58FA-D5A53D590E2F}"/>
              </a:ext>
            </a:extLst>
          </p:cNvPr>
          <p:cNvPicPr>
            <a:picLocks noChangeAspect="1"/>
          </p:cNvPicPr>
          <p:nvPr/>
        </p:nvPicPr>
        <p:blipFill>
          <a:blip r:embed="rId4"/>
          <a:srcRect t="4113" b="69325"/>
          <a:stretch/>
        </p:blipFill>
        <p:spPr>
          <a:xfrm>
            <a:off x="435433" y="2403175"/>
            <a:ext cx="2749176" cy="2205577"/>
          </a:xfrm>
          <a:prstGeom prst="rect">
            <a:avLst/>
          </a:prstGeom>
        </p:spPr>
      </p:pic>
      <p:pic>
        <p:nvPicPr>
          <p:cNvPr id="9" name="Picture 8">
            <a:extLst>
              <a:ext uri="{FF2B5EF4-FFF2-40B4-BE49-F238E27FC236}">
                <a16:creationId xmlns:a16="http://schemas.microsoft.com/office/drawing/2014/main" id="{6EE8B2C9-DBC7-9A9A-7A34-51B4AEB1B48E}"/>
              </a:ext>
            </a:extLst>
          </p:cNvPr>
          <p:cNvPicPr>
            <a:picLocks noChangeAspect="1"/>
          </p:cNvPicPr>
          <p:nvPr/>
        </p:nvPicPr>
        <p:blipFill>
          <a:blip r:embed="rId4"/>
          <a:srcRect t="31241" b="12035"/>
          <a:stretch/>
        </p:blipFill>
        <p:spPr>
          <a:xfrm>
            <a:off x="3555709" y="779018"/>
            <a:ext cx="2547543" cy="4364482"/>
          </a:xfrm>
          <a:prstGeom prst="rect">
            <a:avLst/>
          </a:prstGeom>
        </p:spPr>
      </p:pic>
      <p:sp>
        <p:nvSpPr>
          <p:cNvPr id="10" name="TextBox 9">
            <a:extLst>
              <a:ext uri="{FF2B5EF4-FFF2-40B4-BE49-F238E27FC236}">
                <a16:creationId xmlns:a16="http://schemas.microsoft.com/office/drawing/2014/main" id="{08FECEC2-E866-51D1-618F-81C8034D1E96}"/>
              </a:ext>
            </a:extLst>
          </p:cNvPr>
          <p:cNvSpPr txBox="1"/>
          <p:nvPr/>
        </p:nvSpPr>
        <p:spPr>
          <a:xfrm>
            <a:off x="6259489" y="1767427"/>
            <a:ext cx="2800703" cy="2793072"/>
          </a:xfrm>
          <a:prstGeom prst="rect">
            <a:avLst/>
          </a:prstGeom>
          <a:noFill/>
          <a:ln>
            <a:solidFill>
              <a:schemeClr val="tx1"/>
            </a:solidFill>
          </a:ln>
        </p:spPr>
        <p:txBody>
          <a:bodyPr wrap="none" rtlCol="0">
            <a:spAutoFit/>
          </a:bodyPr>
          <a:lstStyle/>
          <a:p>
            <a:r>
              <a:rPr lang="en-US" dirty="0"/>
              <a:t>• Each item was very narrow</a:t>
            </a:r>
          </a:p>
          <a:p>
            <a:r>
              <a:rPr lang="en-US" dirty="0"/>
              <a:t>and had little transmitter power</a:t>
            </a:r>
          </a:p>
          <a:p>
            <a:r>
              <a:rPr lang="en-US" dirty="0"/>
              <a:t>• New items required a petition</a:t>
            </a:r>
          </a:p>
          <a:p>
            <a:r>
              <a:rPr lang="en-US" dirty="0"/>
              <a:t>disclosing market plans and </a:t>
            </a:r>
          </a:p>
          <a:p>
            <a:r>
              <a:rPr lang="en-US" dirty="0"/>
              <a:t>several years of public deliberations</a:t>
            </a:r>
          </a:p>
          <a:p>
            <a:endParaRPr lang="en-US" dirty="0"/>
          </a:p>
          <a:p>
            <a:r>
              <a:rPr lang="en-US" dirty="0"/>
              <a:t>• Unresponsive to new needs and </a:t>
            </a:r>
          </a:p>
          <a:p>
            <a:r>
              <a:rPr lang="en-US" dirty="0"/>
              <a:t>niche applications</a:t>
            </a:r>
          </a:p>
          <a:p>
            <a:r>
              <a:rPr lang="en-US" dirty="0"/>
              <a:t>    •RLANs were viewed initially as a </a:t>
            </a:r>
          </a:p>
          <a:p>
            <a:r>
              <a:rPr lang="en-US" dirty="0"/>
              <a:t>        niche application until Ethernet </a:t>
            </a:r>
          </a:p>
          <a:p>
            <a:r>
              <a:rPr lang="en-US" dirty="0"/>
              <a:t>        suddenly proliferated!</a:t>
            </a:r>
          </a:p>
          <a:p>
            <a:r>
              <a:rPr lang="en-US" dirty="0"/>
              <a:t>• Prevented market surprises </a:t>
            </a:r>
          </a:p>
          <a:p>
            <a:r>
              <a:rPr lang="en-US" dirty="0"/>
              <a:t>to major market players</a:t>
            </a:r>
          </a:p>
        </p:txBody>
      </p:sp>
    </p:spTree>
    <p:extLst>
      <p:ext uri="{BB962C8B-B14F-4D97-AF65-F5344CB8AC3E}">
        <p14:creationId xmlns:p14="http://schemas.microsoft.com/office/powerpoint/2010/main" val="2850981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3894-43FA-5D5B-0693-98FB3CAA42F3}"/>
              </a:ext>
            </a:extLst>
          </p:cNvPr>
          <p:cNvSpPr>
            <a:spLocks noGrp="1"/>
          </p:cNvSpPr>
          <p:nvPr>
            <p:ph type="title"/>
          </p:nvPr>
        </p:nvSpPr>
        <p:spPr/>
        <p:txBody>
          <a:bodyPr/>
          <a:lstStyle/>
          <a:p>
            <a:r>
              <a:rPr lang="en-US" dirty="0"/>
              <a:t>Possible Commemoration of 5/85 Events</a:t>
            </a:r>
          </a:p>
        </p:txBody>
      </p:sp>
      <p:sp>
        <p:nvSpPr>
          <p:cNvPr id="3" name="Content Placeholder 2">
            <a:extLst>
              <a:ext uri="{FF2B5EF4-FFF2-40B4-BE49-F238E27FC236}">
                <a16:creationId xmlns:a16="http://schemas.microsoft.com/office/drawing/2014/main" id="{E9DF2EDB-31D9-02FA-9C2A-FC88E002AB06}"/>
              </a:ext>
            </a:extLst>
          </p:cNvPr>
          <p:cNvSpPr>
            <a:spLocks noGrp="1"/>
          </p:cNvSpPr>
          <p:nvPr>
            <p:ph idx="1"/>
          </p:nvPr>
        </p:nvSpPr>
        <p:spPr/>
        <p:txBody>
          <a:bodyPr>
            <a:normAutofit fontScale="85000" lnSpcReduction="10000"/>
          </a:bodyPr>
          <a:lstStyle/>
          <a:p>
            <a:r>
              <a:rPr lang="en-US" dirty="0"/>
              <a:t>IEEE Milestone Plaque at FCC</a:t>
            </a:r>
          </a:p>
          <a:p>
            <a:pPr lvl="1"/>
            <a:r>
              <a:rPr lang="en-US" dirty="0"/>
              <a:t>Nice companion for Emmy received for “Incentive Auction”</a:t>
            </a:r>
          </a:p>
          <a:p>
            <a:pPr lvl="2"/>
            <a:r>
              <a:rPr lang="en-US" sz="1200" dirty="0">
                <a:hlinkClick r:id="rId3"/>
              </a:rPr>
              <a:t>https://docs.fcc.gov/public/attachments/DOC-400749A1.pdf</a:t>
            </a:r>
            <a:endParaRPr lang="en-US" sz="1200" dirty="0"/>
          </a:p>
          <a:p>
            <a:pPr lvl="1"/>
            <a:r>
              <a:rPr lang="en-US" i="1" dirty="0"/>
              <a:t>Possible</a:t>
            </a:r>
            <a:r>
              <a:rPr lang="en-US" dirty="0"/>
              <a:t> citation:</a:t>
            </a:r>
          </a:p>
          <a:p>
            <a:pPr marL="514350" lvl="2" indent="0">
              <a:spcBef>
                <a:spcPts val="0"/>
              </a:spcBef>
              <a:buNone/>
            </a:pPr>
            <a:endParaRPr lang="en-US" sz="1800" kern="100" dirty="0">
              <a:effectLst/>
              <a:latin typeface="Aptos" panose="020B0004020202020204" pitchFamily="34" charset="0"/>
              <a:ea typeface="Yu Gothic" panose="020B0400000000000000" pitchFamily="34" charset="-128"/>
              <a:cs typeface="Arial" panose="020B0604020202020204" pitchFamily="34" charset="0"/>
            </a:endParaRPr>
          </a:p>
          <a:p>
            <a:pPr marL="514350" lvl="2" indent="0">
              <a:spcBef>
                <a:spcPts val="0"/>
              </a:spcBef>
              <a:buNone/>
            </a:pPr>
            <a:r>
              <a:rPr lang="en-US" sz="1800" b="1" kern="100" dirty="0">
                <a:effectLst/>
                <a:latin typeface="Times New Roman" panose="02020603050405020304" pitchFamily="18" charset="0"/>
                <a:ea typeface="Yu Gothic" panose="020B0400000000000000" pitchFamily="34" charset="-128"/>
                <a:cs typeface="Times New Roman" panose="02020603050405020304" pitchFamily="18" charset="0"/>
              </a:rPr>
              <a:t>Designation of Unlicensed ISM Bands for Permissionless Innovation</a:t>
            </a:r>
          </a:p>
          <a:p>
            <a:pPr marL="0" marR="0" indent="0">
              <a:spcBef>
                <a:spcPts val="0"/>
              </a:spcBef>
              <a:spcAft>
                <a:spcPts val="0"/>
              </a:spcAft>
              <a:buNone/>
            </a:pPr>
            <a:endPar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endParaRPr>
          </a:p>
          <a:p>
            <a:pPr marL="514350" lvl="2" indent="0">
              <a:spcBef>
                <a:spcPts val="0"/>
              </a:spcBef>
              <a:buNone/>
            </a:pP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On May 9, 1985, FCC made a major policy change for unlicensed radio spectrum recognizing that new spread spectrum technology did not need case by case approval for new uses in bands used for ISM e.g. microwave ovens. Within a few years this allowed rapid innovation including Wi-Fi and Bluetooth and became a common policy around the world </a:t>
            </a:r>
          </a:p>
          <a:p>
            <a:pPr marL="0" marR="0" indent="0">
              <a:spcBef>
                <a:spcPts val="0"/>
              </a:spcBef>
              <a:spcAft>
                <a:spcPts val="0"/>
              </a:spcAft>
              <a:buNone/>
            </a:pPr>
            <a:r>
              <a:rPr lang="en-US" sz="1800" kern="100" dirty="0">
                <a:effectLst/>
                <a:latin typeface="Aptos" panose="020B0004020202020204" pitchFamily="34" charset="0"/>
                <a:ea typeface="Yu Gothic" panose="020B0400000000000000" pitchFamily="34" charset="-128"/>
                <a:cs typeface="Arial" panose="020B0604020202020204" pitchFamily="34" charset="0"/>
              </a:rPr>
              <a:t> </a:t>
            </a:r>
          </a:p>
          <a:p>
            <a:pPr lvl="1"/>
            <a:endParaRPr lang="en-US" dirty="0"/>
          </a:p>
        </p:txBody>
      </p:sp>
      <p:sp>
        <p:nvSpPr>
          <p:cNvPr id="4" name="Slide Number Placeholder 3">
            <a:extLst>
              <a:ext uri="{FF2B5EF4-FFF2-40B4-BE49-F238E27FC236}">
                <a16:creationId xmlns:a16="http://schemas.microsoft.com/office/drawing/2014/main" id="{7A0293D6-AEBB-C4D2-BEC2-849B03822BBB}"/>
              </a:ext>
            </a:extLst>
          </p:cNvPr>
          <p:cNvSpPr>
            <a:spLocks noGrp="1"/>
          </p:cNvSpPr>
          <p:nvPr>
            <p:ph type="sldNum" sz="quarter" idx="10"/>
          </p:nvPr>
        </p:nvSpPr>
        <p:spPr/>
        <p:txBody>
          <a:bodyPr/>
          <a:lstStyle/>
          <a:p>
            <a:fld id="{118AE8F9-495A-0644-8CBB-DDB0F4290159}" type="slidenum">
              <a:rPr lang="en-US" smtClean="0"/>
              <a:pPr/>
              <a:t>9</a:t>
            </a:fld>
            <a:endParaRPr lang="en-US"/>
          </a:p>
        </p:txBody>
      </p:sp>
      <p:pic>
        <p:nvPicPr>
          <p:cNvPr id="3074" name="Picture 2" descr="Emmy Awards">
            <a:extLst>
              <a:ext uri="{FF2B5EF4-FFF2-40B4-BE49-F238E27FC236}">
                <a16:creationId xmlns:a16="http://schemas.microsoft.com/office/drawing/2014/main" id="{2208C1B8-A346-B10B-A44D-8CAC3F9A1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922" y="780864"/>
            <a:ext cx="2161490" cy="121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913243"/>
      </p:ext>
    </p:extLst>
  </p:cSld>
  <p:clrMapOvr>
    <a:masterClrMapping/>
  </p:clrMapOvr>
</p:sld>
</file>

<file path=ppt/theme/theme1.xml><?xml version="1.0" encoding="utf-8"?>
<a:theme xmlns:a="http://schemas.openxmlformats.org/drawingml/2006/main" name="Gallery">
  <a:themeElements>
    <a:clrScheme name="Custom 6">
      <a:dk1>
        <a:srgbClr val="000000"/>
      </a:dk1>
      <a:lt1>
        <a:srgbClr val="FFFFFF"/>
      </a:lt1>
      <a:dk2>
        <a:srgbClr val="454545"/>
      </a:dk2>
      <a:lt2>
        <a:srgbClr val="DFDBD5"/>
      </a:lt2>
      <a:accent1>
        <a:srgbClr val="D31B2B"/>
      </a:accent1>
      <a:accent2>
        <a:srgbClr val="7F807F"/>
      </a:accent2>
      <a:accent3>
        <a:srgbClr val="E5D32B"/>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KSPF Marcus 4 2022" id="{79DF8BBC-2555-D74A-86FB-17F812DDA93E}" vid="{1ABBC678-1045-FA49-BCD2-422D6F4ED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22509</TotalTime>
  <Words>729</Words>
  <Application>Microsoft Office PowerPoint</Application>
  <PresentationFormat>On-screen Show (16:9)</PresentationFormat>
  <Paragraphs>91</Paragraphs>
  <Slides>10</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Yu Gothic</vt:lpstr>
      <vt:lpstr>Aptos</vt:lpstr>
      <vt:lpstr>Arial</vt:lpstr>
      <vt:lpstr>Calibri</vt:lpstr>
      <vt:lpstr>FF real head pro</vt:lpstr>
      <vt:lpstr>Gill Sans MT</vt:lpstr>
      <vt:lpstr>Helvetica</vt:lpstr>
      <vt:lpstr>Karbon</vt:lpstr>
      <vt:lpstr>Lato Extended</vt:lpstr>
      <vt:lpstr>Times New Roman</vt:lpstr>
      <vt:lpstr>Gallery</vt:lpstr>
      <vt:lpstr>PowerPoint Presentation</vt:lpstr>
      <vt:lpstr>May 9, 1985 – FCC approves unlicensed ISM bands at 900 MHz, 2.4 GHz &amp; 5.7 GHz</vt:lpstr>
      <vt:lpstr>Opposed by virtually all spectrum incumbents</vt:lpstr>
      <vt:lpstr>Fortunately, FCC had asked MITRE for a study</vt:lpstr>
      <vt:lpstr>IEEE Milestone Program</vt:lpstr>
      <vt:lpstr>Impact of FCC Unlicensed ISM Band Decision</vt:lpstr>
      <vt:lpstr>Impact of FCC Unlicensed ISM Band Decision</vt:lpstr>
      <vt:lpstr>Part 15 in 1982</vt:lpstr>
      <vt:lpstr>Possible Commemoration of 5/85 Events</vt:lpstr>
      <vt:lpstr>Possible Commemoration of 5/85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Jornet, Josep M</dc:creator>
  <cp:lastModifiedBy>James P. K. Gilb</cp:lastModifiedBy>
  <cp:revision>87</cp:revision>
  <cp:lastPrinted>2018-11-02T13:58:40Z</cp:lastPrinted>
  <dcterms:created xsi:type="dcterms:W3CDTF">2019-10-15T23:50:08Z</dcterms:created>
  <dcterms:modified xsi:type="dcterms:W3CDTF">2024-10-01T17:09:41Z</dcterms:modified>
</cp:coreProperties>
</file>