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69" r:id="rId2"/>
    <p:sldId id="2656" r:id="rId3"/>
    <p:sldId id="2447" r:id="rId4"/>
    <p:sldId id="2073" r:id="rId5"/>
    <p:sldId id="1101" r:id="rId6"/>
    <p:sldId id="1581" r:id="rId7"/>
    <p:sldId id="2279" r:id="rId8"/>
    <p:sldId id="2673" r:id="rId9"/>
    <p:sldId id="2534" r:id="rId10"/>
    <p:sldId id="2062" r:id="rId11"/>
    <p:sldId id="2280" r:id="rId12"/>
    <p:sldId id="2550" r:id="rId13"/>
    <p:sldId id="1981" r:id="rId14"/>
    <p:sldId id="2650" r:id="rId15"/>
    <p:sldId id="2074" r:id="rId16"/>
    <p:sldId id="2102" r:id="rId17"/>
    <p:sldId id="2465" r:id="rId18"/>
    <p:sldId id="2107" r:id="rId19"/>
    <p:sldId id="2075" r:id="rId20"/>
    <p:sldId id="1164" r:id="rId21"/>
    <p:sldId id="2439" r:id="rId22"/>
    <p:sldId id="2681" r:id="rId23"/>
    <p:sldId id="2669" r:id="rId24"/>
    <p:sldId id="2331" r:id="rId25"/>
    <p:sldId id="2438" r:id="rId26"/>
    <p:sldId id="2611" r:id="rId27"/>
    <p:sldId id="2612" r:id="rId28"/>
    <p:sldId id="2610" r:id="rId29"/>
    <p:sldId id="2648" r:id="rId30"/>
    <p:sldId id="2655" r:id="rId31"/>
    <p:sldId id="2675" r:id="rId32"/>
    <p:sldId id="2676" r:id="rId33"/>
    <p:sldId id="2685" r:id="rId34"/>
    <p:sldId id="2702" r:id="rId35"/>
    <p:sldId id="2682" r:id="rId36"/>
    <p:sldId id="2703" r:id="rId37"/>
    <p:sldId id="2716" r:id="rId38"/>
    <p:sldId id="2710" r:id="rId39"/>
    <p:sldId id="2718" r:id="rId40"/>
    <p:sldId id="2008" r:id="rId41"/>
    <p:sldId id="2552" r:id="rId42"/>
    <p:sldId id="2700" r:id="rId43"/>
    <p:sldId id="2354" r:id="rId44"/>
    <p:sldId id="2628" r:id="rId45"/>
    <p:sldId id="2559" r:id="rId46"/>
    <p:sldId id="2719" r:id="rId47"/>
    <p:sldId id="2623" r:id="rId48"/>
    <p:sldId id="2624" r:id="rId49"/>
    <p:sldId id="2625" r:id="rId50"/>
    <p:sldId id="2626" r:id="rId51"/>
    <p:sldId id="2570" r:id="rId52"/>
    <p:sldId id="2571" r:id="rId53"/>
    <p:sldId id="2572" r:id="rId54"/>
    <p:sldId id="2560" r:id="rId55"/>
    <p:sldId id="2627" r:id="rId56"/>
    <p:sldId id="2562" r:id="rId57"/>
    <p:sldId id="2561" r:id="rId58"/>
    <p:sldId id="2622" r:id="rId59"/>
    <p:sldId id="2564" r:id="rId60"/>
    <p:sldId id="2466" r:id="rId61"/>
    <p:sldId id="2670" r:id="rId62"/>
    <p:sldId id="2671" r:id="rId6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48" autoAdjust="0"/>
    <p:restoredTop sz="96582" autoAdjust="0"/>
  </p:normalViewPr>
  <p:slideViewPr>
    <p:cSldViewPr>
      <p:cViewPr varScale="1">
        <p:scale>
          <a:sx n="124" d="100"/>
          <a:sy n="124" d="100"/>
        </p:scale>
        <p:origin x="42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802.11-23/1344r03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September 2023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802.ec-24/0230r00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84"/>
            <a:ext cx="130003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October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the hybrid SC 6 meeting in October 2024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7 October 2024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93999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/>
                        <a:t>802.3/</a:t>
                      </a:r>
                      <a:r>
                        <a:rPr lang="en-AU" sz="1600" err="1"/>
                        <a:t>Cor</a:t>
                      </a:r>
                      <a:r>
                        <a:rPr lang="en-AU" sz="1600"/>
                        <a:t> 1 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995246"/>
              </p:ext>
            </p:extLst>
          </p:nvPr>
        </p:nvGraphicFramePr>
        <p:xfrm>
          <a:off x="761999" y="1828800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75595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0020266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358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408949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915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445122"/>
              </p:ext>
            </p:extLst>
          </p:nvPr>
        </p:nvGraphicFramePr>
        <p:xfrm>
          <a:off x="761999" y="1571037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15982"/>
              </p:ext>
            </p:extLst>
          </p:nvPr>
        </p:nvGraphicFramePr>
        <p:xfrm>
          <a:off x="761999" y="1571037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98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1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4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966735"/>
              </p:ext>
            </p:extLst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4 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04672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802.22 WG has sent four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34143"/>
              </p:ext>
            </p:extLst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2020</a:t>
                      </a:r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667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After the July 2024 plenary in Montréal, the IEEE 802 LMSC Recording Secretary notified (in N18289) the approval of: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802.3 Power cabling restrictions (PCR) Study Group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802.11 Enhanced Light Communications (ELC) Study Group</a:t>
            </a:r>
            <a:endParaRPr lang="en-AU" i="1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15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181026"/>
              </p:ext>
            </p:extLst>
          </p:nvPr>
        </p:nvGraphicFramePr>
        <p:xfrm>
          <a:off x="152399" y="1828800"/>
          <a:ext cx="8839199" cy="424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Mar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 Jul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Jul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25 Sep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.1AEdk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25 Sep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05988604"/>
                  </a:ext>
                </a:extLst>
              </a:tr>
              <a:tr h="4065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802f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23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 Apr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Feb 25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extLst>
                  <a:ext uri="{0D108BD9-81ED-4DB2-BD59-A6C34878D82A}">
                    <a16:rowId xmlns:a16="http://schemas.microsoft.com/office/drawing/2014/main" val="26197688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 Feb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Feb 25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451051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 Feb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24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3929725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27 May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91181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.1CS-2020/Cor1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7 Aug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7675878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02365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224501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15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66708"/>
              </p:ext>
            </p:extLst>
          </p:nvPr>
        </p:nvGraphicFramePr>
        <p:xfrm>
          <a:off x="152399" y="1828800"/>
          <a:ext cx="8839199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.1ASdn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7250198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.1Qdj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Oct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.1Qdx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27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4465461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802-REVc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394260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928174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319224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B25FA-B87D-F276-909E-187D5D67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review of ISO versions of IEEE 802.1 standards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4E80C-D657-ED07-74D3-539C3663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review</a:t>
            </a:r>
          </a:p>
          <a:p>
            <a:pPr lvl="1"/>
            <a:r>
              <a:rPr lang="en-US" dirty="0"/>
              <a:t>ISO/IEC/IEEE 8802-1CM:2019 – closes 2 December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CFF72-6893-5DBC-558D-526EE8ED0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BF40F-DA49-7F30-FF09-40BDAB3AFD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5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latin typeface="+mj-lt"/>
                <a:ea typeface="Calibri" panose="020F0502020204030204" pitchFamily="34" charset="0"/>
              </a:rPr>
              <a:t>Bridges &amp; Bridged Networks</a:t>
            </a:r>
            <a:br>
              <a:rPr lang="en-US" sz="2400" dirty="0">
                <a:effectLst/>
                <a:latin typeface="+mj-lt"/>
                <a:ea typeface="Calibri" panose="020F0502020204030204" pitchFamily="34" charset="0"/>
              </a:rPr>
            </a:br>
            <a:r>
              <a:rPr lang="en-AU" dirty="0"/>
              <a:t>IEEE 802.1Q-REV-2022 passed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26 Mar 2023</a:t>
            </a:r>
          </a:p>
          <a:p>
            <a:pPr lvl="1"/>
            <a:r>
              <a:rPr lang="en-AU" dirty="0"/>
              <a:t>(</a:t>
            </a:r>
            <a:r>
              <a:rPr lang="en-US" dirty="0"/>
              <a:t>N18055</a:t>
            </a:r>
            <a:r>
              <a:rPr lang="en-AU" dirty="0"/>
              <a:t>) – passed with one negative vote from the China NB for the usual reason.</a:t>
            </a:r>
          </a:p>
          <a:p>
            <a:pPr lvl="1"/>
            <a:r>
              <a:rPr lang="en-AU" b="0" dirty="0"/>
              <a:t>(Jul</a:t>
            </a:r>
            <a:r>
              <a:rPr lang="en-AU" dirty="0"/>
              <a:t>/Aug 2023) – ballot comment response sent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11/0/7 with comments received from the China and India NBs (N18277)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(Aug 2024) IEEE 802.1 comment responses received (N 18290)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ea typeface="Calibri" panose="020F0502020204030204" pitchFamily="34" charset="0"/>
              </a:rPr>
              <a:t>Bridges &amp; Bridged Networks: Congestion Isolation</a:t>
            </a:r>
            <a:br>
              <a:rPr lang="en-AU" dirty="0"/>
            </a:br>
            <a:r>
              <a:rPr lang="en-AU" dirty="0"/>
              <a:t>IEEE 802.1Qcz passed 60-day pre-ballot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6964" y="16002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US" dirty="0">
                <a:latin typeface="Arial" panose="020B0604020202020204" pitchFamily="34" charset="0"/>
              </a:rPr>
              <a:t>(Sept 2023) Ballot initiated 14 Sep 2023, closed 12 Nov 2023; 8/0/11; 1 comment from China NB</a:t>
            </a:r>
          </a:p>
          <a:p>
            <a:pPr lvl="1"/>
            <a:r>
              <a:rPr lang="en-US" dirty="0">
                <a:latin typeface="Arial" panose="020B0604020202020204" pitchFamily="34" charset="0"/>
              </a:rPr>
              <a:t>(Nov 2023) Ballot comment response sent to SC 6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18148</a:t>
            </a:r>
            <a:r>
              <a:rPr lang="en-US" dirty="0">
                <a:latin typeface="Arial" panose="020B0604020202020204" pitchFamily="34" charset="0"/>
              </a:rPr>
              <a:t>)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Ballot opened 8 May 2024; closed 25 September 2024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Vote was 10/0/8 (Y/N/A) with 1 comment from the China NB (which otherwise abstained)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MAC Privacy Protection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802.1AEdk D2.1 passed 60-day pre-ballot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>
                <a:latin typeface="Arial" panose="020B0604020202020204" pitchFamily="34" charset="0"/>
              </a:rPr>
              <a:t>(Mar 2023) Motion passed to send for SC 6 adoption upon IEEE publication.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Formally submitted for approval on 22 Aug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initiated 14 Sept 2023, closed 12 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on a vote of 9/1/9 (Y/N/A); one comment from China NB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(Nov 2023) Ballot comment response sent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18149)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opened 8 May 2024, closed 25 September 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by 10/1/7 with a comment from the China NB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63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YANG Data Model for </a:t>
            </a:r>
            <a:r>
              <a:rPr lang="en-AU" sz="1600" dirty="0" err="1">
                <a:solidFill>
                  <a:schemeClr val="accent2"/>
                </a:solidFill>
              </a:rPr>
              <a:t>Ethertypes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802f passed its 60-day pre-ballot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 </a:t>
            </a:r>
            <a:r>
              <a:rPr lang="en-AU" dirty="0">
                <a:solidFill>
                  <a:schemeClr val="accent2"/>
                </a:solidFill>
              </a:rPr>
              <a:t>15 Feb 2023</a:t>
            </a:r>
          </a:p>
          <a:p>
            <a:pPr lvl="1"/>
            <a:r>
              <a:rPr lang="en-AU" dirty="0"/>
              <a:t>(Nov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802f will be sent for information soonish, with its SA ballot expected in the next couple of months. 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(Jan 2023) </a:t>
            </a:r>
            <a:r>
              <a:rPr lang="en-US" dirty="0">
                <a:latin typeface="Arial" panose="020B0604020202020204" pitchFamily="34" charset="0"/>
              </a:rPr>
              <a:t>IEEE 802f will start SA ballot soon hopefully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(Feb 2023) Submission: N 17968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(Dec 2023) Published by IEEE; awaiting submission by IEEE for 60-day pre-ballot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</a:rPr>
              <a:t>(Feb 2024) Submission: N 18217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</a:rPr>
              <a:t>(Apr 2024) Summary: N 18256</a:t>
            </a: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b="0" dirty="0">
                <a:latin typeface="Arial" panose="020B0604020202020204" pitchFamily="34" charset="0"/>
              </a:rPr>
              <a:t>Result</a:t>
            </a:r>
            <a:r>
              <a:rPr lang="en-US" sz="1400" dirty="0">
                <a:latin typeface="Arial" panose="020B0604020202020204" pitchFamily="34" charset="0"/>
              </a:rPr>
              <a:t>: 8-0-11; China NB comment: use OIDs for resource management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latin typeface="Arial" panose="020B0604020202020204" pitchFamily="34" charset="0"/>
              </a:rPr>
              <a:t>(Jun 2024) Comment response approved at July plenary (N 18291)</a:t>
            </a:r>
            <a:endParaRPr lang="en-AU" sz="1600" b="0" dirty="0">
              <a:latin typeface="Arial" panose="020B0604020202020204" pitchFamily="34" charset="0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12 Feb 2025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17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YANG Data Models for Scheduled Traffic, Frame Preemption, Per-Stream Filtering &amp; Policing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802.1Qcw passed its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>
                <a:latin typeface="+mj-lt"/>
              </a:rPr>
              <a:t>(Dec 2022) D2.0 was liaised for information (</a:t>
            </a:r>
            <a:r>
              <a:rPr lang="en-US" dirty="0"/>
              <a:t>N17934</a:t>
            </a:r>
            <a:r>
              <a:rPr lang="en-US" dirty="0">
                <a:latin typeface="+mj-lt"/>
              </a:rPr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</a:t>
            </a:r>
            <a:r>
              <a:rPr lang="en-AU" dirty="0">
                <a:solidFill>
                  <a:srgbClr val="00B050"/>
                </a:solidFill>
              </a:rPr>
              <a:t> passed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>
                <a:latin typeface="+mj-lt"/>
              </a:rPr>
              <a:t>(Nov 2023) Submitted; ballot closes 3 Feb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18142)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(Feb 2024) Passed 7-0-12; one comment from China NB (N18214)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(Apr 2024) Comment responses sent</a:t>
            </a:r>
            <a:endParaRPr lang="en-AU" b="0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12 Feb 2025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With IEEE 802.1Q-REV-2022 FDIS passed, ballot initiated 25 Sep 2024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56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802.1Qcj passed its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latin typeface="+mj-lt"/>
              </a:rPr>
              <a:t>(Nov 2022) 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IEEE 802.1 is planning to have a motion at this plenary to send IEEE P802.1Qcj to SC 6 for information when the SA ballot starts</a:t>
            </a:r>
          </a:p>
          <a:p>
            <a:pPr lvl="1"/>
            <a:r>
              <a:rPr lang="en-US" dirty="0">
                <a:latin typeface="+mj-lt"/>
              </a:rPr>
              <a:t>(Dec 2022) D2.0 liaised for information (N17933)</a:t>
            </a:r>
            <a:endParaRPr lang="en-AU" dirty="0">
              <a:latin typeface="+mj-lt"/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(Nov 2023) Submitted; ballot closes 3 Feb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18143)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(Feb 2024) Passed: 6-0-13; one comment from China NB (N18215)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(Apr 2024) Comment responses sent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With IEEE 802.1Q-REV-2022 FDIS passed, ballot requested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>
                <a:effectLst/>
                <a:latin typeface="Arial" panose="020B0604020202020204" pitchFamily="34" charset="0"/>
              </a:rPr>
              <a:t>Timing and Synchronization for Time-Sensitive Applications Amendment: Inclusive Terminology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802.1ASdr passed its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1.2 liaised for information (N18119)</a:t>
            </a:r>
          </a:p>
          <a:p>
            <a:pPr lvl="1"/>
            <a:r>
              <a:rPr lang="en-AU" dirty="0">
                <a:latin typeface="+mj-lt"/>
              </a:rPr>
              <a:t>(Jan 2024) </a:t>
            </a:r>
            <a:r>
              <a:rPr lang="en-AU" dirty="0" err="1">
                <a:latin typeface="+mj-lt"/>
              </a:rPr>
              <a:t>RevCom</a:t>
            </a:r>
            <a:r>
              <a:rPr lang="en-AU" dirty="0">
                <a:latin typeface="+mj-lt"/>
              </a:rPr>
              <a:t> approval expected this month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>
                <a:latin typeface="+mj-lt"/>
              </a:rPr>
              <a:t>(Mar 2024) Submitted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>
                <a:latin typeface="+mj-lt"/>
              </a:rPr>
              <a:t>(May 2024) passed 9-0-9 without any comments (N18267)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23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802.1CS-2020/Cor-1 is in a 90-day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During March 2023 plenary, WG approved sending draft upon start of SA ballot.</a:t>
            </a:r>
          </a:p>
          <a:p>
            <a:pPr lvl="1"/>
            <a:r>
              <a:rPr lang="en-AU" dirty="0">
                <a:latin typeface="+mj-lt"/>
              </a:rPr>
              <a:t>(Oct 2023) Draft 2.0 liaised for information (N18124)</a:t>
            </a:r>
          </a:p>
          <a:p>
            <a:pPr lvl="1"/>
            <a:r>
              <a:rPr lang="en-AU" dirty="0">
                <a:latin typeface="+mj-lt"/>
              </a:rPr>
              <a:t>(Jan 2024) </a:t>
            </a:r>
            <a:r>
              <a:rPr lang="en-AU" dirty="0" err="1">
                <a:latin typeface="+mj-lt"/>
              </a:rPr>
              <a:t>RevCom</a:t>
            </a:r>
            <a:r>
              <a:rPr lang="en-AU" dirty="0">
                <a:latin typeface="+mj-lt"/>
              </a:rPr>
              <a:t> approval expected this month</a:t>
            </a:r>
          </a:p>
          <a:p>
            <a:pPr lvl="1"/>
            <a:r>
              <a:rPr lang="en-AU" dirty="0">
                <a:latin typeface="+mj-lt"/>
              </a:rPr>
              <a:t>(Apr 2024) Submitted for balloting</a:t>
            </a:r>
          </a:p>
          <a:p>
            <a:r>
              <a:rPr lang="en-US" dirty="0"/>
              <a:t>90-day </a:t>
            </a:r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(7 Aug 2024) Passed on a vote of 9/0/9 with no comments. (N 18282)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5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Quality of Service Provision by Network Systems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802.1DC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3.0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1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Hot Standby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802.1ASdm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(Jan 2023) No approved draft yet</a:t>
            </a:r>
          </a:p>
          <a:p>
            <a:pPr lvl="1"/>
            <a:r>
              <a:rPr lang="en-AU" dirty="0"/>
              <a:t>(Feb 2024) Submission: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91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Timing and Synchronization for Time-Sensitive Applications: YANG Data Model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802.1ASdn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18200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654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Configuration Enhancements for Time-Sensitive Networking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802.1Qdj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(Mar 2024) EC approved sending for ballot upon publication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26 October 2024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(Jul 2024) Pre-ballot requested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(27 Aug 2024) Ballot initiated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58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Data Models for the Credit-Based Shaper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802.1Qdx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No approved draft yet</a:t>
            </a:r>
          </a:p>
          <a:p>
            <a:pPr lvl="1"/>
            <a:r>
              <a:rPr lang="en-AU" dirty="0"/>
              <a:t>(Feb 2024) Sent for information: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in ballot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(Mar 2024) EC approved sending for ballot upon publication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(Sept 2024) Ballot opened; closes 27 Nov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18327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77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for the Multiple Spanning Tree Protocol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802.1Qdy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(Jul 2024) Motion to be made to send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Overview and Architecture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802-REVc waiting for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Motion approved to send for information upon SA ballot [probably May 2024]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0" indent="0"/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659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TSN Profile for Automotive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802.1DG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(Jul 2024) Awaiting start of SA ballot before sending for information</a:t>
            </a:r>
          </a:p>
          <a:p>
            <a:pPr lvl="1"/>
            <a:r>
              <a:rPr lang="en-AU" dirty="0">
                <a:latin typeface="+mj-lt"/>
              </a:rPr>
              <a:t>(Sept 2024)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106 standards through the PSDO adoption process, with 37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97551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 standard in the pipeline for adoption under the PSDO process and 7 awaiting submission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721039"/>
              </p:ext>
            </p:extLst>
          </p:nvPr>
        </p:nvGraphicFramePr>
        <p:xfrm>
          <a:off x="152400" y="1847466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Std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Apr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Jun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862035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282008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7841319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1259752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1202177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596363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191287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passed its 60-day pre-ballot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submitted</a:t>
            </a:r>
            <a:r>
              <a:rPr lang="en-AU" dirty="0">
                <a:solidFill>
                  <a:schemeClr val="accent2"/>
                </a:solidFill>
              </a:rPr>
              <a:t> Feb 2023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</a:t>
            </a:r>
            <a:r>
              <a:rPr lang="en-AU" dirty="0"/>
              <a:t>IEEE 802.3-REV was liaised for information (N17882)</a:t>
            </a:r>
          </a:p>
          <a:p>
            <a:pPr lvl="1"/>
            <a:r>
              <a:rPr lang="en-AU" dirty="0"/>
              <a:t>(Nov 2022) has the EC approved submission to PSDO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(Apr 2024) Summary N 18255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Passed on a vote of 7-1-11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China NB comments: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 integral security mechanism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IEEE negative </a:t>
            </a:r>
            <a:r>
              <a:rPr lang="en-US" sz="1200" dirty="0" err="1"/>
              <a:t>LoAs</a:t>
            </a:r>
            <a:r>
              <a:rPr lang="en-US" sz="1200" dirty="0"/>
              <a:t> should be disqualifying and prevent balloting under PSDO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Response to ballot comments </a:t>
            </a:r>
            <a:r>
              <a:rPr lang="en-US" sz="1400" dirty="0"/>
              <a:t>posted 26 June 24 (N18270)</a:t>
            </a:r>
            <a:endParaRPr lang="en-US" sz="1400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no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064787"/>
              </p:ext>
            </p:extLst>
          </p:nvPr>
        </p:nvGraphicFramePr>
        <p:xfrm>
          <a:off x="190500" y="1916677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FA661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17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809672"/>
              </p:ext>
            </p:extLst>
          </p:nvPr>
        </p:nvGraphicFramePr>
        <p:xfrm>
          <a:off x="152399" y="1524000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.4w-2020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8501938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.4y-2021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3544971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.4z-2020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646778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.4aa-2022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2323432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.3d-2017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91902759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.3e-2017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55285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.3f-2017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86995395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27 Nov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3410539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25312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.9-2021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7425308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Jul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4010099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0009434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71115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2151676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3056979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224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802.15.4-2020 5-month FDIS ballot closed in July 2024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6482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sz="1000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2"/>
            <a:r>
              <a:rPr lang="en-AU" dirty="0"/>
              <a:t>Ballot initiated 14 Sep 2023, closed 12 Nov 2023</a:t>
            </a:r>
          </a:p>
          <a:p>
            <a:pPr lvl="2"/>
            <a:r>
              <a:rPr lang="en-AU" dirty="0"/>
              <a:t>Passed on a vote of 10/0/9 (Y/N/A); no comments received.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18135)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365760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0" dirty="0"/>
              <a:t>(Jul 2024) Vote: 12/0/6 (Y/N/A) – Editorial comments received from the India NB (N18276)</a:t>
            </a:r>
          </a:p>
          <a:p>
            <a:pPr marL="365760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1600" b="0" dirty="0"/>
              <a:t>Published as ISO/IEC/IEEE 8802-15-4:2024</a:t>
            </a:r>
            <a:endParaRPr lang="en-AU" sz="1400" b="0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4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802.15.4-2024 will be sent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6482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Awaiting publication by IEEE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2"/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sz="1400" b="0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20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Extension to low-energy critical infrastructure monitoring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802.15.4w-2020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78951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Is it still planned that 802.15.4w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86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AES-256 encryption &amp; security extensions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802.15.4y-2021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07222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Feb 2024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(Nov 2023) EC approved submission of IEEE 802.15.4y for information</a:t>
            </a:r>
          </a:p>
          <a:p>
            <a:pPr lvl="2"/>
            <a:r>
              <a:rPr lang="en-US" dirty="0"/>
              <a:t>(Feb 2024)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86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Enhanced UWB PHYs &amp; associated ranging techniques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802.15.4z-2020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6"/>
                </a:solidFill>
                <a:ea typeface="+mj-ea"/>
                <a:cs typeface="+mj-cs"/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Dec 2022) LS sent notifying SC 6 of plan (N17927)</a:t>
            </a:r>
          </a:p>
          <a:p>
            <a:pPr lvl="3"/>
            <a:r>
              <a:rPr lang="en-US" dirty="0"/>
              <a:t>Is it still planned that 802.15.4z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8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Higher data rate extension to Smart Utility Network FSK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802.15.4aa-2022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Is it still planned that 802.15.4aa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911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100 Gb/s wireless switched point-to-point physical layer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802.15.3d-2017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695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High-rate close proximity point-to-point communications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802.15.3e-2017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76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Extending the PHY for </a:t>
            </a:r>
            <a:r>
              <a:rPr lang="en-US" sz="1600" dirty="0" err="1">
                <a:solidFill>
                  <a:schemeClr val="accent6"/>
                </a:solidFill>
              </a:rPr>
              <a:t>mmWave</a:t>
            </a:r>
            <a:r>
              <a:rPr lang="en-US" sz="1600" dirty="0">
                <a:solidFill>
                  <a:schemeClr val="accent6"/>
                </a:solidFill>
              </a:rPr>
              <a:t> to operate from 57.0 GHz to 71 GHz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802.15.3f-2017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657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 data rate wireless multi-media networks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802.15.3-2023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/>
              <a:t>(May 2023) IEEE 802.15.3 was to be on RevCom agenda for June 2023.</a:t>
            </a:r>
          </a:p>
          <a:p>
            <a:pPr lvl="1"/>
            <a:r>
              <a:rPr lang="en-US" dirty="0"/>
              <a:t>(Sept 2023) IEEE 802.15.3 is now on </a:t>
            </a:r>
            <a:r>
              <a:rPr lang="en-US" dirty="0" err="1"/>
              <a:t>RevCom</a:t>
            </a:r>
            <a:r>
              <a:rPr lang="en-US" dirty="0"/>
              <a:t> agenda for Sept 2023.</a:t>
            </a:r>
          </a:p>
          <a:p>
            <a:pPr lvl="1"/>
            <a:r>
              <a:rPr lang="en-US" dirty="0"/>
              <a:t>(Nov 2023) EC approved submission for information</a:t>
            </a:r>
          </a:p>
          <a:p>
            <a:pPr lvl="1"/>
            <a:r>
              <a:rPr lang="en-US" dirty="0"/>
              <a:t>(Mar 2024) Submitted N 18244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in ballot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(June 2024) LMSC authorized submission for balloting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(Sept 2024) Ballot opened; closes 27 Nov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18326</a:t>
            </a:r>
            <a:r>
              <a:rPr lang="en-AU" b="0" dirty="0"/>
              <a:t>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29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Short-range optical wireless communications </a:t>
            </a:r>
            <a:br>
              <a:rPr lang="en-AU" sz="16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802.15.7-2018 has been submitted into the PSDO process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submitted [date unclear]</a:t>
            </a:r>
          </a:p>
          <a:p>
            <a:pPr lvl="1"/>
            <a:r>
              <a:rPr lang="en-AU" dirty="0"/>
              <a:t>(Sept 2022) Plan is to submit to PSDO ASAP</a:t>
            </a:r>
          </a:p>
          <a:p>
            <a:pPr lvl="2"/>
            <a:r>
              <a:rPr lang="en-US" dirty="0"/>
              <a:t>(Dec 2022) A LS was sent specifying plan (N17929)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closed 23 July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9/1/7 with 1 comment from the China NB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480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>
                <a:solidFill>
                  <a:schemeClr val="accent6"/>
                </a:solidFill>
              </a:rPr>
              <a:t>Higher rate, longer range optical camera communications</a:t>
            </a:r>
            <a:br>
              <a:rPr lang="en-AU" sz="2400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IEEE 802.15.7a will be submitted into the PSDO process when ready</a:t>
            </a:r>
            <a:br>
              <a:rPr lang="en-AU">
                <a:solidFill>
                  <a:schemeClr val="accent6"/>
                </a:solidFill>
              </a:rPr>
            </a:b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802.15.7a LB starts soon so is not ready for submission</a:t>
            </a:r>
          </a:p>
          <a:p>
            <a:pPr lvl="1"/>
            <a:r>
              <a:rPr lang="en-AU" dirty="0"/>
              <a:t>(Jun 2024) D7 should have been sent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148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Transport of key management protocol (KMP) datagrams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802.15.9-2021 passed its 60-day pre-ballot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(Dec 2022) A LS statement (N17928) was sent outlining a plan to submit IEEE 802.15.9-2021 for information soon, with a PSDO submission later in the year</a:t>
            </a:r>
          </a:p>
          <a:p>
            <a:pPr lvl="1"/>
            <a:r>
              <a:rPr lang="en-US" dirty="0"/>
              <a:t>(Jan 2023) Staff sent the document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184150" lvl="2" indent="0">
              <a:buNone/>
            </a:pPr>
            <a:r>
              <a:rPr lang="en-AU" dirty="0"/>
              <a:t>- Formally submitted on 22-Aug-2023</a:t>
            </a:r>
          </a:p>
          <a:p>
            <a:pPr marL="184150" lvl="2" indent="0">
              <a:buNone/>
            </a:pPr>
            <a:r>
              <a:rPr lang="en-AU" dirty="0"/>
              <a:t>- Ballot initiated 14 Sep 2023, closed 12 Nov 2023</a:t>
            </a:r>
          </a:p>
          <a:p>
            <a:pPr marL="184150" lvl="2" indent="0">
              <a:buNone/>
            </a:pPr>
            <a:r>
              <a:rPr lang="en-AU" dirty="0"/>
              <a:t>- Passed on a vote of 9/1/9 (Y/N/A); one comment received from China NB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18137</a:t>
            </a:r>
            <a:r>
              <a:rPr lang="en-AU" dirty="0"/>
              <a:t>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in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sz="1600" b="0" dirty="0"/>
              <a:t>Opened 21 Jun 24, closes 8 Nov 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126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Multi Gigabit/sec Optical Wireless Communication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802.15.13 will be submitted into the PSDO process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(Sep 2022) In SA ballot now –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802.15.13 will probably be submitted for information purposes after it firms up a bit more during the SA ballot process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(Jan 2023) Approved by RevCom, should be published as IEEE 802.15.13-2023.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(Sep 2024) Submitted for information (N18324)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56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Body Area Networking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There is no need to submit IEEE 802.15.6-2012 for ratification as ISO/IEC/IEEE standard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revision is in process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/>
                        <a:t>802.1AX/Cor1 </a:t>
                      </a:r>
                      <a:endParaRPr lang="en-AU" sz="1600" b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802.21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226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solidFill>
                  <a:schemeClr val="accent6"/>
                </a:solidFill>
              </a:rPr>
              <a:t>IEEE 802.22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8152789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297973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4069554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68450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623186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4877585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.1AS/Cor-1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153475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2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0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651638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940376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445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5754</Words>
  <Application>Microsoft Macintosh PowerPoint</Application>
  <PresentationFormat>On-screen Show (4:3)</PresentationFormat>
  <Paragraphs>1297</Paragraphs>
  <Slides>62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Arial</vt:lpstr>
      <vt:lpstr>Calibri</vt:lpstr>
      <vt:lpstr>Helvetica</vt:lpstr>
      <vt:lpstr>Times New Roman</vt:lpstr>
      <vt:lpstr>802-11-Submission</vt:lpstr>
      <vt:lpstr>IEEE 802 status report to ISO/IEC JTC 1/SC 6 for the hybrid SC 6 meeting in October 2024</vt:lpstr>
      <vt:lpstr>This report from IEEE 802 summarises issues of mutual interest to SC 6</vt:lpstr>
      <vt:lpstr>Summary of IEEE 802 standards administered through the PSDO process</vt:lpstr>
      <vt:lpstr>IEEE 802 has sent 106 standards through the PSDO adoption process, with 37 in-process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802.11 WG has sent 12 standards completely through the PSDO adoption process</vt:lpstr>
      <vt:lpstr>IEEE 802.11 WG has sent 12 standards completely through the PSDO adoption process</vt:lpstr>
      <vt:lpstr>IEEE 802.15 WG has sent 4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four standards completely through the PSDO adoption process</vt:lpstr>
      <vt:lpstr>IEEE 802 continues to notify SC 6 of various new projects</vt:lpstr>
      <vt:lpstr>IEEE 802.1 has 15 standards in the pipeline for adoption under the PSDO</vt:lpstr>
      <vt:lpstr>IEEE 802.1 has 15 standards in the pipeline for adoption under the PSDO</vt:lpstr>
      <vt:lpstr>Systematic review of ISO versions of IEEE 802.1 standards</vt:lpstr>
      <vt:lpstr>Bridges &amp; Bridged Networks IEEE 802.1Q-REV-2022 passed FDIS ballot</vt:lpstr>
      <vt:lpstr>Bridges &amp; Bridged Networks: Congestion Isolation IEEE 802.1Qcz passed 60-day pre-ballot in Nov 2023</vt:lpstr>
      <vt:lpstr>MAC Privacy Protection IEEE 802.1AEdk D2.1 passed 60-day pre-ballot in Nov 2023</vt:lpstr>
      <vt:lpstr>YANG Data Model for Ethertypes IEEE 802f passed its 60-day pre-ballot </vt:lpstr>
      <vt:lpstr>YANG Data Models for Scheduled Traffic, Frame Preemption, Per-Stream Filtering &amp; Policing IEEE 802.1Qcw passed its 60-day pre-ballot</vt:lpstr>
      <vt:lpstr>Automatic Attachment to Provider Backbone Bridging (PBB) services IEEE 802.1Qcj passed its 60-day pre-ballot</vt:lpstr>
      <vt:lpstr>Timing and Synchronization for Time-Sensitive Applications Amendment: Inclusive Terminology IEEE 802.1ASdr passed its 60-day pre-ballot</vt:lpstr>
      <vt:lpstr>Automatic Attachment to Provider Backbone Bridging (PBB) services IEEE 802.1CS-2020/Cor-1 is in a 90-day ballot</vt:lpstr>
      <vt:lpstr>Quality of Service Provision by Network Systems IEEE 802.1DC was liaised for information</vt:lpstr>
      <vt:lpstr>Hot Standby IEEE 802.1ASdm was liaised for information</vt:lpstr>
      <vt:lpstr>Timing and Synchronization for Time-Sensitive Applications: YANG Data Model IEEE 802.1ASdn was liaised for information</vt:lpstr>
      <vt:lpstr>Configuration Enhancements for Time-Sensitive Networking IEEE 802.1Qdj was liaised for information</vt:lpstr>
      <vt:lpstr>YANG Data Models for the Credit-Based Shaper  IEEE 802.1Qdx was liaised for information</vt:lpstr>
      <vt:lpstr>YANG for the Multiple Spanning Tree Protocol  IEEE 802.1Qdy will be liaised when appropriate</vt:lpstr>
      <vt:lpstr>Overview and Architecture IEEE 802-REVc waiting for 60-day pre-ballot</vt:lpstr>
      <vt:lpstr>TSN Profile for Automotive IEEE 802.1DG has been liaised for information</vt:lpstr>
      <vt:lpstr>IEEE 802.3 has 1 standard in the pipeline for adoption under the PSDO process and 7 awaiting submission</vt:lpstr>
      <vt:lpstr>IEEE 802.3-REV passed its 60-day pre-ballot</vt:lpstr>
      <vt:lpstr>IEEE 802.11 has no standards in the pipeline for adoption under the PSDO</vt:lpstr>
      <vt:lpstr>IEEE 802.15 WG has 14 standards in the pipeline for adoption under the PSDO</vt:lpstr>
      <vt:lpstr>IEEE 802.15 WG has 14 standards in the pipeline for adoption under the PSDO</vt:lpstr>
      <vt:lpstr>Low-rate wireless networks  IEEE 802.15.4-2020 5-month FDIS ballot closed in July 2024</vt:lpstr>
      <vt:lpstr>Low-rate wireless networks  IEEE 802.15.4-2024 will be sent for information</vt:lpstr>
      <vt:lpstr>Extension to low-energy critical infrastructure monitoring PHY IEEE 802.15.4w-2020 has been liaised for information</vt:lpstr>
      <vt:lpstr>AES-256 encryption &amp; security extensions IEEE 802.15.4y-2021 was liaised for information</vt:lpstr>
      <vt:lpstr>Enhanced UWB PHYs &amp; associated ranging techniques IEEE 802.15.4z-2020 has been liaised for information</vt:lpstr>
      <vt:lpstr>Higher data rate extension to Smart Utility Network FSK PHY IEEE 802.15.4aa-2022 has been liaised for information</vt:lpstr>
      <vt:lpstr>100 Gb/s wireless switched point-to-point physical layer IEEE 802.15.3d-2017 has been liaised for information </vt:lpstr>
      <vt:lpstr>High-rate close proximity point-to-point communications  IEEE 802.15.3e-2017 has been liaised for information </vt:lpstr>
      <vt:lpstr>Extending the PHY for mmWave to operate from 57.0 GHz to 71 GHz IEEE 802.15.3f-2017 has been liaised for information </vt:lpstr>
      <vt:lpstr>High data rate wireless multi-media networks IEEE 802.15.3-2023</vt:lpstr>
      <vt:lpstr>Short-range optical wireless communications  IEEE 802.15.7-2018 has been submitted into the PSDO process </vt:lpstr>
      <vt:lpstr>Higher rate, longer range optical camera communications IEEE 802.15.7a will be submitted into the PSDO process when ready </vt:lpstr>
      <vt:lpstr>Transport of key management protocol (KMP) datagrams  IEEE 802.15.9-2021 passed its 60-day pre-ballot </vt:lpstr>
      <vt:lpstr>Multi Gigabit/sec Optical Wireless Communication IEEE 802.15.13 will be submitted into the PSDO process </vt:lpstr>
      <vt:lpstr>Body Area Networking There is no need to submit IEEE 802.15.6-2012 for ratification as ISO/IEC/IEEE standard</vt:lpstr>
      <vt:lpstr>IEEE 802.19 has not yet considered submissions to the PSDO process</vt:lpstr>
      <vt:lpstr>IEEE 802.21 has no standard  in the pipeline for adoption under the PSDO</vt:lpstr>
      <vt:lpstr>IEEE 802.22 has no standard  in the pipeline for adoption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2024-10-05T08:26:13Z</dcterms:modified>
</cp:coreProperties>
</file>