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3"/>
  </p:notesMasterIdLst>
  <p:handoutMasterIdLst>
    <p:handoutMasterId r:id="rId24"/>
  </p:handoutMasterIdLst>
  <p:sldIdLst>
    <p:sldId id="256" r:id="rId5"/>
    <p:sldId id="257" r:id="rId6"/>
    <p:sldId id="546" r:id="rId7"/>
    <p:sldId id="258" r:id="rId8"/>
    <p:sldId id="260" r:id="rId9"/>
    <p:sldId id="261" r:id="rId10"/>
    <p:sldId id="263" r:id="rId11"/>
    <p:sldId id="551" r:id="rId12"/>
    <p:sldId id="549" r:id="rId13"/>
    <p:sldId id="550" r:id="rId14"/>
    <p:sldId id="548" r:id="rId15"/>
    <p:sldId id="262" r:id="rId16"/>
    <p:sldId id="553" r:id="rId17"/>
    <p:sldId id="266" r:id="rId18"/>
    <p:sldId id="264" r:id="rId19"/>
    <p:sldId id="268" r:id="rId20"/>
    <p:sldId id="267" r:id="rId21"/>
    <p:sldId id="552" r:id="rId22"/>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Kobe Interim Proposal" id="{942DF32E-C4DB-4B23-A515-A18105EAC902}">
          <p14:sldIdLst>
            <p14:sldId id="256"/>
            <p14:sldId id="257"/>
            <p14:sldId id="546"/>
            <p14:sldId id="258"/>
            <p14:sldId id="260"/>
            <p14:sldId id="261"/>
            <p14:sldId id="263"/>
            <p14:sldId id="551"/>
            <p14:sldId id="549"/>
            <p14:sldId id="550"/>
            <p14:sldId id="548"/>
            <p14:sldId id="262"/>
            <p14:sldId id="553"/>
            <p14:sldId id="266"/>
            <p14:sldId id="264"/>
            <p14:sldId id="268"/>
            <p14:sldId id="267"/>
            <p14:sldId id="55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autoAdjust="0"/>
    <p:restoredTop sz="95694" autoAdjust="0"/>
  </p:normalViewPr>
  <p:slideViewPr>
    <p:cSldViewPr>
      <p:cViewPr varScale="1">
        <p:scale>
          <a:sx n="113" d="100"/>
          <a:sy n="113" d="100"/>
        </p:scale>
        <p:origin x="1080" y="184"/>
      </p:cViewPr>
      <p:guideLst>
        <p:guide orient="horz" pos="2160"/>
        <p:guide pos="3840"/>
      </p:guideLst>
    </p:cSldViewPr>
  </p:slideViewPr>
  <p:outlineViewPr>
    <p:cViewPr varScale="1">
      <p:scale>
        <a:sx n="170" d="200"/>
        <a:sy n="170" d="200"/>
      </p:scale>
      <p:origin x="0" y="-130266"/>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2" d="100"/>
          <a:sy n="82" d="100"/>
        </p:scale>
        <p:origin x="235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 EC-24/0213r5</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ltLang="ja-JP"/>
              <a:t>January</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Hiroshi Mano (Koden-TI)</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 EC-24/0213r5</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ltLang="ja-JP"/>
              <a:t>January</a:t>
            </a:r>
            <a:endParaRPr lang="en-US"/>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Hiroshi Mano (Koden-TI)</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EC-24/0213r5</a:t>
            </a:r>
          </a:p>
        </p:txBody>
      </p:sp>
      <p:sp>
        <p:nvSpPr>
          <p:cNvPr id="5" name="Rectangle 3"/>
          <p:cNvSpPr>
            <a:spLocks noGrp="1" noChangeArrowheads="1"/>
          </p:cNvSpPr>
          <p:nvPr>
            <p:ph type="dt"/>
          </p:nvPr>
        </p:nvSpPr>
        <p:spPr>
          <a:ln/>
        </p:spPr>
        <p:txBody>
          <a:bodyPr/>
          <a:lstStyle/>
          <a:p>
            <a:r>
              <a:rPr lang="en-US" altLang="ja-JP"/>
              <a:t>January</a:t>
            </a:r>
            <a:endParaRPr lang="en-US"/>
          </a:p>
        </p:txBody>
      </p:sp>
      <p:sp>
        <p:nvSpPr>
          <p:cNvPr id="6" name="Rectangle 6"/>
          <p:cNvSpPr>
            <a:spLocks noGrp="1" noChangeArrowheads="1"/>
          </p:cNvSpPr>
          <p:nvPr>
            <p:ph type="ftr"/>
          </p:nvPr>
        </p:nvSpPr>
        <p:spPr>
          <a:ln/>
        </p:spPr>
        <p:txBody>
          <a:bodyPr/>
          <a:lstStyle/>
          <a:p>
            <a:r>
              <a:rPr lang="en-US"/>
              <a:t>Hiroshi Mano (Koden-TI)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EC-24/0213r5</a:t>
            </a:r>
          </a:p>
        </p:txBody>
      </p:sp>
      <p:sp>
        <p:nvSpPr>
          <p:cNvPr id="5" name="Rectangle 3"/>
          <p:cNvSpPr>
            <a:spLocks noGrp="1" noChangeArrowheads="1"/>
          </p:cNvSpPr>
          <p:nvPr>
            <p:ph type="dt"/>
          </p:nvPr>
        </p:nvSpPr>
        <p:spPr>
          <a:ln/>
        </p:spPr>
        <p:txBody>
          <a:bodyPr/>
          <a:lstStyle/>
          <a:p>
            <a:r>
              <a:rPr lang="en-US" altLang="ja-JP"/>
              <a:t>January</a:t>
            </a:r>
            <a:endParaRPr lang="en-US"/>
          </a:p>
        </p:txBody>
      </p:sp>
      <p:sp>
        <p:nvSpPr>
          <p:cNvPr id="6" name="Rectangle 6"/>
          <p:cNvSpPr>
            <a:spLocks noGrp="1" noChangeArrowheads="1"/>
          </p:cNvSpPr>
          <p:nvPr>
            <p:ph type="ftr"/>
          </p:nvPr>
        </p:nvSpPr>
        <p:spPr>
          <a:ln/>
        </p:spPr>
        <p:txBody>
          <a:bodyPr/>
          <a:lstStyle/>
          <a:p>
            <a:r>
              <a:rPr lang="en-US"/>
              <a:t>Hiroshi Mano (Koden-TI)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FB3ACC4-B1B2-9B4E-BDBF-4FAA4A2378BD}" type="slidenum">
              <a:rPr kumimoji="1" lang="ja-JP" altLang="en-US" smtClean="0"/>
              <a:t>5</a:t>
            </a:fld>
            <a:endParaRPr kumimoji="1" lang="ja-JP" altLang="en-US"/>
          </a:p>
        </p:txBody>
      </p:sp>
    </p:spTree>
    <p:extLst>
      <p:ext uri="{BB962C8B-B14F-4D97-AF65-F5344CB8AC3E}">
        <p14:creationId xmlns:p14="http://schemas.microsoft.com/office/powerpoint/2010/main" val="1360630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a:p>
        </p:txBody>
      </p:sp>
      <p:sp>
        <p:nvSpPr>
          <p:cNvPr id="4" name="スライド番号プレースホルダー 3"/>
          <p:cNvSpPr>
            <a:spLocks noGrp="1"/>
          </p:cNvSpPr>
          <p:nvPr>
            <p:ph type="sldNum" sz="quarter" idx="5"/>
          </p:nvPr>
        </p:nvSpPr>
        <p:spPr/>
        <p:txBody>
          <a:bodyPr/>
          <a:lstStyle/>
          <a:p>
            <a:fld id="{0FB3ACC4-B1B2-9B4E-BDBF-4FAA4A2378BD}" type="slidenum">
              <a:rPr kumimoji="1" lang="ja-JP" altLang="en-US" smtClean="0"/>
              <a:t>7</a:t>
            </a:fld>
            <a:endParaRPr kumimoji="1" lang="ja-JP" altLang="en-US"/>
          </a:p>
        </p:txBody>
      </p:sp>
    </p:spTree>
    <p:extLst>
      <p:ext uri="{BB962C8B-B14F-4D97-AF65-F5344CB8AC3E}">
        <p14:creationId xmlns:p14="http://schemas.microsoft.com/office/powerpoint/2010/main" val="47457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2289CC0E-FACE-E649-8079-97D76EB01CAD}" type="slidenum">
              <a:rPr kumimoji="1" lang="ja-JP" altLang="en-US" smtClean="0"/>
              <a:t>12</a:t>
            </a:fld>
            <a:endParaRPr kumimoji="1" lang="ja-JP" altLang="en-US"/>
          </a:p>
        </p:txBody>
      </p:sp>
    </p:spTree>
    <p:extLst>
      <p:ext uri="{BB962C8B-B14F-4D97-AF65-F5344CB8AC3E}">
        <p14:creationId xmlns:p14="http://schemas.microsoft.com/office/powerpoint/2010/main" val="3319919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b="0" i="0" dirty="0">
                <a:solidFill>
                  <a:srgbClr val="000000"/>
                </a:solidFill>
                <a:effectLst/>
                <a:latin typeface="Times New Roman" panose="02020603050405020304" pitchFamily="18" charset="0"/>
              </a:rPr>
              <a:t>From 802 WCSC Ops Man 2.5: All decisions related to or affecting the Joint Treasury shall be delegated to the Executive Committee of the Joint Treasury. Examples of such decisions include approval to spend funds and venue selection.</a:t>
            </a:r>
            <a:endParaRPr lang="en-US" dirty="0"/>
          </a:p>
          <a:p>
            <a:endParaRPr lang="en-US" dirty="0"/>
          </a:p>
        </p:txBody>
      </p:sp>
      <p:sp>
        <p:nvSpPr>
          <p:cNvPr id="4" name="Header Placeholder 3"/>
          <p:cNvSpPr>
            <a:spLocks noGrp="1"/>
          </p:cNvSpPr>
          <p:nvPr>
            <p:ph type="hdr"/>
          </p:nvPr>
        </p:nvSpPr>
        <p:spPr/>
        <p:txBody>
          <a:bodyPr/>
          <a:lstStyle/>
          <a:p>
            <a:r>
              <a:rPr lang="en-US"/>
              <a:t>doc.: IEEE 802 EC-24/0213r5</a:t>
            </a:r>
          </a:p>
        </p:txBody>
      </p:sp>
      <p:sp>
        <p:nvSpPr>
          <p:cNvPr id="5" name="Date Placeholder 4"/>
          <p:cNvSpPr>
            <a:spLocks noGrp="1"/>
          </p:cNvSpPr>
          <p:nvPr>
            <p:ph type="dt"/>
          </p:nvPr>
        </p:nvSpPr>
        <p:spPr/>
        <p:txBody>
          <a:bodyPr/>
          <a:lstStyle/>
          <a:p>
            <a:r>
              <a:rPr lang="en-US" altLang="ja-JP"/>
              <a:t>January</a:t>
            </a:r>
            <a:endParaRPr lang="en-US"/>
          </a:p>
        </p:txBody>
      </p:sp>
      <p:sp>
        <p:nvSpPr>
          <p:cNvPr id="6" name="Footer Placeholder 5"/>
          <p:cNvSpPr>
            <a:spLocks noGrp="1"/>
          </p:cNvSpPr>
          <p:nvPr>
            <p:ph type="ftr"/>
          </p:nvPr>
        </p:nvSpPr>
        <p:spPr/>
        <p:txBody>
          <a:bodyPr/>
          <a:lstStyle/>
          <a:p>
            <a:r>
              <a:rPr lang="en-US"/>
              <a:t>Hiroshi Mano (Koden-TI)</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17</a:t>
            </a:fld>
            <a:endParaRPr lang="en-US"/>
          </a:p>
        </p:txBody>
      </p:sp>
    </p:spTree>
    <p:extLst>
      <p:ext uri="{BB962C8B-B14F-4D97-AF65-F5344CB8AC3E}">
        <p14:creationId xmlns:p14="http://schemas.microsoft.com/office/powerpoint/2010/main" val="2054933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8" name="日付プレースホルダー 7">
            <a:extLst>
              <a:ext uri="{FF2B5EF4-FFF2-40B4-BE49-F238E27FC236}">
                <a16:creationId xmlns:a16="http://schemas.microsoft.com/office/drawing/2014/main" id="{18085128-A4F2-66BE-3937-2E1DE5F26903}"/>
              </a:ext>
            </a:extLst>
          </p:cNvPr>
          <p:cNvSpPr>
            <a:spLocks noGrp="1"/>
          </p:cNvSpPr>
          <p:nvPr>
            <p:ph type="dt" idx="10"/>
          </p:nvPr>
        </p:nvSpPr>
        <p:spPr/>
        <p:txBody>
          <a:bodyPr/>
          <a:lstStyle/>
          <a:p>
            <a:r>
              <a:rPr lang="en-US" altLang="ja-JP"/>
              <a:t>Submission</a:t>
            </a:r>
            <a:endParaRPr lang="en-GB" dirty="0"/>
          </a:p>
        </p:txBody>
      </p:sp>
      <p:sp>
        <p:nvSpPr>
          <p:cNvPr id="9" name="フッター プレースホルダー 8">
            <a:extLst>
              <a:ext uri="{FF2B5EF4-FFF2-40B4-BE49-F238E27FC236}">
                <a16:creationId xmlns:a16="http://schemas.microsoft.com/office/drawing/2014/main" id="{193A60A0-6320-AA45-5519-C34BC36FF9CD}"/>
              </a:ext>
            </a:extLst>
          </p:cNvPr>
          <p:cNvSpPr>
            <a:spLocks noGrp="1"/>
          </p:cNvSpPr>
          <p:nvPr>
            <p:ph type="ftr" idx="11"/>
          </p:nvPr>
        </p:nvSpPr>
        <p:spPr/>
        <p:txBody>
          <a:bodyPr/>
          <a:lstStyle/>
          <a:p>
            <a:r>
              <a:rPr lang="en-GB"/>
              <a:t>Hiroshi Mano (Koden TI)</a:t>
            </a:r>
            <a:endParaRPr lang="en-GB" dirty="0"/>
          </a:p>
        </p:txBody>
      </p:sp>
      <p:sp>
        <p:nvSpPr>
          <p:cNvPr id="10" name="スライド番号プレースホルダー 9">
            <a:extLst>
              <a:ext uri="{FF2B5EF4-FFF2-40B4-BE49-F238E27FC236}">
                <a16:creationId xmlns:a16="http://schemas.microsoft.com/office/drawing/2014/main" id="{744DAEA3-B70F-39B7-E5BC-AACA5D47D09E}"/>
              </a:ext>
            </a:extLst>
          </p:cNvPr>
          <p:cNvSpPr>
            <a:spLocks noGrp="1"/>
          </p:cNvSpPr>
          <p:nvPr>
            <p:ph type="sldNum" idx="12"/>
          </p:nvPr>
        </p:nvSpPr>
        <p:spPr/>
        <p:txBody>
          <a:bodyPr/>
          <a:lstStyle/>
          <a:p>
            <a:r>
              <a:rPr lang="en-GB"/>
              <a:t>Slide </a:t>
            </a:r>
            <a:fld id="{D09C756B-EB39-4236-ADBB-73052B179AE4}" type="slidenum">
              <a:rPr lang="en-GB" smtClean="0"/>
              <a:pPr/>
              <a:t>‹#›</a:t>
            </a:fld>
            <a:endParaRPr lang="en-GB"/>
          </a:p>
        </p:txBody>
      </p:sp>
      <p:sp>
        <p:nvSpPr>
          <p:cNvPr id="11" name="タイトル 10">
            <a:extLst>
              <a:ext uri="{FF2B5EF4-FFF2-40B4-BE49-F238E27FC236}">
                <a16:creationId xmlns:a16="http://schemas.microsoft.com/office/drawing/2014/main" id="{1CE73499-440C-D2E3-47C6-80FB8D9EA058}"/>
              </a:ext>
            </a:extLst>
          </p:cNvPr>
          <p:cNvSpPr>
            <a:spLocks noGrp="1"/>
          </p:cNvSpPr>
          <p:nvPr>
            <p:ph type="title"/>
          </p:nvPr>
        </p:nvSpPr>
        <p:spPr/>
        <p:txBody>
          <a:bodyPr/>
          <a:lstStyle/>
          <a:p>
            <a:r>
              <a:rPr kumimoji="1" lang="ja-JP" altLang="en-US"/>
              <a:t>マスター タイトルの書式設定</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810C88D3-CF99-2791-27F6-F4835B2F3A6E}"/>
              </a:ext>
            </a:extLst>
          </p:cNvPr>
          <p:cNvSpPr>
            <a:spLocks noGrp="1"/>
          </p:cNvSpPr>
          <p:nvPr>
            <p:ph type="title"/>
          </p:nvPr>
        </p:nvSpPr>
        <p:spPr/>
        <p:txBody>
          <a:bodyPr/>
          <a:lstStyle/>
          <a:p>
            <a:r>
              <a:rPr kumimoji="1" lang="ja-JP" altLang="en-US"/>
              <a:t>マスター タイトルの書式設定</a:t>
            </a:r>
          </a:p>
        </p:txBody>
      </p:sp>
      <p:sp>
        <p:nvSpPr>
          <p:cNvPr id="7" name="日付プレースホルダー 6">
            <a:extLst>
              <a:ext uri="{FF2B5EF4-FFF2-40B4-BE49-F238E27FC236}">
                <a16:creationId xmlns:a16="http://schemas.microsoft.com/office/drawing/2014/main" id="{4EFF8DED-D57C-AEA8-6920-FC4609E41955}"/>
              </a:ext>
            </a:extLst>
          </p:cNvPr>
          <p:cNvSpPr>
            <a:spLocks noGrp="1"/>
          </p:cNvSpPr>
          <p:nvPr>
            <p:ph type="dt" idx="10"/>
          </p:nvPr>
        </p:nvSpPr>
        <p:spPr/>
        <p:txBody>
          <a:bodyPr/>
          <a:lstStyle/>
          <a:p>
            <a:r>
              <a:rPr lang="en-US" altLang="ja-JP"/>
              <a:t>Submission</a:t>
            </a:r>
            <a:endParaRPr lang="en-GB" dirty="0"/>
          </a:p>
        </p:txBody>
      </p:sp>
      <p:sp>
        <p:nvSpPr>
          <p:cNvPr id="8" name="フッター プレースホルダー 7">
            <a:extLst>
              <a:ext uri="{FF2B5EF4-FFF2-40B4-BE49-F238E27FC236}">
                <a16:creationId xmlns:a16="http://schemas.microsoft.com/office/drawing/2014/main" id="{331FFDF9-E015-568D-82FF-7E480C9691A5}"/>
              </a:ext>
            </a:extLst>
          </p:cNvPr>
          <p:cNvSpPr>
            <a:spLocks noGrp="1"/>
          </p:cNvSpPr>
          <p:nvPr>
            <p:ph type="ftr" idx="11"/>
          </p:nvPr>
        </p:nvSpPr>
        <p:spPr/>
        <p:txBody>
          <a:bodyPr/>
          <a:lstStyle/>
          <a:p>
            <a:r>
              <a:rPr lang="en-GB"/>
              <a:t>Hiroshi Mano (Koden TI)</a:t>
            </a:r>
            <a:endParaRPr lang="en-GB" dirty="0"/>
          </a:p>
        </p:txBody>
      </p:sp>
      <p:sp>
        <p:nvSpPr>
          <p:cNvPr id="9" name="スライド番号プレースホルダー 8">
            <a:extLst>
              <a:ext uri="{FF2B5EF4-FFF2-40B4-BE49-F238E27FC236}">
                <a16:creationId xmlns:a16="http://schemas.microsoft.com/office/drawing/2014/main" id="{7E7804FD-0345-2655-9C60-F2598F30BF75}"/>
              </a:ext>
            </a:extLst>
          </p:cNvPr>
          <p:cNvSpPr>
            <a:spLocks noGrp="1"/>
          </p:cNvSpPr>
          <p:nvPr>
            <p:ph type="sldNum" idx="12"/>
          </p:nvPr>
        </p:nvSpPr>
        <p:spPr/>
        <p:txBody>
          <a:bodyPr/>
          <a:lstStyle/>
          <a:p>
            <a:r>
              <a:rPr lang="en-GB"/>
              <a:t>Slide </a:t>
            </a:r>
            <a:fld id="{D09C756B-EB39-4236-ADBB-73052B179AE4}" type="slidenum">
              <a:rPr lang="en-GB" smtClean="0"/>
              <a:pPr/>
              <a:t>‹#›</a:t>
            </a:fld>
            <a:endParaRPr lang="en-GB"/>
          </a:p>
        </p:txBody>
      </p:sp>
    </p:spTree>
    <p:extLst>
      <p:ext uri="{BB962C8B-B14F-4D97-AF65-F5344CB8AC3E}">
        <p14:creationId xmlns:p14="http://schemas.microsoft.com/office/powerpoint/2010/main" val="1966157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A4DD86CD-30FD-A1A8-D3C5-81582193EAD8}"/>
              </a:ext>
            </a:extLst>
          </p:cNvPr>
          <p:cNvSpPr txBox="1">
            <a:spLocks noChangeArrowheads="1"/>
          </p:cNvSpPr>
          <p:nvPr userDrawn="1"/>
        </p:nvSpPr>
        <p:spPr bwMode="auto">
          <a:xfrm>
            <a:off x="934657" y="6474473"/>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dirty="0"/>
              <a:t>Submission</a:t>
            </a:r>
            <a:endParaRPr lang="en-GB" dirty="0"/>
          </a:p>
        </p:txBody>
      </p:sp>
      <p:sp>
        <p:nvSpPr>
          <p:cNvPr id="14" name="日付プレースホルダー 13">
            <a:extLst>
              <a:ext uri="{FF2B5EF4-FFF2-40B4-BE49-F238E27FC236}">
                <a16:creationId xmlns:a16="http://schemas.microsoft.com/office/drawing/2014/main" id="{F8B98321-B00F-3D37-E12B-331A35E24A2A}"/>
              </a:ext>
            </a:extLst>
          </p:cNvPr>
          <p:cNvSpPr>
            <a:spLocks noGrp="1"/>
          </p:cNvSpPr>
          <p:nvPr>
            <p:ph type="dt" idx="10"/>
          </p:nvPr>
        </p:nvSpPr>
        <p:spPr/>
        <p:txBody>
          <a:bodyPr/>
          <a:lstStyle/>
          <a:p>
            <a:r>
              <a:rPr lang="en-US" altLang="ja-JP"/>
              <a:t>Submission</a:t>
            </a:r>
            <a:endParaRPr lang="en-GB" dirty="0"/>
          </a:p>
        </p:txBody>
      </p:sp>
      <p:sp>
        <p:nvSpPr>
          <p:cNvPr id="15" name="フッター プレースホルダー 14">
            <a:extLst>
              <a:ext uri="{FF2B5EF4-FFF2-40B4-BE49-F238E27FC236}">
                <a16:creationId xmlns:a16="http://schemas.microsoft.com/office/drawing/2014/main" id="{EFFA92D4-6063-56EE-D56D-F61D82F599FE}"/>
              </a:ext>
            </a:extLst>
          </p:cNvPr>
          <p:cNvSpPr>
            <a:spLocks noGrp="1"/>
          </p:cNvSpPr>
          <p:nvPr>
            <p:ph type="ftr" idx="11"/>
          </p:nvPr>
        </p:nvSpPr>
        <p:spPr/>
        <p:txBody>
          <a:bodyPr/>
          <a:lstStyle/>
          <a:p>
            <a:r>
              <a:rPr lang="en-GB"/>
              <a:t>Hiroshi Mano (Koden TI)</a:t>
            </a:r>
            <a:endParaRPr lang="en-GB" dirty="0"/>
          </a:p>
        </p:txBody>
      </p:sp>
      <p:sp>
        <p:nvSpPr>
          <p:cNvPr id="16" name="スライド番号プレースホルダー 15">
            <a:extLst>
              <a:ext uri="{FF2B5EF4-FFF2-40B4-BE49-F238E27FC236}">
                <a16:creationId xmlns:a16="http://schemas.microsoft.com/office/drawing/2014/main" id="{B864825A-0DEB-85D3-0DAC-934ED8341E72}"/>
              </a:ext>
            </a:extLst>
          </p:cNvPr>
          <p:cNvSpPr>
            <a:spLocks noGrp="1"/>
          </p:cNvSpPr>
          <p:nvPr>
            <p:ph type="sldNum" idx="12"/>
          </p:nvPr>
        </p:nvSpPr>
        <p:spPr/>
        <p:txBody>
          <a:bodyPr/>
          <a:lstStyle/>
          <a:p>
            <a:r>
              <a:rPr lang="en-GB"/>
              <a:t>Slide </a:t>
            </a:r>
            <a:fld id="{D09C756B-EB39-4236-ADBB-73052B179AE4}" type="slidenum">
              <a:rPr lang="en-GB" smtClean="0"/>
              <a:pPr/>
              <a:t>‹#›</a:t>
            </a:fld>
            <a:endParaRPr lang="en-GB"/>
          </a:p>
        </p:txBody>
      </p:sp>
      <p:sp>
        <p:nvSpPr>
          <p:cNvPr id="17" name="タイトル 16">
            <a:extLst>
              <a:ext uri="{FF2B5EF4-FFF2-40B4-BE49-F238E27FC236}">
                <a16:creationId xmlns:a16="http://schemas.microsoft.com/office/drawing/2014/main" id="{03677636-4D79-587B-DBFA-D2C5CE393AF7}"/>
              </a:ext>
            </a:extLst>
          </p:cNvPr>
          <p:cNvSpPr>
            <a:spLocks noGrp="1"/>
          </p:cNvSpPr>
          <p:nvPr>
            <p:ph type="title"/>
          </p:nvPr>
        </p:nvSpPr>
        <p:spPr>
          <a:xfrm>
            <a:off x="914401" y="685801"/>
            <a:ext cx="10361084" cy="1065213"/>
          </a:xfrm>
          <a:prstGeom prst="rect">
            <a:avLst/>
          </a:prstGeom>
        </p:spPr>
        <p:txBody>
          <a:bodyPr/>
          <a:lstStyle/>
          <a:p>
            <a:r>
              <a:rPr kumimoji="1" lang="ja-JP" altLang="en-US"/>
              <a:t>マスター タイトルの書式設定</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ltLang="ja-JP"/>
              <a:t>Submission</a:t>
            </a:r>
            <a:endParaRPr lang="en-GB" dirty="0"/>
          </a:p>
        </p:txBody>
      </p:sp>
      <p:sp>
        <p:nvSpPr>
          <p:cNvPr id="5" name="Footer Placeholder 4"/>
          <p:cNvSpPr>
            <a:spLocks noGrp="1"/>
          </p:cNvSpPr>
          <p:nvPr>
            <p:ph type="ftr" idx="11"/>
          </p:nvPr>
        </p:nvSpPr>
        <p:spPr/>
        <p:txBody>
          <a:bodyPr/>
          <a:lstStyle>
            <a:lvl1pPr>
              <a:defRPr/>
            </a:lvl1pPr>
          </a:lstStyle>
          <a:p>
            <a:r>
              <a:rPr lang="en-GB"/>
              <a:t>Hiroshi Mano (Koden TI)</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106521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ltLang="ja-JP"/>
              <a:t>Submission</a:t>
            </a:r>
            <a:endParaRPr lang="en-GB" dirty="0"/>
          </a:p>
        </p:txBody>
      </p:sp>
      <p:sp>
        <p:nvSpPr>
          <p:cNvPr id="6" name="Footer Placeholder 5"/>
          <p:cNvSpPr>
            <a:spLocks noGrp="1"/>
          </p:cNvSpPr>
          <p:nvPr>
            <p:ph type="ftr" idx="11"/>
          </p:nvPr>
        </p:nvSpPr>
        <p:spPr>
          <a:xfrm>
            <a:off x="8905293" y="6555518"/>
            <a:ext cx="2499764" cy="273049"/>
          </a:xfrm>
        </p:spPr>
        <p:txBody>
          <a:bodyPr/>
          <a:lstStyle>
            <a:lvl1pPr>
              <a:defRPr/>
            </a:lvl1pPr>
          </a:lstStyle>
          <a:p>
            <a:r>
              <a:rPr lang="en-GB" dirty="0"/>
              <a:t>Hiroshi Mano (</a:t>
            </a:r>
            <a:r>
              <a:rPr lang="en-GB" dirty="0" err="1"/>
              <a:t>Koden</a:t>
            </a:r>
            <a:r>
              <a:rPr lang="en-GB" dirty="0"/>
              <a:t> TI)</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6"/>
            <a:ext cx="10972800" cy="685801"/>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ltLang="ja-JP"/>
              <a:t>Submission</a:t>
            </a:r>
            <a:endParaRPr lang="en-GB" dirty="0"/>
          </a:p>
        </p:txBody>
      </p:sp>
      <p:sp>
        <p:nvSpPr>
          <p:cNvPr id="8" name="Footer Placeholder 7"/>
          <p:cNvSpPr>
            <a:spLocks noGrp="1"/>
          </p:cNvSpPr>
          <p:nvPr>
            <p:ph type="ftr" idx="11"/>
          </p:nvPr>
        </p:nvSpPr>
        <p:spPr>
          <a:xfrm>
            <a:off x="7543800" y="6555519"/>
            <a:ext cx="3865024" cy="180975"/>
          </a:xfrm>
        </p:spPr>
        <p:txBody>
          <a:bodyPr/>
          <a:lstStyle>
            <a:lvl1pPr>
              <a:defRPr/>
            </a:lvl1pPr>
          </a:lstStyle>
          <a:p>
            <a:r>
              <a:rPr lang="en-GB" dirty="0"/>
              <a:t>Hiroshi Mano (</a:t>
            </a:r>
            <a:r>
              <a:rPr lang="en-GB" dirty="0" err="1"/>
              <a:t>Koden</a:t>
            </a:r>
            <a:r>
              <a:rPr lang="en-GB" dirty="0"/>
              <a:t> TI)</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1065213"/>
          </a:xfrm>
          <a:prstGeom prst="rect">
            <a:avLst/>
          </a:prstGeom>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ltLang="ja-JP"/>
              <a:t>Submission</a:t>
            </a:r>
            <a:endParaRPr lang="en-GB" dirty="0"/>
          </a:p>
        </p:txBody>
      </p:sp>
      <p:sp>
        <p:nvSpPr>
          <p:cNvPr id="4" name="Footer Placeholder 3"/>
          <p:cNvSpPr>
            <a:spLocks noGrp="1"/>
          </p:cNvSpPr>
          <p:nvPr>
            <p:ph type="ftr" idx="11"/>
          </p:nvPr>
        </p:nvSpPr>
        <p:spPr/>
        <p:txBody>
          <a:bodyPr/>
          <a:lstStyle>
            <a:lvl1pPr>
              <a:defRPr/>
            </a:lvl1pPr>
          </a:lstStyle>
          <a:p>
            <a:r>
              <a:rPr lang="en-GB"/>
              <a:t>Hiroshi Mano (Koden TI)</a:t>
            </a:r>
            <a:endParaRPr lang="en-GB" dirty="0"/>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ltLang="ja-JP"/>
              <a:t>Submission</a:t>
            </a:r>
            <a:endParaRPr lang="en-GB" dirty="0"/>
          </a:p>
        </p:txBody>
      </p:sp>
      <p:sp>
        <p:nvSpPr>
          <p:cNvPr id="3" name="Footer Placeholder 2"/>
          <p:cNvSpPr>
            <a:spLocks noGrp="1"/>
          </p:cNvSpPr>
          <p:nvPr>
            <p:ph type="ftr" idx="11"/>
          </p:nvPr>
        </p:nvSpPr>
        <p:spPr/>
        <p:txBody>
          <a:bodyPr/>
          <a:lstStyle>
            <a:lvl1pPr>
              <a:defRPr/>
            </a:lvl1pPr>
          </a:lstStyle>
          <a:p>
            <a:r>
              <a:rPr lang="en-GB" dirty="0"/>
              <a:t>Hiroshi Mano (</a:t>
            </a:r>
            <a:r>
              <a:rPr lang="en-GB" dirty="0" err="1"/>
              <a:t>Koden</a:t>
            </a:r>
            <a:r>
              <a:rPr lang="en-GB" dirty="0"/>
              <a:t> TI)</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106521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ltLang="ja-JP"/>
              <a:t>Submission</a:t>
            </a:r>
            <a:endParaRPr lang="en-GB" dirty="0"/>
          </a:p>
        </p:txBody>
      </p:sp>
      <p:sp>
        <p:nvSpPr>
          <p:cNvPr id="5" name="Footer Placeholder 4"/>
          <p:cNvSpPr>
            <a:spLocks noGrp="1"/>
          </p:cNvSpPr>
          <p:nvPr>
            <p:ph type="ftr" idx="11"/>
          </p:nvPr>
        </p:nvSpPr>
        <p:spPr/>
        <p:txBody>
          <a:bodyPr/>
          <a:lstStyle>
            <a:lvl1pPr>
              <a:defRPr/>
            </a:lvl1pPr>
          </a:lstStyle>
          <a:p>
            <a:r>
              <a:rPr lang="en-GB" dirty="0"/>
              <a:t>Hiroshi Mano (</a:t>
            </a:r>
            <a:r>
              <a:rPr lang="en-GB" dirty="0" err="1"/>
              <a:t>Koden</a:t>
            </a:r>
            <a:r>
              <a:rPr lang="en-GB" dirty="0"/>
              <a:t> TI)</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ltLang="ja-JP"/>
              <a:t>Submission</a:t>
            </a:r>
            <a:endParaRPr lang="en-GB" dirty="0"/>
          </a:p>
        </p:txBody>
      </p:sp>
      <p:sp>
        <p:nvSpPr>
          <p:cNvPr id="5" name="Footer Placeholder 4"/>
          <p:cNvSpPr>
            <a:spLocks noGrp="1"/>
          </p:cNvSpPr>
          <p:nvPr>
            <p:ph type="ftr" idx="11"/>
          </p:nvPr>
        </p:nvSpPr>
        <p:spPr/>
        <p:txBody>
          <a:bodyPr/>
          <a:lstStyle>
            <a:lvl1pPr>
              <a:defRPr/>
            </a:lvl1pPr>
          </a:lstStyle>
          <a:p>
            <a:r>
              <a:rPr lang="en-GB" dirty="0"/>
              <a:t>Hiroshi Mano (</a:t>
            </a:r>
            <a:r>
              <a:rPr lang="en-GB" dirty="0" err="1"/>
              <a:t>Koden</a:t>
            </a:r>
            <a:r>
              <a:rPr lang="en-GB" dirty="0"/>
              <a:t> TI)</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40257" y="6495033"/>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ltLang="ja-JP"/>
              <a:t>Submission</a:t>
            </a:r>
            <a:endParaRPr lang="en-GB" dirty="0"/>
          </a:p>
        </p:txBody>
      </p:sp>
      <p:sp>
        <p:nvSpPr>
          <p:cNvPr id="1028" name="Rectangle 4"/>
          <p:cNvSpPr>
            <a:spLocks noGrp="1" noChangeArrowheads="1"/>
          </p:cNvSpPr>
          <p:nvPr>
            <p:ph type="ftr"/>
          </p:nvPr>
        </p:nvSpPr>
        <p:spPr bwMode="auto">
          <a:xfrm>
            <a:off x="6737774" y="6555519"/>
            <a:ext cx="4667283"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b="1">
                <a:solidFill>
                  <a:srgbClr val="000000"/>
                </a:solidFill>
                <a:cs typeface="Arial Unicode MS" charset="0"/>
              </a:defRPr>
            </a:lvl1pPr>
          </a:lstStyle>
          <a:p>
            <a:r>
              <a:rPr lang="en-GB" dirty="0"/>
              <a:t>Hiroshi Mano (</a:t>
            </a:r>
            <a:r>
              <a:rPr lang="en-GB" dirty="0" err="1"/>
              <a:t>Koden</a:t>
            </a:r>
            <a:r>
              <a:rPr lang="en-GB" dirty="0"/>
              <a:t> TI)</a:t>
            </a:r>
          </a:p>
        </p:txBody>
      </p:sp>
      <p:sp>
        <p:nvSpPr>
          <p:cNvPr id="1029" name="Rectangle 5"/>
          <p:cNvSpPr>
            <a:spLocks noGrp="1" noChangeArrowheads="1"/>
          </p:cNvSpPr>
          <p:nvPr>
            <p:ph type="sldNum"/>
          </p:nvPr>
        </p:nvSpPr>
        <p:spPr bwMode="auto">
          <a:xfrm>
            <a:off x="5753102" y="6555519"/>
            <a:ext cx="683682" cy="25524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2" name="Line 8"/>
          <p:cNvSpPr>
            <a:spLocks noChangeShapeType="1"/>
          </p:cNvSpPr>
          <p:nvPr/>
        </p:nvSpPr>
        <p:spPr bwMode="auto">
          <a:xfrm>
            <a:off x="940257" y="6461735"/>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 EC-24/0214r5</a:t>
            </a:r>
            <a:endParaRPr kumimoji="0" lang="en-GB" sz="1800" b="1" i="0" u="none" strike="noStrike" kern="1200" cap="none" spc="0" normalizeH="0" baseline="0" noProof="0" dirty="0">
              <a:ln>
                <a:noFill/>
              </a:ln>
              <a:solidFill>
                <a:srgbClr val="FF0000"/>
              </a:solidFill>
              <a:effectLst/>
              <a:uLnTx/>
              <a:uFillTx/>
              <a:latin typeface="Times New Roman" pitchFamily="16" charset="0"/>
              <a:ea typeface="MS Gothic" charset="-128"/>
              <a:cs typeface="Arial Unicode MS" charset="0"/>
            </a:endParaRPr>
          </a:p>
        </p:txBody>
      </p:sp>
      <p:sp>
        <p:nvSpPr>
          <p:cNvPr id="2" name="Rectangle 3">
            <a:extLst>
              <a:ext uri="{FF2B5EF4-FFF2-40B4-BE49-F238E27FC236}">
                <a16:creationId xmlns:a16="http://schemas.microsoft.com/office/drawing/2014/main" id="{49BCE01A-4E27-680B-7407-7FBB665C0E71}"/>
              </a:ext>
            </a:extLst>
          </p:cNvPr>
          <p:cNvSpPr txBox="1">
            <a:spLocks noChangeArrowheads="1"/>
          </p:cNvSpPr>
          <p:nvPr userDrawn="1"/>
        </p:nvSpPr>
        <p:spPr bwMode="auto">
          <a:xfrm>
            <a:off x="940257" y="289057"/>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ltLang="ja-JP" dirty="0"/>
              <a:t>January 2025</a:t>
            </a:r>
            <a:endParaRPr lang="en-GB" dirty="0"/>
          </a:p>
        </p:txBody>
      </p:sp>
      <p:sp>
        <p:nvSpPr>
          <p:cNvPr id="3" name="タイトル プレースホルダー 2">
            <a:extLst>
              <a:ext uri="{FF2B5EF4-FFF2-40B4-BE49-F238E27FC236}">
                <a16:creationId xmlns:a16="http://schemas.microsoft.com/office/drawing/2014/main" id="{A07C3A2D-7833-7A18-7CA3-46746FA3CEF2}"/>
              </a:ext>
            </a:extLst>
          </p:cNvPr>
          <p:cNvSpPr>
            <a:spLocks noGrp="1"/>
          </p:cNvSpPr>
          <p:nvPr>
            <p:ph type="title"/>
          </p:nvPr>
        </p:nvSpPr>
        <p:spPr>
          <a:xfrm>
            <a:off x="838200" y="654303"/>
            <a:ext cx="10515600" cy="1036385"/>
          </a:xfrm>
          <a:prstGeom prst="rect">
            <a:avLst/>
          </a:prstGeom>
        </p:spPr>
        <p:txBody>
          <a:bodyPr vert="horz" lIns="91440" tIns="45720" rIns="91440" bIns="45720" rtlCol="0" anchor="ctr">
            <a:normAutofit/>
          </a:bodyPr>
          <a:lstStyle/>
          <a:p>
            <a:r>
              <a:rPr kumimoji="1" lang="ja-JP" altLang="en-US"/>
              <a:t>マスター タイトルの書式設定</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sldNum="0"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jrailpass.com/" TargetMode="Externa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www.japan-bullettrain.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thekobecruise.com/concerto/luminous-photo"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15.emf"/><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emf"/><Relationship Id="rId10" Type="http://schemas.openxmlformats.org/officeDocument/2006/relationships/image" Target="../media/image22.jpg"/><Relationship Id="rId4" Type="http://schemas.openxmlformats.org/officeDocument/2006/relationships/image" Target="../media/image16.emf"/><Relationship Id="rId9"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6.xml"/><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package" Target="../embeddings/Microsoft_Excel_______.xlsx"/><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vents.vtools.ieee.org/m/42311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hyperlink" Target="https://kobe-cc.jp/en/visitors/access/"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914401" y="685801"/>
            <a:ext cx="10361084" cy="1065213"/>
          </a:xfrm>
          <a:ln/>
        </p:spPr>
        <p:txBody>
          <a:bodyPr/>
          <a:lstStyle/>
          <a:p>
            <a:r>
              <a:rPr lang="en-US"/>
              <a:t>Kobe Interim Summary</a:t>
            </a:r>
            <a:endParaRPr lang="en-GB" dirty="0"/>
          </a:p>
        </p:txBody>
      </p:sp>
      <p:sp>
        <p:nvSpPr>
          <p:cNvPr id="3074" name="Rectangle 2"/>
          <p:cNvSpPr>
            <a:spLocks noGrp="1" noChangeArrowheads="1"/>
          </p:cNvSpPr>
          <p:nvPr>
            <p:ph idx="1"/>
          </p:nvPr>
        </p:nvSpPr>
        <p:spPr>
          <a:xfrm>
            <a:off x="4799806" y="1502567"/>
            <a:ext cx="2590800" cy="304801"/>
          </a:xfrm>
          <a:ln/>
        </p:spPr>
        <p:txBody>
          <a:bodyPr/>
          <a:lstStyle/>
          <a:p>
            <a:r>
              <a:rPr lang="en-GB" dirty="0"/>
              <a:t>Date: 2024-01-11</a:t>
            </a:r>
          </a:p>
        </p:txBody>
      </p:sp>
      <p:graphicFrame>
        <p:nvGraphicFramePr>
          <p:cNvPr id="3075" name="Object 3"/>
          <p:cNvGraphicFramePr>
            <a:graphicFrameLocks noChangeAspect="1"/>
          </p:cNvGraphicFramePr>
          <p:nvPr>
            <p:extLst>
              <p:ext uri="{D42A27DB-BD31-4B8C-83A1-F6EECF244321}">
                <p14:modId xmlns:p14="http://schemas.microsoft.com/office/powerpoint/2010/main" val="2728115714"/>
              </p:ext>
            </p:extLst>
          </p:nvPr>
        </p:nvGraphicFramePr>
        <p:xfrm>
          <a:off x="881063" y="2554288"/>
          <a:ext cx="10069512" cy="1951037"/>
        </p:xfrm>
        <a:graphic>
          <a:graphicData uri="http://schemas.openxmlformats.org/presentationml/2006/ole">
            <mc:AlternateContent xmlns:mc="http://schemas.openxmlformats.org/markup-compatibility/2006">
              <mc:Choice xmlns:v="urn:schemas-microsoft-com:vml" Requires="v">
                <p:oleObj name="Document" r:id="rId3" imgW="8196879" imgH="1596844" progId="Word.Document.8">
                  <p:embed/>
                </p:oleObj>
              </mc:Choice>
              <mc:Fallback>
                <p:oleObj name="Document" r:id="rId3" imgW="8196879" imgH="1596844" progId="Word.Document.8">
                  <p:embed/>
                  <p:pic>
                    <p:nvPicPr>
                      <p:cNvPr id="3075" name="Object 3"/>
                      <p:cNvPicPr>
                        <a:picLocks noChangeAspect="1" noChangeArrowheads="1"/>
                      </p:cNvPicPr>
                      <p:nvPr/>
                    </p:nvPicPr>
                    <p:blipFill>
                      <a:blip r:embed="rId4"/>
                      <a:srcRect/>
                      <a:stretch>
                        <a:fillRect/>
                      </a:stretch>
                    </p:blipFill>
                    <p:spPr bwMode="auto">
                      <a:xfrm>
                        <a:off x="881063" y="2554288"/>
                        <a:ext cx="10069512" cy="1951037"/>
                      </a:xfrm>
                      <a:prstGeom prst="rect">
                        <a:avLst/>
                      </a:prstGeom>
                      <a:noFill/>
                    </p:spPr>
                  </p:pic>
                </p:oleObj>
              </mc:Fallback>
            </mc:AlternateContent>
          </a:graphicData>
        </a:graphic>
      </p:graphicFrame>
      <p:sp>
        <p:nvSpPr>
          <p:cNvPr id="3076" name="Rectangle 4"/>
          <p:cNvSpPr>
            <a:spLocks noChangeArrowheads="1"/>
          </p:cNvSpPr>
          <p:nvPr/>
        </p:nvSpPr>
        <p:spPr bwMode="auto">
          <a:xfrm>
            <a:off x="990600" y="21685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日付プレースホルダー 1">
            <a:extLst>
              <a:ext uri="{FF2B5EF4-FFF2-40B4-BE49-F238E27FC236}">
                <a16:creationId xmlns:a16="http://schemas.microsoft.com/office/drawing/2014/main" id="{6A07FF33-C511-0CCE-4B3A-043909C9559D}"/>
              </a:ext>
            </a:extLst>
          </p:cNvPr>
          <p:cNvSpPr>
            <a:spLocks noGrp="1"/>
          </p:cNvSpPr>
          <p:nvPr>
            <p:ph type="dt" idx="10"/>
          </p:nvPr>
        </p:nvSpPr>
        <p:spPr>
          <a:xfrm>
            <a:off x="948512" y="0"/>
            <a:ext cx="2499764" cy="273050"/>
          </a:xfrm>
        </p:spPr>
        <p:txBody>
          <a:bodyPr/>
          <a:lstStyle/>
          <a:p>
            <a:r>
              <a:rPr lang="en-US" altLang="ja-JP"/>
              <a:t>Submission</a:t>
            </a:r>
            <a:endParaRPr lang="en-GB" dirty="0"/>
          </a:p>
        </p:txBody>
      </p:sp>
      <p:sp>
        <p:nvSpPr>
          <p:cNvPr id="3" name="フッター プレースホルダー 2">
            <a:extLst>
              <a:ext uri="{FF2B5EF4-FFF2-40B4-BE49-F238E27FC236}">
                <a16:creationId xmlns:a16="http://schemas.microsoft.com/office/drawing/2014/main" id="{BB0E6D9B-E697-E0F5-0F01-FC1F000BD359}"/>
              </a:ext>
            </a:extLst>
          </p:cNvPr>
          <p:cNvSpPr>
            <a:spLocks noGrp="1"/>
          </p:cNvSpPr>
          <p:nvPr>
            <p:ph type="ftr" idx="11"/>
          </p:nvPr>
        </p:nvSpPr>
        <p:spPr>
          <a:xfrm>
            <a:off x="7162800" y="6551475"/>
            <a:ext cx="4246027" cy="180975"/>
          </a:xfrm>
        </p:spPr>
        <p:txBody>
          <a:bodyPr/>
          <a:lstStyle/>
          <a:p>
            <a:r>
              <a:rPr lang="en-GB"/>
              <a:t>Hiroshi Mano (Koden TI)</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E93387-1806-A64F-DD9E-16CAFC64912F}"/>
              </a:ext>
            </a:extLst>
          </p:cNvPr>
          <p:cNvSpPr>
            <a:spLocks noGrp="1"/>
          </p:cNvSpPr>
          <p:nvPr>
            <p:ph type="title"/>
          </p:nvPr>
        </p:nvSpPr>
        <p:spPr/>
        <p:txBody>
          <a:bodyPr/>
          <a:lstStyle/>
          <a:p>
            <a:r>
              <a:rPr kumimoji="1" lang="en-US" altLang="ja-JP" dirty="0"/>
              <a:t>Shinkansen </a:t>
            </a:r>
            <a:r>
              <a:rPr kumimoji="1" lang="en-US" altLang="ja-JP" dirty="0" err="1"/>
              <a:t>Bullettrain</a:t>
            </a:r>
            <a:r>
              <a:rPr kumimoji="1" lang="en-US" altLang="ja-JP" dirty="0"/>
              <a:t> </a:t>
            </a:r>
            <a:endParaRPr kumimoji="1" lang="ja-JP" altLang="en-US"/>
          </a:p>
        </p:txBody>
      </p:sp>
      <p:sp>
        <p:nvSpPr>
          <p:cNvPr id="5" name="テキスト プレースホルダー 4">
            <a:extLst>
              <a:ext uri="{FF2B5EF4-FFF2-40B4-BE49-F238E27FC236}">
                <a16:creationId xmlns:a16="http://schemas.microsoft.com/office/drawing/2014/main" id="{C66BB494-FDA0-3324-9D77-8B0579B2176E}"/>
              </a:ext>
            </a:extLst>
          </p:cNvPr>
          <p:cNvSpPr>
            <a:spLocks noGrp="1"/>
          </p:cNvSpPr>
          <p:nvPr>
            <p:ph type="body" idx="1"/>
          </p:nvPr>
        </p:nvSpPr>
        <p:spPr>
          <a:xfrm>
            <a:off x="597725" y="1884077"/>
            <a:ext cx="5386917" cy="639762"/>
          </a:xfrm>
        </p:spPr>
        <p:txBody>
          <a:bodyPr/>
          <a:lstStyle/>
          <a:p>
            <a:r>
              <a:rPr kumimoji="1" lang="en-US" altLang="ja-JP" dirty="0"/>
              <a:t>Rail Pass</a:t>
            </a:r>
          </a:p>
          <a:p>
            <a:r>
              <a:rPr kumimoji="1" lang="en-US" altLang="ja-JP" dirty="0">
                <a:solidFill>
                  <a:schemeClr val="tx1"/>
                </a:solidFill>
                <a:hlinkClick r:id="rId2">
                  <a:extLst>
                    <a:ext uri="{A12FA001-AC4F-418D-AE19-62706E023703}">
                      <ahyp:hlinkClr xmlns:ahyp="http://schemas.microsoft.com/office/drawing/2018/hyperlinkcolor" val="tx"/>
                    </a:ext>
                  </a:extLst>
                </a:hlinkClick>
              </a:rPr>
              <a:t>https://</a:t>
            </a:r>
            <a:r>
              <a:rPr kumimoji="1" lang="en-US" altLang="ja-JP" dirty="0" err="1">
                <a:solidFill>
                  <a:schemeClr val="tx1"/>
                </a:solidFill>
                <a:hlinkClick r:id="rId2">
                  <a:extLst>
                    <a:ext uri="{A12FA001-AC4F-418D-AE19-62706E023703}">
                      <ahyp:hlinkClr xmlns:ahyp="http://schemas.microsoft.com/office/drawing/2018/hyperlinkcolor" val="tx"/>
                    </a:ext>
                  </a:extLst>
                </a:hlinkClick>
              </a:rPr>
              <a:t>www.jrailpass.com</a:t>
            </a:r>
            <a:r>
              <a:rPr kumimoji="1" lang="en-US" altLang="ja-JP" dirty="0">
                <a:solidFill>
                  <a:schemeClr val="tx1"/>
                </a:solidFill>
                <a:hlinkClick r:id="rId2">
                  <a:extLst>
                    <a:ext uri="{A12FA001-AC4F-418D-AE19-62706E023703}">
                      <ahyp:hlinkClr xmlns:ahyp="http://schemas.microsoft.com/office/drawing/2018/hyperlinkcolor" val="tx"/>
                    </a:ext>
                  </a:extLst>
                </a:hlinkClick>
              </a:rPr>
              <a:t>/</a:t>
            </a:r>
            <a:endParaRPr lang="ja-JP" altLang="en-US">
              <a:solidFill>
                <a:schemeClr val="tx1"/>
              </a:solidFill>
            </a:endParaRPr>
          </a:p>
        </p:txBody>
      </p:sp>
      <p:pic>
        <p:nvPicPr>
          <p:cNvPr id="16" name="コンテンツ プレースホルダー 15" descr="テキスト が含まれている画像&#10;&#10;自動的に生成された説明">
            <a:extLst>
              <a:ext uri="{FF2B5EF4-FFF2-40B4-BE49-F238E27FC236}">
                <a16:creationId xmlns:a16="http://schemas.microsoft.com/office/drawing/2014/main" id="{8D960188-3C95-02B5-1DB2-6A2219487A9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 y="2788585"/>
            <a:ext cx="5386388" cy="2723868"/>
          </a:xfrm>
        </p:spPr>
      </p:pic>
      <p:sp>
        <p:nvSpPr>
          <p:cNvPr id="6" name="テキスト プレースホルダー 5">
            <a:extLst>
              <a:ext uri="{FF2B5EF4-FFF2-40B4-BE49-F238E27FC236}">
                <a16:creationId xmlns:a16="http://schemas.microsoft.com/office/drawing/2014/main" id="{A9A75020-D501-570B-7B16-0DC79D4A7A73}"/>
              </a:ext>
            </a:extLst>
          </p:cNvPr>
          <p:cNvSpPr>
            <a:spLocks noGrp="1"/>
          </p:cNvSpPr>
          <p:nvPr>
            <p:ph type="body" sz="quarter" idx="3"/>
          </p:nvPr>
        </p:nvSpPr>
        <p:spPr>
          <a:xfrm>
            <a:off x="6192838" y="1954051"/>
            <a:ext cx="5389033" cy="639762"/>
          </a:xfrm>
        </p:spPr>
        <p:txBody>
          <a:bodyPr/>
          <a:lstStyle/>
          <a:p>
            <a:r>
              <a:rPr kumimoji="1" lang="en-US" altLang="ja-JP" dirty="0"/>
              <a:t>Single ticket</a:t>
            </a:r>
          </a:p>
          <a:p>
            <a:r>
              <a:rPr kumimoji="1" lang="en-US" altLang="ja-JP" dirty="0">
                <a:solidFill>
                  <a:schemeClr val="tx1"/>
                </a:solidFill>
                <a:hlinkClick r:id="rId4">
                  <a:extLst>
                    <a:ext uri="{A12FA001-AC4F-418D-AE19-62706E023703}">
                      <ahyp:hlinkClr xmlns:ahyp="http://schemas.microsoft.com/office/drawing/2018/hyperlinkcolor" val="tx"/>
                    </a:ext>
                  </a:extLst>
                </a:hlinkClick>
              </a:rPr>
              <a:t>https://</a:t>
            </a:r>
            <a:r>
              <a:rPr kumimoji="1" lang="en-US" altLang="ja-JP" dirty="0" err="1">
                <a:solidFill>
                  <a:schemeClr val="tx1"/>
                </a:solidFill>
                <a:hlinkClick r:id="rId4">
                  <a:extLst>
                    <a:ext uri="{A12FA001-AC4F-418D-AE19-62706E023703}">
                      <ahyp:hlinkClr xmlns:ahyp="http://schemas.microsoft.com/office/drawing/2018/hyperlinkcolor" val="tx"/>
                    </a:ext>
                  </a:extLst>
                </a:hlinkClick>
              </a:rPr>
              <a:t>www.japan-bullettrain.com</a:t>
            </a:r>
            <a:r>
              <a:rPr kumimoji="1" lang="en-US" altLang="ja-JP" dirty="0">
                <a:solidFill>
                  <a:schemeClr val="tx1"/>
                </a:solidFill>
                <a:hlinkClick r:id="rId4">
                  <a:extLst>
                    <a:ext uri="{A12FA001-AC4F-418D-AE19-62706E023703}">
                      <ahyp:hlinkClr xmlns:ahyp="http://schemas.microsoft.com/office/drawing/2018/hyperlinkcolor" val="tx"/>
                    </a:ext>
                  </a:extLst>
                </a:hlinkClick>
              </a:rPr>
              <a:t>/</a:t>
            </a:r>
            <a:endParaRPr lang="ja-JP" altLang="en-US">
              <a:solidFill>
                <a:schemeClr val="tx1"/>
              </a:solidFill>
            </a:endParaRPr>
          </a:p>
        </p:txBody>
      </p:sp>
      <p:sp>
        <p:nvSpPr>
          <p:cNvPr id="7" name="日付プレースホルダー 6">
            <a:extLst>
              <a:ext uri="{FF2B5EF4-FFF2-40B4-BE49-F238E27FC236}">
                <a16:creationId xmlns:a16="http://schemas.microsoft.com/office/drawing/2014/main" id="{2BFC4BC8-80B5-D52E-1DF9-EA152C185F3C}"/>
              </a:ext>
            </a:extLst>
          </p:cNvPr>
          <p:cNvSpPr>
            <a:spLocks noGrp="1"/>
          </p:cNvSpPr>
          <p:nvPr>
            <p:ph type="dt" idx="10"/>
          </p:nvPr>
        </p:nvSpPr>
        <p:spPr/>
        <p:txBody>
          <a:bodyPr/>
          <a:lstStyle/>
          <a:p>
            <a:r>
              <a:rPr lang="en-US" altLang="ja-JP"/>
              <a:t>Submission</a:t>
            </a:r>
            <a:endParaRPr lang="en-GB" dirty="0"/>
          </a:p>
        </p:txBody>
      </p:sp>
      <p:pic>
        <p:nvPicPr>
          <p:cNvPr id="11" name="コンテンツ プレースホルダー 10" descr="グラフィカル ユーザー インターフェイス, Web サイト&#10;&#10;自動的に生成された説明">
            <a:extLst>
              <a:ext uri="{FF2B5EF4-FFF2-40B4-BE49-F238E27FC236}">
                <a16:creationId xmlns:a16="http://schemas.microsoft.com/office/drawing/2014/main" id="{FB7509B4-9DCF-64E9-3122-44E486D2EA30}"/>
              </a:ext>
            </a:extLst>
          </p:cNvPr>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6192838" y="2906624"/>
            <a:ext cx="5389562" cy="2487790"/>
          </a:xfrm>
          <a:prstGeom prst="rect">
            <a:avLst/>
          </a:prstGeom>
        </p:spPr>
      </p:pic>
      <p:sp>
        <p:nvSpPr>
          <p:cNvPr id="3" name="フッター プレースホルダー 2">
            <a:extLst>
              <a:ext uri="{FF2B5EF4-FFF2-40B4-BE49-F238E27FC236}">
                <a16:creationId xmlns:a16="http://schemas.microsoft.com/office/drawing/2014/main" id="{451D2F08-0395-79CA-5532-546C27E00F11}"/>
              </a:ext>
            </a:extLst>
          </p:cNvPr>
          <p:cNvSpPr>
            <a:spLocks noGrp="1"/>
          </p:cNvSpPr>
          <p:nvPr>
            <p:ph type="ftr" idx="11"/>
          </p:nvPr>
        </p:nvSpPr>
        <p:spPr/>
        <p:txBody>
          <a:bodyPr/>
          <a:lstStyle/>
          <a:p>
            <a:r>
              <a:rPr lang="en-GB"/>
              <a:t>Hiroshi Mano (Koden TI)</a:t>
            </a:r>
            <a:endParaRPr lang="en-GB" dirty="0"/>
          </a:p>
        </p:txBody>
      </p:sp>
    </p:spTree>
    <p:extLst>
      <p:ext uri="{BB962C8B-B14F-4D97-AF65-F5344CB8AC3E}">
        <p14:creationId xmlns:p14="http://schemas.microsoft.com/office/powerpoint/2010/main" val="910432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2F27FF-5D6E-A539-A5AC-0A06BBB20B44}"/>
              </a:ext>
            </a:extLst>
          </p:cNvPr>
          <p:cNvSpPr>
            <a:spLocks noGrp="1"/>
          </p:cNvSpPr>
          <p:nvPr>
            <p:ph type="title"/>
          </p:nvPr>
        </p:nvSpPr>
        <p:spPr>
          <a:xfrm>
            <a:off x="838200" y="692090"/>
            <a:ext cx="10515600" cy="450910"/>
          </a:xfrm>
        </p:spPr>
        <p:txBody>
          <a:bodyPr>
            <a:normAutofit fontScale="90000"/>
          </a:bodyPr>
          <a:lstStyle/>
          <a:p>
            <a:pPr algn="ctr"/>
            <a:r>
              <a:rPr kumimoji="1" lang="en-US" altLang="ja-JP" dirty="0"/>
              <a:t>Social at Kobe cruiser</a:t>
            </a:r>
            <a:endParaRPr kumimoji="1" lang="ja-JP" altLang="en-US" dirty="0"/>
          </a:p>
        </p:txBody>
      </p:sp>
      <p:sp>
        <p:nvSpPr>
          <p:cNvPr id="3" name="コンテンツ プレースホルダー 2">
            <a:extLst>
              <a:ext uri="{FF2B5EF4-FFF2-40B4-BE49-F238E27FC236}">
                <a16:creationId xmlns:a16="http://schemas.microsoft.com/office/drawing/2014/main" id="{1BE2319E-5578-7CAD-E738-5136B788B809}"/>
              </a:ext>
            </a:extLst>
          </p:cNvPr>
          <p:cNvSpPr>
            <a:spLocks noGrp="1"/>
          </p:cNvSpPr>
          <p:nvPr>
            <p:ph idx="1"/>
          </p:nvPr>
        </p:nvSpPr>
        <p:spPr>
          <a:xfrm>
            <a:off x="154323" y="1254124"/>
            <a:ext cx="9980277" cy="5070476"/>
          </a:xfrm>
        </p:spPr>
        <p:txBody>
          <a:bodyPr/>
          <a:lstStyle/>
          <a:p>
            <a:r>
              <a:rPr lang="en-US" altLang="ja-JP" dirty="0">
                <a:solidFill>
                  <a:schemeClr val="tx1"/>
                </a:solidFill>
                <a:hlinkClick r:id="rId2">
                  <a:extLst>
                    <a:ext uri="{A12FA001-AC4F-418D-AE19-62706E023703}">
                      <ahyp:hlinkClr xmlns:ahyp="http://schemas.microsoft.com/office/drawing/2018/hyperlinkcolor" val="tx"/>
                    </a:ext>
                  </a:extLst>
                </a:hlinkClick>
              </a:rPr>
              <a:t>https://thekobecruise.com/concerto/luminous-photo</a:t>
            </a:r>
            <a:endParaRPr lang="en-US" altLang="ja-JP" dirty="0">
              <a:solidFill>
                <a:schemeClr val="tx1"/>
              </a:solidFill>
            </a:endParaRPr>
          </a:p>
          <a:p>
            <a:r>
              <a:rPr lang="en-US" altLang="ja-JP" dirty="0"/>
              <a:t>Luminous2 wholly charter</a:t>
            </a:r>
          </a:p>
          <a:p>
            <a:r>
              <a:rPr lang="en-US" altLang="ja-JP" dirty="0"/>
              <a:t>One of the Largest Restaurant Cruises in Japan</a:t>
            </a:r>
          </a:p>
          <a:p>
            <a:r>
              <a:rPr lang="en-US" altLang="ja-JP" dirty="0"/>
              <a:t>Six rooms of various sizes on board the 106-meter-long, 4,778-ton ship</a:t>
            </a:r>
          </a:p>
          <a:p>
            <a:r>
              <a:rPr lang="en-US" altLang="ja-JP" dirty="0"/>
              <a:t>Awa Odori (Japanese traditional team dance) </a:t>
            </a:r>
          </a:p>
          <a:p>
            <a:endParaRPr lang="en-US" altLang="ja-JP" dirty="0"/>
          </a:p>
          <a:p>
            <a:r>
              <a:rPr lang="en-US" altLang="ja-JP" dirty="0"/>
              <a:t>Schedule: 18:00-18:30 transportation by BUS from </a:t>
            </a:r>
            <a:r>
              <a:rPr lang="en-US" altLang="ja-JP" dirty="0" err="1"/>
              <a:t>Portpia</a:t>
            </a:r>
            <a:r>
              <a:rPr lang="en-US" altLang="ja-JP" dirty="0"/>
              <a:t> Hotel</a:t>
            </a:r>
          </a:p>
          <a:p>
            <a:r>
              <a:rPr lang="en-US" altLang="ja-JP" dirty="0"/>
              <a:t>				18:30-19:00 Boarding boat</a:t>
            </a:r>
          </a:p>
          <a:p>
            <a:r>
              <a:rPr lang="en-US" altLang="ja-JP" dirty="0"/>
              <a:t>				19:00-21:00 Cruising</a:t>
            </a:r>
          </a:p>
          <a:p>
            <a:r>
              <a:rPr lang="en-US" altLang="ja-JP" dirty="0"/>
              <a:t>				21:00- returning to </a:t>
            </a:r>
            <a:r>
              <a:rPr lang="en-US" altLang="ja-JP" dirty="0" err="1"/>
              <a:t>Portpia</a:t>
            </a:r>
            <a:r>
              <a:rPr lang="en-US" altLang="ja-JP" dirty="0"/>
              <a:t> Hotel by BUS</a:t>
            </a:r>
          </a:p>
          <a:p>
            <a:endParaRPr lang="en-US" altLang="ja-JP" dirty="0"/>
          </a:p>
          <a:p>
            <a:endParaRPr lang="en-US" altLang="ja-JP" dirty="0"/>
          </a:p>
          <a:p>
            <a:endParaRPr lang="ja-JP" altLang="en-US" dirty="0"/>
          </a:p>
        </p:txBody>
      </p:sp>
      <p:pic>
        <p:nvPicPr>
          <p:cNvPr id="9" name="図 8">
            <a:extLst>
              <a:ext uri="{FF2B5EF4-FFF2-40B4-BE49-F238E27FC236}">
                <a16:creationId xmlns:a16="http://schemas.microsoft.com/office/drawing/2014/main" id="{BD2EFE63-6798-9571-67B7-C9D9E39D0097}"/>
              </a:ext>
            </a:extLst>
          </p:cNvPr>
          <p:cNvPicPr>
            <a:picLocks noChangeAspect="1"/>
          </p:cNvPicPr>
          <p:nvPr/>
        </p:nvPicPr>
        <p:blipFill>
          <a:blip r:embed="rId3"/>
          <a:stretch>
            <a:fillRect/>
          </a:stretch>
        </p:blipFill>
        <p:spPr>
          <a:xfrm>
            <a:off x="9923223" y="799724"/>
            <a:ext cx="1889591" cy="1401005"/>
          </a:xfrm>
          <a:prstGeom prst="rect">
            <a:avLst/>
          </a:prstGeom>
        </p:spPr>
      </p:pic>
      <p:pic>
        <p:nvPicPr>
          <p:cNvPr id="10" name="図 9" descr="マップ&#10;&#10;自動的に生成された説明">
            <a:extLst>
              <a:ext uri="{FF2B5EF4-FFF2-40B4-BE49-F238E27FC236}">
                <a16:creationId xmlns:a16="http://schemas.microsoft.com/office/drawing/2014/main" id="{472B170C-5F54-7B67-AE51-5FF98BEBAB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5400" y="3342822"/>
            <a:ext cx="2813050" cy="2628900"/>
          </a:xfrm>
          <a:prstGeom prst="rect">
            <a:avLst/>
          </a:prstGeom>
        </p:spPr>
      </p:pic>
      <p:sp>
        <p:nvSpPr>
          <p:cNvPr id="11" name="日付プレースホルダー 10">
            <a:extLst>
              <a:ext uri="{FF2B5EF4-FFF2-40B4-BE49-F238E27FC236}">
                <a16:creationId xmlns:a16="http://schemas.microsoft.com/office/drawing/2014/main" id="{E6BDA0B1-FB57-D368-9E84-97E8D0777CA8}"/>
              </a:ext>
            </a:extLst>
          </p:cNvPr>
          <p:cNvSpPr>
            <a:spLocks noGrp="1"/>
          </p:cNvSpPr>
          <p:nvPr>
            <p:ph type="dt" idx="10"/>
          </p:nvPr>
        </p:nvSpPr>
        <p:spPr>
          <a:xfrm>
            <a:off x="948512" y="0"/>
            <a:ext cx="2499764" cy="273050"/>
          </a:xfrm>
        </p:spPr>
        <p:txBody>
          <a:bodyPr/>
          <a:lstStyle/>
          <a:p>
            <a:r>
              <a:rPr lang="en-US" altLang="ja-JP"/>
              <a:t>Submission</a:t>
            </a:r>
            <a:endParaRPr lang="en-GB" dirty="0"/>
          </a:p>
        </p:txBody>
      </p:sp>
      <p:sp>
        <p:nvSpPr>
          <p:cNvPr id="12" name="フッター プレースホルダー 11">
            <a:extLst>
              <a:ext uri="{FF2B5EF4-FFF2-40B4-BE49-F238E27FC236}">
                <a16:creationId xmlns:a16="http://schemas.microsoft.com/office/drawing/2014/main" id="{4583A6C4-FF15-235A-74A8-BFCA0916FD9A}"/>
              </a:ext>
            </a:extLst>
          </p:cNvPr>
          <p:cNvSpPr>
            <a:spLocks noGrp="1"/>
          </p:cNvSpPr>
          <p:nvPr>
            <p:ph type="ftr" idx="11"/>
          </p:nvPr>
        </p:nvSpPr>
        <p:spPr>
          <a:xfrm>
            <a:off x="7162800" y="6551475"/>
            <a:ext cx="4246027" cy="180975"/>
          </a:xfrm>
        </p:spPr>
        <p:txBody>
          <a:bodyPr/>
          <a:lstStyle/>
          <a:p>
            <a:r>
              <a:rPr lang="en-GB"/>
              <a:t>Hiroshi Mano (Koden TI)</a:t>
            </a:r>
            <a:endParaRPr lang="en-GB" dirty="0"/>
          </a:p>
        </p:txBody>
      </p:sp>
    </p:spTree>
    <p:extLst>
      <p:ext uri="{BB962C8B-B14F-4D97-AF65-F5344CB8AC3E}">
        <p14:creationId xmlns:p14="http://schemas.microsoft.com/office/powerpoint/2010/main" val="947249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977A8141-0DF9-06C8-F47B-DA08C091CA4A}"/>
              </a:ext>
            </a:extLst>
          </p:cNvPr>
          <p:cNvSpPr txBox="1"/>
          <p:nvPr/>
        </p:nvSpPr>
        <p:spPr>
          <a:xfrm>
            <a:off x="4470400" y="1770743"/>
            <a:ext cx="184731" cy="369332"/>
          </a:xfrm>
          <a:prstGeom prst="rect">
            <a:avLst/>
          </a:prstGeom>
          <a:noFill/>
        </p:spPr>
        <p:txBody>
          <a:bodyPr wrap="none" rtlCol="0">
            <a:spAutoFit/>
          </a:bodyPr>
          <a:lstStyle/>
          <a:p>
            <a:endParaRPr kumimoji="1" lang="ja-JP" altLang="en-US"/>
          </a:p>
        </p:txBody>
      </p:sp>
      <p:sp>
        <p:nvSpPr>
          <p:cNvPr id="8" name="テキスト ボックス 7">
            <a:extLst>
              <a:ext uri="{FF2B5EF4-FFF2-40B4-BE49-F238E27FC236}">
                <a16:creationId xmlns:a16="http://schemas.microsoft.com/office/drawing/2014/main" id="{25CA189C-32C7-CCC5-9D42-F9D13C90814C}"/>
              </a:ext>
            </a:extLst>
          </p:cNvPr>
          <p:cNvSpPr txBox="1"/>
          <p:nvPr/>
        </p:nvSpPr>
        <p:spPr>
          <a:xfrm>
            <a:off x="5127811" y="1954306"/>
            <a:ext cx="1434353" cy="369332"/>
          </a:xfrm>
          <a:prstGeom prst="rect">
            <a:avLst/>
          </a:prstGeom>
          <a:noFill/>
        </p:spPr>
        <p:txBody>
          <a:bodyPr wrap="square" rtlCol="0">
            <a:spAutoFit/>
          </a:bodyPr>
          <a:lstStyle/>
          <a:p>
            <a:r>
              <a:rPr kumimoji="1" lang="en-US" altLang="ja-JP" dirty="0"/>
              <a:t>Open deck</a:t>
            </a:r>
            <a:endParaRPr kumimoji="1" lang="ja-JP" altLang="en-US"/>
          </a:p>
        </p:txBody>
      </p:sp>
      <p:sp>
        <p:nvSpPr>
          <p:cNvPr id="9" name="テキスト ボックス 8">
            <a:extLst>
              <a:ext uri="{FF2B5EF4-FFF2-40B4-BE49-F238E27FC236}">
                <a16:creationId xmlns:a16="http://schemas.microsoft.com/office/drawing/2014/main" id="{0699F6F0-1781-F17B-385E-2A03285E2F38}"/>
              </a:ext>
            </a:extLst>
          </p:cNvPr>
          <p:cNvSpPr txBox="1"/>
          <p:nvPr/>
        </p:nvSpPr>
        <p:spPr>
          <a:xfrm>
            <a:off x="8606119" y="1207134"/>
            <a:ext cx="3496234" cy="3139321"/>
          </a:xfrm>
          <a:prstGeom prst="rect">
            <a:avLst/>
          </a:prstGeom>
          <a:noFill/>
        </p:spPr>
        <p:txBody>
          <a:bodyPr wrap="square" rtlCol="0">
            <a:spAutoFit/>
          </a:bodyPr>
          <a:lstStyle/>
          <a:p>
            <a:r>
              <a:rPr kumimoji="1" lang="en-US" altLang="ja-JP" dirty="0"/>
              <a:t>1, 84</a:t>
            </a:r>
          </a:p>
          <a:p>
            <a:r>
              <a:rPr lang="en-US" altLang="ja-JP" dirty="0"/>
              <a:t>2, 24 officer waiting room</a:t>
            </a:r>
          </a:p>
          <a:p>
            <a:r>
              <a:rPr kumimoji="1" lang="en-US" altLang="ja-JP" dirty="0"/>
              <a:t>3, </a:t>
            </a:r>
            <a:r>
              <a:rPr lang="en-US" altLang="ja-JP" dirty="0"/>
              <a:t>standing for ceremony</a:t>
            </a:r>
          </a:p>
          <a:p>
            <a:r>
              <a:rPr kumimoji="1" lang="en-US" altLang="ja-JP" dirty="0"/>
              <a:t>4, 88</a:t>
            </a:r>
          </a:p>
          <a:p>
            <a:r>
              <a:rPr lang="en-US" altLang="ja-JP" dirty="0"/>
              <a:t>5, 124</a:t>
            </a:r>
          </a:p>
          <a:p>
            <a:r>
              <a:rPr kumimoji="1" lang="en-US" altLang="ja-JP" dirty="0"/>
              <a:t>6,  72+ Counter</a:t>
            </a:r>
          </a:p>
          <a:p>
            <a:endParaRPr lang="en-US" altLang="ja-JP" dirty="0"/>
          </a:p>
          <a:p>
            <a:r>
              <a:rPr kumimoji="1" lang="en-US" altLang="ja-JP" dirty="0"/>
              <a:t>Total table </a:t>
            </a:r>
          </a:p>
          <a:p>
            <a:r>
              <a:rPr lang="en-US" altLang="ja-JP" dirty="0"/>
              <a:t>368</a:t>
            </a:r>
          </a:p>
          <a:p>
            <a:endParaRPr kumimoji="1" lang="en-US" altLang="ja-JP" dirty="0"/>
          </a:p>
          <a:p>
            <a:endParaRPr kumimoji="1" lang="en-US" altLang="ja-JP" dirty="0"/>
          </a:p>
        </p:txBody>
      </p:sp>
      <p:pic>
        <p:nvPicPr>
          <p:cNvPr id="4" name="図 3">
            <a:extLst>
              <a:ext uri="{FF2B5EF4-FFF2-40B4-BE49-F238E27FC236}">
                <a16:creationId xmlns:a16="http://schemas.microsoft.com/office/drawing/2014/main" id="{09BFCC4A-B3B0-2EF6-1B0A-68F0C11DBE07}"/>
              </a:ext>
            </a:extLst>
          </p:cNvPr>
          <p:cNvPicPr>
            <a:picLocks noChangeAspect="1"/>
          </p:cNvPicPr>
          <p:nvPr/>
        </p:nvPicPr>
        <p:blipFill>
          <a:blip r:embed="rId3"/>
          <a:stretch>
            <a:fillRect/>
          </a:stretch>
        </p:blipFill>
        <p:spPr>
          <a:xfrm>
            <a:off x="5758725" y="671936"/>
            <a:ext cx="3856897" cy="5571074"/>
          </a:xfrm>
          <a:prstGeom prst="rect">
            <a:avLst/>
          </a:prstGeom>
        </p:spPr>
      </p:pic>
      <p:pic>
        <p:nvPicPr>
          <p:cNvPr id="10" name="図 9">
            <a:extLst>
              <a:ext uri="{FF2B5EF4-FFF2-40B4-BE49-F238E27FC236}">
                <a16:creationId xmlns:a16="http://schemas.microsoft.com/office/drawing/2014/main" id="{B8386CD5-F66F-52D4-0491-A3F6690D57A1}"/>
              </a:ext>
            </a:extLst>
          </p:cNvPr>
          <p:cNvPicPr>
            <a:picLocks noChangeAspect="1"/>
          </p:cNvPicPr>
          <p:nvPr/>
        </p:nvPicPr>
        <p:blipFill>
          <a:blip r:embed="rId4"/>
          <a:stretch>
            <a:fillRect/>
          </a:stretch>
        </p:blipFill>
        <p:spPr>
          <a:xfrm>
            <a:off x="9843490" y="646888"/>
            <a:ext cx="1526834" cy="2205428"/>
          </a:xfrm>
          <a:prstGeom prst="rect">
            <a:avLst/>
          </a:prstGeom>
        </p:spPr>
      </p:pic>
      <p:pic>
        <p:nvPicPr>
          <p:cNvPr id="13" name="図 12">
            <a:extLst>
              <a:ext uri="{FF2B5EF4-FFF2-40B4-BE49-F238E27FC236}">
                <a16:creationId xmlns:a16="http://schemas.microsoft.com/office/drawing/2014/main" id="{9C4B85E2-66D7-212F-E93C-1200EFDE100F}"/>
              </a:ext>
            </a:extLst>
          </p:cNvPr>
          <p:cNvPicPr>
            <a:picLocks noChangeAspect="1"/>
          </p:cNvPicPr>
          <p:nvPr/>
        </p:nvPicPr>
        <p:blipFill>
          <a:blip r:embed="rId5"/>
          <a:stretch>
            <a:fillRect/>
          </a:stretch>
        </p:blipFill>
        <p:spPr>
          <a:xfrm>
            <a:off x="9933616" y="2577679"/>
            <a:ext cx="1396137" cy="2016642"/>
          </a:xfrm>
          <a:prstGeom prst="rect">
            <a:avLst/>
          </a:prstGeom>
        </p:spPr>
      </p:pic>
      <p:cxnSp>
        <p:nvCxnSpPr>
          <p:cNvPr id="19" name="直線矢印コネクタ 18">
            <a:extLst>
              <a:ext uri="{FF2B5EF4-FFF2-40B4-BE49-F238E27FC236}">
                <a16:creationId xmlns:a16="http://schemas.microsoft.com/office/drawing/2014/main" id="{D173E690-4AA6-3B03-F864-5D68A7EE897F}"/>
              </a:ext>
            </a:extLst>
          </p:cNvPr>
          <p:cNvCxnSpPr>
            <a:cxnSpLocks/>
          </p:cNvCxnSpPr>
          <p:nvPr/>
        </p:nvCxnSpPr>
        <p:spPr bwMode="auto">
          <a:xfrm flipH="1">
            <a:off x="6705600" y="3657601"/>
            <a:ext cx="228600" cy="804997"/>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1" name="直線矢印コネクタ 20">
            <a:extLst>
              <a:ext uri="{FF2B5EF4-FFF2-40B4-BE49-F238E27FC236}">
                <a16:creationId xmlns:a16="http://schemas.microsoft.com/office/drawing/2014/main" id="{EB904665-B7F6-AF38-0CD2-43CCDECF8A13}"/>
              </a:ext>
            </a:extLst>
          </p:cNvPr>
          <p:cNvCxnSpPr>
            <a:cxnSpLocks/>
          </p:cNvCxnSpPr>
          <p:nvPr/>
        </p:nvCxnSpPr>
        <p:spPr bwMode="auto">
          <a:xfrm flipV="1">
            <a:off x="8187851" y="1826784"/>
            <a:ext cx="1655639" cy="551702"/>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3" name="直線矢印コネクタ 22">
            <a:extLst>
              <a:ext uri="{FF2B5EF4-FFF2-40B4-BE49-F238E27FC236}">
                <a16:creationId xmlns:a16="http://schemas.microsoft.com/office/drawing/2014/main" id="{48AB1C08-CA15-51E6-7CB8-AF51FA878B57}"/>
              </a:ext>
            </a:extLst>
          </p:cNvPr>
          <p:cNvCxnSpPr>
            <a:cxnSpLocks/>
          </p:cNvCxnSpPr>
          <p:nvPr/>
        </p:nvCxnSpPr>
        <p:spPr bwMode="auto">
          <a:xfrm>
            <a:off x="8231884" y="3088982"/>
            <a:ext cx="1796206" cy="111418"/>
          </a:xfrm>
          <a:prstGeom prst="straightConnector1">
            <a:avLst/>
          </a:prstGeom>
          <a:solidFill>
            <a:srgbClr val="00B8FF"/>
          </a:solidFill>
          <a:ln w="9525" cap="flat" cmpd="sng" algn="ctr">
            <a:solidFill>
              <a:schemeClr val="tx1"/>
            </a:solidFill>
            <a:prstDash val="solid"/>
            <a:round/>
            <a:headEnd type="none" w="med" len="med"/>
            <a:tailEnd type="triangle"/>
          </a:ln>
          <a:effectLst/>
        </p:spPr>
      </p:cxnSp>
      <p:cxnSp>
        <p:nvCxnSpPr>
          <p:cNvPr id="26" name="直線矢印コネクタ 25">
            <a:extLst>
              <a:ext uri="{FF2B5EF4-FFF2-40B4-BE49-F238E27FC236}">
                <a16:creationId xmlns:a16="http://schemas.microsoft.com/office/drawing/2014/main" id="{AAE4B3F5-EC46-8A5A-BA86-44526911B0E3}"/>
              </a:ext>
            </a:extLst>
          </p:cNvPr>
          <p:cNvCxnSpPr>
            <a:cxnSpLocks/>
          </p:cNvCxnSpPr>
          <p:nvPr/>
        </p:nvCxnSpPr>
        <p:spPr bwMode="auto">
          <a:xfrm>
            <a:off x="8093222" y="3731856"/>
            <a:ext cx="301832" cy="747659"/>
          </a:xfrm>
          <a:prstGeom prst="straightConnector1">
            <a:avLst/>
          </a:prstGeom>
          <a:solidFill>
            <a:srgbClr val="00B8FF"/>
          </a:solidFill>
          <a:ln w="9525" cap="flat" cmpd="sng" algn="ctr">
            <a:solidFill>
              <a:schemeClr val="tx1"/>
            </a:solidFill>
            <a:prstDash val="solid"/>
            <a:round/>
            <a:headEnd type="none" w="med" len="med"/>
            <a:tailEnd type="triangle"/>
          </a:ln>
          <a:effectLst/>
        </p:spPr>
      </p:cxnSp>
      <p:sp>
        <p:nvSpPr>
          <p:cNvPr id="31" name="テキスト ボックス 30">
            <a:extLst>
              <a:ext uri="{FF2B5EF4-FFF2-40B4-BE49-F238E27FC236}">
                <a16:creationId xmlns:a16="http://schemas.microsoft.com/office/drawing/2014/main" id="{43912C58-D87B-8E4C-DB91-ED539C01D1D8}"/>
              </a:ext>
            </a:extLst>
          </p:cNvPr>
          <p:cNvSpPr txBox="1"/>
          <p:nvPr/>
        </p:nvSpPr>
        <p:spPr>
          <a:xfrm>
            <a:off x="10974339" y="690883"/>
            <a:ext cx="762000" cy="461665"/>
          </a:xfrm>
          <a:prstGeom prst="rect">
            <a:avLst/>
          </a:prstGeom>
          <a:noFill/>
        </p:spPr>
        <p:txBody>
          <a:bodyPr wrap="square" rtlCol="0">
            <a:spAutoFit/>
          </a:bodyPr>
          <a:lstStyle/>
          <a:p>
            <a:r>
              <a:rPr kumimoji="1" lang="en-US" altLang="ja-JP" dirty="0">
                <a:solidFill>
                  <a:schemeClr val="tx1"/>
                </a:solidFill>
              </a:rPr>
              <a:t>92</a:t>
            </a:r>
            <a:endParaRPr kumimoji="1" lang="ja-JP" altLang="en-US">
              <a:solidFill>
                <a:schemeClr val="tx1"/>
              </a:solidFill>
            </a:endParaRPr>
          </a:p>
        </p:txBody>
      </p:sp>
      <p:sp>
        <p:nvSpPr>
          <p:cNvPr id="32" name="テキスト ボックス 31">
            <a:extLst>
              <a:ext uri="{FF2B5EF4-FFF2-40B4-BE49-F238E27FC236}">
                <a16:creationId xmlns:a16="http://schemas.microsoft.com/office/drawing/2014/main" id="{21AA82ED-A010-2278-FF70-C91E902D27E4}"/>
              </a:ext>
            </a:extLst>
          </p:cNvPr>
          <p:cNvSpPr txBox="1"/>
          <p:nvPr/>
        </p:nvSpPr>
        <p:spPr>
          <a:xfrm>
            <a:off x="11022359" y="2563504"/>
            <a:ext cx="762000" cy="461665"/>
          </a:xfrm>
          <a:prstGeom prst="rect">
            <a:avLst/>
          </a:prstGeom>
          <a:noFill/>
        </p:spPr>
        <p:txBody>
          <a:bodyPr wrap="square" rtlCol="0">
            <a:spAutoFit/>
          </a:bodyPr>
          <a:lstStyle/>
          <a:p>
            <a:r>
              <a:rPr kumimoji="1" lang="en-US" altLang="ja-JP" dirty="0">
                <a:solidFill>
                  <a:schemeClr val="tx1"/>
                </a:solidFill>
              </a:rPr>
              <a:t>90</a:t>
            </a:r>
            <a:endParaRPr kumimoji="1" lang="ja-JP" altLang="en-US">
              <a:solidFill>
                <a:schemeClr val="tx1"/>
              </a:solidFill>
            </a:endParaRPr>
          </a:p>
        </p:txBody>
      </p:sp>
      <p:sp>
        <p:nvSpPr>
          <p:cNvPr id="36" name="正方形/長方形 35">
            <a:extLst>
              <a:ext uri="{FF2B5EF4-FFF2-40B4-BE49-F238E27FC236}">
                <a16:creationId xmlns:a16="http://schemas.microsoft.com/office/drawing/2014/main" id="{3E7934F2-152C-9947-28BE-89B5C1C01BF4}"/>
              </a:ext>
            </a:extLst>
          </p:cNvPr>
          <p:cNvSpPr/>
          <p:nvPr/>
        </p:nvSpPr>
        <p:spPr bwMode="auto">
          <a:xfrm>
            <a:off x="5791200" y="4462598"/>
            <a:ext cx="3986941" cy="162892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pic>
        <p:nvPicPr>
          <p:cNvPr id="43" name="図 42" descr="屋内, スポーツ, 女の子, 若い が含まれている画像&#10;&#10;自動的に生成された説明">
            <a:extLst>
              <a:ext uri="{FF2B5EF4-FFF2-40B4-BE49-F238E27FC236}">
                <a16:creationId xmlns:a16="http://schemas.microsoft.com/office/drawing/2014/main" id="{9707C0CF-FE4C-9FCB-B322-5818D89899FD}"/>
              </a:ext>
            </a:extLst>
          </p:cNvPr>
          <p:cNvPicPr>
            <a:picLocks noChangeAspect="1"/>
          </p:cNvPicPr>
          <p:nvPr/>
        </p:nvPicPr>
        <p:blipFill>
          <a:blip r:embed="rId6"/>
          <a:stretch>
            <a:fillRect/>
          </a:stretch>
        </p:blipFill>
        <p:spPr>
          <a:xfrm>
            <a:off x="4505527" y="4125352"/>
            <a:ext cx="1142999" cy="752354"/>
          </a:xfrm>
          <a:prstGeom prst="rect">
            <a:avLst/>
          </a:prstGeom>
        </p:spPr>
      </p:pic>
      <p:pic>
        <p:nvPicPr>
          <p:cNvPr id="44" name="コンテンツ プレースホルダー 11" descr="鏡割&#10;">
            <a:extLst>
              <a:ext uri="{FF2B5EF4-FFF2-40B4-BE49-F238E27FC236}">
                <a16:creationId xmlns:a16="http://schemas.microsoft.com/office/drawing/2014/main" id="{A213B1E9-0EBE-37F7-384E-C3218044690C}"/>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4654432" y="1590130"/>
            <a:ext cx="1104293" cy="733508"/>
          </a:xfrm>
          <a:prstGeom prst="rect">
            <a:avLst/>
          </a:prstGeom>
        </p:spPr>
      </p:pic>
      <p:pic>
        <p:nvPicPr>
          <p:cNvPr id="15" name="図 14">
            <a:extLst>
              <a:ext uri="{FF2B5EF4-FFF2-40B4-BE49-F238E27FC236}">
                <a16:creationId xmlns:a16="http://schemas.microsoft.com/office/drawing/2014/main" id="{DF475E75-B623-E163-B530-996C801EA233}"/>
              </a:ext>
            </a:extLst>
          </p:cNvPr>
          <p:cNvPicPr>
            <a:picLocks noChangeAspect="1"/>
          </p:cNvPicPr>
          <p:nvPr/>
        </p:nvPicPr>
        <p:blipFill>
          <a:blip r:embed="rId8"/>
          <a:stretch>
            <a:fillRect/>
          </a:stretch>
        </p:blipFill>
        <p:spPr>
          <a:xfrm>
            <a:off x="7829929" y="4501529"/>
            <a:ext cx="1256780" cy="1815349"/>
          </a:xfrm>
          <a:prstGeom prst="rect">
            <a:avLst/>
          </a:prstGeom>
        </p:spPr>
      </p:pic>
      <p:pic>
        <p:nvPicPr>
          <p:cNvPr id="17" name="図 16">
            <a:extLst>
              <a:ext uri="{FF2B5EF4-FFF2-40B4-BE49-F238E27FC236}">
                <a16:creationId xmlns:a16="http://schemas.microsoft.com/office/drawing/2014/main" id="{A85541EF-DA2C-7139-F5C8-4BE55A006EBE}"/>
              </a:ext>
            </a:extLst>
          </p:cNvPr>
          <p:cNvPicPr>
            <a:picLocks noChangeAspect="1"/>
          </p:cNvPicPr>
          <p:nvPr/>
        </p:nvPicPr>
        <p:blipFill>
          <a:blip r:embed="rId9"/>
          <a:stretch>
            <a:fillRect/>
          </a:stretch>
        </p:blipFill>
        <p:spPr>
          <a:xfrm>
            <a:off x="6223813" y="4423907"/>
            <a:ext cx="1256780" cy="1815348"/>
          </a:xfrm>
          <a:prstGeom prst="rect">
            <a:avLst/>
          </a:prstGeom>
        </p:spPr>
      </p:pic>
      <p:sp>
        <p:nvSpPr>
          <p:cNvPr id="30" name="テキスト ボックス 29">
            <a:extLst>
              <a:ext uri="{FF2B5EF4-FFF2-40B4-BE49-F238E27FC236}">
                <a16:creationId xmlns:a16="http://schemas.microsoft.com/office/drawing/2014/main" id="{9D798F80-BC42-9928-25C5-BCACDCE99ED7}"/>
              </a:ext>
            </a:extLst>
          </p:cNvPr>
          <p:cNvSpPr txBox="1"/>
          <p:nvPr/>
        </p:nvSpPr>
        <p:spPr>
          <a:xfrm>
            <a:off x="5655696" y="4226571"/>
            <a:ext cx="762000" cy="461665"/>
          </a:xfrm>
          <a:prstGeom prst="rect">
            <a:avLst/>
          </a:prstGeom>
          <a:noFill/>
        </p:spPr>
        <p:txBody>
          <a:bodyPr wrap="square" rtlCol="0">
            <a:spAutoFit/>
          </a:bodyPr>
          <a:lstStyle/>
          <a:p>
            <a:r>
              <a:rPr kumimoji="1" lang="en-US" altLang="ja-JP" dirty="0">
                <a:solidFill>
                  <a:schemeClr val="tx1"/>
                </a:solidFill>
              </a:rPr>
              <a:t>104</a:t>
            </a:r>
            <a:endParaRPr kumimoji="1" lang="ja-JP" altLang="en-US">
              <a:solidFill>
                <a:schemeClr val="tx1"/>
              </a:solidFill>
            </a:endParaRPr>
          </a:p>
        </p:txBody>
      </p:sp>
      <p:sp>
        <p:nvSpPr>
          <p:cNvPr id="33" name="テキスト ボックス 32">
            <a:extLst>
              <a:ext uri="{FF2B5EF4-FFF2-40B4-BE49-F238E27FC236}">
                <a16:creationId xmlns:a16="http://schemas.microsoft.com/office/drawing/2014/main" id="{F8BF6822-DBBC-35FD-DFB6-0DD89BA17680}"/>
              </a:ext>
            </a:extLst>
          </p:cNvPr>
          <p:cNvSpPr txBox="1"/>
          <p:nvPr/>
        </p:nvSpPr>
        <p:spPr>
          <a:xfrm>
            <a:off x="9093879" y="4318650"/>
            <a:ext cx="762000" cy="461665"/>
          </a:xfrm>
          <a:prstGeom prst="rect">
            <a:avLst/>
          </a:prstGeom>
          <a:noFill/>
        </p:spPr>
        <p:txBody>
          <a:bodyPr wrap="square" rtlCol="0">
            <a:spAutoFit/>
          </a:bodyPr>
          <a:lstStyle/>
          <a:p>
            <a:r>
              <a:rPr kumimoji="1" lang="en-US" altLang="ja-JP" dirty="0">
                <a:solidFill>
                  <a:schemeClr val="tx1"/>
                </a:solidFill>
              </a:rPr>
              <a:t>114</a:t>
            </a:r>
            <a:endParaRPr kumimoji="1" lang="ja-JP" altLang="en-US">
              <a:solidFill>
                <a:schemeClr val="tx1"/>
              </a:solidFill>
            </a:endParaRPr>
          </a:p>
        </p:txBody>
      </p:sp>
      <p:sp>
        <p:nvSpPr>
          <p:cNvPr id="48" name="テキスト ボックス 47">
            <a:extLst>
              <a:ext uri="{FF2B5EF4-FFF2-40B4-BE49-F238E27FC236}">
                <a16:creationId xmlns:a16="http://schemas.microsoft.com/office/drawing/2014/main" id="{6356E044-67FE-A038-E3FF-D2C395F20516}"/>
              </a:ext>
            </a:extLst>
          </p:cNvPr>
          <p:cNvSpPr txBox="1"/>
          <p:nvPr/>
        </p:nvSpPr>
        <p:spPr>
          <a:xfrm>
            <a:off x="821676" y="1307975"/>
            <a:ext cx="3379451" cy="4524315"/>
          </a:xfrm>
          <a:prstGeom prst="rect">
            <a:avLst/>
          </a:prstGeom>
          <a:noFill/>
        </p:spPr>
        <p:txBody>
          <a:bodyPr wrap="none" rtlCol="0">
            <a:spAutoFit/>
          </a:bodyPr>
          <a:lstStyle/>
          <a:p>
            <a:r>
              <a:rPr kumimoji="1" lang="en-US" altLang="ja-JP" dirty="0">
                <a:solidFill>
                  <a:schemeClr val="tx1"/>
                </a:solidFill>
              </a:rPr>
              <a:t>Program </a:t>
            </a:r>
          </a:p>
          <a:p>
            <a:r>
              <a:rPr kumimoji="1" lang="en-US" altLang="ja-JP" dirty="0">
                <a:solidFill>
                  <a:schemeClr val="tx1"/>
                </a:solidFill>
              </a:rPr>
              <a:t>19:00 Opening Ceremony</a:t>
            </a:r>
          </a:p>
          <a:p>
            <a:r>
              <a:rPr kumimoji="1" lang="en-US" altLang="ja-JP" dirty="0">
                <a:solidFill>
                  <a:schemeClr val="tx1"/>
                </a:solidFill>
              </a:rPr>
              <a:t>	Welcome </a:t>
            </a:r>
            <a:r>
              <a:rPr kumimoji="1" lang="en-US" altLang="ja-JP" dirty="0" err="1">
                <a:solidFill>
                  <a:schemeClr val="tx1"/>
                </a:solidFill>
              </a:rPr>
              <a:t>Kampai</a:t>
            </a:r>
            <a:r>
              <a:rPr kumimoji="1" lang="en-US" altLang="ja-JP" dirty="0">
                <a:solidFill>
                  <a:schemeClr val="tx1"/>
                </a:solidFill>
              </a:rPr>
              <a:t> </a:t>
            </a:r>
          </a:p>
          <a:p>
            <a:r>
              <a:rPr kumimoji="1" lang="en-US" altLang="ja-JP" dirty="0">
                <a:solidFill>
                  <a:schemeClr val="tx1"/>
                </a:solidFill>
              </a:rPr>
              <a:t>	</a:t>
            </a:r>
            <a:r>
              <a:rPr kumimoji="1" lang="en-US" altLang="ja-JP" dirty="0" err="1">
                <a:solidFill>
                  <a:schemeClr val="tx1"/>
                </a:solidFill>
              </a:rPr>
              <a:t>Carib@B-Deck</a:t>
            </a:r>
            <a:endParaRPr kumimoji="1" lang="en-US" altLang="ja-JP" dirty="0">
              <a:solidFill>
                <a:schemeClr val="tx1"/>
              </a:solidFill>
            </a:endParaRPr>
          </a:p>
          <a:p>
            <a:r>
              <a:rPr kumimoji="1" lang="en-US" altLang="ja-JP" dirty="0">
                <a:solidFill>
                  <a:schemeClr val="tx1"/>
                </a:solidFill>
              </a:rPr>
              <a:t>19:15 Breakout </a:t>
            </a:r>
          </a:p>
          <a:p>
            <a:r>
              <a:rPr kumimoji="1" lang="en-US" altLang="ja-JP" dirty="0">
                <a:solidFill>
                  <a:schemeClr val="tx1"/>
                </a:solidFill>
              </a:rPr>
              <a:t>	Dinner @ A-C Deck</a:t>
            </a:r>
          </a:p>
          <a:p>
            <a:r>
              <a:rPr kumimoji="1" lang="en-US" altLang="ja-JP" dirty="0">
                <a:solidFill>
                  <a:schemeClr val="tx1"/>
                </a:solidFill>
              </a:rPr>
              <a:t>	with </a:t>
            </a:r>
            <a:r>
              <a:rPr kumimoji="1" lang="en-US" altLang="ja-JP" dirty="0" err="1">
                <a:solidFill>
                  <a:schemeClr val="tx1"/>
                </a:solidFill>
              </a:rPr>
              <a:t>Shishimai</a:t>
            </a:r>
            <a:r>
              <a:rPr kumimoji="1" lang="en-US" altLang="ja-JP" dirty="0">
                <a:solidFill>
                  <a:schemeClr val="tx1"/>
                </a:solidFill>
              </a:rPr>
              <a:t> dance</a:t>
            </a:r>
          </a:p>
          <a:p>
            <a:r>
              <a:rPr kumimoji="1" lang="en-US" altLang="ja-JP" dirty="0">
                <a:solidFill>
                  <a:schemeClr val="tx1"/>
                </a:solidFill>
              </a:rPr>
              <a:t>20:20</a:t>
            </a:r>
          </a:p>
          <a:p>
            <a:r>
              <a:rPr kumimoji="1" lang="en-US" altLang="ja-JP" dirty="0">
                <a:solidFill>
                  <a:schemeClr val="tx1"/>
                </a:solidFill>
              </a:rPr>
              <a:t>	</a:t>
            </a:r>
            <a:r>
              <a:rPr kumimoji="1" lang="en-US" altLang="ja-JP" dirty="0" err="1">
                <a:solidFill>
                  <a:schemeClr val="tx1"/>
                </a:solidFill>
              </a:rPr>
              <a:t>Awaodori</a:t>
            </a:r>
            <a:r>
              <a:rPr kumimoji="1" lang="en-US" altLang="ja-JP" dirty="0">
                <a:solidFill>
                  <a:schemeClr val="tx1"/>
                </a:solidFill>
              </a:rPr>
              <a:t> dance </a:t>
            </a:r>
          </a:p>
          <a:p>
            <a:r>
              <a:rPr kumimoji="1" lang="en-US" altLang="ja-JP" dirty="0">
                <a:solidFill>
                  <a:schemeClr val="tx1"/>
                </a:solidFill>
              </a:rPr>
              <a:t>	</a:t>
            </a:r>
            <a:r>
              <a:rPr kumimoji="1" lang="en-US" altLang="ja-JP" dirty="0" err="1">
                <a:solidFill>
                  <a:schemeClr val="tx1"/>
                </a:solidFill>
              </a:rPr>
              <a:t>Carib@B-Deck</a:t>
            </a:r>
            <a:endParaRPr kumimoji="1" lang="en-US" altLang="ja-JP" dirty="0">
              <a:solidFill>
                <a:schemeClr val="tx1"/>
              </a:solidFill>
            </a:endParaRPr>
          </a:p>
          <a:p>
            <a:r>
              <a:rPr kumimoji="1" lang="en-US" altLang="ja-JP" dirty="0">
                <a:solidFill>
                  <a:schemeClr val="tx1"/>
                </a:solidFill>
              </a:rPr>
              <a:t>21:00 Back to Kobe port</a:t>
            </a:r>
          </a:p>
          <a:p>
            <a:endParaRPr kumimoji="1" lang="ja-JP" altLang="en-US">
              <a:solidFill>
                <a:schemeClr val="tx1"/>
              </a:solidFill>
            </a:endParaRPr>
          </a:p>
        </p:txBody>
      </p:sp>
      <p:cxnSp>
        <p:nvCxnSpPr>
          <p:cNvPr id="49" name="直線矢印コネクタ 48">
            <a:extLst>
              <a:ext uri="{FF2B5EF4-FFF2-40B4-BE49-F238E27FC236}">
                <a16:creationId xmlns:a16="http://schemas.microsoft.com/office/drawing/2014/main" id="{C8BD9F26-F713-D78C-8B37-892D1945D548}"/>
              </a:ext>
            </a:extLst>
          </p:cNvPr>
          <p:cNvCxnSpPr>
            <a:cxnSpLocks/>
          </p:cNvCxnSpPr>
          <p:nvPr/>
        </p:nvCxnSpPr>
        <p:spPr bwMode="auto">
          <a:xfrm flipH="1" flipV="1">
            <a:off x="4066707" y="2434093"/>
            <a:ext cx="2887542" cy="514821"/>
          </a:xfrm>
          <a:prstGeom prst="straightConnector1">
            <a:avLst/>
          </a:prstGeom>
          <a:solidFill>
            <a:srgbClr val="00B8FF"/>
          </a:solidFill>
          <a:ln w="9525" cap="flat" cmpd="sng" algn="ctr">
            <a:solidFill>
              <a:schemeClr val="tx1"/>
            </a:solidFill>
            <a:prstDash val="solid"/>
            <a:round/>
            <a:headEnd type="none" w="med" len="med"/>
            <a:tailEnd type="triangle"/>
          </a:ln>
          <a:effectLst/>
        </p:spPr>
      </p:cxnSp>
      <p:pic>
        <p:nvPicPr>
          <p:cNvPr id="54" name="図 53" descr="傘を持っている男性&#10;&#10;低い精度で自動的に生成された説明">
            <a:extLst>
              <a:ext uri="{FF2B5EF4-FFF2-40B4-BE49-F238E27FC236}">
                <a16:creationId xmlns:a16="http://schemas.microsoft.com/office/drawing/2014/main" id="{FF7FE024-9D15-DD08-6B34-00E4072B0FA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28781" y="2974065"/>
            <a:ext cx="1133684" cy="752354"/>
          </a:xfrm>
          <a:prstGeom prst="rect">
            <a:avLst/>
          </a:prstGeom>
        </p:spPr>
      </p:pic>
      <p:sp>
        <p:nvSpPr>
          <p:cNvPr id="2" name="日付プレースホルダー 1">
            <a:extLst>
              <a:ext uri="{FF2B5EF4-FFF2-40B4-BE49-F238E27FC236}">
                <a16:creationId xmlns:a16="http://schemas.microsoft.com/office/drawing/2014/main" id="{C5B336B8-3BA7-9D36-80A5-927913DD9800}"/>
              </a:ext>
            </a:extLst>
          </p:cNvPr>
          <p:cNvSpPr>
            <a:spLocks noGrp="1"/>
          </p:cNvSpPr>
          <p:nvPr>
            <p:ph type="dt" idx="10"/>
          </p:nvPr>
        </p:nvSpPr>
        <p:spPr/>
        <p:txBody>
          <a:bodyPr/>
          <a:lstStyle/>
          <a:p>
            <a:r>
              <a:rPr lang="en-US" altLang="ja-JP"/>
              <a:t>Submission</a:t>
            </a:r>
            <a:endParaRPr lang="en-GB" dirty="0"/>
          </a:p>
        </p:txBody>
      </p:sp>
      <p:sp>
        <p:nvSpPr>
          <p:cNvPr id="6" name="フッター プレースホルダー 5">
            <a:extLst>
              <a:ext uri="{FF2B5EF4-FFF2-40B4-BE49-F238E27FC236}">
                <a16:creationId xmlns:a16="http://schemas.microsoft.com/office/drawing/2014/main" id="{9686877B-642F-D45D-CFD4-CF580378523C}"/>
              </a:ext>
            </a:extLst>
          </p:cNvPr>
          <p:cNvSpPr>
            <a:spLocks noGrp="1"/>
          </p:cNvSpPr>
          <p:nvPr>
            <p:ph type="ftr" idx="11"/>
          </p:nvPr>
        </p:nvSpPr>
        <p:spPr/>
        <p:txBody>
          <a:bodyPr/>
          <a:lstStyle/>
          <a:p>
            <a:r>
              <a:rPr lang="en-GB"/>
              <a:t>Hiroshi Mano (Koden TI)</a:t>
            </a:r>
            <a:endParaRPr lang="en-GB" dirty="0"/>
          </a:p>
        </p:txBody>
      </p:sp>
    </p:spTree>
    <p:extLst>
      <p:ext uri="{BB962C8B-B14F-4D97-AF65-F5344CB8AC3E}">
        <p14:creationId xmlns:p14="http://schemas.microsoft.com/office/powerpoint/2010/main" val="4229230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7003415D-2387-6D5C-B605-17D34C863A73}"/>
              </a:ext>
            </a:extLst>
          </p:cNvPr>
          <p:cNvSpPr>
            <a:spLocks noGrp="1"/>
          </p:cNvSpPr>
          <p:nvPr>
            <p:ph type="title"/>
          </p:nvPr>
        </p:nvSpPr>
        <p:spPr/>
        <p:txBody>
          <a:bodyPr/>
          <a:lstStyle/>
          <a:p>
            <a:r>
              <a:rPr lang="en-US" altLang="ja-JP" dirty="0"/>
              <a:t>Lunch Mon-Wed @ </a:t>
            </a:r>
            <a:r>
              <a:rPr lang="en-US" altLang="ja-JP" dirty="0" err="1"/>
              <a:t>Portpia</a:t>
            </a:r>
            <a:r>
              <a:rPr lang="en-US" altLang="ja-JP" dirty="0"/>
              <a:t> Hotel</a:t>
            </a:r>
            <a:endParaRPr lang="ja-JP" altLang="en-US"/>
          </a:p>
        </p:txBody>
      </p:sp>
      <p:sp>
        <p:nvSpPr>
          <p:cNvPr id="2" name="日付プレースホルダー 1">
            <a:extLst>
              <a:ext uri="{FF2B5EF4-FFF2-40B4-BE49-F238E27FC236}">
                <a16:creationId xmlns:a16="http://schemas.microsoft.com/office/drawing/2014/main" id="{BE6BC13B-FD97-1259-B45E-DC99258D0E35}"/>
              </a:ext>
            </a:extLst>
          </p:cNvPr>
          <p:cNvSpPr>
            <a:spLocks noGrp="1"/>
          </p:cNvSpPr>
          <p:nvPr>
            <p:ph type="dt" idx="10"/>
          </p:nvPr>
        </p:nvSpPr>
        <p:spPr/>
        <p:txBody>
          <a:bodyPr/>
          <a:lstStyle/>
          <a:p>
            <a:r>
              <a:rPr lang="en-US" altLang="ja-JP"/>
              <a:t>Submission</a:t>
            </a:r>
            <a:endParaRPr lang="en-GB" dirty="0"/>
          </a:p>
        </p:txBody>
      </p:sp>
      <p:pic>
        <p:nvPicPr>
          <p:cNvPr id="8" name="図 7">
            <a:extLst>
              <a:ext uri="{FF2B5EF4-FFF2-40B4-BE49-F238E27FC236}">
                <a16:creationId xmlns:a16="http://schemas.microsoft.com/office/drawing/2014/main" id="{CBA1B9F5-BC06-BCAE-B85C-5E0AFD236F7C}"/>
              </a:ext>
            </a:extLst>
          </p:cNvPr>
          <p:cNvPicPr>
            <a:picLocks noChangeAspect="1"/>
          </p:cNvPicPr>
          <p:nvPr/>
        </p:nvPicPr>
        <p:blipFill>
          <a:blip r:embed="rId2"/>
          <a:stretch>
            <a:fillRect/>
          </a:stretch>
        </p:blipFill>
        <p:spPr>
          <a:xfrm>
            <a:off x="684762" y="1209904"/>
            <a:ext cx="3661582" cy="5181600"/>
          </a:xfrm>
          <a:prstGeom prst="rect">
            <a:avLst/>
          </a:prstGeom>
        </p:spPr>
      </p:pic>
      <p:pic>
        <p:nvPicPr>
          <p:cNvPr id="10" name="図 9">
            <a:extLst>
              <a:ext uri="{FF2B5EF4-FFF2-40B4-BE49-F238E27FC236}">
                <a16:creationId xmlns:a16="http://schemas.microsoft.com/office/drawing/2014/main" id="{7CB4FC66-6B68-DC98-E282-900BC77D48A4}"/>
              </a:ext>
            </a:extLst>
          </p:cNvPr>
          <p:cNvPicPr>
            <a:picLocks noChangeAspect="1"/>
          </p:cNvPicPr>
          <p:nvPr/>
        </p:nvPicPr>
        <p:blipFill>
          <a:blip r:embed="rId3"/>
          <a:stretch>
            <a:fillRect/>
          </a:stretch>
        </p:blipFill>
        <p:spPr>
          <a:xfrm>
            <a:off x="4346345" y="1219202"/>
            <a:ext cx="3661582" cy="5181600"/>
          </a:xfrm>
          <a:prstGeom prst="rect">
            <a:avLst/>
          </a:prstGeom>
        </p:spPr>
      </p:pic>
      <p:pic>
        <p:nvPicPr>
          <p:cNvPr id="12" name="図 11">
            <a:extLst>
              <a:ext uri="{FF2B5EF4-FFF2-40B4-BE49-F238E27FC236}">
                <a16:creationId xmlns:a16="http://schemas.microsoft.com/office/drawing/2014/main" id="{45DA31A5-98B7-14D5-C806-2ABC078F9AF3}"/>
              </a:ext>
            </a:extLst>
          </p:cNvPr>
          <p:cNvPicPr>
            <a:picLocks noChangeAspect="1"/>
          </p:cNvPicPr>
          <p:nvPr/>
        </p:nvPicPr>
        <p:blipFill>
          <a:blip r:embed="rId4"/>
          <a:stretch>
            <a:fillRect/>
          </a:stretch>
        </p:blipFill>
        <p:spPr>
          <a:xfrm>
            <a:off x="8001000" y="1219200"/>
            <a:ext cx="3661583" cy="5181602"/>
          </a:xfrm>
          <a:prstGeom prst="rect">
            <a:avLst/>
          </a:prstGeom>
        </p:spPr>
      </p:pic>
      <p:sp>
        <p:nvSpPr>
          <p:cNvPr id="5" name="フッター プレースホルダー 4">
            <a:extLst>
              <a:ext uri="{FF2B5EF4-FFF2-40B4-BE49-F238E27FC236}">
                <a16:creationId xmlns:a16="http://schemas.microsoft.com/office/drawing/2014/main" id="{DE2AEB46-7FAD-BACA-7F94-566D2F3A6EDF}"/>
              </a:ext>
            </a:extLst>
          </p:cNvPr>
          <p:cNvSpPr>
            <a:spLocks noGrp="1"/>
          </p:cNvSpPr>
          <p:nvPr>
            <p:ph type="ftr" idx="11"/>
          </p:nvPr>
        </p:nvSpPr>
        <p:spPr/>
        <p:txBody>
          <a:bodyPr/>
          <a:lstStyle/>
          <a:p>
            <a:r>
              <a:rPr lang="en-GB"/>
              <a:t>Hiroshi Mano (Koden TI)</a:t>
            </a:r>
            <a:endParaRPr lang="en-GB" dirty="0"/>
          </a:p>
        </p:txBody>
      </p:sp>
    </p:spTree>
    <p:extLst>
      <p:ext uri="{BB962C8B-B14F-4D97-AF65-F5344CB8AC3E}">
        <p14:creationId xmlns:p14="http://schemas.microsoft.com/office/powerpoint/2010/main" val="1639499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0367D9-74F1-B811-AC4F-3A2205141BD8}"/>
              </a:ext>
            </a:extLst>
          </p:cNvPr>
          <p:cNvSpPr>
            <a:spLocks noGrp="1"/>
          </p:cNvSpPr>
          <p:nvPr>
            <p:ph type="title"/>
          </p:nvPr>
        </p:nvSpPr>
        <p:spPr>
          <a:xfrm>
            <a:off x="914401" y="685801"/>
            <a:ext cx="10361084" cy="1065213"/>
          </a:xfrm>
        </p:spPr>
        <p:txBody>
          <a:bodyPr vert="horz" wrap="square" lIns="91440" tIns="45720" rIns="91440" bIns="45720" rtlCol="0" anchor="ctr">
            <a:normAutofit/>
          </a:bodyPr>
          <a:lstStyle/>
          <a:p>
            <a:r>
              <a:rPr kumimoji="1" lang="en-US" altLang="ja-JP" kern="1200"/>
              <a:t>Bento Box on Thursday </a:t>
            </a:r>
          </a:p>
        </p:txBody>
      </p:sp>
      <p:sp>
        <p:nvSpPr>
          <p:cNvPr id="10" name="Content Placeholder 3">
            <a:extLst>
              <a:ext uri="{FF2B5EF4-FFF2-40B4-BE49-F238E27FC236}">
                <a16:creationId xmlns:a16="http://schemas.microsoft.com/office/drawing/2014/main" id="{01C9EB60-E95D-F623-E237-0F9B69BC8F6F}"/>
              </a:ext>
            </a:extLst>
          </p:cNvPr>
          <p:cNvSpPr>
            <a:spLocks noGrp="1"/>
          </p:cNvSpPr>
          <p:nvPr>
            <p:ph sz="half" idx="2"/>
          </p:nvPr>
        </p:nvSpPr>
        <p:spPr>
          <a:xfrm>
            <a:off x="1066800" y="1981200"/>
            <a:ext cx="9766302" cy="1676399"/>
          </a:xfrm>
        </p:spPr>
        <p:txBody>
          <a:bodyPr/>
          <a:lstStyle/>
          <a:p>
            <a:r>
              <a:rPr lang="en-US" dirty="0"/>
              <a:t>We will provide Japanese Bento Box lunch on Thursday at the convention center.</a:t>
            </a:r>
          </a:p>
        </p:txBody>
      </p:sp>
      <p:sp>
        <p:nvSpPr>
          <p:cNvPr id="12" name="Date Placeholder 4">
            <a:extLst>
              <a:ext uri="{FF2B5EF4-FFF2-40B4-BE49-F238E27FC236}">
                <a16:creationId xmlns:a16="http://schemas.microsoft.com/office/drawing/2014/main" id="{50B224A9-BAB8-4820-BDEA-3AAFCBA89DCD}"/>
              </a:ext>
            </a:extLst>
          </p:cNvPr>
          <p:cNvSpPr>
            <a:spLocks noGrp="1"/>
          </p:cNvSpPr>
          <p:nvPr>
            <p:ph type="dt" idx="10"/>
          </p:nvPr>
        </p:nvSpPr>
        <p:spPr>
          <a:xfrm>
            <a:off x="940257" y="259010"/>
            <a:ext cx="2499764" cy="273050"/>
          </a:xfrm>
        </p:spPr>
        <p:txBody>
          <a:bodyPr/>
          <a:lstStyle/>
          <a:p>
            <a:pPr>
              <a:spcAft>
                <a:spcPts val="600"/>
              </a:spcAft>
            </a:pPr>
            <a:r>
              <a:rPr lang="en-US" altLang="ja-JP"/>
              <a:t>Submission</a:t>
            </a:r>
            <a:endParaRPr lang="en-GB"/>
          </a:p>
        </p:txBody>
      </p:sp>
      <p:pic>
        <p:nvPicPr>
          <p:cNvPr id="17" name="コンテンツ プレースホルダー 16" descr="トレイの上にある数種類の食事&#10;&#10;自動的に生成された説明">
            <a:extLst>
              <a:ext uri="{FF2B5EF4-FFF2-40B4-BE49-F238E27FC236}">
                <a16:creationId xmlns:a16="http://schemas.microsoft.com/office/drawing/2014/main" id="{2CBCE227-F144-2EFD-E4EA-19583DE8253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43000" y="4016607"/>
            <a:ext cx="5715000" cy="1706562"/>
          </a:xfrm>
        </p:spPr>
      </p:pic>
      <p:pic>
        <p:nvPicPr>
          <p:cNvPr id="19" name="図 18" descr="テーブルの上に置かれた複数のチラシが置かれている食事&#10;&#10;中程度の精度で自動的に生成された説明">
            <a:extLst>
              <a:ext uri="{FF2B5EF4-FFF2-40B4-BE49-F238E27FC236}">
                <a16:creationId xmlns:a16="http://schemas.microsoft.com/office/drawing/2014/main" id="{3292CC3F-FD8D-54A7-1F96-6AA8805EF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4005941"/>
            <a:ext cx="2619346" cy="1563158"/>
          </a:xfrm>
          <a:prstGeom prst="rect">
            <a:avLst/>
          </a:prstGeom>
        </p:spPr>
      </p:pic>
      <p:sp>
        <p:nvSpPr>
          <p:cNvPr id="3" name="フッター プレースホルダー 2">
            <a:extLst>
              <a:ext uri="{FF2B5EF4-FFF2-40B4-BE49-F238E27FC236}">
                <a16:creationId xmlns:a16="http://schemas.microsoft.com/office/drawing/2014/main" id="{1ADDA94A-7A09-1B8C-02D9-BD7A3920BBFD}"/>
              </a:ext>
            </a:extLst>
          </p:cNvPr>
          <p:cNvSpPr>
            <a:spLocks noGrp="1"/>
          </p:cNvSpPr>
          <p:nvPr>
            <p:ph type="ftr" idx="11"/>
          </p:nvPr>
        </p:nvSpPr>
        <p:spPr/>
        <p:txBody>
          <a:bodyPr/>
          <a:lstStyle/>
          <a:p>
            <a:r>
              <a:rPr lang="en-GB"/>
              <a:t>Hiroshi Mano (Koden TI)</a:t>
            </a:r>
            <a:endParaRPr lang="en-GB" dirty="0"/>
          </a:p>
        </p:txBody>
      </p:sp>
      <p:sp>
        <p:nvSpPr>
          <p:cNvPr id="4" name="円/楕円 3">
            <a:extLst>
              <a:ext uri="{FF2B5EF4-FFF2-40B4-BE49-F238E27FC236}">
                <a16:creationId xmlns:a16="http://schemas.microsoft.com/office/drawing/2014/main" id="{6E6BFE99-164C-2406-18F8-232104EEDF0F}"/>
              </a:ext>
            </a:extLst>
          </p:cNvPr>
          <p:cNvSpPr/>
          <p:nvPr/>
        </p:nvSpPr>
        <p:spPr bwMode="auto">
          <a:xfrm>
            <a:off x="1600200" y="3657599"/>
            <a:ext cx="228600" cy="228601"/>
          </a:xfrm>
          <a:prstGeom prst="ellipse">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5" name="円/楕円 4">
            <a:extLst>
              <a:ext uri="{FF2B5EF4-FFF2-40B4-BE49-F238E27FC236}">
                <a16:creationId xmlns:a16="http://schemas.microsoft.com/office/drawing/2014/main" id="{FF008837-F314-5AE5-9B5C-57B83BC7C8F7}"/>
              </a:ext>
            </a:extLst>
          </p:cNvPr>
          <p:cNvSpPr/>
          <p:nvPr/>
        </p:nvSpPr>
        <p:spPr bwMode="auto">
          <a:xfrm>
            <a:off x="3505200" y="3657598"/>
            <a:ext cx="228600" cy="228601"/>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1" i="0" u="none" strike="noStrike" cap="none" normalizeH="0" baseline="0">
              <a:ln>
                <a:noFill/>
              </a:ln>
              <a:solidFill>
                <a:schemeClr val="bg1"/>
              </a:solidFill>
              <a:effectLst/>
              <a:latin typeface="Times New Roman" pitchFamily="16" charset="0"/>
              <a:ea typeface="MS Gothic" charset="-128"/>
            </a:endParaRPr>
          </a:p>
        </p:txBody>
      </p:sp>
      <p:sp>
        <p:nvSpPr>
          <p:cNvPr id="6" name="円/楕円 5">
            <a:extLst>
              <a:ext uri="{FF2B5EF4-FFF2-40B4-BE49-F238E27FC236}">
                <a16:creationId xmlns:a16="http://schemas.microsoft.com/office/drawing/2014/main" id="{FDF95F4E-1614-7E6E-AB75-294C48DAB886}"/>
              </a:ext>
            </a:extLst>
          </p:cNvPr>
          <p:cNvSpPr/>
          <p:nvPr/>
        </p:nvSpPr>
        <p:spPr bwMode="auto">
          <a:xfrm>
            <a:off x="4800600" y="3657598"/>
            <a:ext cx="228600" cy="228601"/>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1" i="0" u="none" strike="noStrike" cap="none" normalizeH="0" baseline="0">
              <a:ln>
                <a:noFill/>
              </a:ln>
              <a:solidFill>
                <a:schemeClr val="bg1"/>
              </a:solidFill>
              <a:effectLst/>
              <a:latin typeface="Times New Roman" pitchFamily="16" charset="0"/>
              <a:ea typeface="MS Gothic" charset="-128"/>
            </a:endParaRPr>
          </a:p>
        </p:txBody>
      </p:sp>
      <p:sp>
        <p:nvSpPr>
          <p:cNvPr id="7" name="円/楕円 6">
            <a:extLst>
              <a:ext uri="{FF2B5EF4-FFF2-40B4-BE49-F238E27FC236}">
                <a16:creationId xmlns:a16="http://schemas.microsoft.com/office/drawing/2014/main" id="{03DA732C-756F-7783-22E2-103D658F189E}"/>
              </a:ext>
            </a:extLst>
          </p:cNvPr>
          <p:cNvSpPr/>
          <p:nvPr/>
        </p:nvSpPr>
        <p:spPr bwMode="auto">
          <a:xfrm>
            <a:off x="7702551" y="3603168"/>
            <a:ext cx="228600" cy="228601"/>
          </a:xfrm>
          <a:prstGeom prst="ellips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1"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1021129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403AB994-367A-8E45-B583-514B59792C4D}"/>
              </a:ext>
            </a:extLst>
          </p:cNvPr>
          <p:cNvSpPr>
            <a:spLocks noGrp="1"/>
          </p:cNvSpPr>
          <p:nvPr>
            <p:ph type="title"/>
          </p:nvPr>
        </p:nvSpPr>
        <p:spPr>
          <a:xfrm>
            <a:off x="838200" y="365125"/>
            <a:ext cx="9933633" cy="685797"/>
          </a:xfrm>
        </p:spPr>
        <p:txBody>
          <a:bodyPr>
            <a:normAutofit/>
          </a:bodyPr>
          <a:lstStyle/>
          <a:p>
            <a:r>
              <a:rPr lang="en-US" altLang="ja-JP" dirty="0"/>
              <a:t>Payment Scheme</a:t>
            </a:r>
            <a:endParaRPr lang="ja-JP" altLang="en-US"/>
          </a:p>
        </p:txBody>
      </p:sp>
      <p:sp>
        <p:nvSpPr>
          <p:cNvPr id="5" name="正方形/長方形 4">
            <a:extLst>
              <a:ext uri="{FF2B5EF4-FFF2-40B4-BE49-F238E27FC236}">
                <a16:creationId xmlns:a16="http://schemas.microsoft.com/office/drawing/2014/main" id="{60546DB8-A85C-DFB4-B46A-7FEF5692644F}"/>
              </a:ext>
            </a:extLst>
          </p:cNvPr>
          <p:cNvSpPr/>
          <p:nvPr/>
        </p:nvSpPr>
        <p:spPr>
          <a:xfrm>
            <a:off x="966443" y="1538443"/>
            <a:ext cx="1847461" cy="11186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IEEE 802 Wireless </a:t>
            </a:r>
            <a:br>
              <a:rPr kumimoji="1" lang="en-US" altLang="ja-JP" dirty="0"/>
            </a:br>
            <a:r>
              <a:rPr kumimoji="1" lang="en-US" altLang="ja-JP" dirty="0"/>
              <a:t>Treasure</a:t>
            </a:r>
            <a:endParaRPr kumimoji="1" lang="ja-JP" altLang="en-US" dirty="0"/>
          </a:p>
        </p:txBody>
      </p:sp>
      <p:sp>
        <p:nvSpPr>
          <p:cNvPr id="6" name="正方形/長方形 5">
            <a:extLst>
              <a:ext uri="{FF2B5EF4-FFF2-40B4-BE49-F238E27FC236}">
                <a16:creationId xmlns:a16="http://schemas.microsoft.com/office/drawing/2014/main" id="{AFBB1DA6-C74F-270C-DD70-61632756E356}"/>
              </a:ext>
            </a:extLst>
          </p:cNvPr>
          <p:cNvSpPr/>
          <p:nvPr/>
        </p:nvSpPr>
        <p:spPr>
          <a:xfrm>
            <a:off x="4199490" y="906164"/>
            <a:ext cx="1880423" cy="558670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IEEE 802 Wireless Interim Sponsor Committee</a:t>
            </a:r>
          </a:p>
          <a:p>
            <a:pPr algn="ctr"/>
            <a:r>
              <a:rPr lang="en-US" altLang="ja-JP" dirty="0"/>
              <a:t>Treasure</a:t>
            </a:r>
          </a:p>
          <a:p>
            <a:pPr algn="ctr"/>
            <a:r>
              <a:rPr lang="en-US" altLang="ja-JP" dirty="0"/>
              <a:t>(Japan volunteer group)</a:t>
            </a:r>
          </a:p>
        </p:txBody>
      </p:sp>
      <p:sp>
        <p:nvSpPr>
          <p:cNvPr id="7" name="正方形/長方形 6">
            <a:extLst>
              <a:ext uri="{FF2B5EF4-FFF2-40B4-BE49-F238E27FC236}">
                <a16:creationId xmlns:a16="http://schemas.microsoft.com/office/drawing/2014/main" id="{A6E7CD68-6C61-5084-02CB-EF1B925AC7FD}"/>
              </a:ext>
            </a:extLst>
          </p:cNvPr>
          <p:cNvSpPr/>
          <p:nvPr/>
        </p:nvSpPr>
        <p:spPr>
          <a:xfrm>
            <a:off x="7322818" y="865302"/>
            <a:ext cx="2023427"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KVCC</a:t>
            </a:r>
            <a:endParaRPr kumimoji="1" lang="ja-JP" altLang="en-US" dirty="0"/>
          </a:p>
        </p:txBody>
      </p:sp>
      <p:sp>
        <p:nvSpPr>
          <p:cNvPr id="8" name="正方形/長方形 7">
            <a:extLst>
              <a:ext uri="{FF2B5EF4-FFF2-40B4-BE49-F238E27FC236}">
                <a16:creationId xmlns:a16="http://schemas.microsoft.com/office/drawing/2014/main" id="{6DDDE57A-EC8C-833A-33C3-0F5783795D1D}"/>
              </a:ext>
            </a:extLst>
          </p:cNvPr>
          <p:cNvSpPr/>
          <p:nvPr/>
        </p:nvSpPr>
        <p:spPr>
          <a:xfrm>
            <a:off x="7321981" y="1696032"/>
            <a:ext cx="2043374"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Kobe cruiser</a:t>
            </a:r>
            <a:endParaRPr kumimoji="1" lang="ja-JP" altLang="en-US" dirty="0"/>
          </a:p>
        </p:txBody>
      </p:sp>
      <p:sp>
        <p:nvSpPr>
          <p:cNvPr id="9" name="正方形/長方形 8">
            <a:extLst>
              <a:ext uri="{FF2B5EF4-FFF2-40B4-BE49-F238E27FC236}">
                <a16:creationId xmlns:a16="http://schemas.microsoft.com/office/drawing/2014/main" id="{8776FA6D-A0FA-63B9-42AF-9F2440776D33}"/>
              </a:ext>
            </a:extLst>
          </p:cNvPr>
          <p:cNvSpPr/>
          <p:nvPr/>
        </p:nvSpPr>
        <p:spPr>
          <a:xfrm>
            <a:off x="7291275" y="4103928"/>
            <a:ext cx="2043377"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t>MTG Event</a:t>
            </a:r>
            <a:endParaRPr kumimoji="1" lang="ja-JP" altLang="en-US"/>
          </a:p>
        </p:txBody>
      </p:sp>
      <p:sp>
        <p:nvSpPr>
          <p:cNvPr id="10" name="正方形/長方形 9">
            <a:extLst>
              <a:ext uri="{FF2B5EF4-FFF2-40B4-BE49-F238E27FC236}">
                <a16:creationId xmlns:a16="http://schemas.microsoft.com/office/drawing/2014/main" id="{D9597132-39ED-4E0C-5BF4-19E033455DC7}"/>
              </a:ext>
            </a:extLst>
          </p:cNvPr>
          <p:cNvSpPr/>
          <p:nvPr/>
        </p:nvSpPr>
        <p:spPr>
          <a:xfrm>
            <a:off x="7325495" y="2497626"/>
            <a:ext cx="2043375"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t>Teisan BUS</a:t>
            </a:r>
            <a:endParaRPr kumimoji="1" lang="ja-JP" altLang="en-US"/>
          </a:p>
        </p:txBody>
      </p:sp>
      <p:cxnSp>
        <p:nvCxnSpPr>
          <p:cNvPr id="12" name="直線矢印コネクタ 11">
            <a:extLst>
              <a:ext uri="{FF2B5EF4-FFF2-40B4-BE49-F238E27FC236}">
                <a16:creationId xmlns:a16="http://schemas.microsoft.com/office/drawing/2014/main" id="{BF26F687-6EA6-D7ED-7F4B-D9D277D0DD44}"/>
              </a:ext>
            </a:extLst>
          </p:cNvPr>
          <p:cNvCxnSpPr>
            <a:cxnSpLocks/>
          </p:cNvCxnSpPr>
          <p:nvPr/>
        </p:nvCxnSpPr>
        <p:spPr>
          <a:xfrm>
            <a:off x="2843439" y="2085735"/>
            <a:ext cx="13560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1" name="正方形/長方形 20">
            <a:extLst>
              <a:ext uri="{FF2B5EF4-FFF2-40B4-BE49-F238E27FC236}">
                <a16:creationId xmlns:a16="http://schemas.microsoft.com/office/drawing/2014/main" id="{DC70C9CD-EFC2-84F6-AE77-9BDCC69A09ED}"/>
              </a:ext>
            </a:extLst>
          </p:cNvPr>
          <p:cNvSpPr/>
          <p:nvPr/>
        </p:nvSpPr>
        <p:spPr>
          <a:xfrm>
            <a:off x="975065" y="2909636"/>
            <a:ext cx="1847461" cy="10030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City of Kobe</a:t>
            </a:r>
            <a:br>
              <a:rPr kumimoji="1" lang="en-US" altLang="ja-JP" dirty="0"/>
            </a:br>
            <a:r>
              <a:rPr kumimoji="1" lang="en-US" altLang="ja-JP" dirty="0"/>
              <a:t>MISE</a:t>
            </a:r>
            <a:endParaRPr kumimoji="1" lang="ja-JP" altLang="en-US" dirty="0"/>
          </a:p>
        </p:txBody>
      </p:sp>
      <p:sp>
        <p:nvSpPr>
          <p:cNvPr id="22" name="正方形/長方形 21">
            <a:extLst>
              <a:ext uri="{FF2B5EF4-FFF2-40B4-BE49-F238E27FC236}">
                <a16:creationId xmlns:a16="http://schemas.microsoft.com/office/drawing/2014/main" id="{3A9588D4-E340-7F0D-F444-72A50537E67F}"/>
              </a:ext>
            </a:extLst>
          </p:cNvPr>
          <p:cNvSpPr/>
          <p:nvPr/>
        </p:nvSpPr>
        <p:spPr>
          <a:xfrm>
            <a:off x="954323" y="4275798"/>
            <a:ext cx="1880424" cy="119516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The Nakauchi Foundation</a:t>
            </a:r>
            <a:endParaRPr kumimoji="1" lang="ja-JP" altLang="en-US" dirty="0"/>
          </a:p>
        </p:txBody>
      </p:sp>
      <p:sp>
        <p:nvSpPr>
          <p:cNvPr id="23" name="正方形/長方形 22">
            <a:extLst>
              <a:ext uri="{FF2B5EF4-FFF2-40B4-BE49-F238E27FC236}">
                <a16:creationId xmlns:a16="http://schemas.microsoft.com/office/drawing/2014/main" id="{DE2ED2AE-138C-97C2-69E2-3CCB30218BC7}"/>
              </a:ext>
            </a:extLst>
          </p:cNvPr>
          <p:cNvSpPr/>
          <p:nvPr/>
        </p:nvSpPr>
        <p:spPr>
          <a:xfrm>
            <a:off x="7291276" y="3299220"/>
            <a:ext cx="2043376"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err="1"/>
              <a:t>Portpia</a:t>
            </a:r>
            <a:r>
              <a:rPr lang="en-US" altLang="ja-JP" dirty="0"/>
              <a:t> Hotel</a:t>
            </a:r>
            <a:endParaRPr kumimoji="1" lang="ja-JP" altLang="en-US" dirty="0"/>
          </a:p>
        </p:txBody>
      </p:sp>
      <p:cxnSp>
        <p:nvCxnSpPr>
          <p:cNvPr id="24" name="直線矢印コネクタ 23">
            <a:extLst>
              <a:ext uri="{FF2B5EF4-FFF2-40B4-BE49-F238E27FC236}">
                <a16:creationId xmlns:a16="http://schemas.microsoft.com/office/drawing/2014/main" id="{7F14BA90-69CA-0F14-9B95-08EACBCFFD46}"/>
              </a:ext>
            </a:extLst>
          </p:cNvPr>
          <p:cNvCxnSpPr>
            <a:cxnSpLocks/>
          </p:cNvCxnSpPr>
          <p:nvPr/>
        </p:nvCxnSpPr>
        <p:spPr>
          <a:xfrm>
            <a:off x="2843440" y="3428999"/>
            <a:ext cx="13560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直線矢印コネクタ 24">
            <a:extLst>
              <a:ext uri="{FF2B5EF4-FFF2-40B4-BE49-F238E27FC236}">
                <a16:creationId xmlns:a16="http://schemas.microsoft.com/office/drawing/2014/main" id="{7B53E6C5-AE31-2DF4-13ED-CB57E0E4CA4A}"/>
              </a:ext>
            </a:extLst>
          </p:cNvPr>
          <p:cNvCxnSpPr>
            <a:cxnSpLocks/>
          </p:cNvCxnSpPr>
          <p:nvPr/>
        </p:nvCxnSpPr>
        <p:spPr>
          <a:xfrm>
            <a:off x="2843440" y="4802314"/>
            <a:ext cx="13560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正方形/長方形 25">
            <a:extLst>
              <a:ext uri="{FF2B5EF4-FFF2-40B4-BE49-F238E27FC236}">
                <a16:creationId xmlns:a16="http://schemas.microsoft.com/office/drawing/2014/main" id="{909E8F8A-A285-AC4C-2F3E-C9E993C0B5CB}"/>
              </a:ext>
            </a:extLst>
          </p:cNvPr>
          <p:cNvSpPr/>
          <p:nvPr/>
        </p:nvSpPr>
        <p:spPr>
          <a:xfrm>
            <a:off x="7291276" y="5747673"/>
            <a:ext cx="2023426"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t>Auditor</a:t>
            </a:r>
            <a:endParaRPr kumimoji="1" lang="ja-JP" altLang="en-US"/>
          </a:p>
        </p:txBody>
      </p:sp>
      <p:sp>
        <p:nvSpPr>
          <p:cNvPr id="29" name="テキスト ボックス 28">
            <a:extLst>
              <a:ext uri="{FF2B5EF4-FFF2-40B4-BE49-F238E27FC236}">
                <a16:creationId xmlns:a16="http://schemas.microsoft.com/office/drawing/2014/main" id="{81D40D3B-8485-97FE-88C2-D7F134F1FC7F}"/>
              </a:ext>
            </a:extLst>
          </p:cNvPr>
          <p:cNvSpPr txBox="1"/>
          <p:nvPr/>
        </p:nvSpPr>
        <p:spPr>
          <a:xfrm>
            <a:off x="9334654" y="966754"/>
            <a:ext cx="2696572" cy="646331"/>
          </a:xfrm>
          <a:prstGeom prst="rect">
            <a:avLst/>
          </a:prstGeom>
          <a:noFill/>
        </p:spPr>
        <p:txBody>
          <a:bodyPr wrap="none" rtlCol="0">
            <a:spAutoFit/>
          </a:bodyPr>
          <a:lstStyle/>
          <a:p>
            <a:r>
              <a:rPr kumimoji="1" lang="en-US" altLang="ja-JP" dirty="0"/>
              <a:t>Convention facilities</a:t>
            </a:r>
            <a:br>
              <a:rPr kumimoji="1" lang="en-US" altLang="ja-JP" dirty="0"/>
            </a:br>
            <a:r>
              <a:rPr kumimoji="1" lang="en-US" altLang="ja-JP" dirty="0"/>
              <a:t>Lunch Box on Thursday</a:t>
            </a:r>
            <a:endParaRPr kumimoji="1" lang="ja-JP" altLang="en-US"/>
          </a:p>
        </p:txBody>
      </p:sp>
      <p:sp>
        <p:nvSpPr>
          <p:cNvPr id="30" name="テキスト ボックス 29">
            <a:extLst>
              <a:ext uri="{FF2B5EF4-FFF2-40B4-BE49-F238E27FC236}">
                <a16:creationId xmlns:a16="http://schemas.microsoft.com/office/drawing/2014/main" id="{CA706606-D7D5-B8CE-A884-3964B17447E5}"/>
              </a:ext>
            </a:extLst>
          </p:cNvPr>
          <p:cNvSpPr txBox="1"/>
          <p:nvPr/>
        </p:nvSpPr>
        <p:spPr>
          <a:xfrm>
            <a:off x="9346245" y="1656542"/>
            <a:ext cx="2143536" cy="369332"/>
          </a:xfrm>
          <a:prstGeom prst="rect">
            <a:avLst/>
          </a:prstGeom>
          <a:noFill/>
        </p:spPr>
        <p:txBody>
          <a:bodyPr wrap="none" rtlCol="0">
            <a:spAutoFit/>
          </a:bodyPr>
          <a:lstStyle/>
          <a:p>
            <a:r>
              <a:rPr kumimoji="1" lang="en-US" altLang="ja-JP" dirty="0"/>
              <a:t>Social party cruise</a:t>
            </a:r>
            <a:endParaRPr kumimoji="1" lang="ja-JP" altLang="en-US"/>
          </a:p>
        </p:txBody>
      </p:sp>
      <p:sp>
        <p:nvSpPr>
          <p:cNvPr id="31" name="テキスト ボックス 30">
            <a:extLst>
              <a:ext uri="{FF2B5EF4-FFF2-40B4-BE49-F238E27FC236}">
                <a16:creationId xmlns:a16="http://schemas.microsoft.com/office/drawing/2014/main" id="{5F9E446A-C51B-ECC4-B851-E0D5DA2A99B5}"/>
              </a:ext>
            </a:extLst>
          </p:cNvPr>
          <p:cNvSpPr txBox="1"/>
          <p:nvPr/>
        </p:nvSpPr>
        <p:spPr>
          <a:xfrm>
            <a:off x="9362468" y="2488604"/>
            <a:ext cx="2228626" cy="646331"/>
          </a:xfrm>
          <a:prstGeom prst="rect">
            <a:avLst/>
          </a:prstGeom>
          <a:noFill/>
        </p:spPr>
        <p:txBody>
          <a:bodyPr wrap="square" rtlCol="0">
            <a:spAutoFit/>
          </a:bodyPr>
          <a:lstStyle/>
          <a:p>
            <a:r>
              <a:rPr kumimoji="1" lang="en-US" altLang="ja-JP" dirty="0"/>
              <a:t>Bus transportation for Social</a:t>
            </a:r>
            <a:endParaRPr kumimoji="1" lang="ja-JP" altLang="en-US"/>
          </a:p>
        </p:txBody>
      </p:sp>
      <p:sp>
        <p:nvSpPr>
          <p:cNvPr id="32" name="テキスト ボックス 31">
            <a:extLst>
              <a:ext uri="{FF2B5EF4-FFF2-40B4-BE49-F238E27FC236}">
                <a16:creationId xmlns:a16="http://schemas.microsoft.com/office/drawing/2014/main" id="{502F2DB9-0D3D-B815-82A1-9D9FC03B5E88}"/>
              </a:ext>
            </a:extLst>
          </p:cNvPr>
          <p:cNvSpPr txBox="1"/>
          <p:nvPr/>
        </p:nvSpPr>
        <p:spPr>
          <a:xfrm>
            <a:off x="9405013" y="3255890"/>
            <a:ext cx="2228626" cy="646331"/>
          </a:xfrm>
          <a:prstGeom prst="rect">
            <a:avLst/>
          </a:prstGeom>
          <a:noFill/>
        </p:spPr>
        <p:txBody>
          <a:bodyPr wrap="square" rtlCol="0">
            <a:spAutoFit/>
          </a:bodyPr>
          <a:lstStyle/>
          <a:p>
            <a:r>
              <a:rPr kumimoji="1" lang="en-US" altLang="ja-JP" dirty="0"/>
              <a:t>Lunch</a:t>
            </a:r>
            <a:r>
              <a:rPr lang="en-US" altLang="ja-JP" dirty="0"/>
              <a:t> </a:t>
            </a:r>
            <a:r>
              <a:rPr lang="en-US" altLang="ja-JP" dirty="0" err="1"/>
              <a:t>Mon,Tue,Wed</a:t>
            </a:r>
            <a:endParaRPr kumimoji="1" lang="ja-JP" altLang="en-US"/>
          </a:p>
        </p:txBody>
      </p:sp>
      <p:sp>
        <p:nvSpPr>
          <p:cNvPr id="33" name="正方形/長方形 32">
            <a:extLst>
              <a:ext uri="{FF2B5EF4-FFF2-40B4-BE49-F238E27FC236}">
                <a16:creationId xmlns:a16="http://schemas.microsoft.com/office/drawing/2014/main" id="{BBADF15A-E126-049A-C5ED-DFE95004B487}"/>
              </a:ext>
            </a:extLst>
          </p:cNvPr>
          <p:cNvSpPr/>
          <p:nvPr/>
        </p:nvSpPr>
        <p:spPr>
          <a:xfrm>
            <a:off x="7291276" y="4916330"/>
            <a:ext cx="2043378" cy="64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t>miscellaneous expense</a:t>
            </a:r>
            <a:endParaRPr kumimoji="1" lang="ja-JP" altLang="en-US" dirty="0"/>
          </a:p>
        </p:txBody>
      </p:sp>
      <p:sp>
        <p:nvSpPr>
          <p:cNvPr id="34" name="テキスト ボックス 33">
            <a:extLst>
              <a:ext uri="{FF2B5EF4-FFF2-40B4-BE49-F238E27FC236}">
                <a16:creationId xmlns:a16="http://schemas.microsoft.com/office/drawing/2014/main" id="{65ED2106-06D3-3F00-6B3A-FF9F6BBCD628}"/>
              </a:ext>
            </a:extLst>
          </p:cNvPr>
          <p:cNvSpPr txBox="1"/>
          <p:nvPr/>
        </p:nvSpPr>
        <p:spPr>
          <a:xfrm>
            <a:off x="9496746" y="4898695"/>
            <a:ext cx="2228626" cy="646331"/>
          </a:xfrm>
          <a:prstGeom prst="rect">
            <a:avLst/>
          </a:prstGeom>
          <a:noFill/>
        </p:spPr>
        <p:txBody>
          <a:bodyPr wrap="square" rtlCol="0">
            <a:spAutoFit/>
          </a:bodyPr>
          <a:lstStyle/>
          <a:p>
            <a:r>
              <a:rPr kumimoji="1" lang="en-US" altLang="ja-JP" dirty="0"/>
              <a:t>Entertainment on Social, </a:t>
            </a:r>
            <a:r>
              <a:rPr kumimoji="1" lang="en-US" altLang="ja-JP" dirty="0" err="1"/>
              <a:t>etc</a:t>
            </a:r>
            <a:r>
              <a:rPr kumimoji="1" lang="en-US" altLang="ja-JP" dirty="0"/>
              <a:t>,.</a:t>
            </a:r>
            <a:endParaRPr kumimoji="1" lang="ja-JP" altLang="en-US"/>
          </a:p>
        </p:txBody>
      </p:sp>
      <p:sp>
        <p:nvSpPr>
          <p:cNvPr id="36" name="テキスト ボックス 35">
            <a:extLst>
              <a:ext uri="{FF2B5EF4-FFF2-40B4-BE49-F238E27FC236}">
                <a16:creationId xmlns:a16="http://schemas.microsoft.com/office/drawing/2014/main" id="{2E58132B-7B8D-900D-45D8-00871D543F17}"/>
              </a:ext>
            </a:extLst>
          </p:cNvPr>
          <p:cNvSpPr txBox="1"/>
          <p:nvPr/>
        </p:nvSpPr>
        <p:spPr>
          <a:xfrm>
            <a:off x="9496746" y="5809751"/>
            <a:ext cx="2228626" cy="646331"/>
          </a:xfrm>
          <a:prstGeom prst="rect">
            <a:avLst/>
          </a:prstGeom>
          <a:noFill/>
        </p:spPr>
        <p:txBody>
          <a:bodyPr wrap="square" rtlCol="0">
            <a:spAutoFit/>
          </a:bodyPr>
          <a:lstStyle/>
          <a:p>
            <a:r>
              <a:rPr kumimoji="1" lang="en-US" altLang="ja-JP" dirty="0"/>
              <a:t>Audit for funding support</a:t>
            </a:r>
            <a:endParaRPr kumimoji="1" lang="ja-JP" altLang="en-US"/>
          </a:p>
        </p:txBody>
      </p:sp>
      <p:cxnSp>
        <p:nvCxnSpPr>
          <p:cNvPr id="37" name="直線矢印コネクタ 36">
            <a:extLst>
              <a:ext uri="{FF2B5EF4-FFF2-40B4-BE49-F238E27FC236}">
                <a16:creationId xmlns:a16="http://schemas.microsoft.com/office/drawing/2014/main" id="{56405E60-1739-E51A-3F7A-23912977707C}"/>
              </a:ext>
            </a:extLst>
          </p:cNvPr>
          <p:cNvCxnSpPr>
            <a:cxnSpLocks/>
          </p:cNvCxnSpPr>
          <p:nvPr/>
        </p:nvCxnSpPr>
        <p:spPr>
          <a:xfrm>
            <a:off x="6096000" y="1233300"/>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テキスト ボックス 39">
            <a:extLst>
              <a:ext uri="{FF2B5EF4-FFF2-40B4-BE49-F238E27FC236}">
                <a16:creationId xmlns:a16="http://schemas.microsoft.com/office/drawing/2014/main" id="{1B44D484-4C6F-F9CB-939B-F2C7329D70FA}"/>
              </a:ext>
            </a:extLst>
          </p:cNvPr>
          <p:cNvSpPr txBox="1"/>
          <p:nvPr/>
        </p:nvSpPr>
        <p:spPr>
          <a:xfrm>
            <a:off x="2789226" y="3076278"/>
            <a:ext cx="1338828" cy="369332"/>
          </a:xfrm>
          <a:prstGeom prst="rect">
            <a:avLst/>
          </a:prstGeom>
          <a:noFill/>
        </p:spPr>
        <p:txBody>
          <a:bodyPr wrap="none" rtlCol="0">
            <a:spAutoFit/>
          </a:bodyPr>
          <a:lstStyle/>
          <a:p>
            <a:r>
              <a:rPr lang="en-US" altLang="ja-JP" sz="1800" dirty="0">
                <a:solidFill>
                  <a:schemeClr val="accent2">
                    <a:lumMod val="50000"/>
                  </a:schemeClr>
                </a:solidFill>
              </a:rPr>
              <a:t>¥2,621,990</a:t>
            </a:r>
            <a:r>
              <a:rPr lang="en-US" altLang="ja-JP" sz="1800" dirty="0"/>
              <a:t>  </a:t>
            </a:r>
            <a:endParaRPr kumimoji="1" lang="ja-JP" altLang="en-US" sz="1800" dirty="0"/>
          </a:p>
        </p:txBody>
      </p:sp>
      <p:sp>
        <p:nvSpPr>
          <p:cNvPr id="41" name="テキスト ボックス 40">
            <a:extLst>
              <a:ext uri="{FF2B5EF4-FFF2-40B4-BE49-F238E27FC236}">
                <a16:creationId xmlns:a16="http://schemas.microsoft.com/office/drawing/2014/main" id="{FD48BFCF-C64A-16CF-3A73-B170C9FD1975}"/>
              </a:ext>
            </a:extLst>
          </p:cNvPr>
          <p:cNvSpPr txBox="1"/>
          <p:nvPr/>
        </p:nvSpPr>
        <p:spPr>
          <a:xfrm>
            <a:off x="2834746" y="4442069"/>
            <a:ext cx="1348657" cy="369332"/>
          </a:xfrm>
          <a:prstGeom prst="rect">
            <a:avLst/>
          </a:prstGeom>
          <a:noFill/>
        </p:spPr>
        <p:txBody>
          <a:bodyPr wrap="square" rtlCol="0">
            <a:spAutoFit/>
          </a:bodyPr>
          <a:lstStyle/>
          <a:p>
            <a:r>
              <a:rPr lang="en-US" altLang="ja-JP" sz="1800" dirty="0">
                <a:solidFill>
                  <a:schemeClr val="accent2">
                    <a:lumMod val="50000"/>
                  </a:schemeClr>
                </a:solidFill>
              </a:rPr>
              <a:t>¥2,500,000</a:t>
            </a:r>
            <a:endParaRPr lang="ja-JP" altLang="en-US" sz="2000" dirty="0">
              <a:solidFill>
                <a:schemeClr val="accent2">
                  <a:lumMod val="50000"/>
                </a:schemeClr>
              </a:solidFill>
            </a:endParaRPr>
          </a:p>
        </p:txBody>
      </p:sp>
      <p:cxnSp>
        <p:nvCxnSpPr>
          <p:cNvPr id="42" name="直線矢印コネクタ 41">
            <a:extLst>
              <a:ext uri="{FF2B5EF4-FFF2-40B4-BE49-F238E27FC236}">
                <a16:creationId xmlns:a16="http://schemas.microsoft.com/office/drawing/2014/main" id="{E4CFB870-2A92-0195-D17E-53AA86EFE05E}"/>
              </a:ext>
            </a:extLst>
          </p:cNvPr>
          <p:cNvCxnSpPr>
            <a:cxnSpLocks/>
          </p:cNvCxnSpPr>
          <p:nvPr/>
        </p:nvCxnSpPr>
        <p:spPr>
          <a:xfrm>
            <a:off x="6096000" y="2054712"/>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直線矢印コネクタ 42">
            <a:extLst>
              <a:ext uri="{FF2B5EF4-FFF2-40B4-BE49-F238E27FC236}">
                <a16:creationId xmlns:a16="http://schemas.microsoft.com/office/drawing/2014/main" id="{C83BC937-7756-DB82-4636-7F9A284FEF7B}"/>
              </a:ext>
            </a:extLst>
          </p:cNvPr>
          <p:cNvCxnSpPr>
            <a:cxnSpLocks/>
          </p:cNvCxnSpPr>
          <p:nvPr/>
        </p:nvCxnSpPr>
        <p:spPr>
          <a:xfrm>
            <a:off x="6096000" y="2851067"/>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直線矢印コネクタ 43">
            <a:extLst>
              <a:ext uri="{FF2B5EF4-FFF2-40B4-BE49-F238E27FC236}">
                <a16:creationId xmlns:a16="http://schemas.microsoft.com/office/drawing/2014/main" id="{74C9697A-02F5-5B2D-9150-6D67CFB4A282}"/>
              </a:ext>
            </a:extLst>
          </p:cNvPr>
          <p:cNvCxnSpPr>
            <a:cxnSpLocks/>
          </p:cNvCxnSpPr>
          <p:nvPr/>
        </p:nvCxnSpPr>
        <p:spPr>
          <a:xfrm>
            <a:off x="6096000" y="3623220"/>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直線矢印コネクタ 44">
            <a:extLst>
              <a:ext uri="{FF2B5EF4-FFF2-40B4-BE49-F238E27FC236}">
                <a16:creationId xmlns:a16="http://schemas.microsoft.com/office/drawing/2014/main" id="{9C549FB9-7D1A-D789-9C19-643B171B0010}"/>
              </a:ext>
            </a:extLst>
          </p:cNvPr>
          <p:cNvCxnSpPr>
            <a:cxnSpLocks/>
          </p:cNvCxnSpPr>
          <p:nvPr/>
        </p:nvCxnSpPr>
        <p:spPr>
          <a:xfrm>
            <a:off x="6096000" y="4445464"/>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直線矢印コネクタ 45">
            <a:extLst>
              <a:ext uri="{FF2B5EF4-FFF2-40B4-BE49-F238E27FC236}">
                <a16:creationId xmlns:a16="http://schemas.microsoft.com/office/drawing/2014/main" id="{C88F6A64-A178-1928-D3EF-1485CC4BF90C}"/>
              </a:ext>
            </a:extLst>
          </p:cNvPr>
          <p:cNvCxnSpPr>
            <a:cxnSpLocks/>
          </p:cNvCxnSpPr>
          <p:nvPr/>
        </p:nvCxnSpPr>
        <p:spPr>
          <a:xfrm>
            <a:off x="6096000" y="5256146"/>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直線矢印コネクタ 46">
            <a:extLst>
              <a:ext uri="{FF2B5EF4-FFF2-40B4-BE49-F238E27FC236}">
                <a16:creationId xmlns:a16="http://schemas.microsoft.com/office/drawing/2014/main" id="{F549E5D1-C9A7-6DCA-BA27-ABB486EAB937}"/>
              </a:ext>
            </a:extLst>
          </p:cNvPr>
          <p:cNvCxnSpPr>
            <a:cxnSpLocks/>
          </p:cNvCxnSpPr>
          <p:nvPr/>
        </p:nvCxnSpPr>
        <p:spPr>
          <a:xfrm>
            <a:off x="6096000" y="6074206"/>
            <a:ext cx="11952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テキスト ボックス 49">
            <a:extLst>
              <a:ext uri="{FF2B5EF4-FFF2-40B4-BE49-F238E27FC236}">
                <a16:creationId xmlns:a16="http://schemas.microsoft.com/office/drawing/2014/main" id="{BF68F75C-A791-7168-EB33-0D9D74BD0D39}"/>
              </a:ext>
            </a:extLst>
          </p:cNvPr>
          <p:cNvSpPr txBox="1"/>
          <p:nvPr/>
        </p:nvSpPr>
        <p:spPr>
          <a:xfrm>
            <a:off x="6031883" y="2508378"/>
            <a:ext cx="1569660" cy="461665"/>
          </a:xfrm>
          <a:prstGeom prst="rect">
            <a:avLst/>
          </a:prstGeom>
          <a:noFill/>
        </p:spPr>
        <p:txBody>
          <a:bodyPr wrap="none" rtlCol="0">
            <a:spAutoFit/>
          </a:bodyPr>
          <a:lstStyle/>
          <a:p>
            <a:r>
              <a:rPr lang="en-US" altLang="ja-JP" dirty="0">
                <a:solidFill>
                  <a:schemeClr val="accent2">
                    <a:lumMod val="50000"/>
                  </a:schemeClr>
                </a:solidFill>
              </a:rPr>
              <a:t>¥</a:t>
            </a:r>
            <a:r>
              <a:rPr lang="ja-JP" altLang="en-US" dirty="0">
                <a:solidFill>
                  <a:schemeClr val="accent2">
                    <a:lumMod val="50000"/>
                  </a:schemeClr>
                </a:solidFill>
              </a:rPr>
              <a:t>・・・・</a:t>
            </a:r>
            <a:endParaRPr kumimoji="1" lang="ja-JP" altLang="en-US" dirty="0">
              <a:solidFill>
                <a:schemeClr val="accent2">
                  <a:lumMod val="50000"/>
                </a:schemeClr>
              </a:solidFill>
            </a:endParaRPr>
          </a:p>
        </p:txBody>
      </p:sp>
      <p:sp>
        <p:nvSpPr>
          <p:cNvPr id="51" name="テキスト ボックス 50">
            <a:extLst>
              <a:ext uri="{FF2B5EF4-FFF2-40B4-BE49-F238E27FC236}">
                <a16:creationId xmlns:a16="http://schemas.microsoft.com/office/drawing/2014/main" id="{C386A52A-646C-9ECE-6C0C-A15E0A39002D}"/>
              </a:ext>
            </a:extLst>
          </p:cNvPr>
          <p:cNvSpPr txBox="1"/>
          <p:nvPr/>
        </p:nvSpPr>
        <p:spPr>
          <a:xfrm>
            <a:off x="6031883" y="3263230"/>
            <a:ext cx="1569660" cy="461665"/>
          </a:xfrm>
          <a:prstGeom prst="rect">
            <a:avLst/>
          </a:prstGeom>
          <a:noFill/>
        </p:spPr>
        <p:txBody>
          <a:bodyPr wrap="none" rtlCol="0">
            <a:spAutoFit/>
          </a:bodyPr>
          <a:lstStyle/>
          <a:p>
            <a:r>
              <a:rPr lang="en-US" altLang="ja-JP" dirty="0">
                <a:solidFill>
                  <a:schemeClr val="accent2">
                    <a:lumMod val="50000"/>
                  </a:schemeClr>
                </a:solidFill>
              </a:rPr>
              <a:t>¥</a:t>
            </a:r>
            <a:r>
              <a:rPr lang="ja-JP" altLang="en-US" dirty="0">
                <a:solidFill>
                  <a:schemeClr val="accent2">
                    <a:lumMod val="50000"/>
                  </a:schemeClr>
                </a:solidFill>
              </a:rPr>
              <a:t>・・・・</a:t>
            </a:r>
            <a:endParaRPr kumimoji="1" lang="ja-JP" altLang="en-US" dirty="0">
              <a:solidFill>
                <a:schemeClr val="accent2">
                  <a:lumMod val="50000"/>
                </a:schemeClr>
              </a:solidFill>
            </a:endParaRPr>
          </a:p>
        </p:txBody>
      </p:sp>
      <p:sp>
        <p:nvSpPr>
          <p:cNvPr id="52" name="テキスト ボックス 51">
            <a:extLst>
              <a:ext uri="{FF2B5EF4-FFF2-40B4-BE49-F238E27FC236}">
                <a16:creationId xmlns:a16="http://schemas.microsoft.com/office/drawing/2014/main" id="{7EB9B351-EFBD-9D7C-2CEF-1F64BC8126EA}"/>
              </a:ext>
            </a:extLst>
          </p:cNvPr>
          <p:cNvSpPr txBox="1"/>
          <p:nvPr/>
        </p:nvSpPr>
        <p:spPr>
          <a:xfrm>
            <a:off x="6031883" y="4884345"/>
            <a:ext cx="1569660" cy="461665"/>
          </a:xfrm>
          <a:prstGeom prst="rect">
            <a:avLst/>
          </a:prstGeom>
          <a:noFill/>
        </p:spPr>
        <p:txBody>
          <a:bodyPr wrap="none" rtlCol="0">
            <a:spAutoFit/>
          </a:bodyPr>
          <a:lstStyle/>
          <a:p>
            <a:r>
              <a:rPr lang="en-US" altLang="ja-JP" dirty="0">
                <a:solidFill>
                  <a:schemeClr val="accent2">
                    <a:lumMod val="50000"/>
                  </a:schemeClr>
                </a:solidFill>
              </a:rPr>
              <a:t>¥</a:t>
            </a:r>
            <a:r>
              <a:rPr lang="ja-JP" altLang="en-US" dirty="0">
                <a:solidFill>
                  <a:schemeClr val="accent2">
                    <a:lumMod val="50000"/>
                  </a:schemeClr>
                </a:solidFill>
              </a:rPr>
              <a:t>・・・・</a:t>
            </a:r>
            <a:endParaRPr kumimoji="1" lang="ja-JP" altLang="en-US" dirty="0">
              <a:solidFill>
                <a:schemeClr val="accent2">
                  <a:lumMod val="50000"/>
                </a:schemeClr>
              </a:solidFill>
            </a:endParaRPr>
          </a:p>
        </p:txBody>
      </p:sp>
      <p:sp>
        <p:nvSpPr>
          <p:cNvPr id="53" name="テキスト ボックス 52">
            <a:extLst>
              <a:ext uri="{FF2B5EF4-FFF2-40B4-BE49-F238E27FC236}">
                <a16:creationId xmlns:a16="http://schemas.microsoft.com/office/drawing/2014/main" id="{CCCF43F7-7078-B418-74DF-7B580C9FD2BB}"/>
              </a:ext>
            </a:extLst>
          </p:cNvPr>
          <p:cNvSpPr txBox="1"/>
          <p:nvPr/>
        </p:nvSpPr>
        <p:spPr>
          <a:xfrm>
            <a:off x="6031883" y="5680942"/>
            <a:ext cx="1569660" cy="461665"/>
          </a:xfrm>
          <a:prstGeom prst="rect">
            <a:avLst/>
          </a:prstGeom>
          <a:noFill/>
        </p:spPr>
        <p:txBody>
          <a:bodyPr wrap="none" rtlCol="0">
            <a:spAutoFit/>
          </a:bodyPr>
          <a:lstStyle/>
          <a:p>
            <a:r>
              <a:rPr lang="en-US" altLang="ja-JP" dirty="0">
                <a:solidFill>
                  <a:schemeClr val="accent2">
                    <a:lumMod val="50000"/>
                  </a:schemeClr>
                </a:solidFill>
              </a:rPr>
              <a:t>¥</a:t>
            </a:r>
            <a:r>
              <a:rPr lang="ja-JP" altLang="en-US" dirty="0">
                <a:solidFill>
                  <a:schemeClr val="accent2">
                    <a:lumMod val="50000"/>
                  </a:schemeClr>
                </a:solidFill>
              </a:rPr>
              <a:t>・・・・</a:t>
            </a:r>
            <a:endParaRPr kumimoji="1" lang="ja-JP" altLang="en-US" dirty="0">
              <a:solidFill>
                <a:schemeClr val="accent2">
                  <a:lumMod val="50000"/>
                </a:schemeClr>
              </a:solidFill>
            </a:endParaRPr>
          </a:p>
        </p:txBody>
      </p:sp>
      <p:sp>
        <p:nvSpPr>
          <p:cNvPr id="2" name="テキスト ボックス 1">
            <a:extLst>
              <a:ext uri="{FF2B5EF4-FFF2-40B4-BE49-F238E27FC236}">
                <a16:creationId xmlns:a16="http://schemas.microsoft.com/office/drawing/2014/main" id="{423DF1C6-85F8-404E-3632-68D001BAA99C}"/>
              </a:ext>
            </a:extLst>
          </p:cNvPr>
          <p:cNvSpPr txBox="1"/>
          <p:nvPr/>
        </p:nvSpPr>
        <p:spPr>
          <a:xfrm>
            <a:off x="6073917" y="4023487"/>
            <a:ext cx="1183337" cy="276999"/>
          </a:xfrm>
          <a:prstGeom prst="rect">
            <a:avLst/>
          </a:prstGeom>
          <a:noFill/>
        </p:spPr>
        <p:txBody>
          <a:bodyPr wrap="none" rtlCol="0">
            <a:spAutoFit/>
          </a:bodyPr>
          <a:lstStyle/>
          <a:p>
            <a:r>
              <a:rPr lang="en-US" altLang="ja-JP" sz="1200" dirty="0">
                <a:solidFill>
                  <a:schemeClr val="accent2">
                    <a:lumMod val="50000"/>
                  </a:schemeClr>
                </a:solidFill>
              </a:rPr>
              <a:t>USD$</a:t>
            </a:r>
            <a:r>
              <a:rPr lang="ja-JP" altLang="en-US" sz="1200" dirty="0">
                <a:solidFill>
                  <a:schemeClr val="accent2">
                    <a:lumMod val="50000"/>
                  </a:schemeClr>
                </a:solidFill>
              </a:rPr>
              <a:t>・・・・</a:t>
            </a:r>
            <a:endParaRPr kumimoji="1" lang="ja-JP" altLang="en-US" sz="1200" dirty="0">
              <a:solidFill>
                <a:schemeClr val="accent2">
                  <a:lumMod val="50000"/>
                </a:schemeClr>
              </a:solidFill>
            </a:endParaRPr>
          </a:p>
        </p:txBody>
      </p:sp>
      <p:sp>
        <p:nvSpPr>
          <p:cNvPr id="11" name="テキスト ボックス 10">
            <a:extLst>
              <a:ext uri="{FF2B5EF4-FFF2-40B4-BE49-F238E27FC236}">
                <a16:creationId xmlns:a16="http://schemas.microsoft.com/office/drawing/2014/main" id="{E51442D0-2521-011E-0ECA-DBF2E7DD4B5C}"/>
              </a:ext>
            </a:extLst>
          </p:cNvPr>
          <p:cNvSpPr txBox="1"/>
          <p:nvPr/>
        </p:nvSpPr>
        <p:spPr>
          <a:xfrm>
            <a:off x="6031883" y="1636121"/>
            <a:ext cx="1569660" cy="461665"/>
          </a:xfrm>
          <a:prstGeom prst="rect">
            <a:avLst/>
          </a:prstGeom>
          <a:noFill/>
        </p:spPr>
        <p:txBody>
          <a:bodyPr wrap="square" rtlCol="0">
            <a:spAutoFit/>
          </a:bodyPr>
          <a:lstStyle/>
          <a:p>
            <a:r>
              <a:rPr lang="en-US" altLang="ja-JP" dirty="0">
                <a:solidFill>
                  <a:schemeClr val="accent2">
                    <a:lumMod val="50000"/>
                  </a:schemeClr>
                </a:solidFill>
              </a:rPr>
              <a:t>¥</a:t>
            </a:r>
            <a:r>
              <a:rPr lang="ja-JP" altLang="en-US" dirty="0">
                <a:solidFill>
                  <a:schemeClr val="accent2">
                    <a:lumMod val="50000"/>
                  </a:schemeClr>
                </a:solidFill>
              </a:rPr>
              <a:t>・・・・</a:t>
            </a:r>
            <a:endParaRPr kumimoji="1" lang="ja-JP" altLang="en-US" dirty="0">
              <a:solidFill>
                <a:schemeClr val="accent2">
                  <a:lumMod val="50000"/>
                </a:schemeClr>
              </a:solidFill>
            </a:endParaRPr>
          </a:p>
        </p:txBody>
      </p:sp>
      <p:sp>
        <p:nvSpPr>
          <p:cNvPr id="13" name="Footer Placeholder 4">
            <a:extLst>
              <a:ext uri="{FF2B5EF4-FFF2-40B4-BE49-F238E27FC236}">
                <a16:creationId xmlns:a16="http://schemas.microsoft.com/office/drawing/2014/main" id="{0627B668-2518-DFE1-A320-513D9A615483}"/>
              </a:ext>
            </a:extLst>
          </p:cNvPr>
          <p:cNvSpPr txBox="1">
            <a:spLocks/>
          </p:cNvSpPr>
          <p:nvPr/>
        </p:nvSpPr>
        <p:spPr>
          <a:xfrm>
            <a:off x="7162800" y="6551475"/>
            <a:ext cx="4246027" cy="230324"/>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b="1" dirty="0">
                <a:solidFill>
                  <a:schemeClr val="tx1"/>
                </a:solidFill>
              </a:rPr>
              <a:t>Hiroshi Mano (</a:t>
            </a:r>
            <a:r>
              <a:rPr lang="en-GB" sz="1200" b="1" dirty="0" err="1">
                <a:solidFill>
                  <a:schemeClr val="tx1"/>
                </a:solidFill>
              </a:rPr>
              <a:t>Koden</a:t>
            </a:r>
            <a:r>
              <a:rPr lang="en-GB" sz="1200" b="1" dirty="0">
                <a:solidFill>
                  <a:schemeClr val="tx1"/>
                </a:solidFill>
              </a:rPr>
              <a:t> TI)</a:t>
            </a:r>
          </a:p>
        </p:txBody>
      </p:sp>
      <p:sp>
        <p:nvSpPr>
          <p:cNvPr id="16" name="テキスト ボックス 10">
            <a:extLst>
              <a:ext uri="{FF2B5EF4-FFF2-40B4-BE49-F238E27FC236}">
                <a16:creationId xmlns:a16="http://schemas.microsoft.com/office/drawing/2014/main" id="{CA1E6778-9AE7-E323-B014-C91DCEC6A126}"/>
              </a:ext>
            </a:extLst>
          </p:cNvPr>
          <p:cNvSpPr txBox="1"/>
          <p:nvPr/>
        </p:nvSpPr>
        <p:spPr>
          <a:xfrm>
            <a:off x="6031883" y="844021"/>
            <a:ext cx="1569660" cy="461665"/>
          </a:xfrm>
          <a:prstGeom prst="rect">
            <a:avLst/>
          </a:prstGeom>
          <a:noFill/>
        </p:spPr>
        <p:txBody>
          <a:bodyPr wrap="square" rtlCol="0">
            <a:spAutoFit/>
          </a:bodyPr>
          <a:lstStyle/>
          <a:p>
            <a:r>
              <a:rPr lang="en-US" altLang="ja-JP" dirty="0">
                <a:solidFill>
                  <a:schemeClr val="accent2">
                    <a:lumMod val="50000"/>
                  </a:schemeClr>
                </a:solidFill>
              </a:rPr>
              <a:t>¥</a:t>
            </a:r>
            <a:r>
              <a:rPr lang="ja-JP" altLang="en-US" dirty="0">
                <a:solidFill>
                  <a:schemeClr val="accent2">
                    <a:lumMod val="50000"/>
                  </a:schemeClr>
                </a:solidFill>
              </a:rPr>
              <a:t>・・・・</a:t>
            </a:r>
            <a:endParaRPr kumimoji="1" lang="ja-JP" altLang="en-US" dirty="0">
              <a:solidFill>
                <a:schemeClr val="accent2">
                  <a:lumMod val="50000"/>
                </a:schemeClr>
              </a:solidFill>
            </a:endParaRPr>
          </a:p>
        </p:txBody>
      </p:sp>
      <p:sp>
        <p:nvSpPr>
          <p:cNvPr id="17" name="TextBox 16">
            <a:extLst>
              <a:ext uri="{FF2B5EF4-FFF2-40B4-BE49-F238E27FC236}">
                <a16:creationId xmlns:a16="http://schemas.microsoft.com/office/drawing/2014/main" id="{B5A60FC5-145C-87DD-582F-459FA6F6FFE4}"/>
              </a:ext>
            </a:extLst>
          </p:cNvPr>
          <p:cNvSpPr txBox="1"/>
          <p:nvPr/>
        </p:nvSpPr>
        <p:spPr>
          <a:xfrm>
            <a:off x="2855183" y="1764466"/>
            <a:ext cx="1164795" cy="276999"/>
          </a:xfrm>
          <a:prstGeom prst="rect">
            <a:avLst/>
          </a:prstGeom>
          <a:noFill/>
        </p:spPr>
        <p:txBody>
          <a:bodyPr wrap="square" rtlCol="0">
            <a:spAutoFit/>
          </a:bodyPr>
          <a:lstStyle/>
          <a:p>
            <a:r>
              <a:rPr lang="en-US" sz="1200" dirty="0">
                <a:solidFill>
                  <a:schemeClr val="accent2">
                    <a:lumMod val="50000"/>
                  </a:schemeClr>
                </a:solidFill>
              </a:rPr>
              <a:t>USD$ TBD</a:t>
            </a:r>
          </a:p>
        </p:txBody>
      </p:sp>
      <p:sp>
        <p:nvSpPr>
          <p:cNvPr id="3" name="日付プレースホルダー 2">
            <a:extLst>
              <a:ext uri="{FF2B5EF4-FFF2-40B4-BE49-F238E27FC236}">
                <a16:creationId xmlns:a16="http://schemas.microsoft.com/office/drawing/2014/main" id="{C82783CF-E350-CE98-DBAE-E89AC1FA5F2A}"/>
              </a:ext>
            </a:extLst>
          </p:cNvPr>
          <p:cNvSpPr>
            <a:spLocks noGrp="1"/>
          </p:cNvSpPr>
          <p:nvPr>
            <p:ph type="dt" idx="10"/>
          </p:nvPr>
        </p:nvSpPr>
        <p:spPr/>
        <p:txBody>
          <a:bodyPr/>
          <a:lstStyle/>
          <a:p>
            <a:r>
              <a:rPr lang="en-US" altLang="ja-JP"/>
              <a:t>Submission</a:t>
            </a:r>
            <a:endParaRPr lang="en-GB" dirty="0"/>
          </a:p>
        </p:txBody>
      </p:sp>
      <p:sp>
        <p:nvSpPr>
          <p:cNvPr id="14" name="フッター プレースホルダー 13">
            <a:extLst>
              <a:ext uri="{FF2B5EF4-FFF2-40B4-BE49-F238E27FC236}">
                <a16:creationId xmlns:a16="http://schemas.microsoft.com/office/drawing/2014/main" id="{4DCE2D7F-8A16-2600-BF00-B0FFEF13BB27}"/>
              </a:ext>
            </a:extLst>
          </p:cNvPr>
          <p:cNvSpPr>
            <a:spLocks noGrp="1"/>
          </p:cNvSpPr>
          <p:nvPr>
            <p:ph type="ftr" idx="11"/>
          </p:nvPr>
        </p:nvSpPr>
        <p:spPr/>
        <p:txBody>
          <a:bodyPr/>
          <a:lstStyle/>
          <a:p>
            <a:r>
              <a:rPr lang="en-GB"/>
              <a:t>Hiroshi Mano (Koden TI)</a:t>
            </a:r>
            <a:endParaRPr lang="en-GB" dirty="0"/>
          </a:p>
        </p:txBody>
      </p:sp>
    </p:spTree>
    <p:extLst>
      <p:ext uri="{BB962C8B-B14F-4D97-AF65-F5344CB8AC3E}">
        <p14:creationId xmlns:p14="http://schemas.microsoft.com/office/powerpoint/2010/main" val="2019944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6E13DF-3C2A-0D47-E236-ECAF1B786ECC}"/>
              </a:ext>
            </a:extLst>
          </p:cNvPr>
          <p:cNvSpPr>
            <a:spLocks noGrp="1"/>
          </p:cNvSpPr>
          <p:nvPr>
            <p:ph type="title"/>
          </p:nvPr>
        </p:nvSpPr>
        <p:spPr>
          <a:xfrm>
            <a:off x="914401" y="685802"/>
            <a:ext cx="10361084" cy="531950"/>
          </a:xfrm>
        </p:spPr>
        <p:txBody>
          <a:bodyPr>
            <a:normAutofit fontScale="90000"/>
          </a:bodyPr>
          <a:lstStyle/>
          <a:p>
            <a:r>
              <a:rPr kumimoji="1" lang="en-US" altLang="ja-JP" dirty="0">
                <a:highlight>
                  <a:srgbClr val="FFFF00"/>
                </a:highlight>
              </a:rPr>
              <a:t>Estimation cost (only for inside Japan)</a:t>
            </a:r>
            <a:endParaRPr kumimoji="1" lang="ja-JP" altLang="en-US" dirty="0">
              <a:highlight>
                <a:srgbClr val="FFFF00"/>
              </a:highlight>
            </a:endParaRPr>
          </a:p>
        </p:txBody>
      </p:sp>
      <p:sp>
        <p:nvSpPr>
          <p:cNvPr id="3" name="Footer Placeholder 4">
            <a:extLst>
              <a:ext uri="{FF2B5EF4-FFF2-40B4-BE49-F238E27FC236}">
                <a16:creationId xmlns:a16="http://schemas.microsoft.com/office/drawing/2014/main" id="{A2D0C130-529F-A662-455F-7D2DB2DF6AE6}"/>
              </a:ext>
            </a:extLst>
          </p:cNvPr>
          <p:cNvSpPr txBox="1">
            <a:spLocks/>
          </p:cNvSpPr>
          <p:nvPr/>
        </p:nvSpPr>
        <p:spPr>
          <a:xfrm>
            <a:off x="7162800" y="6551475"/>
            <a:ext cx="4246027" cy="30652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200" b="1">
                <a:solidFill>
                  <a:schemeClr val="tx1"/>
                </a:solidFill>
              </a:rPr>
              <a:t>Hiroshi Mano (Koden TI)</a:t>
            </a:r>
            <a:endParaRPr lang="en-GB" sz="1200" b="1" dirty="0">
              <a:solidFill>
                <a:schemeClr val="tx1"/>
              </a:solidFill>
            </a:endParaRPr>
          </a:p>
        </p:txBody>
      </p:sp>
      <p:graphicFrame>
        <p:nvGraphicFramePr>
          <p:cNvPr id="5" name="オブジェクト 4">
            <a:extLst>
              <a:ext uri="{FF2B5EF4-FFF2-40B4-BE49-F238E27FC236}">
                <a16:creationId xmlns:a16="http://schemas.microsoft.com/office/drawing/2014/main" id="{6A615B0A-86D6-8E4F-53CE-97C24BF4445D}"/>
              </a:ext>
            </a:extLst>
          </p:cNvPr>
          <p:cNvGraphicFramePr>
            <a:graphicFrameLocks noChangeAspect="1"/>
          </p:cNvGraphicFramePr>
          <p:nvPr>
            <p:extLst>
              <p:ext uri="{D42A27DB-BD31-4B8C-83A1-F6EECF244321}">
                <p14:modId xmlns:p14="http://schemas.microsoft.com/office/powerpoint/2010/main" val="1095469805"/>
              </p:ext>
            </p:extLst>
          </p:nvPr>
        </p:nvGraphicFramePr>
        <p:xfrm>
          <a:off x="1140885" y="1295400"/>
          <a:ext cx="10134600" cy="4775200"/>
        </p:xfrm>
        <a:graphic>
          <a:graphicData uri="http://schemas.openxmlformats.org/presentationml/2006/ole">
            <mc:AlternateContent xmlns:mc="http://schemas.openxmlformats.org/markup-compatibility/2006">
              <mc:Choice xmlns:v="urn:schemas-microsoft-com:vml" Requires="v">
                <p:oleObj name="シート" r:id="rId2" imgW="10134600" imgH="4775200" progId="Excel.Sheet.12">
                  <p:embed/>
                </p:oleObj>
              </mc:Choice>
              <mc:Fallback>
                <p:oleObj name="シート" r:id="rId2" imgW="10134600" imgH="4775200" progId="Excel.Sheet.12">
                  <p:embed/>
                  <p:pic>
                    <p:nvPicPr>
                      <p:cNvPr id="0" name=""/>
                      <p:cNvPicPr/>
                      <p:nvPr/>
                    </p:nvPicPr>
                    <p:blipFill>
                      <a:blip r:embed="rId3"/>
                      <a:stretch>
                        <a:fillRect/>
                      </a:stretch>
                    </p:blipFill>
                    <p:spPr>
                      <a:xfrm>
                        <a:off x="1140885" y="1295400"/>
                        <a:ext cx="10134600" cy="4775200"/>
                      </a:xfrm>
                      <a:prstGeom prst="rect">
                        <a:avLst/>
                      </a:prstGeom>
                    </p:spPr>
                  </p:pic>
                </p:oleObj>
              </mc:Fallback>
            </mc:AlternateContent>
          </a:graphicData>
        </a:graphic>
      </p:graphicFrame>
      <p:sp>
        <p:nvSpPr>
          <p:cNvPr id="4" name="日付プレースホルダー 3">
            <a:extLst>
              <a:ext uri="{FF2B5EF4-FFF2-40B4-BE49-F238E27FC236}">
                <a16:creationId xmlns:a16="http://schemas.microsoft.com/office/drawing/2014/main" id="{1918D1DD-9A91-8D87-DD0E-7669F269A786}"/>
              </a:ext>
            </a:extLst>
          </p:cNvPr>
          <p:cNvSpPr>
            <a:spLocks noGrp="1"/>
          </p:cNvSpPr>
          <p:nvPr>
            <p:ph type="dt" idx="10"/>
          </p:nvPr>
        </p:nvSpPr>
        <p:spPr>
          <a:xfrm>
            <a:off x="948512" y="0"/>
            <a:ext cx="2499764" cy="273050"/>
          </a:xfrm>
        </p:spPr>
        <p:txBody>
          <a:bodyPr/>
          <a:lstStyle/>
          <a:p>
            <a:r>
              <a:rPr lang="en-US" altLang="ja-JP"/>
              <a:t>Submission</a:t>
            </a:r>
            <a:endParaRPr lang="en-GB" dirty="0"/>
          </a:p>
        </p:txBody>
      </p:sp>
      <p:sp>
        <p:nvSpPr>
          <p:cNvPr id="6" name="フッター プレースホルダー 5">
            <a:extLst>
              <a:ext uri="{FF2B5EF4-FFF2-40B4-BE49-F238E27FC236}">
                <a16:creationId xmlns:a16="http://schemas.microsoft.com/office/drawing/2014/main" id="{1ECAD849-BFCA-942E-FD5B-25FE5E6119E2}"/>
              </a:ext>
            </a:extLst>
          </p:cNvPr>
          <p:cNvSpPr>
            <a:spLocks noGrp="1"/>
          </p:cNvSpPr>
          <p:nvPr>
            <p:ph type="ftr" idx="11"/>
          </p:nvPr>
        </p:nvSpPr>
        <p:spPr>
          <a:xfrm>
            <a:off x="7162800" y="6551475"/>
            <a:ext cx="4246027" cy="180975"/>
          </a:xfrm>
        </p:spPr>
        <p:txBody>
          <a:bodyPr/>
          <a:lstStyle/>
          <a:p>
            <a:r>
              <a:rPr lang="en-GB"/>
              <a:t>Hiroshi Mano (Koden TI)</a:t>
            </a:r>
            <a:endParaRPr lang="en-GB" dirty="0"/>
          </a:p>
        </p:txBody>
      </p:sp>
    </p:spTree>
    <p:extLst>
      <p:ext uri="{BB962C8B-B14F-4D97-AF65-F5344CB8AC3E}">
        <p14:creationId xmlns:p14="http://schemas.microsoft.com/office/powerpoint/2010/main" val="3929163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A51C67-66B5-92F1-536D-9669721944EE}"/>
              </a:ext>
            </a:extLst>
          </p:cNvPr>
          <p:cNvSpPr>
            <a:spLocks noGrp="1"/>
          </p:cNvSpPr>
          <p:nvPr>
            <p:ph type="title"/>
          </p:nvPr>
        </p:nvSpPr>
        <p:spPr>
          <a:xfrm>
            <a:off x="914401" y="685801"/>
            <a:ext cx="10361084" cy="761999"/>
          </a:xfrm>
        </p:spPr>
        <p:txBody>
          <a:bodyPr/>
          <a:lstStyle/>
          <a:p>
            <a:r>
              <a:rPr lang="en-US" altLang="ja-JP" dirty="0"/>
              <a:t>Outreach workshop</a:t>
            </a:r>
            <a:endParaRPr kumimoji="1" lang="ja-JP" altLang="en-US" dirty="0"/>
          </a:p>
        </p:txBody>
      </p:sp>
      <p:sp>
        <p:nvSpPr>
          <p:cNvPr id="3" name="コンテンツ プレースホルダー 2">
            <a:extLst>
              <a:ext uri="{FF2B5EF4-FFF2-40B4-BE49-F238E27FC236}">
                <a16:creationId xmlns:a16="http://schemas.microsoft.com/office/drawing/2014/main" id="{BB4475F5-69CF-ACAF-CCCE-5710C8353011}"/>
              </a:ext>
            </a:extLst>
          </p:cNvPr>
          <p:cNvSpPr>
            <a:spLocks noGrp="1"/>
          </p:cNvSpPr>
          <p:nvPr>
            <p:ph idx="1"/>
          </p:nvPr>
        </p:nvSpPr>
        <p:spPr>
          <a:xfrm>
            <a:off x="762001" y="1447800"/>
            <a:ext cx="10820400" cy="5103675"/>
          </a:xfrm>
        </p:spPr>
        <p:txBody>
          <a:bodyPr>
            <a:normAutofit fontScale="32500" lnSpcReduction="20000"/>
          </a:bodyPr>
          <a:lstStyle/>
          <a:p>
            <a:r>
              <a:rPr kumimoji="1" lang="en-US" altLang="ja-JP" sz="5800" dirty="0">
                <a:solidFill>
                  <a:schemeClr val="tx1"/>
                </a:solidFill>
                <a:highlight>
                  <a:srgbClr val="FFFF00"/>
                </a:highlight>
              </a:rPr>
              <a:t>Registration page	</a:t>
            </a:r>
          </a:p>
          <a:p>
            <a:r>
              <a:rPr kumimoji="1" lang="en-US" altLang="ja-JP" sz="5800" dirty="0">
                <a:solidFill>
                  <a:schemeClr val="tx1"/>
                </a:solidFill>
                <a:highlight>
                  <a:srgbClr val="FFFF00"/>
                </a:highlight>
              </a:rPr>
              <a:t>	</a:t>
            </a:r>
            <a:r>
              <a:rPr lang="en-US" altLang="ja-JP" sz="5800" u="sng" dirty="0">
                <a:solidFill>
                  <a:schemeClr val="tx1"/>
                </a:solidFill>
                <a:effectLst/>
                <a:highlight>
                  <a:srgbClr val="FFFF00"/>
                </a:highlight>
                <a:latin typeface="Helvetica Neue" panose="02000503000000020004" pitchFamily="2" charset="0"/>
                <a:hlinkClick r:id="rId3">
                  <a:extLst>
                    <a:ext uri="{A12FA001-AC4F-418D-AE19-62706E023703}">
                      <ahyp:hlinkClr xmlns:ahyp="http://schemas.microsoft.com/office/drawing/2018/hyperlinkcolor" val="tx"/>
                    </a:ext>
                  </a:extLst>
                </a:hlinkClick>
              </a:rPr>
              <a:t>https://events.vtools.ieee.org/m/423118</a:t>
            </a:r>
            <a:endParaRPr lang="en-US" altLang="ja-JP" sz="5800" dirty="0">
              <a:solidFill>
                <a:schemeClr val="tx1"/>
              </a:solidFill>
              <a:effectLst/>
              <a:highlight>
                <a:srgbClr val="FFFF00"/>
              </a:highlight>
              <a:latin typeface="Helvetica Neue" panose="02000503000000020004" pitchFamily="2" charset="0"/>
            </a:endParaRPr>
          </a:p>
          <a:p>
            <a:endParaRPr lang="en-US" altLang="ja-JP" dirty="0"/>
          </a:p>
          <a:p>
            <a:endParaRPr kumimoji="1" lang="en-US" altLang="ja-JP" dirty="0"/>
          </a:p>
          <a:p>
            <a:r>
              <a:rPr kumimoji="1" lang="en-US" altLang="ja-JP" sz="4900" dirty="0"/>
              <a:t>Organizer: Japanese Volunteer Committee </a:t>
            </a:r>
          </a:p>
          <a:p>
            <a:r>
              <a:rPr lang="en-US" altLang="ja-JP" sz="4900" dirty="0"/>
              <a:t>Date: 		2025/01/11 Sat (day before the interim)</a:t>
            </a:r>
          </a:p>
          <a:p>
            <a:r>
              <a:rPr lang="en-US" altLang="ja-JP" sz="4900" dirty="0"/>
              <a:t>Attendance: 	100 max</a:t>
            </a:r>
          </a:p>
          <a:p>
            <a:r>
              <a:rPr kumimoji="1" lang="en-US" altLang="ja-JP" sz="4900" dirty="0"/>
              <a:t>Program:</a:t>
            </a:r>
          </a:p>
          <a:p>
            <a:r>
              <a:rPr kumimoji="1" lang="en-US" altLang="ja-JP" sz="4900" dirty="0"/>
              <a:t>	</a:t>
            </a:r>
            <a:r>
              <a:rPr lang="en-US" altLang="ja-JP" sz="4900" dirty="0"/>
              <a:t>13:00-13:20 Opening remarks</a:t>
            </a:r>
            <a:br>
              <a:rPr lang="en-US" altLang="ja-JP" sz="4900" dirty="0"/>
            </a:br>
            <a:r>
              <a:rPr lang="en-US" altLang="ja-JP" sz="4900" dirty="0"/>
              <a:t>13:20-14:00 Introducing LMSC / Dorothy Stanley</a:t>
            </a:r>
            <a:br>
              <a:rPr lang="en-US" altLang="ja-JP" sz="4900" dirty="0"/>
            </a:br>
            <a:r>
              <a:rPr lang="en-US" altLang="ja-JP" sz="4900" dirty="0"/>
              <a:t>14:00-14:20 Introducing 802.11 / Stephen McCann</a:t>
            </a:r>
            <a:br>
              <a:rPr lang="en-US" altLang="ja-JP" sz="4900" dirty="0"/>
            </a:br>
            <a:r>
              <a:rPr lang="en-US" altLang="ja-JP" sz="4900" dirty="0"/>
              <a:t>14:20-14:40 Introducing 802.15 / Phil Beecher</a:t>
            </a:r>
            <a:br>
              <a:rPr lang="en-US" altLang="ja-JP" sz="4900" dirty="0"/>
            </a:br>
            <a:r>
              <a:rPr lang="en-US" altLang="ja-JP" sz="4900" dirty="0"/>
              <a:t>14:40-15:00 Introducing 802.18 / Dorothy Stanley </a:t>
            </a:r>
            <a:br>
              <a:rPr lang="en-US" altLang="ja-JP" sz="4900" dirty="0"/>
            </a:br>
            <a:r>
              <a:rPr lang="en-US" altLang="ja-JP" sz="4900" dirty="0"/>
              <a:t>15:00-15:20 Introducing 802.19 Tuncer </a:t>
            </a:r>
            <a:r>
              <a:rPr lang="en-US" altLang="ja-JP" sz="4900" dirty="0" err="1"/>
              <a:t>Baykas</a:t>
            </a:r>
            <a:br>
              <a:rPr lang="en-US" altLang="ja-JP" sz="4900" dirty="0">
                <a:highlight>
                  <a:srgbClr val="FFFF00"/>
                </a:highlight>
              </a:rPr>
            </a:br>
            <a:r>
              <a:rPr lang="en-US" altLang="ja-JP" sz="4900" dirty="0"/>
              <a:t>15:20-15:30 Coffee Break</a:t>
            </a:r>
            <a:br>
              <a:rPr lang="en-US" altLang="ja-JP" sz="4900" dirty="0"/>
            </a:br>
            <a:r>
              <a:rPr lang="en-US" altLang="ja-JP" sz="4900" dirty="0"/>
              <a:t>15:30-16:00 Tutorial to Join Standard Activity / Hiroshi Mano</a:t>
            </a:r>
            <a:br>
              <a:rPr lang="en-US" altLang="ja-JP" sz="4900" dirty="0"/>
            </a:br>
            <a:r>
              <a:rPr lang="en-US" altLang="ja-JP" sz="4900" dirty="0"/>
              <a:t>16:00-17:00 Panel Discussion / Moderated Hiroshi Mano / Panelist : all of speakers</a:t>
            </a:r>
            <a:br>
              <a:rPr lang="en-US" altLang="ja-JP" sz="4900" dirty="0"/>
            </a:br>
            <a:r>
              <a:rPr lang="en-US" altLang="ja-JP" sz="4900" dirty="0"/>
              <a:t>17:00-17:15 Closing</a:t>
            </a:r>
            <a:br>
              <a:rPr lang="en-US" altLang="ja-JP" sz="4900" dirty="0"/>
            </a:br>
            <a:r>
              <a:rPr lang="en-US" altLang="ja-JP" sz="4900" dirty="0"/>
              <a:t>17:30- Social party</a:t>
            </a:r>
          </a:p>
          <a:p>
            <a:r>
              <a:rPr lang="en-US" altLang="ja-JP" sz="4900" dirty="0"/>
              <a:t>Treasurer</a:t>
            </a:r>
          </a:p>
          <a:p>
            <a:pPr lvl="1"/>
            <a:r>
              <a:rPr kumimoji="1" lang="en-US" altLang="ja-JP" sz="3700" dirty="0"/>
              <a:t>Japanese Volunteer Committee </a:t>
            </a:r>
            <a:r>
              <a:rPr lang="en-US" altLang="ja-JP" sz="3700" dirty="0"/>
              <a:t>provides all of the expenses for this workshop.</a:t>
            </a:r>
          </a:p>
          <a:p>
            <a:pPr lvl="1"/>
            <a:endParaRPr lang="en-US" altLang="ja-JP" sz="3700" dirty="0"/>
          </a:p>
          <a:p>
            <a:pPr lvl="1"/>
            <a:endParaRPr lang="en-US" altLang="ja-JP" sz="3700" dirty="0"/>
          </a:p>
          <a:p>
            <a:pPr marL="0" indent="0">
              <a:buNone/>
            </a:pPr>
            <a:endParaRPr lang="en-US" altLang="ja-JP" dirty="0"/>
          </a:p>
          <a:p>
            <a:pPr marL="457200" lvl="1" indent="0">
              <a:buNone/>
            </a:pPr>
            <a:endParaRPr kumimoji="1" lang="en-US" altLang="ja-JP" dirty="0"/>
          </a:p>
        </p:txBody>
      </p:sp>
      <p:sp>
        <p:nvSpPr>
          <p:cNvPr id="5" name="日付プレースホルダー 4">
            <a:extLst>
              <a:ext uri="{FF2B5EF4-FFF2-40B4-BE49-F238E27FC236}">
                <a16:creationId xmlns:a16="http://schemas.microsoft.com/office/drawing/2014/main" id="{80A7AC31-E54D-836D-22AC-EDC3CA7EC57B}"/>
              </a:ext>
            </a:extLst>
          </p:cNvPr>
          <p:cNvSpPr>
            <a:spLocks noGrp="1"/>
          </p:cNvSpPr>
          <p:nvPr>
            <p:ph type="dt" idx="10"/>
          </p:nvPr>
        </p:nvSpPr>
        <p:spPr>
          <a:xfrm>
            <a:off x="948512" y="0"/>
            <a:ext cx="2499764" cy="273050"/>
          </a:xfrm>
        </p:spPr>
        <p:txBody>
          <a:bodyPr/>
          <a:lstStyle/>
          <a:p>
            <a:r>
              <a:rPr lang="en-US" altLang="ja-JP"/>
              <a:t>Submission</a:t>
            </a:r>
            <a:endParaRPr lang="en-GB" dirty="0"/>
          </a:p>
        </p:txBody>
      </p:sp>
      <p:sp>
        <p:nvSpPr>
          <p:cNvPr id="6" name="フッター プレースホルダー 5">
            <a:extLst>
              <a:ext uri="{FF2B5EF4-FFF2-40B4-BE49-F238E27FC236}">
                <a16:creationId xmlns:a16="http://schemas.microsoft.com/office/drawing/2014/main" id="{FEACEC3A-C725-2A34-83EB-9C8324FFFD80}"/>
              </a:ext>
            </a:extLst>
          </p:cNvPr>
          <p:cNvSpPr>
            <a:spLocks noGrp="1"/>
          </p:cNvSpPr>
          <p:nvPr>
            <p:ph type="ftr" idx="11"/>
          </p:nvPr>
        </p:nvSpPr>
        <p:spPr>
          <a:xfrm>
            <a:off x="7162800" y="6551475"/>
            <a:ext cx="4246027" cy="180975"/>
          </a:xfrm>
        </p:spPr>
        <p:txBody>
          <a:bodyPr/>
          <a:lstStyle/>
          <a:p>
            <a:r>
              <a:rPr lang="en-GB"/>
              <a:t>Hiroshi Mano (Koden TI)</a:t>
            </a:r>
            <a:endParaRPr lang="en-GB" dirty="0"/>
          </a:p>
        </p:txBody>
      </p:sp>
    </p:spTree>
    <p:extLst>
      <p:ext uri="{BB962C8B-B14F-4D97-AF65-F5344CB8AC3E}">
        <p14:creationId xmlns:p14="http://schemas.microsoft.com/office/powerpoint/2010/main" val="2865433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719E82-C8DC-8143-6B47-9DC487EE9C13}"/>
              </a:ext>
            </a:extLst>
          </p:cNvPr>
          <p:cNvSpPr>
            <a:spLocks noGrp="1"/>
          </p:cNvSpPr>
          <p:nvPr>
            <p:ph type="title"/>
          </p:nvPr>
        </p:nvSpPr>
        <p:spPr>
          <a:xfrm>
            <a:off x="914401" y="685801"/>
            <a:ext cx="10361084" cy="1065213"/>
          </a:xfrm>
        </p:spPr>
        <p:txBody>
          <a:bodyPr/>
          <a:lstStyle/>
          <a:p>
            <a:r>
              <a:rPr kumimoji="1" lang="en-US" altLang="ja-JP" dirty="0"/>
              <a:t>Quantity </a:t>
            </a:r>
            <a:endParaRPr kumimoji="1" lang="ja-JP" altLang="en-US"/>
          </a:p>
        </p:txBody>
      </p:sp>
      <p:sp>
        <p:nvSpPr>
          <p:cNvPr id="3" name="コンテンツ プレースホルダー 2">
            <a:extLst>
              <a:ext uri="{FF2B5EF4-FFF2-40B4-BE49-F238E27FC236}">
                <a16:creationId xmlns:a16="http://schemas.microsoft.com/office/drawing/2014/main" id="{03DE0D99-477D-2D42-222C-3D056176C90A}"/>
              </a:ext>
            </a:extLst>
          </p:cNvPr>
          <p:cNvSpPr>
            <a:spLocks noGrp="1"/>
          </p:cNvSpPr>
          <p:nvPr>
            <p:ph idx="1"/>
          </p:nvPr>
        </p:nvSpPr>
        <p:spPr/>
        <p:txBody>
          <a:bodyPr/>
          <a:lstStyle/>
          <a:p>
            <a:r>
              <a:rPr kumimoji="1" lang="en-US" altLang="ja-JP" dirty="0"/>
              <a:t>IN-person 413+ 7 staff</a:t>
            </a:r>
          </a:p>
          <a:p>
            <a:r>
              <a:rPr kumimoji="1" lang="en-US" altLang="ja-JP" dirty="0"/>
              <a:t>Social ticket 360</a:t>
            </a:r>
          </a:p>
          <a:p>
            <a:endParaRPr kumimoji="1" lang="en-US" altLang="ja-JP" dirty="0"/>
          </a:p>
          <a:p>
            <a:r>
              <a:rPr kumimoji="1" lang="en-US" altLang="ja-JP" dirty="0"/>
              <a:t>			</a:t>
            </a:r>
            <a:endParaRPr kumimoji="1" lang="ja-JP" altLang="en-US"/>
          </a:p>
        </p:txBody>
      </p:sp>
      <p:sp>
        <p:nvSpPr>
          <p:cNvPr id="6" name="日付プレースホルダー 5">
            <a:extLst>
              <a:ext uri="{FF2B5EF4-FFF2-40B4-BE49-F238E27FC236}">
                <a16:creationId xmlns:a16="http://schemas.microsoft.com/office/drawing/2014/main" id="{53C038E6-CE1E-D466-1AC5-2D3B2DC11334}"/>
              </a:ext>
            </a:extLst>
          </p:cNvPr>
          <p:cNvSpPr>
            <a:spLocks noGrp="1"/>
          </p:cNvSpPr>
          <p:nvPr>
            <p:ph type="dt" idx="10"/>
          </p:nvPr>
        </p:nvSpPr>
        <p:spPr>
          <a:xfrm>
            <a:off x="948512" y="0"/>
            <a:ext cx="2499764" cy="273050"/>
          </a:xfrm>
        </p:spPr>
        <p:txBody>
          <a:bodyPr/>
          <a:lstStyle/>
          <a:p>
            <a:r>
              <a:rPr lang="en-US" altLang="ja-JP"/>
              <a:t>Submission</a:t>
            </a:r>
            <a:endParaRPr lang="en-GB" dirty="0"/>
          </a:p>
        </p:txBody>
      </p:sp>
      <p:graphicFrame>
        <p:nvGraphicFramePr>
          <p:cNvPr id="7" name="表 6">
            <a:extLst>
              <a:ext uri="{FF2B5EF4-FFF2-40B4-BE49-F238E27FC236}">
                <a16:creationId xmlns:a16="http://schemas.microsoft.com/office/drawing/2014/main" id="{28BEF37D-8287-BC5F-8F91-77C07D43B1E7}"/>
              </a:ext>
            </a:extLst>
          </p:cNvPr>
          <p:cNvGraphicFramePr>
            <a:graphicFrameLocks noGrp="1"/>
          </p:cNvGraphicFramePr>
          <p:nvPr>
            <p:extLst>
              <p:ext uri="{D42A27DB-BD31-4B8C-83A1-F6EECF244321}">
                <p14:modId xmlns:p14="http://schemas.microsoft.com/office/powerpoint/2010/main" val="1388092693"/>
              </p:ext>
            </p:extLst>
          </p:nvPr>
        </p:nvGraphicFramePr>
        <p:xfrm>
          <a:off x="6553200" y="1866107"/>
          <a:ext cx="5295901" cy="2194560"/>
        </p:xfrm>
        <a:graphic>
          <a:graphicData uri="http://schemas.openxmlformats.org/drawingml/2006/table">
            <a:tbl>
              <a:tblPr/>
              <a:tblGrid>
                <a:gridCol w="1833689">
                  <a:extLst>
                    <a:ext uri="{9D8B030D-6E8A-4147-A177-3AD203B41FA5}">
                      <a16:colId xmlns:a16="http://schemas.microsoft.com/office/drawing/2014/main" val="350622588"/>
                    </a:ext>
                  </a:extLst>
                </a:gridCol>
                <a:gridCol w="1115602">
                  <a:extLst>
                    <a:ext uri="{9D8B030D-6E8A-4147-A177-3AD203B41FA5}">
                      <a16:colId xmlns:a16="http://schemas.microsoft.com/office/drawing/2014/main" val="3007059945"/>
                    </a:ext>
                  </a:extLst>
                </a:gridCol>
                <a:gridCol w="1231008">
                  <a:extLst>
                    <a:ext uri="{9D8B030D-6E8A-4147-A177-3AD203B41FA5}">
                      <a16:colId xmlns:a16="http://schemas.microsoft.com/office/drawing/2014/main" val="2364681213"/>
                    </a:ext>
                  </a:extLst>
                </a:gridCol>
                <a:gridCol w="1115602">
                  <a:extLst>
                    <a:ext uri="{9D8B030D-6E8A-4147-A177-3AD203B41FA5}">
                      <a16:colId xmlns:a16="http://schemas.microsoft.com/office/drawing/2014/main" val="609698166"/>
                    </a:ext>
                  </a:extLst>
                </a:gridCol>
              </a:tblGrid>
              <a:tr h="0">
                <a:tc>
                  <a:txBody>
                    <a:bodyPr/>
                    <a:lstStyle/>
                    <a:p>
                      <a:endParaRPr lang="ja-JP" altLang="en-US"/>
                    </a:p>
                  </a:txBody>
                  <a:tcPr anchor="ctr">
                    <a:lnL>
                      <a:noFill/>
                    </a:lnL>
                    <a:lnR>
                      <a:noFill/>
                    </a:lnR>
                    <a:lnT>
                      <a:noFill/>
                    </a:lnT>
                    <a:lnB>
                      <a:noFill/>
                    </a:lnB>
                    <a:noFill/>
                  </a:tcPr>
                </a:tc>
                <a:tc>
                  <a:txBody>
                    <a:bodyPr/>
                    <a:lstStyle/>
                    <a:p>
                      <a:r>
                        <a:rPr lang="en-US" b="1"/>
                        <a:t>Booked</a:t>
                      </a:r>
                      <a:endParaRPr lang="en-US"/>
                    </a:p>
                  </a:txBody>
                  <a:tcPr anchor="ctr">
                    <a:lnL>
                      <a:noFill/>
                    </a:lnL>
                    <a:lnR>
                      <a:noFill/>
                    </a:lnR>
                    <a:lnT>
                      <a:noFill/>
                    </a:lnT>
                    <a:lnB>
                      <a:noFill/>
                    </a:lnB>
                    <a:noFill/>
                  </a:tcPr>
                </a:tc>
                <a:tc>
                  <a:txBody>
                    <a:bodyPr/>
                    <a:lstStyle/>
                    <a:p>
                      <a:r>
                        <a:rPr lang="en-US" b="1"/>
                        <a:t>Additional</a:t>
                      </a:r>
                      <a:endParaRPr lang="en-US"/>
                    </a:p>
                  </a:txBody>
                  <a:tcPr anchor="ctr">
                    <a:lnL>
                      <a:noFill/>
                    </a:lnL>
                    <a:lnR>
                      <a:noFill/>
                    </a:lnR>
                    <a:lnT>
                      <a:noFill/>
                    </a:lnT>
                    <a:lnB>
                      <a:noFill/>
                    </a:lnB>
                    <a:noFill/>
                  </a:tcPr>
                </a:tc>
                <a:tc>
                  <a:txBody>
                    <a:bodyPr/>
                    <a:lstStyle/>
                    <a:p>
                      <a:r>
                        <a:rPr lang="en-US" b="1"/>
                        <a:t>Total</a:t>
                      </a:r>
                      <a:endParaRPr lang="en-US"/>
                    </a:p>
                  </a:txBody>
                  <a:tcPr anchor="ctr">
                    <a:lnL>
                      <a:noFill/>
                    </a:lnL>
                    <a:lnR>
                      <a:noFill/>
                    </a:lnR>
                    <a:lnT>
                      <a:noFill/>
                    </a:lnT>
                    <a:lnB>
                      <a:noFill/>
                    </a:lnB>
                    <a:noFill/>
                  </a:tcPr>
                </a:tc>
                <a:extLst>
                  <a:ext uri="{0D108BD9-81ED-4DB2-BD59-A6C34878D82A}">
                    <a16:rowId xmlns:a16="http://schemas.microsoft.com/office/drawing/2014/main" val="4255528038"/>
                  </a:ext>
                </a:extLst>
              </a:tr>
              <a:tr h="0">
                <a:tc>
                  <a:txBody>
                    <a:bodyPr/>
                    <a:lstStyle/>
                    <a:p>
                      <a:r>
                        <a:rPr lang="en-US"/>
                        <a:t>Western Style</a:t>
                      </a:r>
                    </a:p>
                  </a:txBody>
                  <a:tcPr anchor="ctr">
                    <a:lnL>
                      <a:noFill/>
                    </a:lnL>
                    <a:lnR>
                      <a:noFill/>
                    </a:lnR>
                    <a:lnT>
                      <a:noFill/>
                    </a:lnT>
                    <a:lnB>
                      <a:noFill/>
                    </a:lnB>
                    <a:noFill/>
                  </a:tcPr>
                </a:tc>
                <a:tc>
                  <a:txBody>
                    <a:bodyPr/>
                    <a:lstStyle/>
                    <a:p>
                      <a:r>
                        <a:rPr lang="en-US" altLang="ja-JP"/>
                        <a:t>40</a:t>
                      </a:r>
                    </a:p>
                  </a:txBody>
                  <a:tcPr anchor="ctr">
                    <a:lnL>
                      <a:noFill/>
                    </a:lnL>
                    <a:lnR>
                      <a:noFill/>
                    </a:lnR>
                    <a:lnT>
                      <a:noFill/>
                    </a:lnT>
                    <a:lnB>
                      <a:noFill/>
                    </a:lnB>
                    <a:noFill/>
                  </a:tcPr>
                </a:tc>
                <a:tc>
                  <a:txBody>
                    <a:bodyPr/>
                    <a:lstStyle/>
                    <a:p>
                      <a:r>
                        <a:rPr lang="en-US" altLang="ja-JP"/>
                        <a:t>10</a:t>
                      </a:r>
                    </a:p>
                  </a:txBody>
                  <a:tcPr anchor="ctr">
                    <a:lnL>
                      <a:noFill/>
                    </a:lnL>
                    <a:lnR>
                      <a:noFill/>
                    </a:lnR>
                    <a:lnT>
                      <a:noFill/>
                    </a:lnT>
                    <a:lnB>
                      <a:noFill/>
                    </a:lnB>
                    <a:noFill/>
                  </a:tcPr>
                </a:tc>
                <a:tc>
                  <a:txBody>
                    <a:bodyPr/>
                    <a:lstStyle/>
                    <a:p>
                      <a:r>
                        <a:rPr lang="en-US" altLang="ja-JP"/>
                        <a:t>50</a:t>
                      </a:r>
                    </a:p>
                  </a:txBody>
                  <a:tcPr anchor="ctr">
                    <a:lnL>
                      <a:noFill/>
                    </a:lnL>
                    <a:lnR>
                      <a:noFill/>
                    </a:lnR>
                    <a:lnT>
                      <a:noFill/>
                    </a:lnT>
                    <a:lnB>
                      <a:noFill/>
                    </a:lnB>
                    <a:noFill/>
                  </a:tcPr>
                </a:tc>
                <a:extLst>
                  <a:ext uri="{0D108BD9-81ED-4DB2-BD59-A6C34878D82A}">
                    <a16:rowId xmlns:a16="http://schemas.microsoft.com/office/drawing/2014/main" val="544645650"/>
                  </a:ext>
                </a:extLst>
              </a:tr>
              <a:tr h="0">
                <a:tc>
                  <a:txBody>
                    <a:bodyPr/>
                    <a:lstStyle/>
                    <a:p>
                      <a:r>
                        <a:rPr lang="en-US"/>
                        <a:t>Vegetarian Style</a:t>
                      </a:r>
                    </a:p>
                  </a:txBody>
                  <a:tcPr anchor="ctr">
                    <a:lnL>
                      <a:noFill/>
                    </a:lnL>
                    <a:lnR>
                      <a:noFill/>
                    </a:lnR>
                    <a:lnT>
                      <a:noFill/>
                    </a:lnT>
                    <a:lnB>
                      <a:noFill/>
                    </a:lnB>
                    <a:noFill/>
                  </a:tcPr>
                </a:tc>
                <a:tc>
                  <a:txBody>
                    <a:bodyPr/>
                    <a:lstStyle/>
                    <a:p>
                      <a:r>
                        <a:rPr lang="en-US" altLang="ja-JP"/>
                        <a:t>38</a:t>
                      </a:r>
                    </a:p>
                  </a:txBody>
                  <a:tcPr anchor="ctr">
                    <a:lnL>
                      <a:noFill/>
                    </a:lnL>
                    <a:lnR>
                      <a:noFill/>
                    </a:lnR>
                    <a:lnT>
                      <a:noFill/>
                    </a:lnT>
                    <a:lnB>
                      <a:noFill/>
                    </a:lnB>
                    <a:noFill/>
                  </a:tcPr>
                </a:tc>
                <a:tc>
                  <a:txBody>
                    <a:bodyPr/>
                    <a:lstStyle/>
                    <a:p>
                      <a:r>
                        <a:rPr lang="en-US" altLang="ja-JP"/>
                        <a:t>10</a:t>
                      </a:r>
                    </a:p>
                  </a:txBody>
                  <a:tcPr anchor="ctr">
                    <a:lnL>
                      <a:noFill/>
                    </a:lnL>
                    <a:lnR>
                      <a:noFill/>
                    </a:lnR>
                    <a:lnT>
                      <a:noFill/>
                    </a:lnT>
                    <a:lnB>
                      <a:noFill/>
                    </a:lnB>
                    <a:noFill/>
                  </a:tcPr>
                </a:tc>
                <a:tc>
                  <a:txBody>
                    <a:bodyPr/>
                    <a:lstStyle/>
                    <a:p>
                      <a:r>
                        <a:rPr lang="en-US" altLang="ja-JP"/>
                        <a:t>48</a:t>
                      </a:r>
                    </a:p>
                  </a:txBody>
                  <a:tcPr anchor="ctr">
                    <a:lnL>
                      <a:noFill/>
                    </a:lnL>
                    <a:lnR>
                      <a:noFill/>
                    </a:lnR>
                    <a:lnT>
                      <a:noFill/>
                    </a:lnT>
                    <a:lnB>
                      <a:noFill/>
                    </a:lnB>
                    <a:noFill/>
                  </a:tcPr>
                </a:tc>
                <a:extLst>
                  <a:ext uri="{0D108BD9-81ED-4DB2-BD59-A6C34878D82A}">
                    <a16:rowId xmlns:a16="http://schemas.microsoft.com/office/drawing/2014/main" val="608167713"/>
                  </a:ext>
                </a:extLst>
              </a:tr>
              <a:tr h="0">
                <a:tc>
                  <a:txBody>
                    <a:bodyPr/>
                    <a:lstStyle/>
                    <a:p>
                      <a:r>
                        <a:rPr lang="en-US"/>
                        <a:t>Japanese Style</a:t>
                      </a:r>
                    </a:p>
                  </a:txBody>
                  <a:tcPr anchor="ctr">
                    <a:lnL>
                      <a:noFill/>
                    </a:lnL>
                    <a:lnR>
                      <a:noFill/>
                    </a:lnR>
                    <a:lnT>
                      <a:noFill/>
                    </a:lnT>
                    <a:lnB>
                      <a:noFill/>
                    </a:lnB>
                    <a:noFill/>
                  </a:tcPr>
                </a:tc>
                <a:tc>
                  <a:txBody>
                    <a:bodyPr/>
                    <a:lstStyle/>
                    <a:p>
                      <a:r>
                        <a:rPr lang="en-US" altLang="ja-JP"/>
                        <a:t>270</a:t>
                      </a:r>
                    </a:p>
                  </a:txBody>
                  <a:tcPr anchor="ctr">
                    <a:lnL>
                      <a:noFill/>
                    </a:lnL>
                    <a:lnR>
                      <a:noFill/>
                    </a:lnR>
                    <a:lnT>
                      <a:noFill/>
                    </a:lnT>
                    <a:lnB>
                      <a:noFill/>
                    </a:lnB>
                    <a:noFill/>
                  </a:tcPr>
                </a:tc>
                <a:tc>
                  <a:txBody>
                    <a:bodyPr/>
                    <a:lstStyle/>
                    <a:p>
                      <a:r>
                        <a:rPr lang="en-US" altLang="ja-JP"/>
                        <a:t>20</a:t>
                      </a:r>
                    </a:p>
                  </a:txBody>
                  <a:tcPr anchor="ctr">
                    <a:lnL>
                      <a:noFill/>
                    </a:lnL>
                    <a:lnR>
                      <a:noFill/>
                    </a:lnR>
                    <a:lnT>
                      <a:noFill/>
                    </a:lnT>
                    <a:lnB>
                      <a:noFill/>
                    </a:lnB>
                    <a:noFill/>
                  </a:tcPr>
                </a:tc>
                <a:tc>
                  <a:txBody>
                    <a:bodyPr/>
                    <a:lstStyle/>
                    <a:p>
                      <a:r>
                        <a:rPr lang="en-US" altLang="ja-JP"/>
                        <a:t>290</a:t>
                      </a:r>
                    </a:p>
                  </a:txBody>
                  <a:tcPr anchor="ctr">
                    <a:lnL>
                      <a:noFill/>
                    </a:lnL>
                    <a:lnR>
                      <a:noFill/>
                    </a:lnR>
                    <a:lnT>
                      <a:noFill/>
                    </a:lnT>
                    <a:lnB>
                      <a:noFill/>
                    </a:lnB>
                    <a:noFill/>
                  </a:tcPr>
                </a:tc>
                <a:extLst>
                  <a:ext uri="{0D108BD9-81ED-4DB2-BD59-A6C34878D82A}">
                    <a16:rowId xmlns:a16="http://schemas.microsoft.com/office/drawing/2014/main" val="496313882"/>
                  </a:ext>
                </a:extLst>
              </a:tr>
              <a:tr h="0">
                <a:tc>
                  <a:txBody>
                    <a:bodyPr/>
                    <a:lstStyle/>
                    <a:p>
                      <a:r>
                        <a:rPr lang="en-US"/>
                        <a:t>Chinese Style</a:t>
                      </a:r>
                    </a:p>
                  </a:txBody>
                  <a:tcPr anchor="ctr">
                    <a:lnL>
                      <a:noFill/>
                    </a:lnL>
                    <a:lnR>
                      <a:noFill/>
                    </a:lnR>
                    <a:lnT>
                      <a:noFill/>
                    </a:lnT>
                    <a:lnB>
                      <a:noFill/>
                    </a:lnB>
                    <a:noFill/>
                  </a:tcPr>
                </a:tc>
                <a:tc>
                  <a:txBody>
                    <a:bodyPr/>
                    <a:lstStyle/>
                    <a:p>
                      <a:r>
                        <a:rPr lang="en-US" altLang="ja-JP"/>
                        <a:t>52</a:t>
                      </a:r>
                    </a:p>
                  </a:txBody>
                  <a:tcPr anchor="ctr">
                    <a:lnL>
                      <a:noFill/>
                    </a:lnL>
                    <a:lnR>
                      <a:noFill/>
                    </a:lnR>
                    <a:lnT>
                      <a:noFill/>
                    </a:lnT>
                    <a:lnB>
                      <a:noFill/>
                    </a:lnB>
                    <a:noFill/>
                  </a:tcPr>
                </a:tc>
                <a:tc>
                  <a:txBody>
                    <a:bodyPr/>
                    <a:lstStyle/>
                    <a:p>
                      <a:r>
                        <a:rPr lang="en-US" altLang="ja-JP"/>
                        <a:t>10</a:t>
                      </a:r>
                    </a:p>
                  </a:txBody>
                  <a:tcPr anchor="ctr">
                    <a:lnL>
                      <a:noFill/>
                    </a:lnL>
                    <a:lnR>
                      <a:noFill/>
                    </a:lnR>
                    <a:lnT>
                      <a:noFill/>
                    </a:lnT>
                    <a:lnB>
                      <a:noFill/>
                    </a:lnB>
                    <a:noFill/>
                  </a:tcPr>
                </a:tc>
                <a:tc>
                  <a:txBody>
                    <a:bodyPr/>
                    <a:lstStyle/>
                    <a:p>
                      <a:r>
                        <a:rPr lang="en-US" altLang="ja-JP"/>
                        <a:t>62</a:t>
                      </a:r>
                    </a:p>
                  </a:txBody>
                  <a:tcPr anchor="ctr">
                    <a:lnL>
                      <a:noFill/>
                    </a:lnL>
                    <a:lnR>
                      <a:noFill/>
                    </a:lnR>
                    <a:lnT>
                      <a:noFill/>
                    </a:lnT>
                    <a:lnB>
                      <a:noFill/>
                    </a:lnB>
                    <a:noFill/>
                  </a:tcPr>
                </a:tc>
                <a:extLst>
                  <a:ext uri="{0D108BD9-81ED-4DB2-BD59-A6C34878D82A}">
                    <a16:rowId xmlns:a16="http://schemas.microsoft.com/office/drawing/2014/main" val="3514096611"/>
                  </a:ext>
                </a:extLst>
              </a:tr>
              <a:tr h="0">
                <a:tc>
                  <a:txBody>
                    <a:bodyPr/>
                    <a:lstStyle/>
                    <a:p>
                      <a:r>
                        <a:rPr lang="en-US"/>
                        <a:t>TOTAL</a:t>
                      </a:r>
                    </a:p>
                  </a:txBody>
                  <a:tcPr anchor="ctr">
                    <a:lnL>
                      <a:noFill/>
                    </a:lnL>
                    <a:lnR>
                      <a:noFill/>
                    </a:lnR>
                    <a:lnT>
                      <a:noFill/>
                    </a:lnT>
                    <a:lnB>
                      <a:noFill/>
                    </a:lnB>
                    <a:noFill/>
                  </a:tcPr>
                </a:tc>
                <a:tc>
                  <a:txBody>
                    <a:bodyPr/>
                    <a:lstStyle/>
                    <a:p>
                      <a:r>
                        <a:rPr lang="en-US" altLang="ja-JP" b="1"/>
                        <a:t>400</a:t>
                      </a:r>
                      <a:endParaRPr lang="ja-JP" altLang="en-US"/>
                    </a:p>
                  </a:txBody>
                  <a:tcPr anchor="ctr">
                    <a:lnL>
                      <a:noFill/>
                    </a:lnL>
                    <a:lnR>
                      <a:noFill/>
                    </a:lnR>
                    <a:lnT>
                      <a:noFill/>
                    </a:lnT>
                    <a:lnB>
                      <a:noFill/>
                    </a:lnB>
                    <a:noFill/>
                  </a:tcPr>
                </a:tc>
                <a:tc>
                  <a:txBody>
                    <a:bodyPr/>
                    <a:lstStyle/>
                    <a:p>
                      <a:r>
                        <a:rPr lang="en-US" altLang="ja-JP" b="1"/>
                        <a:t>50</a:t>
                      </a:r>
                      <a:endParaRPr lang="ja-JP" altLang="en-US"/>
                    </a:p>
                  </a:txBody>
                  <a:tcPr anchor="ctr">
                    <a:lnL>
                      <a:noFill/>
                    </a:lnL>
                    <a:lnR>
                      <a:noFill/>
                    </a:lnR>
                    <a:lnT>
                      <a:noFill/>
                    </a:lnT>
                    <a:lnB>
                      <a:noFill/>
                    </a:lnB>
                    <a:noFill/>
                  </a:tcPr>
                </a:tc>
                <a:tc>
                  <a:txBody>
                    <a:bodyPr/>
                    <a:lstStyle/>
                    <a:p>
                      <a:r>
                        <a:rPr lang="en-US" altLang="ja-JP" b="1" dirty="0"/>
                        <a:t>450</a:t>
                      </a:r>
                      <a:endParaRPr lang="ja-JP" altLang="en-US"/>
                    </a:p>
                  </a:txBody>
                  <a:tcPr anchor="ctr">
                    <a:lnL>
                      <a:noFill/>
                    </a:lnL>
                    <a:lnR>
                      <a:noFill/>
                    </a:lnR>
                    <a:lnT>
                      <a:noFill/>
                    </a:lnT>
                    <a:lnB>
                      <a:noFill/>
                    </a:lnB>
                    <a:noFill/>
                  </a:tcPr>
                </a:tc>
                <a:extLst>
                  <a:ext uri="{0D108BD9-81ED-4DB2-BD59-A6C34878D82A}">
                    <a16:rowId xmlns:a16="http://schemas.microsoft.com/office/drawing/2014/main" val="3773843698"/>
                  </a:ext>
                </a:extLst>
              </a:tr>
            </a:tbl>
          </a:graphicData>
        </a:graphic>
      </p:graphicFrame>
      <p:sp>
        <p:nvSpPr>
          <p:cNvPr id="8" name="フッター プレースホルダー 7">
            <a:extLst>
              <a:ext uri="{FF2B5EF4-FFF2-40B4-BE49-F238E27FC236}">
                <a16:creationId xmlns:a16="http://schemas.microsoft.com/office/drawing/2014/main" id="{DF21AFF8-7A75-3798-F3E5-891EC33E3B1D}"/>
              </a:ext>
            </a:extLst>
          </p:cNvPr>
          <p:cNvSpPr>
            <a:spLocks noGrp="1"/>
          </p:cNvSpPr>
          <p:nvPr>
            <p:ph type="ftr" idx="11"/>
          </p:nvPr>
        </p:nvSpPr>
        <p:spPr>
          <a:xfrm>
            <a:off x="7162800" y="6551475"/>
            <a:ext cx="4246027" cy="180975"/>
          </a:xfrm>
        </p:spPr>
        <p:txBody>
          <a:bodyPr/>
          <a:lstStyle/>
          <a:p>
            <a:r>
              <a:rPr lang="en-GB"/>
              <a:t>Hiroshi Mano (Koden TI)</a:t>
            </a:r>
            <a:endParaRPr lang="en-GB" dirty="0"/>
          </a:p>
        </p:txBody>
      </p:sp>
    </p:spTree>
    <p:extLst>
      <p:ext uri="{BB962C8B-B14F-4D97-AF65-F5344CB8AC3E}">
        <p14:creationId xmlns:p14="http://schemas.microsoft.com/office/powerpoint/2010/main" val="3368417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1065213"/>
          </a:xfrm>
        </p:spPr>
        <p:txBody>
          <a:bodyPr/>
          <a:lstStyle/>
          <a:p>
            <a:r>
              <a:rPr lang="en-GB"/>
              <a:t>Abstract</a:t>
            </a:r>
            <a:endParaRPr lang="en-GB" dirty="0"/>
          </a:p>
        </p:txBody>
      </p:sp>
      <p:sp>
        <p:nvSpPr>
          <p:cNvPr id="4098" name="Rectangle 2"/>
          <p:cNvSpPr>
            <a:spLocks noGrp="1" noChangeArrowheads="1"/>
          </p:cNvSpPr>
          <p:nvPr>
            <p:ph type="body" idx="1"/>
          </p:nvPr>
        </p:nvSpPr>
        <p:spPr>
          <a:xfrm>
            <a:off x="914400" y="1981201"/>
            <a:ext cx="10820399" cy="4113213"/>
          </a:xfrm>
        </p:spPr>
        <p:txBody>
          <a:bodyPr/>
          <a:lstStyle/>
          <a:p>
            <a:r>
              <a:rPr lang="en-GB"/>
              <a:t>This file contains the summary accommodation information for 2025 Jan</a:t>
            </a:r>
            <a:r>
              <a:rPr lang="en-GB" altLang="ja-JP"/>
              <a:t> Kobe Interim</a:t>
            </a:r>
            <a:r>
              <a:rPr lang="en-GB"/>
              <a:t>  meeting. </a:t>
            </a:r>
          </a:p>
          <a:p>
            <a:pPr lvl="1"/>
            <a:endParaRPr lang="en-GB" sz="1800"/>
          </a:p>
          <a:p>
            <a:pPr lvl="1"/>
            <a:endParaRPr lang="en-GB"/>
          </a:p>
          <a:p>
            <a:endParaRPr lang="en-GB" dirty="0"/>
          </a:p>
        </p:txBody>
      </p:sp>
      <p:sp>
        <p:nvSpPr>
          <p:cNvPr id="2" name="日付プレースホルダー 1">
            <a:extLst>
              <a:ext uri="{FF2B5EF4-FFF2-40B4-BE49-F238E27FC236}">
                <a16:creationId xmlns:a16="http://schemas.microsoft.com/office/drawing/2014/main" id="{782C759B-5C60-AA03-080B-EBE0C64E66C3}"/>
              </a:ext>
            </a:extLst>
          </p:cNvPr>
          <p:cNvSpPr>
            <a:spLocks noGrp="1"/>
          </p:cNvSpPr>
          <p:nvPr>
            <p:ph type="dt" idx="10"/>
          </p:nvPr>
        </p:nvSpPr>
        <p:spPr>
          <a:xfrm>
            <a:off x="948512" y="0"/>
            <a:ext cx="2499764" cy="273050"/>
          </a:xfrm>
        </p:spPr>
        <p:txBody>
          <a:bodyPr/>
          <a:lstStyle/>
          <a:p>
            <a:r>
              <a:rPr lang="en-US" altLang="ja-JP"/>
              <a:t>Submission</a:t>
            </a:r>
            <a:endParaRPr lang="en-GB" dirty="0"/>
          </a:p>
        </p:txBody>
      </p:sp>
      <p:sp>
        <p:nvSpPr>
          <p:cNvPr id="3" name="フッター プレースホルダー 2">
            <a:extLst>
              <a:ext uri="{FF2B5EF4-FFF2-40B4-BE49-F238E27FC236}">
                <a16:creationId xmlns:a16="http://schemas.microsoft.com/office/drawing/2014/main" id="{357B6641-CA97-0210-ACFA-CC9F95FC6D2D}"/>
              </a:ext>
            </a:extLst>
          </p:cNvPr>
          <p:cNvSpPr>
            <a:spLocks noGrp="1"/>
          </p:cNvSpPr>
          <p:nvPr>
            <p:ph type="ftr" idx="11"/>
          </p:nvPr>
        </p:nvSpPr>
        <p:spPr>
          <a:xfrm>
            <a:off x="7162800" y="6551475"/>
            <a:ext cx="4246027" cy="180975"/>
          </a:xfrm>
        </p:spPr>
        <p:txBody>
          <a:bodyPr/>
          <a:lstStyle/>
          <a:p>
            <a:r>
              <a:rPr lang="en-GB"/>
              <a:t>Hiroshi Mano (Koden TI)</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B915B41D-BD06-9062-E8B4-CA2FD00A5FC0}"/>
              </a:ext>
            </a:extLst>
          </p:cNvPr>
          <p:cNvSpPr>
            <a:spLocks noGrp="1"/>
          </p:cNvSpPr>
          <p:nvPr>
            <p:ph type="title"/>
          </p:nvPr>
        </p:nvSpPr>
        <p:spPr>
          <a:xfrm>
            <a:off x="914401" y="685801"/>
            <a:ext cx="10361084" cy="1295400"/>
          </a:xfrm>
        </p:spPr>
        <p:txBody>
          <a:bodyPr>
            <a:normAutofit fontScale="90000"/>
          </a:bodyPr>
          <a:lstStyle/>
          <a:p>
            <a:r>
              <a:rPr lang="en-US" altLang="ja-JP" dirty="0" err="1">
                <a:highlight>
                  <a:srgbClr val="FFFF00"/>
                </a:highlight>
              </a:rPr>
              <a:t>Portpia</a:t>
            </a:r>
            <a:br>
              <a:rPr lang="en-US" altLang="ja-JP" dirty="0"/>
            </a:br>
            <a:r>
              <a:rPr lang="en-US" altLang="ja-JP" dirty="0"/>
              <a:t>Ms. Masako Kido,</a:t>
            </a:r>
            <a:br>
              <a:rPr lang="en-US" altLang="ja-JP" dirty="0"/>
            </a:br>
            <a:r>
              <a:rPr lang="en-US" altLang="ja-JP" dirty="0" err="1"/>
              <a:t>m_kido@portopia.co.jp</a:t>
            </a:r>
            <a:endParaRPr lang="ja-JP" altLang="en-US" dirty="0"/>
          </a:p>
        </p:txBody>
      </p:sp>
      <p:sp>
        <p:nvSpPr>
          <p:cNvPr id="6" name="コンテンツ プレースホルダー 5">
            <a:extLst>
              <a:ext uri="{FF2B5EF4-FFF2-40B4-BE49-F238E27FC236}">
                <a16:creationId xmlns:a16="http://schemas.microsoft.com/office/drawing/2014/main" id="{661D6E6C-1334-9656-5EBC-F8FAD886350D}"/>
              </a:ext>
            </a:extLst>
          </p:cNvPr>
          <p:cNvSpPr>
            <a:spLocks noGrp="1"/>
          </p:cNvSpPr>
          <p:nvPr>
            <p:ph idx="1"/>
          </p:nvPr>
        </p:nvSpPr>
        <p:spPr/>
        <p:txBody>
          <a:bodyPr>
            <a:normAutofit fontScale="32500" lnSpcReduction="20000"/>
          </a:bodyPr>
          <a:lstStyle/>
          <a:p>
            <a:r>
              <a:rPr lang="en-US" altLang="ja-JP" dirty="0"/>
              <a:t>1. Room Type and Rate</a:t>
            </a:r>
            <a:endParaRPr lang="ja-JP" altLang="en-US" dirty="0"/>
          </a:p>
          <a:p>
            <a:pPr lvl="1"/>
            <a:r>
              <a:rPr lang="ja-JP" altLang="en-US" dirty="0"/>
              <a:t>　</a:t>
            </a:r>
            <a:r>
              <a:rPr lang="en-US" altLang="ja-JP" dirty="0"/>
              <a:t>(Room Type) </a:t>
            </a:r>
          </a:p>
          <a:p>
            <a:r>
              <a:rPr lang="en-US" altLang="ja-JP" dirty="0"/>
              <a:t>   	 Twin or Double room for Single Use (Run of House)</a:t>
            </a:r>
          </a:p>
          <a:p>
            <a:pPr lvl="1"/>
            <a:r>
              <a:rPr lang="en-US" altLang="ja-JP" dirty="0"/>
              <a:t>  (Rate)</a:t>
            </a:r>
          </a:p>
          <a:p>
            <a:pPr lvl="2"/>
            <a:r>
              <a:rPr lang="en-US" altLang="ja-JP" dirty="0"/>
              <a:t>  </a:t>
            </a:r>
            <a:r>
              <a:rPr lang="en-US" altLang="ja-JP" b="1" dirty="0">
                <a:solidFill>
                  <a:srgbClr val="FF0000"/>
                </a:solidFill>
              </a:rPr>
              <a:t>  21,450JPY</a:t>
            </a:r>
            <a:r>
              <a:rPr lang="en-US" altLang="ja-JP" dirty="0"/>
              <a:t> per person, including Breakfast, Tax, and Service Charge</a:t>
            </a:r>
          </a:p>
          <a:p>
            <a:r>
              <a:rPr lang="en-US" altLang="ja-JP" dirty="0"/>
              <a:t>2. Cancel policy</a:t>
            </a:r>
            <a:endParaRPr lang="ja-JP" altLang="en-US" dirty="0"/>
          </a:p>
          <a:p>
            <a:pPr lvl="1"/>
            <a:r>
              <a:rPr lang="en-US" altLang="ja-JP" dirty="0"/>
              <a:t>20 days before		  10%		</a:t>
            </a:r>
          </a:p>
          <a:p>
            <a:pPr lvl="1"/>
            <a:r>
              <a:rPr lang="ja-JP" altLang="en-US" dirty="0"/>
              <a:t>  </a:t>
            </a:r>
            <a:r>
              <a:rPr lang="en-US" altLang="ja-JP" dirty="0"/>
              <a:t>9 days before		  20%		</a:t>
            </a:r>
          </a:p>
          <a:p>
            <a:pPr lvl="1"/>
            <a:r>
              <a:rPr lang="en-US" altLang="ja-JP" dirty="0"/>
              <a:t>  1 day before		  80%		</a:t>
            </a:r>
          </a:p>
          <a:p>
            <a:pPr lvl="1"/>
            <a:r>
              <a:rPr lang="en-US" altLang="ja-JP" dirty="0"/>
              <a:t>  On the day of arrival	100%		</a:t>
            </a:r>
          </a:p>
          <a:p>
            <a:pPr lvl="1"/>
            <a:r>
              <a:rPr lang="en-US" altLang="ja-JP" dirty="0"/>
              <a:t>  No Show	   	100%</a:t>
            </a:r>
          </a:p>
          <a:p>
            <a:pPr lvl="1"/>
            <a:r>
              <a:rPr lang="en-US" altLang="ja-JP" dirty="0">
                <a:solidFill>
                  <a:srgbClr val="FF0000"/>
                </a:solidFill>
              </a:rPr>
              <a:t>Cancellation fees are calculated as a percentage of the daily room charge. </a:t>
            </a:r>
          </a:p>
          <a:p>
            <a:pPr lvl="1"/>
            <a:r>
              <a:rPr lang="en-US" altLang="ja-JP" dirty="0">
                <a:solidFill>
                  <a:srgbClr val="FF0000"/>
                </a:solidFill>
              </a:rPr>
              <a:t>The same applies to early check-outs during consecutive nights. 		</a:t>
            </a:r>
          </a:p>
          <a:p>
            <a:endParaRPr lang="en-US" altLang="ja-JP" dirty="0"/>
          </a:p>
          <a:p>
            <a:r>
              <a:rPr lang="en-US" altLang="ja-JP" dirty="0"/>
              <a:t>3. Additional changes</a:t>
            </a:r>
            <a:r>
              <a:rPr lang="ja-JP" altLang="en-US" dirty="0"/>
              <a:t>（</a:t>
            </a:r>
            <a:r>
              <a:rPr lang="en-US" altLang="ja-JP" dirty="0"/>
              <a:t>Single-use </a:t>
            </a:r>
            <a:r>
              <a:rPr lang="ja-JP" altLang="en-US" dirty="0"/>
              <a:t> → </a:t>
            </a:r>
            <a:r>
              <a:rPr lang="en-US" altLang="ja-JP" dirty="0"/>
              <a:t>2 Person</a:t>
            </a:r>
            <a:r>
              <a:rPr lang="ja-JP" altLang="en-US" dirty="0"/>
              <a:t>）</a:t>
            </a:r>
          </a:p>
          <a:p>
            <a:r>
              <a:rPr lang="ja-JP" altLang="en-US" dirty="0"/>
              <a:t> </a:t>
            </a:r>
            <a:r>
              <a:rPr lang="en-US" altLang="ja-JP" dirty="0"/>
              <a:t>	For guests who wish to stay in a twin or double room with your companion, by double use, </a:t>
            </a:r>
          </a:p>
          <a:p>
            <a:pPr lvl="1"/>
            <a:r>
              <a:rPr lang="en-US" altLang="ja-JP" dirty="0"/>
              <a:t> the rates are as follows ;</a:t>
            </a:r>
          </a:p>
          <a:p>
            <a:r>
              <a:rPr lang="en-US" altLang="ja-JP" dirty="0"/>
              <a:t>  &lt;Twin or Double Room&gt;Includes Breakfast, Tax and Service Charges</a:t>
            </a:r>
          </a:p>
          <a:p>
            <a:r>
              <a:rPr lang="en-US" altLang="ja-JP" dirty="0"/>
              <a:t>	</a:t>
            </a:r>
            <a:r>
              <a:rPr lang="en-US" altLang="ja-JP" dirty="0">
                <a:highlight>
                  <a:srgbClr val="FFFF00"/>
                </a:highlight>
              </a:rPr>
              <a:t>21,450JPY Twin or Double room (Weekday days - Single occupancy)</a:t>
            </a:r>
          </a:p>
          <a:p>
            <a:r>
              <a:rPr lang="en-US" altLang="ja-JP" dirty="0">
                <a:highlight>
                  <a:srgbClr val="FFFF00"/>
                </a:highlight>
              </a:rPr>
              <a:t>	28,050JPY Twin or Double room (Weekend days - Single occupancy)</a:t>
            </a:r>
          </a:p>
          <a:p>
            <a:r>
              <a:rPr lang="en-US" altLang="ja-JP" dirty="0">
                <a:highlight>
                  <a:srgbClr val="FFFF00"/>
                </a:highlight>
              </a:rPr>
              <a:t>	26,400JPY Twin or Double room (Weekday days - Two occupants)</a:t>
            </a:r>
          </a:p>
          <a:p>
            <a:r>
              <a:rPr lang="en-US" altLang="ja-JP" dirty="0">
                <a:highlight>
                  <a:srgbClr val="FFFF00"/>
                </a:highlight>
              </a:rPr>
              <a:t>	39,600JPY Twin or Double room (Weekend days - Two occupants)</a:t>
            </a:r>
          </a:p>
          <a:p>
            <a:endParaRPr lang="en-US" altLang="ja-JP" dirty="0"/>
          </a:p>
          <a:p>
            <a:r>
              <a:rPr lang="en-US" altLang="ja-JP" dirty="0"/>
              <a:t>    * 	An additional rate of 4,950JPY from the single-use rate will be required</a:t>
            </a:r>
            <a:endParaRPr lang="ja-JP" altLang="en-US" dirty="0"/>
          </a:p>
        </p:txBody>
      </p:sp>
      <p:sp>
        <p:nvSpPr>
          <p:cNvPr id="3" name="日付プレースホルダー 2">
            <a:extLst>
              <a:ext uri="{FF2B5EF4-FFF2-40B4-BE49-F238E27FC236}">
                <a16:creationId xmlns:a16="http://schemas.microsoft.com/office/drawing/2014/main" id="{68457118-312F-D761-1D9E-17278B9EA76E}"/>
              </a:ext>
            </a:extLst>
          </p:cNvPr>
          <p:cNvSpPr>
            <a:spLocks noGrp="1"/>
          </p:cNvSpPr>
          <p:nvPr>
            <p:ph type="dt" idx="10"/>
          </p:nvPr>
        </p:nvSpPr>
        <p:spPr>
          <a:xfrm>
            <a:off x="948512" y="0"/>
            <a:ext cx="2499764" cy="273050"/>
          </a:xfrm>
        </p:spPr>
        <p:txBody>
          <a:bodyPr/>
          <a:lstStyle/>
          <a:p>
            <a:r>
              <a:rPr lang="en-US" altLang="ja-JP"/>
              <a:t>Submission</a:t>
            </a:r>
            <a:endParaRPr lang="en-GB" dirty="0"/>
          </a:p>
        </p:txBody>
      </p:sp>
      <p:sp>
        <p:nvSpPr>
          <p:cNvPr id="4" name="フッター プレースホルダー 3">
            <a:extLst>
              <a:ext uri="{FF2B5EF4-FFF2-40B4-BE49-F238E27FC236}">
                <a16:creationId xmlns:a16="http://schemas.microsoft.com/office/drawing/2014/main" id="{F0D25E2C-3302-3CD9-2B56-E0829DFCF537}"/>
              </a:ext>
            </a:extLst>
          </p:cNvPr>
          <p:cNvSpPr>
            <a:spLocks noGrp="1"/>
          </p:cNvSpPr>
          <p:nvPr>
            <p:ph type="ftr" idx="11"/>
          </p:nvPr>
        </p:nvSpPr>
        <p:spPr>
          <a:xfrm>
            <a:off x="7162800" y="6551475"/>
            <a:ext cx="4246027" cy="180975"/>
          </a:xfrm>
        </p:spPr>
        <p:txBody>
          <a:bodyPr/>
          <a:lstStyle/>
          <a:p>
            <a:r>
              <a:rPr lang="en-GB"/>
              <a:t>Hiroshi Mano (Koden TI)</a:t>
            </a:r>
            <a:endParaRPr lang="en-GB" dirty="0"/>
          </a:p>
        </p:txBody>
      </p:sp>
    </p:spTree>
    <p:extLst>
      <p:ext uri="{BB962C8B-B14F-4D97-AF65-F5344CB8AC3E}">
        <p14:creationId xmlns:p14="http://schemas.microsoft.com/office/powerpoint/2010/main" val="3095127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B915B41D-BD06-9062-E8B4-CA2FD00A5FC0}"/>
              </a:ext>
            </a:extLst>
          </p:cNvPr>
          <p:cNvSpPr>
            <a:spLocks noGrp="1"/>
          </p:cNvSpPr>
          <p:nvPr>
            <p:ph type="title"/>
          </p:nvPr>
        </p:nvSpPr>
        <p:spPr>
          <a:xfrm>
            <a:off x="914401" y="685801"/>
            <a:ext cx="10286999" cy="1455736"/>
          </a:xfrm>
        </p:spPr>
        <p:txBody>
          <a:bodyPr>
            <a:normAutofit fontScale="90000"/>
          </a:bodyPr>
          <a:lstStyle/>
          <a:p>
            <a:r>
              <a:rPr lang="en-US" altLang="ja-JP" dirty="0">
                <a:highlight>
                  <a:srgbClr val="FFFF00"/>
                </a:highlight>
              </a:rPr>
              <a:t>Ariston </a:t>
            </a:r>
            <a:br>
              <a:rPr lang="en-US" altLang="ja-JP" dirty="0"/>
            </a:br>
            <a:r>
              <a:rPr lang="en-US" altLang="ja-JP" dirty="0"/>
              <a:t>Mr. Atsushi </a:t>
            </a:r>
            <a:r>
              <a:rPr lang="en-US" altLang="ja-JP" dirty="0" err="1"/>
              <a:t>Takanashi</a:t>
            </a:r>
            <a:br>
              <a:rPr lang="en-US" altLang="ja-JP" dirty="0"/>
            </a:br>
            <a:r>
              <a:rPr lang="en-US" altLang="ja-JP" dirty="0"/>
              <a:t>ryoin.m.kobe@aristonhotels.co.jp</a:t>
            </a:r>
            <a:endParaRPr lang="ja-JP" altLang="en-US" dirty="0"/>
          </a:p>
        </p:txBody>
      </p:sp>
      <p:sp>
        <p:nvSpPr>
          <p:cNvPr id="6" name="コンテンツ プレースホルダー 5">
            <a:extLst>
              <a:ext uri="{FF2B5EF4-FFF2-40B4-BE49-F238E27FC236}">
                <a16:creationId xmlns:a16="http://schemas.microsoft.com/office/drawing/2014/main" id="{661D6E6C-1334-9656-5EBC-F8FAD886350D}"/>
              </a:ext>
            </a:extLst>
          </p:cNvPr>
          <p:cNvSpPr>
            <a:spLocks noGrp="1"/>
          </p:cNvSpPr>
          <p:nvPr>
            <p:ph idx="1"/>
          </p:nvPr>
        </p:nvSpPr>
        <p:spPr>
          <a:xfrm>
            <a:off x="838200" y="2141537"/>
            <a:ext cx="10515600" cy="4351338"/>
          </a:xfrm>
        </p:spPr>
        <p:txBody>
          <a:bodyPr>
            <a:normAutofit fontScale="55000" lnSpcReduction="20000"/>
          </a:bodyPr>
          <a:lstStyle/>
          <a:p>
            <a:r>
              <a:rPr lang="en-US" altLang="ja-JP" dirty="0"/>
              <a:t>1. Room Type and Rate</a:t>
            </a:r>
            <a:endParaRPr lang="ja-JP" altLang="en-US" dirty="0"/>
          </a:p>
          <a:p>
            <a:pPr lvl="1"/>
            <a:r>
              <a:rPr lang="en-US" altLang="ja-JP" dirty="0"/>
              <a:t>(Room Type) </a:t>
            </a:r>
          </a:p>
          <a:p>
            <a:pPr lvl="2"/>
            <a:r>
              <a:rPr lang="en-US" altLang="ja-JP" dirty="0"/>
              <a:t>Twin room for single-use </a:t>
            </a:r>
          </a:p>
          <a:p>
            <a:pPr lvl="1"/>
            <a:r>
              <a:rPr lang="en-US" altLang="ja-JP" dirty="0"/>
              <a:t> (Rate)</a:t>
            </a:r>
          </a:p>
          <a:p>
            <a:pPr lvl="2"/>
            <a:r>
              <a:rPr lang="en-US" altLang="ja-JP" dirty="0"/>
              <a:t>    </a:t>
            </a:r>
            <a:r>
              <a:rPr lang="en-US" altLang="ja-JP" b="1" dirty="0">
                <a:solidFill>
                  <a:srgbClr val="FF0000"/>
                </a:solidFill>
              </a:rPr>
              <a:t>11,850 JPY</a:t>
            </a:r>
            <a:r>
              <a:rPr lang="en-US" altLang="ja-JP" dirty="0"/>
              <a:t> per person, including Breakfast, Tax, and Service Charge</a:t>
            </a:r>
          </a:p>
          <a:p>
            <a:r>
              <a:rPr lang="en-US" altLang="ja-JP" dirty="0"/>
              <a:t>2. Cancel policy</a:t>
            </a:r>
            <a:endParaRPr lang="ja-JP" altLang="en-US" dirty="0"/>
          </a:p>
          <a:p>
            <a:pPr lvl="1"/>
            <a:r>
              <a:rPr lang="en-US" altLang="ja-JP" dirty="0"/>
              <a:t>30 days before		  20%		</a:t>
            </a:r>
          </a:p>
          <a:p>
            <a:pPr lvl="1"/>
            <a:r>
              <a:rPr lang="en-US" altLang="ja-JP" dirty="0"/>
              <a:t> 6 days before	  	  50%</a:t>
            </a:r>
          </a:p>
          <a:p>
            <a:pPr lvl="1"/>
            <a:r>
              <a:rPr lang="en-US" altLang="ja-JP" dirty="0"/>
              <a:t>1 day before		100%				</a:t>
            </a:r>
          </a:p>
          <a:p>
            <a:pPr lvl="1"/>
            <a:r>
              <a:rPr lang="en-US" altLang="ja-JP" dirty="0"/>
              <a:t>  On the day of arrival	100%		</a:t>
            </a:r>
          </a:p>
          <a:p>
            <a:pPr lvl="1"/>
            <a:r>
              <a:rPr lang="en-US" altLang="ja-JP" dirty="0"/>
              <a:t>  No Show	  	100%</a:t>
            </a:r>
          </a:p>
          <a:p>
            <a:pPr lvl="1"/>
            <a:r>
              <a:rPr lang="en-US" altLang="ja-JP" dirty="0">
                <a:solidFill>
                  <a:srgbClr val="FF0000"/>
                </a:solidFill>
              </a:rPr>
              <a:t>Cancellation fees are calculated as a percentage of the daily room charge. </a:t>
            </a:r>
          </a:p>
          <a:p>
            <a:pPr lvl="1"/>
            <a:r>
              <a:rPr lang="en-US" altLang="ja-JP" dirty="0">
                <a:solidFill>
                  <a:srgbClr val="FF0000"/>
                </a:solidFill>
              </a:rPr>
              <a:t>The same applies to early check-outs during consecutive nights. 		</a:t>
            </a:r>
            <a:endParaRPr lang="en-US" altLang="ja-JP" dirty="0"/>
          </a:p>
          <a:p>
            <a:r>
              <a:rPr lang="en-US" altLang="ja-JP" dirty="0"/>
              <a:t>3. Additional changes</a:t>
            </a:r>
            <a:r>
              <a:rPr lang="ja-JP" altLang="en-US" dirty="0"/>
              <a:t>（</a:t>
            </a:r>
            <a:r>
              <a:rPr lang="en-US" altLang="ja-JP" dirty="0"/>
              <a:t>Single-use </a:t>
            </a:r>
            <a:r>
              <a:rPr lang="ja-JP" altLang="en-US" dirty="0"/>
              <a:t> → </a:t>
            </a:r>
            <a:r>
              <a:rPr lang="en-US" altLang="ja-JP" dirty="0"/>
              <a:t>2 Person</a:t>
            </a:r>
            <a:r>
              <a:rPr lang="ja-JP" altLang="en-US" dirty="0"/>
              <a:t>）</a:t>
            </a:r>
          </a:p>
          <a:p>
            <a:r>
              <a:rPr lang="ja-JP" altLang="en-US" dirty="0"/>
              <a:t> </a:t>
            </a:r>
            <a:r>
              <a:rPr lang="en-US" altLang="ja-JP" dirty="0"/>
              <a:t>	For guests who wish to stay in a twin or double room with their companion by double use, </a:t>
            </a:r>
          </a:p>
          <a:p>
            <a:pPr lvl="1"/>
            <a:r>
              <a:rPr lang="en-US" altLang="ja-JP" dirty="0"/>
              <a:t> the rates are as follows ;</a:t>
            </a:r>
          </a:p>
          <a:p>
            <a:r>
              <a:rPr lang="en-US" altLang="ja-JP" dirty="0"/>
              <a:t>  &lt;Twin Room&gt;</a:t>
            </a:r>
          </a:p>
          <a:p>
            <a:pPr lvl="1"/>
            <a:r>
              <a:rPr lang="en-US" altLang="ja-JP" dirty="0"/>
              <a:t>    </a:t>
            </a:r>
            <a:r>
              <a:rPr lang="en-US" altLang="ja-JP" b="1" dirty="0">
                <a:solidFill>
                  <a:srgbClr val="FF0000"/>
                </a:solidFill>
              </a:rPr>
              <a:t>17,400 JPY</a:t>
            </a:r>
            <a:r>
              <a:rPr lang="en-US" altLang="ja-JP" dirty="0"/>
              <a:t>/per room, including Breakfast, Tax and Service Charge</a:t>
            </a:r>
          </a:p>
          <a:p>
            <a:pPr lvl="1"/>
            <a:r>
              <a:rPr lang="en-US" altLang="ja-JP" dirty="0"/>
              <a:t>  * 	An additional rate of 5,550JPY from the single-use rate will be required for a companion in the room</a:t>
            </a:r>
            <a:endParaRPr lang="ja-JP" altLang="en-US" dirty="0"/>
          </a:p>
        </p:txBody>
      </p:sp>
      <p:sp>
        <p:nvSpPr>
          <p:cNvPr id="3" name="日付プレースホルダー 2">
            <a:extLst>
              <a:ext uri="{FF2B5EF4-FFF2-40B4-BE49-F238E27FC236}">
                <a16:creationId xmlns:a16="http://schemas.microsoft.com/office/drawing/2014/main" id="{7394F427-65A7-E430-AF6B-F5CF09E31E62}"/>
              </a:ext>
            </a:extLst>
          </p:cNvPr>
          <p:cNvSpPr>
            <a:spLocks noGrp="1"/>
          </p:cNvSpPr>
          <p:nvPr>
            <p:ph type="dt" idx="10"/>
          </p:nvPr>
        </p:nvSpPr>
        <p:spPr>
          <a:xfrm>
            <a:off x="948512" y="0"/>
            <a:ext cx="2499764" cy="273050"/>
          </a:xfrm>
        </p:spPr>
        <p:txBody>
          <a:bodyPr/>
          <a:lstStyle/>
          <a:p>
            <a:r>
              <a:rPr lang="en-US" altLang="ja-JP"/>
              <a:t>Submission</a:t>
            </a:r>
            <a:endParaRPr lang="en-GB" dirty="0"/>
          </a:p>
        </p:txBody>
      </p:sp>
      <p:sp>
        <p:nvSpPr>
          <p:cNvPr id="4" name="フッター プレースホルダー 3">
            <a:extLst>
              <a:ext uri="{FF2B5EF4-FFF2-40B4-BE49-F238E27FC236}">
                <a16:creationId xmlns:a16="http://schemas.microsoft.com/office/drawing/2014/main" id="{8962F975-F74F-93BE-32E5-8B0886D54B47}"/>
              </a:ext>
            </a:extLst>
          </p:cNvPr>
          <p:cNvSpPr>
            <a:spLocks noGrp="1"/>
          </p:cNvSpPr>
          <p:nvPr>
            <p:ph type="ftr" idx="11"/>
          </p:nvPr>
        </p:nvSpPr>
        <p:spPr>
          <a:xfrm>
            <a:off x="7162800" y="6551475"/>
            <a:ext cx="4246027" cy="180975"/>
          </a:xfrm>
        </p:spPr>
        <p:txBody>
          <a:bodyPr/>
          <a:lstStyle/>
          <a:p>
            <a:r>
              <a:rPr lang="en-GB"/>
              <a:t>Hiroshi Mano (Koden TI)</a:t>
            </a:r>
            <a:endParaRPr lang="en-GB" dirty="0"/>
          </a:p>
        </p:txBody>
      </p:sp>
    </p:spTree>
    <p:extLst>
      <p:ext uri="{BB962C8B-B14F-4D97-AF65-F5344CB8AC3E}">
        <p14:creationId xmlns:p14="http://schemas.microsoft.com/office/powerpoint/2010/main" val="181818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B915B41D-BD06-9062-E8B4-CA2FD00A5FC0}"/>
              </a:ext>
            </a:extLst>
          </p:cNvPr>
          <p:cNvSpPr>
            <a:spLocks noGrp="1"/>
          </p:cNvSpPr>
          <p:nvPr>
            <p:ph type="title"/>
          </p:nvPr>
        </p:nvSpPr>
        <p:spPr>
          <a:xfrm>
            <a:off x="914401" y="685801"/>
            <a:ext cx="10286999" cy="1455736"/>
          </a:xfrm>
        </p:spPr>
        <p:txBody>
          <a:bodyPr>
            <a:normAutofit fontScale="90000"/>
          </a:bodyPr>
          <a:lstStyle/>
          <a:p>
            <a:r>
              <a:rPr lang="en-US" altLang="ja-JP" dirty="0">
                <a:highlight>
                  <a:srgbClr val="FFFF00"/>
                </a:highlight>
              </a:rPr>
              <a:t>Pearl City</a:t>
            </a:r>
            <a:br>
              <a:rPr lang="en-US" altLang="ja-JP" dirty="0"/>
            </a:br>
            <a:r>
              <a:rPr lang="en-US" altLang="ja-JP" dirty="0" err="1"/>
              <a:t>Mr.Kensaku</a:t>
            </a:r>
            <a:r>
              <a:rPr lang="en-US" altLang="ja-JP" dirty="0"/>
              <a:t> Ochi,</a:t>
            </a:r>
            <a:br>
              <a:rPr lang="en-US" altLang="ja-JP" dirty="0"/>
            </a:br>
            <a:r>
              <a:rPr lang="en-US" altLang="ja-JP" dirty="0" err="1"/>
              <a:t>ochi.k@hmihotelgroup.com</a:t>
            </a:r>
            <a:endParaRPr lang="ja-JP" altLang="en-US" dirty="0"/>
          </a:p>
        </p:txBody>
      </p:sp>
      <p:sp>
        <p:nvSpPr>
          <p:cNvPr id="6" name="コンテンツ プレースホルダー 5">
            <a:extLst>
              <a:ext uri="{FF2B5EF4-FFF2-40B4-BE49-F238E27FC236}">
                <a16:creationId xmlns:a16="http://schemas.microsoft.com/office/drawing/2014/main" id="{661D6E6C-1334-9656-5EBC-F8FAD886350D}"/>
              </a:ext>
            </a:extLst>
          </p:cNvPr>
          <p:cNvSpPr>
            <a:spLocks noGrp="1"/>
          </p:cNvSpPr>
          <p:nvPr>
            <p:ph idx="1"/>
          </p:nvPr>
        </p:nvSpPr>
        <p:spPr>
          <a:xfrm>
            <a:off x="838200" y="2141537"/>
            <a:ext cx="10515600" cy="4351338"/>
          </a:xfrm>
        </p:spPr>
        <p:txBody>
          <a:bodyPr>
            <a:normAutofit fontScale="55000" lnSpcReduction="20000"/>
          </a:bodyPr>
          <a:lstStyle/>
          <a:p>
            <a:r>
              <a:rPr lang="en-US" altLang="ja-JP" dirty="0"/>
              <a:t>1. Room Type and Rate</a:t>
            </a:r>
            <a:endParaRPr lang="ja-JP" altLang="en-US" dirty="0"/>
          </a:p>
          <a:p>
            <a:pPr lvl="1"/>
            <a:r>
              <a:rPr lang="en-US" altLang="ja-JP" dirty="0"/>
              <a:t>(Room Type) </a:t>
            </a:r>
          </a:p>
          <a:p>
            <a:pPr lvl="2"/>
            <a:r>
              <a:rPr lang="en-US" altLang="ja-JP" dirty="0"/>
              <a:t>Twin room for single-use </a:t>
            </a:r>
          </a:p>
          <a:p>
            <a:pPr lvl="1"/>
            <a:r>
              <a:rPr lang="en-US" altLang="ja-JP" dirty="0"/>
              <a:t> (Rate)</a:t>
            </a:r>
          </a:p>
          <a:p>
            <a:pPr lvl="2"/>
            <a:r>
              <a:rPr lang="en-US" altLang="ja-JP" b="1" dirty="0">
                <a:solidFill>
                  <a:srgbClr val="FF0000"/>
                </a:solidFill>
              </a:rPr>
              <a:t>16,500 JPY </a:t>
            </a:r>
            <a:r>
              <a:rPr lang="en-US" altLang="ja-JP" dirty="0"/>
              <a:t>per person, including Breakfast, Tax, and Service Charge, </a:t>
            </a:r>
            <a:r>
              <a:rPr lang="en-US" altLang="ja-JP" dirty="0">
                <a:highlight>
                  <a:srgbClr val="FFFF00"/>
                </a:highlight>
              </a:rPr>
              <a:t>Jan 11</a:t>
            </a:r>
            <a:r>
              <a:rPr lang="en-US" altLang="ja-JP" baseline="30000" dirty="0">
                <a:highlight>
                  <a:srgbClr val="FFFF00"/>
                </a:highlight>
              </a:rPr>
              <a:t>th</a:t>
            </a:r>
            <a:r>
              <a:rPr lang="en-US" altLang="ja-JP" dirty="0">
                <a:highlight>
                  <a:srgbClr val="FFFF00"/>
                </a:highlight>
              </a:rPr>
              <a:t> –Jan 12</a:t>
            </a:r>
            <a:r>
              <a:rPr lang="en-US" altLang="ja-JP" baseline="30000" dirty="0">
                <a:highlight>
                  <a:srgbClr val="FFFF00"/>
                </a:highlight>
              </a:rPr>
              <a:t>th</a:t>
            </a:r>
            <a:endParaRPr lang="en-US" altLang="ja-JP" dirty="0">
              <a:highlight>
                <a:srgbClr val="FFFF00"/>
              </a:highlight>
            </a:endParaRPr>
          </a:p>
          <a:p>
            <a:pPr lvl="2"/>
            <a:r>
              <a:rPr lang="en-US" altLang="ja-JP" dirty="0">
                <a:solidFill>
                  <a:srgbClr val="FF0000"/>
                </a:solidFill>
              </a:rPr>
              <a:t>14,300 JPY </a:t>
            </a:r>
            <a:r>
              <a:rPr lang="en-US" altLang="ja-JP" dirty="0"/>
              <a:t>per person, including Breakfast, Tax, and Service Charge, </a:t>
            </a:r>
            <a:r>
              <a:rPr lang="en-US" altLang="ja-JP" dirty="0">
                <a:highlight>
                  <a:srgbClr val="FFFF00"/>
                </a:highlight>
              </a:rPr>
              <a:t>Jan 13</a:t>
            </a:r>
            <a:r>
              <a:rPr lang="en-US" altLang="ja-JP" baseline="30000" dirty="0">
                <a:highlight>
                  <a:srgbClr val="FFFF00"/>
                </a:highlight>
              </a:rPr>
              <a:t>th</a:t>
            </a:r>
            <a:r>
              <a:rPr lang="en-US" altLang="ja-JP" dirty="0">
                <a:highlight>
                  <a:srgbClr val="FFFF00"/>
                </a:highlight>
              </a:rPr>
              <a:t> –Jan 17</a:t>
            </a:r>
            <a:r>
              <a:rPr lang="en-US" altLang="ja-JP" baseline="30000" dirty="0">
                <a:highlight>
                  <a:srgbClr val="FFFF00"/>
                </a:highlight>
              </a:rPr>
              <a:t>th</a:t>
            </a:r>
            <a:endParaRPr lang="en-US" altLang="ja-JP" dirty="0">
              <a:highlight>
                <a:srgbClr val="FFFF00"/>
              </a:highlight>
            </a:endParaRPr>
          </a:p>
          <a:p>
            <a:pPr lvl="2"/>
            <a:endParaRPr lang="en-US" altLang="ja-JP" dirty="0"/>
          </a:p>
          <a:p>
            <a:r>
              <a:rPr lang="en-US" altLang="ja-JP" dirty="0"/>
              <a:t>2. Cancel policy</a:t>
            </a:r>
            <a:endParaRPr lang="ja-JP" altLang="en-US" dirty="0"/>
          </a:p>
          <a:p>
            <a:pPr lvl="1"/>
            <a:r>
              <a:rPr lang="en-US" altLang="ja-JP" dirty="0"/>
              <a:t>  1 day before		20%				</a:t>
            </a:r>
          </a:p>
          <a:p>
            <a:pPr lvl="1"/>
            <a:r>
              <a:rPr lang="en-US" altLang="ja-JP" dirty="0"/>
              <a:t>  On the day of arrival	  80%		</a:t>
            </a:r>
          </a:p>
          <a:p>
            <a:pPr lvl="1"/>
            <a:r>
              <a:rPr lang="en-US" altLang="ja-JP" dirty="0"/>
              <a:t>  No Show	  	 100%</a:t>
            </a:r>
          </a:p>
          <a:p>
            <a:pPr lvl="1"/>
            <a:r>
              <a:rPr lang="en-US" altLang="ja-JP" dirty="0">
                <a:solidFill>
                  <a:srgbClr val="FF0000"/>
                </a:solidFill>
              </a:rPr>
              <a:t>Cancellation fees are calculated as a percentage of the daily room charge. </a:t>
            </a:r>
          </a:p>
          <a:p>
            <a:pPr lvl="1"/>
            <a:r>
              <a:rPr lang="en-US" altLang="ja-JP" dirty="0">
                <a:solidFill>
                  <a:srgbClr val="FF0000"/>
                </a:solidFill>
              </a:rPr>
              <a:t>The same applies to early check-outs during consecutive nights. 		</a:t>
            </a:r>
            <a:r>
              <a:rPr lang="en-US" altLang="ja-JP" dirty="0"/>
              <a:t>	</a:t>
            </a:r>
          </a:p>
          <a:p>
            <a:r>
              <a:rPr lang="en-US" altLang="ja-JP" dirty="0"/>
              <a:t>3. Additional changes</a:t>
            </a:r>
            <a:r>
              <a:rPr lang="ja-JP" altLang="en-US" dirty="0"/>
              <a:t>（</a:t>
            </a:r>
            <a:r>
              <a:rPr lang="en-US" altLang="ja-JP" dirty="0"/>
              <a:t>Single-use </a:t>
            </a:r>
            <a:r>
              <a:rPr lang="ja-JP" altLang="en-US" dirty="0"/>
              <a:t> → </a:t>
            </a:r>
            <a:r>
              <a:rPr lang="en-US" altLang="ja-JP" dirty="0"/>
              <a:t>2 Person</a:t>
            </a:r>
            <a:r>
              <a:rPr lang="ja-JP" altLang="en-US" dirty="0"/>
              <a:t>）</a:t>
            </a:r>
          </a:p>
          <a:p>
            <a:r>
              <a:rPr lang="ja-JP" altLang="en-US" dirty="0"/>
              <a:t> </a:t>
            </a:r>
            <a:r>
              <a:rPr lang="en-US" altLang="ja-JP" dirty="0"/>
              <a:t>	For guests who wish to stay in a twin or double room with your companion, by double use, </a:t>
            </a:r>
          </a:p>
          <a:p>
            <a:pPr lvl="1"/>
            <a:r>
              <a:rPr lang="en-US" altLang="ja-JP" dirty="0"/>
              <a:t> the rates are as follows ;</a:t>
            </a:r>
          </a:p>
          <a:p>
            <a:r>
              <a:rPr lang="en-US" altLang="ja-JP" dirty="0"/>
              <a:t>  &lt;Twin Room&gt;</a:t>
            </a:r>
          </a:p>
          <a:p>
            <a:pPr lvl="1"/>
            <a:r>
              <a:rPr lang="en-US" altLang="ja-JP" b="1" dirty="0">
                <a:solidFill>
                  <a:srgbClr val="FF0000"/>
                </a:solidFill>
              </a:rPr>
              <a:t>17,600 JPY </a:t>
            </a:r>
            <a:r>
              <a:rPr lang="en-US" altLang="ja-JP" dirty="0"/>
              <a:t>per  room, including Breakfast, Tax, and Service Charge, </a:t>
            </a:r>
            <a:r>
              <a:rPr lang="en-US" altLang="ja-JP" dirty="0">
                <a:highlight>
                  <a:srgbClr val="FFFF00"/>
                </a:highlight>
              </a:rPr>
              <a:t>Jan 11th –Jan 12</a:t>
            </a:r>
            <a:r>
              <a:rPr lang="en-US" altLang="ja-JP" baseline="30000" dirty="0">
                <a:highlight>
                  <a:srgbClr val="FFFF00"/>
                </a:highlight>
              </a:rPr>
              <a:t>th</a:t>
            </a:r>
            <a:endParaRPr lang="en-US" altLang="ja-JP" dirty="0">
              <a:highlight>
                <a:srgbClr val="FFFF00"/>
              </a:highlight>
            </a:endParaRPr>
          </a:p>
          <a:p>
            <a:pPr lvl="1"/>
            <a:r>
              <a:rPr lang="en-US" altLang="ja-JP" dirty="0"/>
              <a:t>* 	An additional rate of 1,100 JPY from the single-use rate will be required</a:t>
            </a:r>
          </a:p>
          <a:p>
            <a:pPr lvl="1"/>
            <a:r>
              <a:rPr lang="en-US" altLang="ja-JP" b="1" dirty="0">
                <a:solidFill>
                  <a:srgbClr val="FF0000"/>
                </a:solidFill>
              </a:rPr>
              <a:t>15,400  JPY </a:t>
            </a:r>
            <a:r>
              <a:rPr lang="en-US" altLang="ja-JP" dirty="0"/>
              <a:t>per room, including Breakfast, Tax, and Service Charge, </a:t>
            </a:r>
            <a:r>
              <a:rPr lang="en-US" altLang="ja-JP" dirty="0">
                <a:highlight>
                  <a:srgbClr val="FFFF00"/>
                </a:highlight>
              </a:rPr>
              <a:t>Jan 13th –Jan 17</a:t>
            </a:r>
            <a:r>
              <a:rPr lang="en-US" altLang="ja-JP" baseline="30000" dirty="0">
                <a:highlight>
                  <a:srgbClr val="FFFF00"/>
                </a:highlight>
              </a:rPr>
              <a:t>th</a:t>
            </a:r>
            <a:endParaRPr lang="en-US" altLang="ja-JP" dirty="0">
              <a:highlight>
                <a:srgbClr val="FFFF00"/>
              </a:highlight>
            </a:endParaRPr>
          </a:p>
          <a:p>
            <a:pPr marL="800100" lvl="1" indent="-342900">
              <a:buFont typeface="Arial" panose="020B0604020202020204" pitchFamily="34" charset="0"/>
              <a:buChar char="•"/>
            </a:pPr>
            <a:r>
              <a:rPr lang="en-US" altLang="ja-JP" dirty="0"/>
              <a:t>An additional rate of 1,100 JPY from the single-use rate will be required¥</a:t>
            </a:r>
          </a:p>
        </p:txBody>
      </p:sp>
      <p:sp>
        <p:nvSpPr>
          <p:cNvPr id="3" name="日付プレースホルダー 2">
            <a:extLst>
              <a:ext uri="{FF2B5EF4-FFF2-40B4-BE49-F238E27FC236}">
                <a16:creationId xmlns:a16="http://schemas.microsoft.com/office/drawing/2014/main" id="{240B391B-A4DC-471E-A339-C61E82AD0090}"/>
              </a:ext>
            </a:extLst>
          </p:cNvPr>
          <p:cNvSpPr>
            <a:spLocks noGrp="1"/>
          </p:cNvSpPr>
          <p:nvPr>
            <p:ph type="dt" idx="10"/>
          </p:nvPr>
        </p:nvSpPr>
        <p:spPr>
          <a:xfrm>
            <a:off x="948512" y="0"/>
            <a:ext cx="2499764" cy="273050"/>
          </a:xfrm>
        </p:spPr>
        <p:txBody>
          <a:bodyPr/>
          <a:lstStyle/>
          <a:p>
            <a:r>
              <a:rPr lang="en-US" altLang="ja-JP"/>
              <a:t>Submission</a:t>
            </a:r>
            <a:endParaRPr lang="en-GB" dirty="0"/>
          </a:p>
        </p:txBody>
      </p:sp>
      <p:sp>
        <p:nvSpPr>
          <p:cNvPr id="4" name="フッター プレースホルダー 3">
            <a:extLst>
              <a:ext uri="{FF2B5EF4-FFF2-40B4-BE49-F238E27FC236}">
                <a16:creationId xmlns:a16="http://schemas.microsoft.com/office/drawing/2014/main" id="{836A66F8-D029-3AB9-CA73-766281D18F08}"/>
              </a:ext>
            </a:extLst>
          </p:cNvPr>
          <p:cNvSpPr>
            <a:spLocks noGrp="1"/>
          </p:cNvSpPr>
          <p:nvPr>
            <p:ph type="ftr" idx="11"/>
          </p:nvPr>
        </p:nvSpPr>
        <p:spPr>
          <a:xfrm>
            <a:off x="7162800" y="6551475"/>
            <a:ext cx="4246027" cy="180975"/>
          </a:xfrm>
        </p:spPr>
        <p:txBody>
          <a:bodyPr/>
          <a:lstStyle/>
          <a:p>
            <a:r>
              <a:rPr lang="en-GB"/>
              <a:t>Hiroshi Mano (Koden TI)</a:t>
            </a:r>
            <a:endParaRPr lang="en-GB" dirty="0"/>
          </a:p>
        </p:txBody>
      </p:sp>
    </p:spTree>
    <p:extLst>
      <p:ext uri="{BB962C8B-B14F-4D97-AF65-F5344CB8AC3E}">
        <p14:creationId xmlns:p14="http://schemas.microsoft.com/office/powerpoint/2010/main" val="624888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CB831B-C23D-45D3-F70D-88ADDECA7866}"/>
              </a:ext>
            </a:extLst>
          </p:cNvPr>
          <p:cNvSpPr>
            <a:spLocks noGrp="1"/>
          </p:cNvSpPr>
          <p:nvPr>
            <p:ph type="title"/>
          </p:nvPr>
        </p:nvSpPr>
        <p:spPr>
          <a:xfrm>
            <a:off x="914401" y="685801"/>
            <a:ext cx="10361084" cy="1065213"/>
          </a:xfrm>
        </p:spPr>
        <p:txBody>
          <a:bodyPr>
            <a:normAutofit fontScale="90000"/>
          </a:bodyPr>
          <a:lstStyle/>
          <a:p>
            <a:r>
              <a:rPr kumimoji="1" lang="en-US" altLang="ja-JP" dirty="0"/>
              <a:t>Reservation Page</a:t>
            </a:r>
            <a:br>
              <a:rPr kumimoji="1" lang="en-US" altLang="ja-JP" dirty="0"/>
            </a:br>
            <a:endParaRPr kumimoji="1" lang="ja-JP" altLang="en-US"/>
          </a:p>
        </p:txBody>
      </p:sp>
      <p:sp>
        <p:nvSpPr>
          <p:cNvPr id="3" name="コンテンツ プレースホルダー 2">
            <a:extLst>
              <a:ext uri="{FF2B5EF4-FFF2-40B4-BE49-F238E27FC236}">
                <a16:creationId xmlns:a16="http://schemas.microsoft.com/office/drawing/2014/main" id="{D050545E-9C75-B07A-7720-556C637B39BC}"/>
              </a:ext>
            </a:extLst>
          </p:cNvPr>
          <p:cNvSpPr>
            <a:spLocks noGrp="1"/>
          </p:cNvSpPr>
          <p:nvPr>
            <p:ph idx="1"/>
          </p:nvPr>
        </p:nvSpPr>
        <p:spPr/>
        <p:txBody>
          <a:bodyPr/>
          <a:lstStyle/>
          <a:p>
            <a:r>
              <a:rPr kumimoji="1" lang="en-US" altLang="ja-JP" dirty="0"/>
              <a:t>All three hotels will provide a reservation page by Mid of</a:t>
            </a:r>
            <a:r>
              <a:rPr kumimoji="1" lang="en-US" altLang="ja-JP" dirty="0">
                <a:highlight>
                  <a:srgbClr val="FFFF00"/>
                </a:highlight>
              </a:rPr>
              <a:t> Oct </a:t>
            </a:r>
            <a:r>
              <a:rPr kumimoji="1" lang="en-US" altLang="ja-JP" dirty="0"/>
              <a:t>linked from meeting registration page, and it will be closed by </a:t>
            </a:r>
            <a:r>
              <a:rPr lang="en-US" altLang="ja-JP" dirty="0">
                <a:solidFill>
                  <a:srgbClr val="FF0000"/>
                </a:solidFill>
              </a:rPr>
              <a:t>2024/12/11.</a:t>
            </a:r>
          </a:p>
          <a:p>
            <a:r>
              <a:rPr lang="en-US" altLang="ja-JP" dirty="0">
                <a:solidFill>
                  <a:srgbClr val="FF0000"/>
                </a:solidFill>
              </a:rPr>
              <a:t>Adjustments will be made if the fulfillment of reservations is not satisfactory.</a:t>
            </a:r>
          </a:p>
          <a:p>
            <a:endParaRPr lang="en-US" altLang="ja-JP" dirty="0">
              <a:solidFill>
                <a:srgbClr val="FF0000"/>
              </a:solidFill>
            </a:endParaRPr>
          </a:p>
          <a:p>
            <a:endParaRPr lang="en-US" altLang="ja-JP" dirty="0">
              <a:solidFill>
                <a:srgbClr val="FF0000"/>
              </a:solidFill>
            </a:endParaRPr>
          </a:p>
        </p:txBody>
      </p:sp>
      <p:sp>
        <p:nvSpPr>
          <p:cNvPr id="5" name="日付プレースホルダー 4">
            <a:extLst>
              <a:ext uri="{FF2B5EF4-FFF2-40B4-BE49-F238E27FC236}">
                <a16:creationId xmlns:a16="http://schemas.microsoft.com/office/drawing/2014/main" id="{02DC37EF-D73B-E611-C0CE-CC0EF2F88FF7}"/>
              </a:ext>
            </a:extLst>
          </p:cNvPr>
          <p:cNvSpPr>
            <a:spLocks noGrp="1"/>
          </p:cNvSpPr>
          <p:nvPr>
            <p:ph type="dt" idx="10"/>
          </p:nvPr>
        </p:nvSpPr>
        <p:spPr>
          <a:xfrm>
            <a:off x="948512" y="0"/>
            <a:ext cx="2499764" cy="273050"/>
          </a:xfrm>
        </p:spPr>
        <p:txBody>
          <a:bodyPr/>
          <a:lstStyle/>
          <a:p>
            <a:r>
              <a:rPr lang="en-US" altLang="ja-JP"/>
              <a:t>Submission</a:t>
            </a:r>
            <a:endParaRPr lang="en-GB" dirty="0"/>
          </a:p>
        </p:txBody>
      </p:sp>
      <p:sp>
        <p:nvSpPr>
          <p:cNvPr id="6" name="フッター プレースホルダー 5">
            <a:extLst>
              <a:ext uri="{FF2B5EF4-FFF2-40B4-BE49-F238E27FC236}">
                <a16:creationId xmlns:a16="http://schemas.microsoft.com/office/drawing/2014/main" id="{61A7406F-EB38-5697-1188-8BA1E68C14D8}"/>
              </a:ext>
            </a:extLst>
          </p:cNvPr>
          <p:cNvSpPr>
            <a:spLocks noGrp="1"/>
          </p:cNvSpPr>
          <p:nvPr>
            <p:ph type="ftr" idx="11"/>
          </p:nvPr>
        </p:nvSpPr>
        <p:spPr>
          <a:xfrm>
            <a:off x="7162800" y="6551475"/>
            <a:ext cx="4246027" cy="180975"/>
          </a:xfrm>
        </p:spPr>
        <p:txBody>
          <a:bodyPr/>
          <a:lstStyle/>
          <a:p>
            <a:r>
              <a:rPr lang="en-GB"/>
              <a:t>Hiroshi Mano (Koden TI)</a:t>
            </a:r>
            <a:endParaRPr lang="en-GB" dirty="0"/>
          </a:p>
        </p:txBody>
      </p:sp>
    </p:spTree>
    <p:extLst>
      <p:ext uri="{BB962C8B-B14F-4D97-AF65-F5344CB8AC3E}">
        <p14:creationId xmlns:p14="http://schemas.microsoft.com/office/powerpoint/2010/main" val="2633855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E0651E-B82B-ED12-4CE7-FC1DAE45EA95}"/>
              </a:ext>
            </a:extLst>
          </p:cNvPr>
          <p:cNvSpPr>
            <a:spLocks noGrp="1"/>
          </p:cNvSpPr>
          <p:nvPr>
            <p:ph type="title"/>
          </p:nvPr>
        </p:nvSpPr>
        <p:spPr>
          <a:xfrm>
            <a:off x="914401" y="685801"/>
            <a:ext cx="10361084" cy="1065213"/>
          </a:xfrm>
        </p:spPr>
        <p:txBody>
          <a:bodyPr/>
          <a:lstStyle/>
          <a:p>
            <a:r>
              <a:rPr lang="en-US" altLang="ja-JP" dirty="0"/>
              <a:t>The contract with KCVC(Kobe Convention Center).</a:t>
            </a:r>
            <a:endParaRPr kumimoji="1" lang="ja-JP" altLang="en-US"/>
          </a:p>
        </p:txBody>
      </p:sp>
      <p:sp>
        <p:nvSpPr>
          <p:cNvPr id="3" name="コンテンツ プレースホルダー 2">
            <a:extLst>
              <a:ext uri="{FF2B5EF4-FFF2-40B4-BE49-F238E27FC236}">
                <a16:creationId xmlns:a16="http://schemas.microsoft.com/office/drawing/2014/main" id="{5D6931E2-7F5F-9A7A-C742-2184DB02535F}"/>
              </a:ext>
            </a:extLst>
          </p:cNvPr>
          <p:cNvSpPr>
            <a:spLocks noGrp="1"/>
          </p:cNvSpPr>
          <p:nvPr>
            <p:ph idx="1"/>
          </p:nvPr>
        </p:nvSpPr>
        <p:spPr/>
        <p:txBody>
          <a:bodyPr>
            <a:normAutofit fontScale="77500" lnSpcReduction="20000"/>
          </a:bodyPr>
          <a:lstStyle/>
          <a:p>
            <a:pPr marL="0" indent="0">
              <a:lnSpc>
                <a:spcPct val="120000"/>
              </a:lnSpc>
              <a:buNone/>
            </a:pPr>
            <a:r>
              <a:rPr lang="en-US" altLang="ja-JP" dirty="0"/>
              <a:t>Current Status</a:t>
            </a:r>
            <a:br>
              <a:rPr lang="en-US" altLang="ja-JP" dirty="0"/>
            </a:br>
            <a:br>
              <a:rPr lang="en-US" altLang="ja-JP" dirty="0"/>
            </a:br>
            <a:r>
              <a:rPr lang="en-US" altLang="ja-JP" dirty="0"/>
              <a:t>Japanese Volunteer Committee (same as myself) had signed the application form for KCVC.</a:t>
            </a:r>
            <a:br>
              <a:rPr lang="en-US" altLang="ja-JP" dirty="0"/>
            </a:br>
            <a:r>
              <a:rPr lang="en-US" altLang="ja-JP" dirty="0"/>
              <a:t>This sign-up means the Japanese Volunteer Committee accepts the condition of the KCVC use term.</a:t>
            </a:r>
            <a:br>
              <a:rPr lang="en-US" altLang="ja-JP" dirty="0"/>
            </a:br>
            <a:r>
              <a:rPr lang="en-US" altLang="ja-JP" dirty="0"/>
              <a:t>Attached is the English translation of the term, which includes the canceling policy and all other relevant conditions.</a:t>
            </a:r>
            <a:br>
              <a:rPr lang="en-US" altLang="ja-JP" dirty="0"/>
            </a:br>
            <a:r>
              <a:rPr lang="en-US" altLang="ja-JP" dirty="0"/>
              <a:t>However, there is some confusion regarding the payment condition, which needs to be addressed.</a:t>
            </a:r>
            <a:br>
              <a:rPr lang="en-US" altLang="ja-JP" dirty="0"/>
            </a:br>
            <a:r>
              <a:rPr lang="en-US" altLang="ja-JP" dirty="0"/>
              <a:t>In the case of a Japanese applicant, we do not need a pay deposit, and payment will be made after the event. This is cleared by e-mail between KVCC and me.</a:t>
            </a:r>
          </a:p>
          <a:p>
            <a:pPr marL="0" indent="0">
              <a:lnSpc>
                <a:spcPct val="120000"/>
              </a:lnSpc>
              <a:buNone/>
            </a:pPr>
            <a:br>
              <a:rPr lang="en-US" altLang="ja-JP" dirty="0"/>
            </a:br>
            <a:r>
              <a:rPr lang="en-US" altLang="ja-JP" dirty="0"/>
              <a:t>No additional terms or a formal letter from KCVC is required.</a:t>
            </a:r>
          </a:p>
          <a:p>
            <a:pPr marL="0" indent="0">
              <a:lnSpc>
                <a:spcPct val="120000"/>
              </a:lnSpc>
              <a:buNone/>
            </a:pPr>
            <a:endParaRPr kumimoji="1" lang="ja-JP" altLang="en-US"/>
          </a:p>
        </p:txBody>
      </p:sp>
      <p:sp>
        <p:nvSpPr>
          <p:cNvPr id="5" name="日付プレースホルダー 4">
            <a:extLst>
              <a:ext uri="{FF2B5EF4-FFF2-40B4-BE49-F238E27FC236}">
                <a16:creationId xmlns:a16="http://schemas.microsoft.com/office/drawing/2014/main" id="{53C79D2D-DA7E-7A97-F329-401A727048F7}"/>
              </a:ext>
            </a:extLst>
          </p:cNvPr>
          <p:cNvSpPr>
            <a:spLocks noGrp="1"/>
          </p:cNvSpPr>
          <p:nvPr>
            <p:ph type="dt" idx="10"/>
          </p:nvPr>
        </p:nvSpPr>
        <p:spPr>
          <a:xfrm>
            <a:off x="948512" y="0"/>
            <a:ext cx="2499764" cy="273050"/>
          </a:xfrm>
        </p:spPr>
        <p:txBody>
          <a:bodyPr/>
          <a:lstStyle/>
          <a:p>
            <a:r>
              <a:rPr lang="en-US" altLang="ja-JP"/>
              <a:t>Submission</a:t>
            </a:r>
            <a:endParaRPr lang="en-GB" dirty="0"/>
          </a:p>
        </p:txBody>
      </p:sp>
      <p:sp>
        <p:nvSpPr>
          <p:cNvPr id="6" name="フッター プレースホルダー 5">
            <a:extLst>
              <a:ext uri="{FF2B5EF4-FFF2-40B4-BE49-F238E27FC236}">
                <a16:creationId xmlns:a16="http://schemas.microsoft.com/office/drawing/2014/main" id="{2B24B51B-1623-126E-4CB4-ACFF49931C01}"/>
              </a:ext>
            </a:extLst>
          </p:cNvPr>
          <p:cNvSpPr>
            <a:spLocks noGrp="1"/>
          </p:cNvSpPr>
          <p:nvPr>
            <p:ph type="ftr" idx="11"/>
          </p:nvPr>
        </p:nvSpPr>
        <p:spPr>
          <a:xfrm>
            <a:off x="7162800" y="6551475"/>
            <a:ext cx="4246027" cy="180975"/>
          </a:xfrm>
        </p:spPr>
        <p:txBody>
          <a:bodyPr/>
          <a:lstStyle/>
          <a:p>
            <a:r>
              <a:rPr lang="en-GB"/>
              <a:t>Hiroshi Mano (Koden TI)</a:t>
            </a:r>
            <a:endParaRPr lang="en-GB" dirty="0"/>
          </a:p>
        </p:txBody>
      </p:sp>
    </p:spTree>
    <p:extLst>
      <p:ext uri="{BB962C8B-B14F-4D97-AF65-F5344CB8AC3E}">
        <p14:creationId xmlns:p14="http://schemas.microsoft.com/office/powerpoint/2010/main" val="1023506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4ACDF7-7BF3-8BC4-5DC3-F84105205DA0}"/>
              </a:ext>
            </a:extLst>
          </p:cNvPr>
          <p:cNvSpPr>
            <a:spLocks noGrp="1"/>
          </p:cNvSpPr>
          <p:nvPr>
            <p:ph type="title"/>
          </p:nvPr>
        </p:nvSpPr>
        <p:spPr>
          <a:xfrm>
            <a:off x="914400" y="979418"/>
            <a:ext cx="10820399" cy="418964"/>
          </a:xfrm>
        </p:spPr>
        <p:txBody>
          <a:bodyPr>
            <a:normAutofit fontScale="90000"/>
          </a:bodyPr>
          <a:lstStyle/>
          <a:p>
            <a:r>
              <a:rPr kumimoji="1" lang="en-US" altLang="ja-JP" dirty="0">
                <a:solidFill>
                  <a:schemeClr val="tx1"/>
                </a:solidFill>
              </a:rPr>
              <a:t>How to get to Kobe </a:t>
            </a:r>
            <a:r>
              <a:rPr kumimoji="1" lang="en-US" altLang="ja-JP" dirty="0">
                <a:solidFill>
                  <a:schemeClr val="tx1"/>
                </a:solidFill>
                <a:hlinkClick r:id="rId2">
                  <a:extLst>
                    <a:ext uri="{A12FA001-AC4F-418D-AE19-62706E023703}">
                      <ahyp:hlinkClr xmlns:ahyp="http://schemas.microsoft.com/office/drawing/2018/hyperlinkcolor" val="tx"/>
                    </a:ext>
                  </a:extLst>
                </a:hlinkClick>
              </a:rPr>
              <a:t>https://kobe-cc.jp/en/visitors/access/</a:t>
            </a:r>
            <a:br>
              <a:rPr kumimoji="1" lang="en-US" altLang="ja-JP" dirty="0">
                <a:solidFill>
                  <a:schemeClr val="tx1"/>
                </a:solidFill>
              </a:rPr>
            </a:br>
            <a:endParaRPr kumimoji="1" lang="ja-JP" altLang="en-US">
              <a:solidFill>
                <a:schemeClr val="tx1"/>
              </a:solidFill>
            </a:endParaRPr>
          </a:p>
        </p:txBody>
      </p:sp>
      <p:sp>
        <p:nvSpPr>
          <p:cNvPr id="6" name="日付プレースホルダー 5">
            <a:extLst>
              <a:ext uri="{FF2B5EF4-FFF2-40B4-BE49-F238E27FC236}">
                <a16:creationId xmlns:a16="http://schemas.microsoft.com/office/drawing/2014/main" id="{3CA7A633-726D-0DE2-B6D7-D0A1CC3B4277}"/>
              </a:ext>
            </a:extLst>
          </p:cNvPr>
          <p:cNvSpPr>
            <a:spLocks noGrp="1"/>
          </p:cNvSpPr>
          <p:nvPr>
            <p:ph type="dt" idx="10"/>
          </p:nvPr>
        </p:nvSpPr>
        <p:spPr>
          <a:xfrm>
            <a:off x="948512" y="0"/>
            <a:ext cx="2499764" cy="273050"/>
          </a:xfrm>
        </p:spPr>
        <p:txBody>
          <a:bodyPr/>
          <a:lstStyle/>
          <a:p>
            <a:r>
              <a:rPr lang="en-US" altLang="ja-JP"/>
              <a:t>Submission</a:t>
            </a:r>
            <a:endParaRPr lang="en-GB" dirty="0"/>
          </a:p>
        </p:txBody>
      </p:sp>
      <p:pic>
        <p:nvPicPr>
          <p:cNvPr id="8" name="図 7" descr="ダイアグラム&#10;&#10;自動的に生成された説明">
            <a:extLst>
              <a:ext uri="{FF2B5EF4-FFF2-40B4-BE49-F238E27FC236}">
                <a16:creationId xmlns:a16="http://schemas.microsoft.com/office/drawing/2014/main" id="{DFCD59F6-C428-33ED-1ED1-59954B6569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1198425"/>
            <a:ext cx="6946900" cy="5181600"/>
          </a:xfrm>
          <a:prstGeom prst="rect">
            <a:avLst/>
          </a:prstGeom>
        </p:spPr>
      </p:pic>
      <p:sp>
        <p:nvSpPr>
          <p:cNvPr id="9" name="正方形/長方形 8">
            <a:extLst>
              <a:ext uri="{FF2B5EF4-FFF2-40B4-BE49-F238E27FC236}">
                <a16:creationId xmlns:a16="http://schemas.microsoft.com/office/drawing/2014/main" id="{0E7AA4D2-FF15-F0B2-B0D7-B0CEED355B75}"/>
              </a:ext>
            </a:extLst>
          </p:cNvPr>
          <p:cNvSpPr/>
          <p:nvPr/>
        </p:nvSpPr>
        <p:spPr bwMode="auto">
          <a:xfrm>
            <a:off x="793978" y="2277821"/>
            <a:ext cx="1249882" cy="783708"/>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2400" b="0" i="0" u="none" strike="noStrike" cap="none" normalizeH="0" baseline="0" dirty="0">
                <a:ln>
                  <a:noFill/>
                </a:ln>
                <a:solidFill>
                  <a:schemeClr val="bg1"/>
                </a:solidFill>
                <a:effectLst/>
                <a:latin typeface="Times New Roman" pitchFamily="16" charset="0"/>
                <a:ea typeface="MS Gothic" charset="-128"/>
              </a:rPr>
              <a:t>HND</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ja-JP" dirty="0"/>
              <a:t>Haneda</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sp>
        <p:nvSpPr>
          <p:cNvPr id="10" name="正方形/長方形 9">
            <a:extLst>
              <a:ext uri="{FF2B5EF4-FFF2-40B4-BE49-F238E27FC236}">
                <a16:creationId xmlns:a16="http://schemas.microsoft.com/office/drawing/2014/main" id="{D4F70983-ACF0-3FDC-5D39-7FECAC14202B}"/>
              </a:ext>
            </a:extLst>
          </p:cNvPr>
          <p:cNvSpPr/>
          <p:nvPr/>
        </p:nvSpPr>
        <p:spPr bwMode="auto">
          <a:xfrm>
            <a:off x="697313" y="5070767"/>
            <a:ext cx="1249882" cy="783708"/>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ja-JP" dirty="0"/>
              <a:t>NRT</a:t>
            </a:r>
            <a:endParaRPr kumimoji="0" lang="en-US" altLang="ja-JP" sz="2400" b="0" i="0" u="none" strike="noStrike" cap="none" normalizeH="0" baseline="0" dirty="0">
              <a:ln>
                <a:noFill/>
              </a:ln>
              <a:solidFill>
                <a:schemeClr val="bg1"/>
              </a:solidFill>
              <a:effectLst/>
              <a:latin typeface="Times New Roman" pitchFamily="16" charset="0"/>
              <a:ea typeface="MS Gothic" charset="-128"/>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ja-JP" dirty="0"/>
              <a:t>Narita</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19" name="カギ線コネクタ 18">
            <a:extLst>
              <a:ext uri="{FF2B5EF4-FFF2-40B4-BE49-F238E27FC236}">
                <a16:creationId xmlns:a16="http://schemas.microsoft.com/office/drawing/2014/main" id="{59839452-1BBE-BAC6-B5EA-46446EA570EA}"/>
              </a:ext>
            </a:extLst>
          </p:cNvPr>
          <p:cNvCxnSpPr>
            <a:cxnSpLocks/>
          </p:cNvCxnSpPr>
          <p:nvPr/>
        </p:nvCxnSpPr>
        <p:spPr bwMode="auto">
          <a:xfrm flipV="1">
            <a:off x="2043860" y="1786385"/>
            <a:ext cx="6554040" cy="860469"/>
          </a:xfrm>
          <a:prstGeom prst="bentConnector4">
            <a:avLst>
              <a:gd name="adj1" fmla="val 23501"/>
              <a:gd name="adj2" fmla="val 126567"/>
            </a:avLst>
          </a:prstGeom>
          <a:solidFill>
            <a:srgbClr val="00B8FF"/>
          </a:solidFill>
          <a:ln w="50800" cap="flat" cmpd="sng" algn="ctr">
            <a:solidFill>
              <a:schemeClr val="accent2"/>
            </a:solidFill>
            <a:prstDash val="solid"/>
            <a:round/>
            <a:headEnd type="none" w="med" len="med"/>
            <a:tailEnd type="triangle"/>
          </a:ln>
          <a:effectLst/>
        </p:spPr>
      </p:cxnSp>
      <p:cxnSp>
        <p:nvCxnSpPr>
          <p:cNvPr id="25" name="カギ線コネクタ 24">
            <a:extLst>
              <a:ext uri="{FF2B5EF4-FFF2-40B4-BE49-F238E27FC236}">
                <a16:creationId xmlns:a16="http://schemas.microsoft.com/office/drawing/2014/main" id="{F9C0D19D-6FE5-50F5-6532-3CFD73125AF6}"/>
              </a:ext>
            </a:extLst>
          </p:cNvPr>
          <p:cNvCxnSpPr>
            <a:cxnSpLocks/>
          </p:cNvCxnSpPr>
          <p:nvPr/>
        </p:nvCxnSpPr>
        <p:spPr bwMode="auto">
          <a:xfrm>
            <a:off x="2043860" y="2865861"/>
            <a:ext cx="3253207" cy="451948"/>
          </a:xfrm>
          <a:prstGeom prst="bentConnector3">
            <a:avLst>
              <a:gd name="adj1" fmla="val 50000"/>
            </a:avLst>
          </a:prstGeom>
          <a:solidFill>
            <a:srgbClr val="00B8FF"/>
          </a:solidFill>
          <a:ln w="50800" cap="flat" cmpd="sng" algn="ctr">
            <a:solidFill>
              <a:schemeClr val="accent2"/>
            </a:solidFill>
            <a:prstDash val="solid"/>
            <a:round/>
            <a:headEnd type="none" w="med" len="med"/>
            <a:tailEnd type="triangle"/>
          </a:ln>
          <a:effectLst/>
        </p:spPr>
      </p:cxnSp>
      <p:sp>
        <p:nvSpPr>
          <p:cNvPr id="28" name="正方形/長方形 27">
            <a:extLst>
              <a:ext uri="{FF2B5EF4-FFF2-40B4-BE49-F238E27FC236}">
                <a16:creationId xmlns:a16="http://schemas.microsoft.com/office/drawing/2014/main" id="{5118932C-C575-99E9-F424-3F629140654E}"/>
              </a:ext>
            </a:extLst>
          </p:cNvPr>
          <p:cNvSpPr/>
          <p:nvPr/>
        </p:nvSpPr>
        <p:spPr bwMode="auto">
          <a:xfrm>
            <a:off x="3045522" y="5109161"/>
            <a:ext cx="1118807" cy="783708"/>
          </a:xfrm>
          <a:prstGeom prst="rect">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ja-JP" dirty="0"/>
              <a:t>JR</a:t>
            </a:r>
            <a:endParaRPr kumimoji="0" lang="en-US" altLang="ja-JP" sz="2400" b="0" i="0" u="none" strike="noStrike" cap="none" normalizeH="0" baseline="0" dirty="0">
              <a:ln>
                <a:noFill/>
              </a:ln>
              <a:solidFill>
                <a:schemeClr val="bg1"/>
              </a:solidFill>
              <a:effectLst/>
              <a:latin typeface="Times New Roman" pitchFamily="16" charset="0"/>
              <a:ea typeface="MS Gothic" charset="-128"/>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ja-JP" dirty="0"/>
              <a:t>Tokyo</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ja-JP" altLang="en-US" sz="2400" b="0" i="0" u="none" strike="noStrike" cap="none" normalizeH="0" baseline="0">
              <a:ln>
                <a:noFill/>
              </a:ln>
              <a:solidFill>
                <a:schemeClr val="bg1"/>
              </a:solidFill>
              <a:effectLst/>
              <a:latin typeface="Times New Roman" pitchFamily="16" charset="0"/>
              <a:ea typeface="MS Gothic" charset="-128"/>
            </a:endParaRPr>
          </a:p>
        </p:txBody>
      </p:sp>
      <p:cxnSp>
        <p:nvCxnSpPr>
          <p:cNvPr id="30" name="カギ線コネクタ 29">
            <a:extLst>
              <a:ext uri="{FF2B5EF4-FFF2-40B4-BE49-F238E27FC236}">
                <a16:creationId xmlns:a16="http://schemas.microsoft.com/office/drawing/2014/main" id="{1DCEB0D1-7968-97F1-B1C2-56F0CE95F599}"/>
              </a:ext>
            </a:extLst>
          </p:cNvPr>
          <p:cNvCxnSpPr>
            <a:cxnSpLocks/>
            <a:stCxn id="9" idx="2"/>
            <a:endCxn id="28" idx="0"/>
          </p:cNvCxnSpPr>
          <p:nvPr/>
        </p:nvCxnSpPr>
        <p:spPr bwMode="auto">
          <a:xfrm rot="16200000" flipH="1">
            <a:off x="1488106" y="2992341"/>
            <a:ext cx="2047632" cy="2186007"/>
          </a:xfrm>
          <a:prstGeom prst="bentConnector3">
            <a:avLst>
              <a:gd name="adj1" fmla="val 50000"/>
            </a:avLst>
          </a:prstGeom>
          <a:solidFill>
            <a:srgbClr val="00B8FF"/>
          </a:solidFill>
          <a:ln w="38100" cap="flat" cmpd="sng" algn="ctr">
            <a:solidFill>
              <a:srgbClr val="FFC000"/>
            </a:solidFill>
            <a:prstDash val="solid"/>
            <a:round/>
            <a:headEnd type="none" w="med" len="med"/>
            <a:tailEnd type="triangle"/>
          </a:ln>
          <a:effectLst/>
        </p:spPr>
      </p:cxnSp>
      <p:cxnSp>
        <p:nvCxnSpPr>
          <p:cNvPr id="46" name="直線矢印コネクタ 45">
            <a:extLst>
              <a:ext uri="{FF2B5EF4-FFF2-40B4-BE49-F238E27FC236}">
                <a16:creationId xmlns:a16="http://schemas.microsoft.com/office/drawing/2014/main" id="{30E42A1E-1D7A-D563-4AAB-E32D5F0A2599}"/>
              </a:ext>
            </a:extLst>
          </p:cNvPr>
          <p:cNvCxnSpPr>
            <a:cxnSpLocks/>
            <a:stCxn id="28" idx="3"/>
          </p:cNvCxnSpPr>
          <p:nvPr/>
        </p:nvCxnSpPr>
        <p:spPr bwMode="auto">
          <a:xfrm>
            <a:off x="4164329" y="5501015"/>
            <a:ext cx="1156551" cy="0"/>
          </a:xfrm>
          <a:prstGeom prst="straightConnector1">
            <a:avLst/>
          </a:prstGeom>
          <a:solidFill>
            <a:srgbClr val="00B8FF"/>
          </a:solidFill>
          <a:ln w="41275" cap="flat" cmpd="sng" algn="ctr">
            <a:solidFill>
              <a:schemeClr val="accent1"/>
            </a:solidFill>
            <a:prstDash val="solid"/>
            <a:round/>
            <a:headEnd type="none" w="med" len="med"/>
            <a:tailEnd type="triangle"/>
          </a:ln>
          <a:effectLst/>
        </p:spPr>
      </p:cxnSp>
      <p:cxnSp>
        <p:nvCxnSpPr>
          <p:cNvPr id="47" name="直線矢印コネクタ 46">
            <a:extLst>
              <a:ext uri="{FF2B5EF4-FFF2-40B4-BE49-F238E27FC236}">
                <a16:creationId xmlns:a16="http://schemas.microsoft.com/office/drawing/2014/main" id="{F5C03FB6-763B-269D-1AC8-6CE0761A5B31}"/>
              </a:ext>
            </a:extLst>
          </p:cNvPr>
          <p:cNvCxnSpPr>
            <a:cxnSpLocks/>
            <a:endCxn id="28" idx="1"/>
          </p:cNvCxnSpPr>
          <p:nvPr/>
        </p:nvCxnSpPr>
        <p:spPr bwMode="auto">
          <a:xfrm>
            <a:off x="1993458" y="5501015"/>
            <a:ext cx="1052064" cy="0"/>
          </a:xfrm>
          <a:prstGeom prst="straightConnector1">
            <a:avLst/>
          </a:prstGeom>
          <a:solidFill>
            <a:srgbClr val="00B8FF"/>
          </a:solidFill>
          <a:ln w="41275" cap="flat" cmpd="sng" algn="ctr">
            <a:solidFill>
              <a:srgbClr val="FFC000"/>
            </a:solidFill>
            <a:prstDash val="solid"/>
            <a:round/>
            <a:headEnd type="none" w="med" len="med"/>
            <a:tailEnd type="triangle"/>
          </a:ln>
          <a:effectLst/>
        </p:spPr>
      </p:cxnSp>
      <p:pic>
        <p:nvPicPr>
          <p:cNvPr id="50" name="グラフィックス 49" descr="離陸 枠線">
            <a:extLst>
              <a:ext uri="{FF2B5EF4-FFF2-40B4-BE49-F238E27FC236}">
                <a16:creationId xmlns:a16="http://schemas.microsoft.com/office/drawing/2014/main" id="{39943823-4940-7EA0-1BF2-2022FEFEFD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78530" y="2625792"/>
            <a:ext cx="914400" cy="914400"/>
          </a:xfrm>
          <a:prstGeom prst="rect">
            <a:avLst/>
          </a:prstGeom>
        </p:spPr>
      </p:pic>
      <p:pic>
        <p:nvPicPr>
          <p:cNvPr id="51" name="グラフィックス 50" descr="離陸 枠線">
            <a:extLst>
              <a:ext uri="{FF2B5EF4-FFF2-40B4-BE49-F238E27FC236}">
                <a16:creationId xmlns:a16="http://schemas.microsoft.com/office/drawing/2014/main" id="{91FDED50-0A2E-1F6B-2693-E81386500F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51926" y="1939230"/>
            <a:ext cx="914400" cy="914400"/>
          </a:xfrm>
          <a:prstGeom prst="rect">
            <a:avLst/>
          </a:prstGeom>
        </p:spPr>
      </p:pic>
      <p:pic>
        <p:nvPicPr>
          <p:cNvPr id="53" name="グラフィックス 52" descr="路面電車 枠線">
            <a:extLst>
              <a:ext uri="{FF2B5EF4-FFF2-40B4-BE49-F238E27FC236}">
                <a16:creationId xmlns:a16="http://schemas.microsoft.com/office/drawing/2014/main" id="{03879DFA-A257-8B22-07C2-A2D0709B54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32249" y="3414365"/>
            <a:ext cx="687151" cy="687151"/>
          </a:xfrm>
          <a:prstGeom prst="rect">
            <a:avLst/>
          </a:prstGeom>
        </p:spPr>
      </p:pic>
      <p:pic>
        <p:nvPicPr>
          <p:cNvPr id="54" name="グラフィックス 53" descr="路面電車 枠線">
            <a:extLst>
              <a:ext uri="{FF2B5EF4-FFF2-40B4-BE49-F238E27FC236}">
                <a16:creationId xmlns:a16="http://schemas.microsoft.com/office/drawing/2014/main" id="{34E7BFBE-866F-E6DF-E95C-742E24A55F4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01115" y="4799577"/>
            <a:ext cx="687151" cy="687151"/>
          </a:xfrm>
          <a:prstGeom prst="rect">
            <a:avLst/>
          </a:prstGeom>
        </p:spPr>
      </p:pic>
      <p:pic>
        <p:nvPicPr>
          <p:cNvPr id="56" name="図 55" descr="鉄道を走っている電車&#10;&#10;自動的に生成された説明">
            <a:extLst>
              <a:ext uri="{FF2B5EF4-FFF2-40B4-BE49-F238E27FC236}">
                <a16:creationId xmlns:a16="http://schemas.microsoft.com/office/drawing/2014/main" id="{FDC204FF-80D4-BF19-5B20-91E1E57BF3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16489" y="4699196"/>
            <a:ext cx="1023424" cy="692316"/>
          </a:xfrm>
          <a:prstGeom prst="rect">
            <a:avLst/>
          </a:prstGeom>
        </p:spPr>
      </p:pic>
      <p:sp>
        <p:nvSpPr>
          <p:cNvPr id="58" name="テキスト ボックス 57">
            <a:extLst>
              <a:ext uri="{FF2B5EF4-FFF2-40B4-BE49-F238E27FC236}">
                <a16:creationId xmlns:a16="http://schemas.microsoft.com/office/drawing/2014/main" id="{85DFD368-D0B4-87CC-204C-0EDF786DA213}"/>
              </a:ext>
            </a:extLst>
          </p:cNvPr>
          <p:cNvSpPr txBox="1"/>
          <p:nvPr/>
        </p:nvSpPr>
        <p:spPr>
          <a:xfrm>
            <a:off x="2754260" y="3632179"/>
            <a:ext cx="1249882" cy="461665"/>
          </a:xfrm>
          <a:prstGeom prst="rect">
            <a:avLst/>
          </a:prstGeom>
          <a:noFill/>
        </p:spPr>
        <p:txBody>
          <a:bodyPr wrap="square" rtlCol="0">
            <a:spAutoFit/>
          </a:bodyPr>
          <a:lstStyle/>
          <a:p>
            <a:r>
              <a:rPr kumimoji="1" lang="en-US" altLang="ja-JP" dirty="0">
                <a:solidFill>
                  <a:schemeClr val="tx1"/>
                </a:solidFill>
              </a:rPr>
              <a:t>30min </a:t>
            </a:r>
            <a:endParaRPr kumimoji="1" lang="ja-JP" altLang="en-US">
              <a:solidFill>
                <a:schemeClr val="tx1"/>
              </a:solidFill>
            </a:endParaRPr>
          </a:p>
        </p:txBody>
      </p:sp>
      <p:sp>
        <p:nvSpPr>
          <p:cNvPr id="59" name="テキスト ボックス 58">
            <a:extLst>
              <a:ext uri="{FF2B5EF4-FFF2-40B4-BE49-F238E27FC236}">
                <a16:creationId xmlns:a16="http://schemas.microsoft.com/office/drawing/2014/main" id="{0B90C669-7648-94FB-F380-9200FE9C1DB5}"/>
              </a:ext>
            </a:extLst>
          </p:cNvPr>
          <p:cNvSpPr txBox="1"/>
          <p:nvPr/>
        </p:nvSpPr>
        <p:spPr>
          <a:xfrm>
            <a:off x="2015583" y="5615720"/>
            <a:ext cx="1249882" cy="461665"/>
          </a:xfrm>
          <a:prstGeom prst="rect">
            <a:avLst/>
          </a:prstGeom>
          <a:noFill/>
        </p:spPr>
        <p:txBody>
          <a:bodyPr wrap="square" rtlCol="0">
            <a:spAutoFit/>
          </a:bodyPr>
          <a:lstStyle/>
          <a:p>
            <a:r>
              <a:rPr kumimoji="1" lang="en-US" altLang="ja-JP" dirty="0">
                <a:solidFill>
                  <a:schemeClr val="tx1"/>
                </a:solidFill>
              </a:rPr>
              <a:t>60min </a:t>
            </a:r>
            <a:endParaRPr kumimoji="1" lang="ja-JP" altLang="en-US">
              <a:solidFill>
                <a:schemeClr val="tx1"/>
              </a:solidFill>
            </a:endParaRPr>
          </a:p>
        </p:txBody>
      </p:sp>
      <p:sp>
        <p:nvSpPr>
          <p:cNvPr id="60" name="テキスト ボックス 59">
            <a:extLst>
              <a:ext uri="{FF2B5EF4-FFF2-40B4-BE49-F238E27FC236}">
                <a16:creationId xmlns:a16="http://schemas.microsoft.com/office/drawing/2014/main" id="{74ABEDDC-7230-3CE1-0D93-F32D993B7E59}"/>
              </a:ext>
            </a:extLst>
          </p:cNvPr>
          <p:cNvSpPr txBox="1"/>
          <p:nvPr/>
        </p:nvSpPr>
        <p:spPr>
          <a:xfrm>
            <a:off x="4070998" y="5552533"/>
            <a:ext cx="1249882" cy="461665"/>
          </a:xfrm>
          <a:prstGeom prst="rect">
            <a:avLst/>
          </a:prstGeom>
          <a:noFill/>
        </p:spPr>
        <p:txBody>
          <a:bodyPr wrap="square" rtlCol="0">
            <a:spAutoFit/>
          </a:bodyPr>
          <a:lstStyle/>
          <a:p>
            <a:pPr algn="ctr"/>
            <a:r>
              <a:rPr kumimoji="1" lang="en-US" altLang="ja-JP" dirty="0">
                <a:solidFill>
                  <a:schemeClr val="tx1"/>
                </a:solidFill>
              </a:rPr>
              <a:t>3h</a:t>
            </a:r>
            <a:endParaRPr kumimoji="1" lang="ja-JP" altLang="en-US">
              <a:solidFill>
                <a:schemeClr val="tx1"/>
              </a:solidFill>
            </a:endParaRPr>
          </a:p>
        </p:txBody>
      </p:sp>
      <p:sp>
        <p:nvSpPr>
          <p:cNvPr id="62" name="テキスト ボックス 61">
            <a:extLst>
              <a:ext uri="{FF2B5EF4-FFF2-40B4-BE49-F238E27FC236}">
                <a16:creationId xmlns:a16="http://schemas.microsoft.com/office/drawing/2014/main" id="{4A5F76DA-1D95-56FB-0E06-7C88467AD9F1}"/>
              </a:ext>
            </a:extLst>
          </p:cNvPr>
          <p:cNvSpPr txBox="1"/>
          <p:nvPr/>
        </p:nvSpPr>
        <p:spPr>
          <a:xfrm>
            <a:off x="1283165" y="1425299"/>
            <a:ext cx="2265629" cy="707886"/>
          </a:xfrm>
          <a:prstGeom prst="rect">
            <a:avLst/>
          </a:prstGeom>
          <a:noFill/>
        </p:spPr>
        <p:txBody>
          <a:bodyPr wrap="square" rtlCol="0">
            <a:spAutoFit/>
          </a:bodyPr>
          <a:lstStyle/>
          <a:p>
            <a:r>
              <a:rPr kumimoji="1" lang="en-US" altLang="ja-JP" sz="2000" dirty="0">
                <a:solidFill>
                  <a:schemeClr val="tx1"/>
                </a:solidFill>
              </a:rPr>
              <a:t>70min </a:t>
            </a:r>
          </a:p>
          <a:p>
            <a:r>
              <a:rPr kumimoji="1" lang="en-US" altLang="ja-JP" sz="2000" dirty="0">
                <a:solidFill>
                  <a:schemeClr val="tx1"/>
                </a:solidFill>
              </a:rPr>
              <a:t>Skymark or ANA</a:t>
            </a:r>
            <a:endParaRPr kumimoji="1" lang="ja-JP" altLang="en-US">
              <a:solidFill>
                <a:schemeClr val="tx1"/>
              </a:solidFill>
            </a:endParaRPr>
          </a:p>
        </p:txBody>
      </p:sp>
      <p:sp>
        <p:nvSpPr>
          <p:cNvPr id="64" name="テキスト ボックス 63">
            <a:extLst>
              <a:ext uri="{FF2B5EF4-FFF2-40B4-BE49-F238E27FC236}">
                <a16:creationId xmlns:a16="http://schemas.microsoft.com/office/drawing/2014/main" id="{42DAB29E-F64F-60AF-2240-B2CC36AF9E9D}"/>
              </a:ext>
            </a:extLst>
          </p:cNvPr>
          <p:cNvSpPr txBox="1"/>
          <p:nvPr/>
        </p:nvSpPr>
        <p:spPr>
          <a:xfrm>
            <a:off x="3762458" y="2102423"/>
            <a:ext cx="1677608" cy="1015663"/>
          </a:xfrm>
          <a:prstGeom prst="rect">
            <a:avLst/>
          </a:prstGeom>
          <a:noFill/>
        </p:spPr>
        <p:txBody>
          <a:bodyPr wrap="square" rtlCol="0">
            <a:spAutoFit/>
          </a:bodyPr>
          <a:lstStyle/>
          <a:p>
            <a:r>
              <a:rPr kumimoji="1" lang="en-US" altLang="ja-JP" sz="2000" dirty="0">
                <a:solidFill>
                  <a:schemeClr val="tx1"/>
                </a:solidFill>
              </a:rPr>
              <a:t>70min </a:t>
            </a:r>
          </a:p>
          <a:p>
            <a:r>
              <a:rPr kumimoji="1" lang="en-US" altLang="ja-JP" sz="2000" dirty="0">
                <a:solidFill>
                  <a:schemeClr val="tx1"/>
                </a:solidFill>
              </a:rPr>
              <a:t>JAL/ANA/</a:t>
            </a:r>
            <a:r>
              <a:rPr kumimoji="1" lang="en-US" altLang="ja-JP" sz="2000" dirty="0" err="1">
                <a:solidFill>
                  <a:schemeClr val="tx1"/>
                </a:solidFill>
              </a:rPr>
              <a:t>etc</a:t>
            </a:r>
            <a:r>
              <a:rPr kumimoji="1" lang="en-US" altLang="ja-JP" sz="2000" dirty="0">
                <a:solidFill>
                  <a:schemeClr val="tx1"/>
                </a:solidFill>
              </a:rPr>
              <a:t>,.</a:t>
            </a:r>
            <a:endParaRPr kumimoji="1" lang="ja-JP" altLang="en-US">
              <a:solidFill>
                <a:schemeClr val="tx1"/>
              </a:solidFill>
            </a:endParaRPr>
          </a:p>
        </p:txBody>
      </p:sp>
      <p:sp>
        <p:nvSpPr>
          <p:cNvPr id="3" name="フッター プレースホルダー 2">
            <a:extLst>
              <a:ext uri="{FF2B5EF4-FFF2-40B4-BE49-F238E27FC236}">
                <a16:creationId xmlns:a16="http://schemas.microsoft.com/office/drawing/2014/main" id="{8F7719C0-F59E-82EB-C23E-CA06C1C3A19D}"/>
              </a:ext>
            </a:extLst>
          </p:cNvPr>
          <p:cNvSpPr>
            <a:spLocks noGrp="1"/>
          </p:cNvSpPr>
          <p:nvPr>
            <p:ph type="ftr" idx="11"/>
          </p:nvPr>
        </p:nvSpPr>
        <p:spPr>
          <a:xfrm>
            <a:off x="7162800" y="6551475"/>
            <a:ext cx="4246027" cy="180975"/>
          </a:xfrm>
        </p:spPr>
        <p:txBody>
          <a:bodyPr/>
          <a:lstStyle/>
          <a:p>
            <a:r>
              <a:rPr lang="en-GB"/>
              <a:t>Hiroshi Mano (Koden TI)</a:t>
            </a:r>
            <a:endParaRPr lang="en-GB" dirty="0"/>
          </a:p>
        </p:txBody>
      </p:sp>
    </p:spTree>
    <p:extLst>
      <p:ext uri="{BB962C8B-B14F-4D97-AF65-F5344CB8AC3E}">
        <p14:creationId xmlns:p14="http://schemas.microsoft.com/office/powerpoint/2010/main" val="1990175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17ACB7-6240-BA59-752B-962BFC3C9E31}"/>
              </a:ext>
            </a:extLst>
          </p:cNvPr>
          <p:cNvSpPr>
            <a:spLocks noGrp="1"/>
          </p:cNvSpPr>
          <p:nvPr>
            <p:ph type="title"/>
          </p:nvPr>
        </p:nvSpPr>
        <p:spPr/>
        <p:txBody>
          <a:bodyPr/>
          <a:lstStyle/>
          <a:p>
            <a:r>
              <a:rPr kumimoji="1" lang="en-US" altLang="ja-JP" dirty="0"/>
              <a:t>Flight to Kobe from Tokyo HND</a:t>
            </a:r>
            <a:endParaRPr kumimoji="1" lang="ja-JP" altLang="en-US"/>
          </a:p>
        </p:txBody>
      </p:sp>
      <p:sp>
        <p:nvSpPr>
          <p:cNvPr id="10" name="テキスト プレースホルダー 9">
            <a:extLst>
              <a:ext uri="{FF2B5EF4-FFF2-40B4-BE49-F238E27FC236}">
                <a16:creationId xmlns:a16="http://schemas.microsoft.com/office/drawing/2014/main" id="{8CFC0CFD-2BBA-102B-4C9F-844B6137D0A6}"/>
              </a:ext>
            </a:extLst>
          </p:cNvPr>
          <p:cNvSpPr>
            <a:spLocks noGrp="1"/>
          </p:cNvSpPr>
          <p:nvPr>
            <p:ph type="body" idx="1"/>
          </p:nvPr>
        </p:nvSpPr>
        <p:spPr>
          <a:xfrm>
            <a:off x="559903" y="1207701"/>
            <a:ext cx="5386917" cy="639762"/>
          </a:xfrm>
        </p:spPr>
        <p:txBody>
          <a:bodyPr/>
          <a:lstStyle/>
          <a:p>
            <a:r>
              <a:rPr kumimoji="1" lang="en-US" altLang="ja-JP" dirty="0"/>
              <a:t>https://</a:t>
            </a:r>
            <a:r>
              <a:rPr kumimoji="1" lang="en-US" altLang="ja-JP" dirty="0" err="1"/>
              <a:t>www.skymark.co.jp</a:t>
            </a:r>
            <a:r>
              <a:rPr kumimoji="1" lang="en-US" altLang="ja-JP" dirty="0"/>
              <a:t>/</a:t>
            </a:r>
            <a:r>
              <a:rPr kumimoji="1" lang="en-US" altLang="ja-JP" dirty="0" err="1"/>
              <a:t>en</a:t>
            </a:r>
            <a:r>
              <a:rPr kumimoji="1" lang="en-US" altLang="ja-JP" dirty="0"/>
              <a:t>/</a:t>
            </a:r>
            <a:endParaRPr lang="ja-JP" altLang="en-US"/>
          </a:p>
        </p:txBody>
      </p:sp>
      <p:pic>
        <p:nvPicPr>
          <p:cNvPr id="8" name="コンテンツ プレースホルダー 7" descr="テーブル&#10;&#10;中程度の精度で自動的に生成された説明">
            <a:extLst>
              <a:ext uri="{FF2B5EF4-FFF2-40B4-BE49-F238E27FC236}">
                <a16:creationId xmlns:a16="http://schemas.microsoft.com/office/drawing/2014/main" id="{29973430-F62E-D5F7-5DC6-06C2A2C6E97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1000" y="1847463"/>
            <a:ext cx="7850195" cy="2219348"/>
          </a:xfrm>
        </p:spPr>
      </p:pic>
      <p:sp>
        <p:nvSpPr>
          <p:cNvPr id="11" name="テキスト プレースホルダー 10">
            <a:extLst>
              <a:ext uri="{FF2B5EF4-FFF2-40B4-BE49-F238E27FC236}">
                <a16:creationId xmlns:a16="http://schemas.microsoft.com/office/drawing/2014/main" id="{E2F06DFA-E8C6-5D21-1090-766B3A8502FF}"/>
              </a:ext>
            </a:extLst>
          </p:cNvPr>
          <p:cNvSpPr>
            <a:spLocks noGrp="1"/>
          </p:cNvSpPr>
          <p:nvPr>
            <p:ph type="body" sz="quarter" idx="3"/>
          </p:nvPr>
        </p:nvSpPr>
        <p:spPr>
          <a:xfrm>
            <a:off x="8292269" y="2845284"/>
            <a:ext cx="5389033" cy="639762"/>
          </a:xfrm>
        </p:spPr>
        <p:txBody>
          <a:bodyPr/>
          <a:lstStyle/>
          <a:p>
            <a:r>
              <a:rPr lang="en-US" altLang="ja-JP" dirty="0"/>
              <a:t>http://</a:t>
            </a:r>
            <a:r>
              <a:rPr lang="en-US" altLang="ja-JP" dirty="0" err="1"/>
              <a:t>ana.co.jp</a:t>
            </a:r>
            <a:endParaRPr lang="ja-JP" altLang="en-US"/>
          </a:p>
        </p:txBody>
      </p:sp>
      <p:sp>
        <p:nvSpPr>
          <p:cNvPr id="6" name="日付プレースホルダー 5">
            <a:extLst>
              <a:ext uri="{FF2B5EF4-FFF2-40B4-BE49-F238E27FC236}">
                <a16:creationId xmlns:a16="http://schemas.microsoft.com/office/drawing/2014/main" id="{B03D85C5-5716-2BE0-1606-ADA403B9C0F4}"/>
              </a:ext>
            </a:extLst>
          </p:cNvPr>
          <p:cNvSpPr>
            <a:spLocks noGrp="1"/>
          </p:cNvSpPr>
          <p:nvPr>
            <p:ph type="dt" idx="10"/>
          </p:nvPr>
        </p:nvSpPr>
        <p:spPr/>
        <p:txBody>
          <a:bodyPr/>
          <a:lstStyle/>
          <a:p>
            <a:r>
              <a:rPr lang="en-US" altLang="ja-JP"/>
              <a:t>Submission</a:t>
            </a:r>
            <a:endParaRPr lang="en-GB" dirty="0"/>
          </a:p>
        </p:txBody>
      </p:sp>
      <p:pic>
        <p:nvPicPr>
          <p:cNvPr id="13" name="コンテンツ プレースホルダー 12" descr="グラフィカル ユーザー インターフェイス, アプリケーション&#10;&#10;自動的に生成された説明">
            <a:extLst>
              <a:ext uri="{FF2B5EF4-FFF2-40B4-BE49-F238E27FC236}">
                <a16:creationId xmlns:a16="http://schemas.microsoft.com/office/drawing/2014/main" id="{15CCFFEA-AE85-F175-1473-22680380F2C9}"/>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543800" y="3638394"/>
            <a:ext cx="2254861" cy="2781812"/>
          </a:xfrm>
        </p:spPr>
      </p:pic>
      <p:pic>
        <p:nvPicPr>
          <p:cNvPr id="17" name="図 16" descr="グラフィカル ユーザー インターフェイス, アプリケーション&#10;&#10;自動的に生成された説明">
            <a:extLst>
              <a:ext uri="{FF2B5EF4-FFF2-40B4-BE49-F238E27FC236}">
                <a16:creationId xmlns:a16="http://schemas.microsoft.com/office/drawing/2014/main" id="{66D9E12A-FEA4-C30E-A3AE-AB24F3ABA1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8661" y="3594200"/>
            <a:ext cx="2275810" cy="2826006"/>
          </a:xfrm>
          <a:prstGeom prst="rect">
            <a:avLst/>
          </a:prstGeom>
        </p:spPr>
      </p:pic>
      <p:sp>
        <p:nvSpPr>
          <p:cNvPr id="18" name="テキスト ボックス 17">
            <a:extLst>
              <a:ext uri="{FF2B5EF4-FFF2-40B4-BE49-F238E27FC236}">
                <a16:creationId xmlns:a16="http://schemas.microsoft.com/office/drawing/2014/main" id="{B4B34033-A5BB-3C63-7C97-F55726F74054}"/>
              </a:ext>
            </a:extLst>
          </p:cNvPr>
          <p:cNvSpPr txBox="1"/>
          <p:nvPr/>
        </p:nvSpPr>
        <p:spPr>
          <a:xfrm>
            <a:off x="7563678" y="3989326"/>
            <a:ext cx="1622560" cy="461665"/>
          </a:xfrm>
          <a:prstGeom prst="rect">
            <a:avLst/>
          </a:prstGeom>
          <a:noFill/>
        </p:spPr>
        <p:txBody>
          <a:bodyPr wrap="none" rtlCol="0">
            <a:spAutoFit/>
          </a:bodyPr>
          <a:lstStyle/>
          <a:p>
            <a:r>
              <a:rPr kumimoji="1" lang="en-US" altLang="ja-JP" dirty="0">
                <a:solidFill>
                  <a:schemeClr val="tx1"/>
                </a:solidFill>
              </a:rPr>
              <a:t>HND-Kobe</a:t>
            </a:r>
            <a:endParaRPr kumimoji="1" lang="ja-JP" altLang="en-US">
              <a:solidFill>
                <a:schemeClr val="tx1"/>
              </a:solidFill>
            </a:endParaRPr>
          </a:p>
        </p:txBody>
      </p:sp>
      <p:sp>
        <p:nvSpPr>
          <p:cNvPr id="19" name="テキスト ボックス 18">
            <a:extLst>
              <a:ext uri="{FF2B5EF4-FFF2-40B4-BE49-F238E27FC236}">
                <a16:creationId xmlns:a16="http://schemas.microsoft.com/office/drawing/2014/main" id="{FB09AD94-A1A2-388F-E4EA-05418C3077D7}"/>
              </a:ext>
            </a:extLst>
          </p:cNvPr>
          <p:cNvSpPr txBox="1"/>
          <p:nvPr/>
        </p:nvSpPr>
        <p:spPr>
          <a:xfrm>
            <a:off x="9959840" y="3942284"/>
            <a:ext cx="1622560" cy="461665"/>
          </a:xfrm>
          <a:prstGeom prst="rect">
            <a:avLst/>
          </a:prstGeom>
          <a:noFill/>
        </p:spPr>
        <p:txBody>
          <a:bodyPr wrap="none" rtlCol="0">
            <a:spAutoFit/>
          </a:bodyPr>
          <a:lstStyle/>
          <a:p>
            <a:r>
              <a:rPr kumimoji="1" lang="en-US" altLang="ja-JP" dirty="0">
                <a:solidFill>
                  <a:schemeClr val="tx1"/>
                </a:solidFill>
              </a:rPr>
              <a:t>Kobe-HND</a:t>
            </a:r>
            <a:endParaRPr kumimoji="1" lang="ja-JP" altLang="en-US">
              <a:solidFill>
                <a:schemeClr val="tx1"/>
              </a:solidFill>
            </a:endParaRPr>
          </a:p>
        </p:txBody>
      </p:sp>
      <p:sp>
        <p:nvSpPr>
          <p:cNvPr id="3" name="フッター プレースホルダー 2">
            <a:extLst>
              <a:ext uri="{FF2B5EF4-FFF2-40B4-BE49-F238E27FC236}">
                <a16:creationId xmlns:a16="http://schemas.microsoft.com/office/drawing/2014/main" id="{8DD2A4AE-7228-D9A5-A453-A6EF3C737AE6}"/>
              </a:ext>
            </a:extLst>
          </p:cNvPr>
          <p:cNvSpPr>
            <a:spLocks noGrp="1"/>
          </p:cNvSpPr>
          <p:nvPr>
            <p:ph type="ftr" idx="11"/>
          </p:nvPr>
        </p:nvSpPr>
        <p:spPr/>
        <p:txBody>
          <a:bodyPr/>
          <a:lstStyle/>
          <a:p>
            <a:r>
              <a:rPr lang="en-GB"/>
              <a:t>Hiroshi Mano (Koden TI)</a:t>
            </a:r>
            <a:endParaRPr lang="en-GB" dirty="0"/>
          </a:p>
        </p:txBody>
      </p:sp>
    </p:spTree>
    <p:extLst>
      <p:ext uri="{BB962C8B-B14F-4D97-AF65-F5344CB8AC3E}">
        <p14:creationId xmlns:p14="http://schemas.microsoft.com/office/powerpoint/2010/main" val="3465270940"/>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70DA11-B4D5-461E-8E80-67BE7DF9C05D}">
  <ds:schemaRefs>
    <ds:schemaRef ds:uri="http://schemas.microsoft.com/sharepoint/v3/contenttype/forms"/>
  </ds:schemaRefs>
</ds:datastoreItem>
</file>

<file path=customXml/itemProps2.xml><?xml version="1.0" encoding="utf-8"?>
<ds:datastoreItem xmlns:ds="http://schemas.openxmlformats.org/officeDocument/2006/customXml" ds:itemID="{E69D784B-096F-4BC0-B00F-03A4BD4D812F}">
  <ds:schemaRefs>
    <ds:schemaRef ds:uri="http://www.w3.org/XML/1998/namespace"/>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purl.org/dc/terms/"/>
    <ds:schemaRef ds:uri="ba37140e-f4c5-4a6c-a9b4-20a691ce6c8a"/>
    <ds:schemaRef ds:uri="cc9c437c-ae0c-4066-8d90-a0f7de786127"/>
    <ds:schemaRef ds:uri="http://schemas.microsoft.com/office/2006/metadata/properties"/>
  </ds:schemaRefs>
</ds:datastoreItem>
</file>

<file path=customXml/itemProps3.xml><?xml version="1.0" encoding="utf-8"?>
<ds:datastoreItem xmlns:ds="http://schemas.openxmlformats.org/officeDocument/2006/customXml" ds:itemID="{61465D61-7696-4E9E-91CD-487A8EB6C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97248</TotalTime>
  <Words>1677</Words>
  <Application>Microsoft Macintosh PowerPoint</Application>
  <PresentationFormat>ワイド画面</PresentationFormat>
  <Paragraphs>270</Paragraphs>
  <Slides>18</Slides>
  <Notes>6</Notes>
  <HiddenSlides>0</HiddenSlides>
  <MMClips>0</MMClips>
  <ScaleCrop>false</ScaleCrop>
  <HeadingPairs>
    <vt:vector size="8" baseType="variant">
      <vt:variant>
        <vt:lpstr>使用されているフォント</vt:lpstr>
      </vt:variant>
      <vt:variant>
        <vt:i4>3</vt:i4>
      </vt:variant>
      <vt:variant>
        <vt:lpstr>テーマ</vt:lpstr>
      </vt:variant>
      <vt:variant>
        <vt:i4>1</vt:i4>
      </vt:variant>
      <vt:variant>
        <vt:lpstr>埋め込まれた OLE サーバー</vt:lpstr>
      </vt:variant>
      <vt:variant>
        <vt:i4>2</vt:i4>
      </vt:variant>
      <vt:variant>
        <vt:lpstr>スライド タイトル</vt:lpstr>
      </vt:variant>
      <vt:variant>
        <vt:i4>18</vt:i4>
      </vt:variant>
    </vt:vector>
  </HeadingPairs>
  <TitlesOfParts>
    <vt:vector size="24" baseType="lpstr">
      <vt:lpstr>Arial</vt:lpstr>
      <vt:lpstr>Helvetica Neue</vt:lpstr>
      <vt:lpstr>Times New Roman</vt:lpstr>
      <vt:lpstr>Office Theme</vt:lpstr>
      <vt:lpstr>Document</vt:lpstr>
      <vt:lpstr>シート</vt:lpstr>
      <vt:lpstr>Kobe Interim Summary</vt:lpstr>
      <vt:lpstr>Abstract</vt:lpstr>
      <vt:lpstr>Portpia Ms. Masako Kido, m_kido@portopia.co.jp</vt:lpstr>
      <vt:lpstr>Ariston  Mr. Atsushi Takanashi ryoin.m.kobe@aristonhotels.co.jp</vt:lpstr>
      <vt:lpstr>Pearl City Mr.Kensaku Ochi, ochi.k@hmihotelgroup.com</vt:lpstr>
      <vt:lpstr>Reservation Page </vt:lpstr>
      <vt:lpstr>The contract with KCVC(Kobe Convention Center).</vt:lpstr>
      <vt:lpstr>How to get to Kobe https://kobe-cc.jp/en/visitors/access/ </vt:lpstr>
      <vt:lpstr>Flight to Kobe from Tokyo HND</vt:lpstr>
      <vt:lpstr>Shinkansen Bullettrain </vt:lpstr>
      <vt:lpstr>Social at Kobe cruiser</vt:lpstr>
      <vt:lpstr>PowerPoint プレゼンテーション</vt:lpstr>
      <vt:lpstr>Lunch Mon-Wed @ Portpia Hotel</vt:lpstr>
      <vt:lpstr>Bento Box on Thursday </vt:lpstr>
      <vt:lpstr>Payment Scheme</vt:lpstr>
      <vt:lpstr>Estimation cost (only for inside Japan)</vt:lpstr>
      <vt:lpstr>Outreach workshop</vt:lpstr>
      <vt:lpstr>Quantity </vt:lpstr>
    </vt:vector>
  </TitlesOfParts>
  <Manager/>
  <Company>Koden TI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January 802 Wireless Interim - Kobe Japan</dc:title>
  <dc:subject>Interim Proposal</dc:subject>
  <dc:creator>Hiroshi Mano</dc:creator>
  <cp:keywords>January 2025</cp:keywords>
  <dc:description>Hioshi Mano, (Koden TI)</dc:description>
  <cp:lastModifiedBy>真野浩</cp:lastModifiedBy>
  <cp:revision>110</cp:revision>
  <cp:lastPrinted>1601-01-01T00:00:00Z</cp:lastPrinted>
  <dcterms:created xsi:type="dcterms:W3CDTF">2019-08-01T19:20:26Z</dcterms:created>
  <dcterms:modified xsi:type="dcterms:W3CDTF">2025-01-04T10:21:56Z</dcterms:modified>
  <cp:category>Interim Proposal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