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2" r:id="rId1"/>
  </p:sldMasterIdLst>
  <p:notesMasterIdLst>
    <p:notesMasterId r:id="rId6"/>
  </p:notesMasterIdLst>
  <p:handoutMasterIdLst>
    <p:handoutMasterId r:id="rId7"/>
  </p:handoutMasterIdLst>
  <p:sldIdLst>
    <p:sldId id="624" r:id="rId2"/>
    <p:sldId id="619" r:id="rId3"/>
    <p:sldId id="621" r:id="rId4"/>
    <p:sldId id="627" r:id="rId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p15:clr>
            <a:srgbClr val="A4A3A4"/>
          </p15:clr>
        </p15:guide>
        <p15:guide id="2" pos="2928">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05" autoAdjust="0"/>
    <p:restoredTop sz="95437" autoAdjust="0"/>
  </p:normalViewPr>
  <p:slideViewPr>
    <p:cSldViewPr>
      <p:cViewPr varScale="1">
        <p:scale>
          <a:sx n="79" d="100"/>
          <a:sy n="79" d="100"/>
        </p:scale>
        <p:origin x="1258" y="77"/>
      </p:cViewPr>
      <p:guideLst>
        <p:guide orient="horz" pos="1152"/>
        <p:guide pos="2928"/>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r>
              <a:rPr lang="en-US"/>
              <a:t>July 2024</a:t>
            </a:r>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182688" y="701675"/>
            <a:ext cx="46466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r>
              <a:rPr lang="en-US"/>
              <a:t>July 2024</a:t>
            </a:r>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July 2024</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1122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Footer Placeholder 3"/>
          <p:cNvSpPr>
            <a:spLocks noGrp="1"/>
          </p:cNvSpPr>
          <p:nvPr>
            <p:ph type="ftr" sz="quarter" idx="10"/>
          </p:nvPr>
        </p:nvSpPr>
        <p:spPr/>
        <p:txBody>
          <a:bodyPr/>
          <a:lstStyle/>
          <a:p>
            <a:pPr>
              <a:defRPr/>
            </a:pPr>
            <a:r>
              <a:rPr lang="en-US"/>
              <a:t>July 2024</a:t>
            </a:r>
          </a:p>
        </p:txBody>
      </p:sp>
      <p:sp>
        <p:nvSpPr>
          <p:cNvPr id="5" name="Slide Number Placeholder 4"/>
          <p:cNvSpPr>
            <a:spLocks noGrp="1"/>
          </p:cNvSpPr>
          <p:nvPr>
            <p:ph type="sldNum" sz="quarter" idx="11"/>
          </p:nvPr>
        </p:nvSpPr>
        <p:spPr/>
        <p:txBody>
          <a:bodyPr/>
          <a:lstStyle/>
          <a:p>
            <a:pPr>
              <a:defRPr/>
            </a:pPr>
            <a:fld id="{3F4789A0-AAA0-4A8A-9A40-13BCD6237604}" type="slidenum">
              <a:rPr lang="en-US" smtClean="0"/>
              <a:pPr>
                <a:defRPr/>
              </a:pPr>
              <a:t>2</a:t>
            </a:fld>
            <a:endParaRPr lang="en-US"/>
          </a:p>
        </p:txBody>
      </p:sp>
    </p:spTree>
    <p:extLst>
      <p:ext uri="{BB962C8B-B14F-4D97-AF65-F5344CB8AC3E}">
        <p14:creationId xmlns:p14="http://schemas.microsoft.com/office/powerpoint/2010/main" val="1000023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pPr>
              <a:defRPr/>
            </a:pPr>
            <a:r>
              <a:rPr lang="en-US"/>
              <a:t>July 2024</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1E021F72-5A2D-4EBF-9D13-D35A5BD6752C}" type="slidenum">
              <a:rPr lang="en-US" smtClean="0"/>
              <a:pPr>
                <a:defRPr/>
              </a:pPr>
              <a:t>‹#›</a:t>
            </a:fld>
            <a:endParaRPr lang="en-US"/>
          </a:p>
        </p:txBody>
      </p:sp>
    </p:spTree>
    <p:extLst>
      <p:ext uri="{BB962C8B-B14F-4D97-AF65-F5344CB8AC3E}">
        <p14:creationId xmlns:p14="http://schemas.microsoft.com/office/powerpoint/2010/main" val="547885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r>
              <a:rPr lang="en-US"/>
              <a:t>July 2024</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E21FD272-7419-4152-A918-3B2CE6CB50B0}" type="slidenum">
              <a:rPr lang="en-US" smtClean="0"/>
              <a:pPr>
                <a:defRPr/>
              </a:pPr>
              <a:t>‹#›</a:t>
            </a:fld>
            <a:endParaRPr lang="en-US"/>
          </a:p>
        </p:txBody>
      </p:sp>
    </p:spTree>
    <p:extLst>
      <p:ext uri="{BB962C8B-B14F-4D97-AF65-F5344CB8AC3E}">
        <p14:creationId xmlns:p14="http://schemas.microsoft.com/office/powerpoint/2010/main" val="3576708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r>
              <a:rPr lang="en-US"/>
              <a:t>July 2024</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68916C83-32D5-4183-8BB8-F71204289A3C}" type="slidenum">
              <a:rPr lang="en-US" smtClean="0"/>
              <a:pPr>
                <a:defRPr/>
              </a:pPr>
              <a:t>‹#›</a:t>
            </a:fld>
            <a:endParaRPr lang="en-US"/>
          </a:p>
        </p:txBody>
      </p:sp>
    </p:spTree>
    <p:extLst>
      <p:ext uri="{BB962C8B-B14F-4D97-AF65-F5344CB8AC3E}">
        <p14:creationId xmlns:p14="http://schemas.microsoft.com/office/powerpoint/2010/main" val="3447807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r>
              <a:rPr lang="en-US"/>
              <a:t>July 2024</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C8910AE4-85DC-4894-8AA6-C2187499416B}" type="slidenum">
              <a:rPr lang="en-US" smtClean="0"/>
              <a:pPr>
                <a:defRPr/>
              </a:pPr>
              <a:t>‹#›</a:t>
            </a:fld>
            <a:endParaRPr lang="en-US"/>
          </a:p>
        </p:txBody>
      </p:sp>
    </p:spTree>
    <p:extLst>
      <p:ext uri="{BB962C8B-B14F-4D97-AF65-F5344CB8AC3E}">
        <p14:creationId xmlns:p14="http://schemas.microsoft.com/office/powerpoint/2010/main" val="381030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r>
              <a:rPr lang="en-US"/>
              <a:t>July 2024</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35FAFA7F-DAC6-4AD4-9B8D-4F97BD8402E5}" type="slidenum">
              <a:rPr lang="en-US" smtClean="0"/>
              <a:pPr>
                <a:defRPr/>
              </a:pPr>
              <a:t>‹#›</a:t>
            </a:fld>
            <a:endParaRPr lang="en-US"/>
          </a:p>
        </p:txBody>
      </p:sp>
    </p:spTree>
    <p:extLst>
      <p:ext uri="{BB962C8B-B14F-4D97-AF65-F5344CB8AC3E}">
        <p14:creationId xmlns:p14="http://schemas.microsoft.com/office/powerpoint/2010/main" val="3618009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pPr>
              <a:defRPr/>
            </a:pPr>
            <a:r>
              <a:rPr lang="en-US"/>
              <a:t>July 2024</a:t>
            </a:r>
          </a:p>
        </p:txBody>
      </p:sp>
      <p:sp>
        <p:nvSpPr>
          <p:cNvPr id="6" name="Footer Placeholder 5"/>
          <p:cNvSpPr>
            <a:spLocks noGrp="1"/>
          </p:cNvSpPr>
          <p:nvPr>
            <p:ph type="ftr" sz="quarter" idx="11"/>
          </p:nvPr>
        </p:nvSpPr>
        <p:spPr/>
        <p:txBody>
          <a:bodyPr/>
          <a:lstStyle/>
          <a:p>
            <a:pPr>
              <a:defRPr/>
            </a:pPr>
            <a:r>
              <a:rPr lang="en-US"/>
              <a:t>D. Stanley, HP Enterprise</a:t>
            </a:r>
          </a:p>
        </p:txBody>
      </p:sp>
      <p:sp>
        <p:nvSpPr>
          <p:cNvPr id="7" name="Slide Number Placeholder 6"/>
          <p:cNvSpPr>
            <a:spLocks noGrp="1"/>
          </p:cNvSpPr>
          <p:nvPr>
            <p:ph type="sldNum" sz="quarter" idx="12"/>
          </p:nvPr>
        </p:nvSpPr>
        <p:spPr/>
        <p:txBody>
          <a:bodyPr/>
          <a:lstStyle/>
          <a:p>
            <a:pPr>
              <a:defRPr/>
            </a:pPr>
            <a:fld id="{0F756E78-B411-4A49-8A56-75D9C3D57CC9}" type="slidenum">
              <a:rPr lang="en-US" smtClean="0"/>
              <a:pPr>
                <a:defRPr/>
              </a:pPr>
              <a:t>‹#›</a:t>
            </a:fld>
            <a:endParaRPr lang="en-US"/>
          </a:p>
        </p:txBody>
      </p:sp>
    </p:spTree>
    <p:extLst>
      <p:ext uri="{BB962C8B-B14F-4D97-AF65-F5344CB8AC3E}">
        <p14:creationId xmlns:p14="http://schemas.microsoft.com/office/powerpoint/2010/main" val="109026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pPr>
              <a:defRPr/>
            </a:pPr>
            <a:r>
              <a:rPr lang="en-US"/>
              <a:t>July 2024</a:t>
            </a:r>
          </a:p>
        </p:txBody>
      </p:sp>
      <p:sp>
        <p:nvSpPr>
          <p:cNvPr id="8" name="Footer Placeholder 7"/>
          <p:cNvSpPr>
            <a:spLocks noGrp="1"/>
          </p:cNvSpPr>
          <p:nvPr>
            <p:ph type="ftr" sz="quarter" idx="11"/>
          </p:nvPr>
        </p:nvSpPr>
        <p:spPr/>
        <p:txBody>
          <a:bodyPr/>
          <a:lstStyle/>
          <a:p>
            <a:pPr>
              <a:defRPr/>
            </a:pPr>
            <a:r>
              <a:rPr lang="en-US"/>
              <a:t>D. Stanley, HP Enterprise</a:t>
            </a:r>
          </a:p>
        </p:txBody>
      </p:sp>
      <p:sp>
        <p:nvSpPr>
          <p:cNvPr id="9" name="Slide Number Placeholder 8"/>
          <p:cNvSpPr>
            <a:spLocks noGrp="1"/>
          </p:cNvSpPr>
          <p:nvPr>
            <p:ph type="sldNum" sz="quarter" idx="12"/>
          </p:nvPr>
        </p:nvSpPr>
        <p:spPr/>
        <p:txBody>
          <a:bodyPr/>
          <a:lstStyle/>
          <a:p>
            <a:pPr>
              <a:defRPr/>
            </a:pPr>
            <a:fld id="{C38CEB37-5104-4A8D-B584-F10BB83859B7}" type="slidenum">
              <a:rPr lang="en-US" smtClean="0"/>
              <a:pPr>
                <a:defRPr/>
              </a:pPr>
              <a:t>‹#›</a:t>
            </a:fld>
            <a:endParaRPr lang="en-US"/>
          </a:p>
        </p:txBody>
      </p:sp>
    </p:spTree>
    <p:extLst>
      <p:ext uri="{BB962C8B-B14F-4D97-AF65-F5344CB8AC3E}">
        <p14:creationId xmlns:p14="http://schemas.microsoft.com/office/powerpoint/2010/main" val="377292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pPr>
              <a:defRPr/>
            </a:pPr>
            <a:r>
              <a:rPr lang="en-US"/>
              <a:t>July 2024</a:t>
            </a:r>
          </a:p>
        </p:txBody>
      </p:sp>
      <p:sp>
        <p:nvSpPr>
          <p:cNvPr id="4" name="Footer Placeholder 3"/>
          <p:cNvSpPr>
            <a:spLocks noGrp="1"/>
          </p:cNvSpPr>
          <p:nvPr>
            <p:ph type="ftr" sz="quarter" idx="11"/>
          </p:nvPr>
        </p:nvSpPr>
        <p:spPr/>
        <p:txBody>
          <a:bodyPr/>
          <a:lstStyle/>
          <a:p>
            <a:pPr>
              <a:defRPr/>
            </a:pPr>
            <a:r>
              <a:rPr lang="en-US"/>
              <a:t>D. Stanley, HP Enterprise</a:t>
            </a:r>
          </a:p>
        </p:txBody>
      </p:sp>
      <p:sp>
        <p:nvSpPr>
          <p:cNvPr id="5" name="Slide Number Placeholder 4"/>
          <p:cNvSpPr>
            <a:spLocks noGrp="1"/>
          </p:cNvSpPr>
          <p:nvPr>
            <p:ph type="sldNum" sz="quarter" idx="12"/>
          </p:nvPr>
        </p:nvSpPr>
        <p:spPr/>
        <p:txBody>
          <a:bodyPr/>
          <a:lstStyle/>
          <a:p>
            <a:pPr>
              <a:defRPr/>
            </a:pPr>
            <a:fld id="{567EF0D1-CDA8-4A2C-97F1-BCCEC62488BC}" type="slidenum">
              <a:rPr lang="en-US" smtClean="0"/>
              <a:pPr>
                <a:defRPr/>
              </a:pPr>
              <a:t>‹#›</a:t>
            </a:fld>
            <a:endParaRPr lang="en-US"/>
          </a:p>
        </p:txBody>
      </p:sp>
    </p:spTree>
    <p:extLst>
      <p:ext uri="{BB962C8B-B14F-4D97-AF65-F5344CB8AC3E}">
        <p14:creationId xmlns:p14="http://schemas.microsoft.com/office/powerpoint/2010/main" val="1755343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July 2024</a:t>
            </a:r>
          </a:p>
        </p:txBody>
      </p:sp>
      <p:sp>
        <p:nvSpPr>
          <p:cNvPr id="3" name="Footer Placeholder 2"/>
          <p:cNvSpPr>
            <a:spLocks noGrp="1"/>
          </p:cNvSpPr>
          <p:nvPr>
            <p:ph type="ftr" sz="quarter" idx="11"/>
          </p:nvPr>
        </p:nvSpPr>
        <p:spPr/>
        <p:txBody>
          <a:bodyPr/>
          <a:lstStyle/>
          <a:p>
            <a:pPr>
              <a:defRPr/>
            </a:pPr>
            <a:r>
              <a:rPr lang="en-US"/>
              <a:t>D. Stanley, HP Enterprise</a:t>
            </a:r>
          </a:p>
        </p:txBody>
      </p:sp>
      <p:sp>
        <p:nvSpPr>
          <p:cNvPr id="4" name="Slide Number Placeholder 3"/>
          <p:cNvSpPr>
            <a:spLocks noGrp="1"/>
          </p:cNvSpPr>
          <p:nvPr>
            <p:ph type="sldNum" sz="quarter" idx="12"/>
          </p:nvPr>
        </p:nvSpPr>
        <p:spPr/>
        <p:txBody>
          <a:bodyPr/>
          <a:lstStyle/>
          <a:p>
            <a:pPr>
              <a:defRPr/>
            </a:pPr>
            <a:fld id="{55F5AC62-79C9-439A-9F92-7BF53B4E81EC}" type="slidenum">
              <a:rPr lang="en-US" smtClean="0"/>
              <a:pPr>
                <a:defRPr/>
              </a:pPr>
              <a:t>‹#›</a:t>
            </a:fld>
            <a:endParaRPr lang="en-US"/>
          </a:p>
        </p:txBody>
      </p:sp>
    </p:spTree>
    <p:extLst>
      <p:ext uri="{BB962C8B-B14F-4D97-AF65-F5344CB8AC3E}">
        <p14:creationId xmlns:p14="http://schemas.microsoft.com/office/powerpoint/2010/main" val="629498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t>July 2024</a:t>
            </a:r>
          </a:p>
        </p:txBody>
      </p:sp>
      <p:sp>
        <p:nvSpPr>
          <p:cNvPr id="6" name="Footer Placeholder 5"/>
          <p:cNvSpPr>
            <a:spLocks noGrp="1"/>
          </p:cNvSpPr>
          <p:nvPr>
            <p:ph type="ftr" sz="quarter" idx="11"/>
          </p:nvPr>
        </p:nvSpPr>
        <p:spPr/>
        <p:txBody>
          <a:bodyPr/>
          <a:lstStyle/>
          <a:p>
            <a:pPr>
              <a:defRPr/>
            </a:pPr>
            <a:r>
              <a:rPr lang="en-US"/>
              <a:t>D. Stanley, HP Enterprise</a:t>
            </a:r>
          </a:p>
        </p:txBody>
      </p:sp>
      <p:sp>
        <p:nvSpPr>
          <p:cNvPr id="7" name="Slide Number Placeholder 6"/>
          <p:cNvSpPr>
            <a:spLocks noGrp="1"/>
          </p:cNvSpPr>
          <p:nvPr>
            <p:ph type="sldNum" sz="quarter" idx="12"/>
          </p:nvPr>
        </p:nvSpPr>
        <p:spPr/>
        <p:txBody>
          <a:bodyPr/>
          <a:lstStyle/>
          <a:p>
            <a:pPr>
              <a:defRPr/>
            </a:pPr>
            <a:fld id="{43102C4A-262E-4FC3-8014-622FD9074A70}" type="slidenum">
              <a:rPr lang="en-US" smtClean="0"/>
              <a:pPr>
                <a:defRPr/>
              </a:pPr>
              <a:t>‹#›</a:t>
            </a:fld>
            <a:endParaRPr lang="en-US"/>
          </a:p>
        </p:txBody>
      </p:sp>
    </p:spTree>
    <p:extLst>
      <p:ext uri="{BB962C8B-B14F-4D97-AF65-F5344CB8AC3E}">
        <p14:creationId xmlns:p14="http://schemas.microsoft.com/office/powerpoint/2010/main" val="1657724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t>July 2024</a:t>
            </a:r>
          </a:p>
        </p:txBody>
      </p:sp>
      <p:sp>
        <p:nvSpPr>
          <p:cNvPr id="6" name="Footer Placeholder 5"/>
          <p:cNvSpPr>
            <a:spLocks noGrp="1"/>
          </p:cNvSpPr>
          <p:nvPr>
            <p:ph type="ftr" sz="quarter" idx="11"/>
          </p:nvPr>
        </p:nvSpPr>
        <p:spPr/>
        <p:txBody>
          <a:bodyPr/>
          <a:lstStyle/>
          <a:p>
            <a:pPr>
              <a:defRPr/>
            </a:pPr>
            <a:r>
              <a:rPr lang="en-US"/>
              <a:t>D. Stanley, HP Enterprise</a:t>
            </a:r>
          </a:p>
        </p:txBody>
      </p:sp>
      <p:sp>
        <p:nvSpPr>
          <p:cNvPr id="7" name="Slide Number Placeholder 6"/>
          <p:cNvSpPr>
            <a:spLocks noGrp="1"/>
          </p:cNvSpPr>
          <p:nvPr>
            <p:ph type="sldNum" sz="quarter" idx="12"/>
          </p:nvPr>
        </p:nvSpPr>
        <p:spPr/>
        <p:txBody>
          <a:bodyPr/>
          <a:lstStyle/>
          <a:p>
            <a:pPr>
              <a:defRPr/>
            </a:pPr>
            <a:fld id="{6FCBBC5D-32F8-4359-BF9B-38DBA3AD3F01}" type="slidenum">
              <a:rPr lang="en-US" smtClean="0"/>
              <a:pPr>
                <a:defRPr/>
              </a:pPr>
              <a:t>‹#›</a:t>
            </a:fld>
            <a:endParaRPr lang="en-US"/>
          </a:p>
        </p:txBody>
      </p:sp>
    </p:spTree>
    <p:extLst>
      <p:ext uri="{BB962C8B-B14F-4D97-AF65-F5344CB8AC3E}">
        <p14:creationId xmlns:p14="http://schemas.microsoft.com/office/powerpoint/2010/main" val="1914987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r>
              <a:rPr lang="en-US"/>
              <a:t>July 2024</a:t>
            </a: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r>
              <a:rPr lang="en-US"/>
              <a:t>D. Stanley, HP Enterprise</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9D398DEB-576E-470D-A31C-B5D1605DDD33}" type="slidenum">
              <a:rPr lang="en-US" smtClean="0"/>
              <a:pPr>
                <a:defRPr/>
              </a:pPr>
              <a:t>‹#›</a:t>
            </a:fld>
            <a:endParaRPr lang="en-US"/>
          </a:p>
        </p:txBody>
      </p:sp>
    </p:spTree>
    <p:extLst>
      <p:ext uri="{BB962C8B-B14F-4D97-AF65-F5344CB8AC3E}">
        <p14:creationId xmlns:p14="http://schemas.microsoft.com/office/powerpoint/2010/main" val="3309089224"/>
      </p:ext>
    </p:extLst>
  </p:cSld>
  <p:clrMap bg1="lt1" tx1="dk1" bg2="lt2" tx2="dk2" accent1="accent1" accent2="accent2" accent3="accent3" accent4="accent4" accent5="accent5" accent6="accent6" hlink="hlink" folHlink="folHlink"/>
  <p:sldLayoutIdLst>
    <p:sldLayoutId id="2147483923" r:id="rId1"/>
    <p:sldLayoutId id="2147483924" r:id="rId2"/>
    <p:sldLayoutId id="2147483925" r:id="rId3"/>
    <p:sldLayoutId id="2147483926" r:id="rId4"/>
    <p:sldLayoutId id="2147483927" r:id="rId5"/>
    <p:sldLayoutId id="2147483928" r:id="rId6"/>
    <p:sldLayoutId id="2147483929" r:id="rId7"/>
    <p:sldLayoutId id="2147483930" r:id="rId8"/>
    <p:sldLayoutId id="2147483931" r:id="rId9"/>
    <p:sldLayoutId id="2147483932" r:id="rId10"/>
    <p:sldLayoutId id="2147483933"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ec/dcn/20/ec-20-0187-05-WCSG-wc-sc-operations-manual.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64329" y="873318"/>
            <a:ext cx="7772400" cy="1102519"/>
          </a:xfrm>
          <a:ln/>
        </p:spPr>
        <p:txBody>
          <a:bodyPr>
            <a:norm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sz="3600" dirty="0"/>
              <a:t>2024 Annual Review: WCSC</a:t>
            </a:r>
            <a:endParaRPr lang="en-GB" sz="3600" dirty="0"/>
          </a:p>
        </p:txBody>
      </p:sp>
      <p:sp>
        <p:nvSpPr>
          <p:cNvPr id="3074" name="Rectangle 2"/>
          <p:cNvSpPr>
            <a:spLocks noGrp="1" noChangeArrowheads="1"/>
          </p:cNvSpPr>
          <p:nvPr>
            <p:ph type="subTitle" idx="1"/>
          </p:nvPr>
        </p:nvSpPr>
        <p:spPr>
          <a:xfrm>
            <a:off x="1371600" y="1955006"/>
            <a:ext cx="6400800" cy="357188"/>
          </a:xfrm>
          <a:ln/>
        </p:spPr>
        <p:txBody>
          <a:bodyPr/>
          <a:lstStyle/>
          <a:p>
            <a:pP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 2024-07-15</a:t>
            </a:r>
          </a:p>
        </p:txBody>
      </p:sp>
      <p:sp>
        <p:nvSpPr>
          <p:cNvPr id="6" name="Date Placeholder 3"/>
          <p:cNvSpPr>
            <a:spLocks noGrp="1"/>
          </p:cNvSpPr>
          <p:nvPr>
            <p:ph type="dt" idx="10"/>
          </p:nvPr>
        </p:nvSpPr>
        <p:spPr/>
        <p:txBody>
          <a:bodyPr/>
          <a:lstStyle/>
          <a:p>
            <a:r>
              <a:rPr lang="en-US"/>
              <a:t>July 2024</a:t>
            </a:r>
            <a:endParaRPr lang="en-GB" dirty="0"/>
          </a:p>
        </p:txBody>
      </p:sp>
      <p:sp>
        <p:nvSpPr>
          <p:cNvPr id="7" name="Footer Placeholder 4"/>
          <p:cNvSpPr>
            <a:spLocks noGrp="1"/>
          </p:cNvSpPr>
          <p:nvPr>
            <p:ph type="ftr" idx="11"/>
          </p:nvPr>
        </p:nvSpPr>
        <p:spPr/>
        <p:txBody>
          <a:bodyPr/>
          <a:lstStyle/>
          <a:p>
            <a:r>
              <a:rPr lang="en-GB"/>
              <a:t>D. Stanley,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39981835"/>
              </p:ext>
            </p:extLst>
          </p:nvPr>
        </p:nvGraphicFramePr>
        <p:xfrm>
          <a:off x="754063" y="2673350"/>
          <a:ext cx="7586662" cy="1998663"/>
        </p:xfrm>
        <a:graphic>
          <a:graphicData uri="http://schemas.openxmlformats.org/presentationml/2006/ole">
            <mc:AlternateContent xmlns:mc="http://schemas.openxmlformats.org/markup-compatibility/2006">
              <mc:Choice xmlns:v="urn:schemas-microsoft-com:vml" Requires="v">
                <p:oleObj name="Document" r:id="rId3" imgW="10489272" imgH="2758361" progId="Word.Document.8">
                  <p:embed/>
                </p:oleObj>
              </mc:Choice>
              <mc:Fallback>
                <p:oleObj name="Document" r:id="rId3" imgW="10489272" imgH="2758361" progId="Word.Document.8">
                  <p:embed/>
                  <p:pic>
                    <p:nvPicPr>
                      <p:cNvPr id="0" name=""/>
                      <p:cNvPicPr>
                        <a:picLocks noChangeAspect="1" noChangeArrowheads="1"/>
                      </p:cNvPicPr>
                      <p:nvPr/>
                    </p:nvPicPr>
                    <p:blipFill>
                      <a:blip r:embed="rId4"/>
                      <a:srcRect/>
                      <a:stretch>
                        <a:fillRect/>
                      </a:stretch>
                    </p:blipFill>
                    <p:spPr bwMode="auto">
                      <a:xfrm>
                        <a:off x="754063" y="2673350"/>
                        <a:ext cx="7586662" cy="1998663"/>
                      </a:xfrm>
                      <a:prstGeom prst="rect">
                        <a:avLst/>
                      </a:prstGeom>
                      <a:noFill/>
                    </p:spPr>
                  </p:pic>
                </p:oleObj>
              </mc:Fallback>
            </mc:AlternateContent>
          </a:graphicData>
        </a:graphic>
      </p:graphicFrame>
      <p:sp>
        <p:nvSpPr>
          <p:cNvPr id="3076" name="Rectangle 4"/>
          <p:cNvSpPr>
            <a:spLocks noChangeArrowheads="1"/>
          </p:cNvSpPr>
          <p:nvPr/>
        </p:nvSpPr>
        <p:spPr bwMode="auto">
          <a:xfrm>
            <a:off x="745331" y="2336993"/>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dirty="0">
                <a:solidFill>
                  <a:srgbClr val="000000"/>
                </a:solidFill>
              </a:rPr>
              <a:t>Authors:</a:t>
            </a:r>
          </a:p>
        </p:txBody>
      </p:sp>
    </p:spTree>
    <p:extLst>
      <p:ext uri="{BB962C8B-B14F-4D97-AF65-F5344CB8AC3E}">
        <p14:creationId xmlns:p14="http://schemas.microsoft.com/office/powerpoint/2010/main" val="30661988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normAutofit fontScale="90000"/>
          </a:bodyPr>
          <a:lstStyle/>
          <a:p>
            <a:pPr eaLnBrk="1" hangingPunct="1"/>
            <a:br>
              <a:rPr lang="en-US" sz="3600" dirty="0"/>
            </a:br>
            <a:r>
              <a:rPr lang="en-US" sz="3600" dirty="0"/>
              <a:t>Abstract</a:t>
            </a:r>
            <a:br>
              <a:rPr lang="en-US" dirty="0"/>
            </a:br>
            <a:endParaRPr lang="en-US" dirty="0"/>
          </a:p>
        </p:txBody>
      </p:sp>
      <p:sp>
        <p:nvSpPr>
          <p:cNvPr id="12292" name="Rectangle 3"/>
          <p:cNvSpPr>
            <a:spLocks noGrp="1" noChangeArrowheads="1"/>
          </p:cNvSpPr>
          <p:nvPr>
            <p:ph idx="1"/>
          </p:nvPr>
        </p:nvSpPr>
        <p:spPr>
          <a:xfrm>
            <a:off x="381000" y="2057400"/>
            <a:ext cx="8534400" cy="2286000"/>
          </a:xfrm>
        </p:spPr>
        <p:txBody>
          <a:bodyPr>
            <a:normAutofit/>
          </a:bodyPr>
          <a:lstStyle/>
          <a:p>
            <a:pPr marL="0" indent="0" defTabSz="1371600" eaLnBrk="0" fontAlgn="base" hangingPunct="0">
              <a:lnSpc>
                <a:spcPct val="110000"/>
              </a:lnSpc>
              <a:spcBef>
                <a:spcPts val="0"/>
              </a:spcBef>
              <a:buNone/>
              <a:tabLst>
                <a:tab pos="2228850" algn="l"/>
                <a:tab pos="6862763" algn="l"/>
              </a:tabLst>
            </a:pPr>
            <a:r>
              <a:rPr lang="en-US" sz="2400" dirty="0">
                <a:cs typeface="Times New Roman" panose="02020603050405020304" pitchFamily="18" charset="0"/>
              </a:rPr>
              <a:t>This document contains the Wireless Chairs Standing Committee material for the 2024 annual 802 LMSC Subgroup review.</a:t>
            </a:r>
          </a:p>
          <a:p>
            <a:pPr marL="0" indent="0" defTabSz="1371600" eaLnBrk="1" hangingPunct="1">
              <a:lnSpc>
                <a:spcPct val="80000"/>
              </a:lnSpc>
              <a:buNone/>
              <a:tabLst>
                <a:tab pos="2228850" algn="l"/>
                <a:tab pos="6862763" algn="l"/>
              </a:tabLst>
            </a:pPr>
            <a:endParaRPr lang="en-US" sz="2400" dirty="0"/>
          </a:p>
          <a:p>
            <a:pPr marL="0" indent="0" defTabSz="1371600" eaLnBrk="1" hangingPunct="1">
              <a:lnSpc>
                <a:spcPct val="80000"/>
              </a:lnSpc>
              <a:buNone/>
              <a:tabLst>
                <a:tab pos="2228850" algn="l"/>
                <a:tab pos="6862763" algn="l"/>
              </a:tabLst>
            </a:pPr>
            <a:br>
              <a:rPr lang="en-US" sz="1400" dirty="0"/>
            </a:br>
            <a:endParaRPr lang="en-US" sz="1400" dirty="0"/>
          </a:p>
        </p:txBody>
      </p:sp>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2</a:t>
            </a:fld>
            <a:endParaRPr lang="en-US"/>
          </a:p>
        </p:txBody>
      </p:sp>
      <p:sp>
        <p:nvSpPr>
          <p:cNvPr id="2" name="Date Placeholder 1"/>
          <p:cNvSpPr>
            <a:spLocks noGrp="1"/>
          </p:cNvSpPr>
          <p:nvPr>
            <p:ph type="dt" sz="half" idx="10"/>
          </p:nvPr>
        </p:nvSpPr>
        <p:spPr/>
        <p:txBody>
          <a:bodyPr/>
          <a:lstStyle/>
          <a:p>
            <a:pPr>
              <a:defRPr/>
            </a:pPr>
            <a:r>
              <a:rPr lang="en-US"/>
              <a:t>July 2024</a:t>
            </a:r>
          </a:p>
        </p:txBody>
      </p:sp>
      <p:sp>
        <p:nvSpPr>
          <p:cNvPr id="3" name="Footer Placeholder 2"/>
          <p:cNvSpPr>
            <a:spLocks noGrp="1"/>
          </p:cNvSpPr>
          <p:nvPr>
            <p:ph type="ftr" sz="quarter" idx="11"/>
          </p:nvPr>
        </p:nvSpPr>
        <p:spPr/>
        <p:txBody>
          <a:bodyPr/>
          <a:lstStyle/>
          <a:p>
            <a:pPr>
              <a:defRPr/>
            </a:pPr>
            <a:r>
              <a:rPr lang="en-US"/>
              <a:t>D. Stanley, HP Enterprise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628650" y="76200"/>
            <a:ext cx="7886700" cy="1325563"/>
          </a:xfrm>
        </p:spPr>
        <p:txBody>
          <a:bodyPr/>
          <a:lstStyle/>
          <a:p>
            <a:pPr eaLnBrk="1" hangingPunct="1"/>
            <a:r>
              <a:rPr lang="en-US" sz="4000" dirty="0"/>
              <a:t>Scope, Duties, Membership</a:t>
            </a:r>
          </a:p>
        </p:txBody>
      </p:sp>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3</a:t>
            </a:fld>
            <a:endParaRPr lang="en-US"/>
          </a:p>
        </p:txBody>
      </p:sp>
      <p:sp>
        <p:nvSpPr>
          <p:cNvPr id="4" name="Rectangle 3"/>
          <p:cNvSpPr txBox="1">
            <a:spLocks noChangeArrowheads="1"/>
          </p:cNvSpPr>
          <p:nvPr/>
        </p:nvSpPr>
        <p:spPr bwMode="auto">
          <a:xfrm>
            <a:off x="304800" y="1143000"/>
            <a:ext cx="8763000" cy="541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GB" sz="2400" dirty="0"/>
              <a:t>Scope</a:t>
            </a:r>
          </a:p>
          <a:p>
            <a:pPr marL="0" marR="0" indent="0">
              <a:spcBef>
                <a:spcPts val="0"/>
              </a:spcBef>
              <a:spcAft>
                <a:spcPts val="0"/>
              </a:spcAft>
              <a:buNone/>
            </a:pPr>
            <a:r>
              <a:rPr lang="en-GB" sz="1800" dirty="0">
                <a:effectLst/>
                <a:ea typeface="Times New Roman" panose="02020603050405020304" pitchFamily="18" charset="0"/>
                <a:cs typeface="Times New Roman" panose="02020603050405020304" pitchFamily="18" charset="0"/>
              </a:rPr>
              <a:t>The WCSC manages the operation of Wireless Interim meetings and provides a venue for the joint treasury of the wireless groups to meet and solicit input from non-joint treasury groups. It also provides a forum for the leadership of the 802 Wireless Groups to discuss matters of mutual interest and formulate positions/recommendations as appropriate.</a:t>
            </a:r>
            <a:endParaRPr lang="en-US" sz="1800" dirty="0">
              <a:effectLst/>
              <a:ea typeface="Times New Roman" panose="02020603050405020304" pitchFamily="18" charset="0"/>
              <a:cs typeface="Times New Roman" panose="02020603050405020304" pitchFamily="18" charset="0"/>
            </a:endParaRPr>
          </a:p>
          <a:p>
            <a:r>
              <a:rPr lang="en-US" sz="2400" dirty="0"/>
              <a:t>Purpose</a:t>
            </a:r>
          </a:p>
          <a:p>
            <a:pPr marL="0" indent="0">
              <a:buNone/>
            </a:pPr>
            <a:r>
              <a:rPr lang="en-US" sz="1800" dirty="0">
                <a:effectLst/>
                <a:ea typeface="Times New Roman" panose="02020603050405020304" pitchFamily="18" charset="0"/>
                <a:cs typeface="Times New Roman" panose="02020603050405020304" pitchFamily="18" charset="0"/>
              </a:rPr>
              <a:t>The WCSC was established during the closing EC meeting of the July 2014 IEEE 802 Plenary Session as an activity that (according to the language in the 802 Operations Manual) is an “Other subgroup” that “Assists the Standards Committee”.  In this case, it assists by managing the operation of Wireless Interim meetings and other matters as requested by the </a:t>
            </a:r>
            <a:r>
              <a:rPr lang="en-US" sz="1800" dirty="0">
                <a:ea typeface="Times New Roman" panose="02020603050405020304" pitchFamily="18" charset="0"/>
                <a:cs typeface="Times New Roman" panose="02020603050405020304" pitchFamily="18" charset="0"/>
              </a:rPr>
              <a:t>802 LMSC</a:t>
            </a:r>
            <a:r>
              <a:rPr lang="en-US" sz="1800" dirty="0">
                <a:effectLst/>
                <a:ea typeface="Times New Roman" panose="02020603050405020304" pitchFamily="18" charset="0"/>
                <a:cs typeface="Times New Roman" panose="02020603050405020304" pitchFamily="18" charset="0"/>
              </a:rPr>
              <a:t>.</a:t>
            </a:r>
          </a:p>
          <a:p>
            <a:pPr marL="0" marR="0">
              <a:spcBef>
                <a:spcPts val="0"/>
              </a:spcBef>
              <a:spcAft>
                <a:spcPts val="0"/>
              </a:spcAft>
            </a:pPr>
            <a:r>
              <a:rPr lang="en-GB" sz="2400" dirty="0"/>
              <a:t>Membership: </a:t>
            </a:r>
          </a:p>
          <a:p>
            <a:pPr marL="0" marR="0" indent="0">
              <a:spcBef>
                <a:spcPts val="0"/>
              </a:spcBef>
              <a:spcAft>
                <a:spcPts val="0"/>
              </a:spcAft>
              <a:buNone/>
            </a:pPr>
            <a:r>
              <a:rPr lang="en-US" sz="1800" dirty="0">
                <a:effectLst/>
                <a:ea typeface="Times New Roman" panose="02020603050405020304" pitchFamily="18" charset="0"/>
                <a:cs typeface="Times New Roman" panose="02020603050405020304" pitchFamily="18" charset="0"/>
              </a:rPr>
              <a:t>The members of the WCSC are the WCSC Chair and officers, and all LMSC Working Group chairs and officers. </a:t>
            </a:r>
            <a:r>
              <a:rPr lang="en-GB" sz="1800" dirty="0">
                <a:cs typeface="Times New Roman" panose="02020603050405020304" pitchFamily="18" charset="0"/>
              </a:rPr>
              <a:t>Dorothy Stanley is the current chair.</a:t>
            </a:r>
          </a:p>
          <a:p>
            <a:pPr marL="0" marR="0" indent="0">
              <a:spcBef>
                <a:spcPts val="0"/>
              </a:spcBef>
              <a:spcAft>
                <a:spcPts val="0"/>
              </a:spcAft>
              <a:buNone/>
            </a:pPr>
            <a:endParaRPr lang="en-GB" sz="2000" dirty="0"/>
          </a:p>
          <a:p>
            <a:pPr marL="0" indent="0">
              <a:buNone/>
            </a:pPr>
            <a:br>
              <a:rPr lang="en-US" sz="2400" dirty="0"/>
            </a:br>
            <a:br>
              <a:rPr lang="en-US" sz="2400" dirty="0"/>
            </a:br>
            <a:br>
              <a:rPr lang="en-US" sz="1400" kern="0" dirty="0"/>
            </a:br>
            <a:endParaRPr lang="en-US" sz="1400" kern="0" dirty="0"/>
          </a:p>
        </p:txBody>
      </p:sp>
      <p:sp>
        <p:nvSpPr>
          <p:cNvPr id="2" name="Date Placeholder 1"/>
          <p:cNvSpPr>
            <a:spLocks noGrp="1"/>
          </p:cNvSpPr>
          <p:nvPr>
            <p:ph type="dt" sz="half" idx="10"/>
          </p:nvPr>
        </p:nvSpPr>
        <p:spPr/>
        <p:txBody>
          <a:bodyPr/>
          <a:lstStyle/>
          <a:p>
            <a:pPr>
              <a:defRPr/>
            </a:pPr>
            <a:r>
              <a:rPr lang="en-US"/>
              <a:t>July 2024</a:t>
            </a:r>
          </a:p>
        </p:txBody>
      </p:sp>
      <p:sp>
        <p:nvSpPr>
          <p:cNvPr id="3" name="Footer Placeholder 2"/>
          <p:cNvSpPr>
            <a:spLocks noGrp="1"/>
          </p:cNvSpPr>
          <p:nvPr>
            <p:ph type="ftr" sz="quarter" idx="11"/>
          </p:nvPr>
        </p:nvSpPr>
        <p:spPr/>
        <p:txBody>
          <a:bodyPr/>
          <a:lstStyle/>
          <a:p>
            <a:pPr>
              <a:defRPr/>
            </a:pPr>
            <a:r>
              <a:rPr lang="en-US"/>
              <a:t>D. Stanley, HP Enterprise</a:t>
            </a:r>
          </a:p>
        </p:txBody>
      </p:sp>
    </p:spTree>
    <p:extLst>
      <p:ext uri="{BB962C8B-B14F-4D97-AF65-F5344CB8AC3E}">
        <p14:creationId xmlns:p14="http://schemas.microsoft.com/office/powerpoint/2010/main" val="3103440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628650" y="76200"/>
            <a:ext cx="7886700" cy="1325563"/>
          </a:xfrm>
        </p:spPr>
        <p:txBody>
          <a:bodyPr/>
          <a:lstStyle/>
          <a:p>
            <a:pPr eaLnBrk="1" hangingPunct="1"/>
            <a:r>
              <a:rPr lang="en-US" sz="4000" dirty="0"/>
              <a:t>Deliverables and operations rules</a:t>
            </a:r>
          </a:p>
        </p:txBody>
      </p:sp>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4</a:t>
            </a:fld>
            <a:endParaRPr lang="en-US"/>
          </a:p>
        </p:txBody>
      </p:sp>
      <p:sp>
        <p:nvSpPr>
          <p:cNvPr id="4" name="Rectangle 3"/>
          <p:cNvSpPr txBox="1">
            <a:spLocks noChangeArrowheads="1"/>
          </p:cNvSpPr>
          <p:nvPr/>
        </p:nvSpPr>
        <p:spPr bwMode="auto">
          <a:xfrm>
            <a:off x="304800" y="1143000"/>
            <a:ext cx="87630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GB" sz="2400" dirty="0"/>
              <a:t>Deliverables</a:t>
            </a:r>
          </a:p>
          <a:p>
            <a:pPr lvl="1"/>
            <a:r>
              <a:rPr lang="en-GB" sz="2000" dirty="0"/>
              <a:t>WCSC meeting agendas, minutes, venue planning and treasury status documents</a:t>
            </a:r>
          </a:p>
          <a:p>
            <a:pPr lvl="1"/>
            <a:r>
              <a:rPr lang="en-GB" sz="2000" dirty="0"/>
              <a:t>Status report documents presented to the 802 LMSC at plenary sessions</a:t>
            </a:r>
          </a:p>
          <a:p>
            <a:r>
              <a:rPr lang="en-US" sz="2400" dirty="0"/>
              <a:t>Membership rules</a:t>
            </a:r>
          </a:p>
          <a:p>
            <a:pPr lvl="1"/>
            <a:r>
              <a:rPr lang="en-US" sz="2000" dirty="0"/>
              <a:t>See the WCSC Operations Manual, </a:t>
            </a:r>
            <a:r>
              <a:rPr lang="en-US" sz="2000" dirty="0">
                <a:hlinkClick r:id="rId2">
                  <a:extLst>
                    <a:ext uri="{A12FA001-AC4F-418D-AE19-62706E023703}">
                      <ahyp:hlinkClr xmlns:ahyp="http://schemas.microsoft.com/office/drawing/2018/hyperlinkcolor" val="tx"/>
                    </a:ext>
                  </a:extLst>
                </a:hlinkClick>
              </a:rPr>
              <a:t>https://mentor.ieee.org/802-ec/dcn/20/ec-20-0187-05-WCSG-wc-sc-operations-manual.docx</a:t>
            </a:r>
            <a:r>
              <a:rPr lang="en-US" sz="2000" dirty="0"/>
              <a:t> </a:t>
            </a:r>
          </a:p>
          <a:p>
            <a:r>
              <a:rPr lang="en-US" sz="2400" dirty="0"/>
              <a:t>Voting in the subgroup</a:t>
            </a:r>
          </a:p>
          <a:p>
            <a:pPr lvl="1"/>
            <a:r>
              <a:rPr lang="en-US" sz="2000" dirty="0"/>
              <a:t>See the WCSC Operations Manual, </a:t>
            </a:r>
            <a:r>
              <a:rPr lang="en-US" sz="2000" dirty="0">
                <a:hlinkClick r:id="rId2">
                  <a:extLst>
                    <a:ext uri="{A12FA001-AC4F-418D-AE19-62706E023703}">
                      <ahyp:hlinkClr xmlns:ahyp="http://schemas.microsoft.com/office/drawing/2018/hyperlinkcolor" val="tx"/>
                    </a:ext>
                  </a:extLst>
                </a:hlinkClick>
              </a:rPr>
              <a:t>https://mentor.ieee.org/802-ec/dcn/20/ec-20-0187-05-WCSG-wc-sc-operations-manual.docx</a:t>
            </a:r>
            <a:r>
              <a:rPr lang="en-US" sz="2000" dirty="0"/>
              <a:t> </a:t>
            </a:r>
          </a:p>
          <a:p>
            <a:pPr marR="0"/>
            <a:r>
              <a:rPr lang="en-GB" sz="2400" dirty="0"/>
              <a:t>Parliamentary procedures for approval to move any deliverables to the Standards Committee for action</a:t>
            </a:r>
          </a:p>
          <a:p>
            <a:pPr lvl="1"/>
            <a:r>
              <a:rPr lang="en-GB" sz="2000" dirty="0"/>
              <a:t>Approval by motion in the WCSC</a:t>
            </a:r>
          </a:p>
          <a:p>
            <a:pPr marL="400050" lvl="1">
              <a:spcBef>
                <a:spcPts val="0"/>
              </a:spcBef>
              <a:spcAft>
                <a:spcPts val="0"/>
              </a:spcAft>
            </a:pPr>
            <a:endParaRPr lang="en-GB" sz="2000" dirty="0"/>
          </a:p>
          <a:p>
            <a:pPr marL="0" marR="0" indent="0">
              <a:spcBef>
                <a:spcPts val="0"/>
              </a:spcBef>
              <a:spcAft>
                <a:spcPts val="0"/>
              </a:spcAft>
              <a:buNone/>
            </a:pPr>
            <a:endParaRPr lang="en-GB" sz="2000" dirty="0"/>
          </a:p>
          <a:p>
            <a:pPr marL="0" indent="0">
              <a:buNone/>
            </a:pPr>
            <a:br>
              <a:rPr lang="en-US" sz="2400" dirty="0"/>
            </a:br>
            <a:br>
              <a:rPr lang="en-US" sz="2400" dirty="0"/>
            </a:br>
            <a:br>
              <a:rPr lang="en-US" sz="1400" kern="0" dirty="0"/>
            </a:br>
            <a:endParaRPr lang="en-US" sz="1400" kern="0" dirty="0"/>
          </a:p>
        </p:txBody>
      </p:sp>
      <p:sp>
        <p:nvSpPr>
          <p:cNvPr id="2" name="Date Placeholder 1"/>
          <p:cNvSpPr>
            <a:spLocks noGrp="1"/>
          </p:cNvSpPr>
          <p:nvPr>
            <p:ph type="dt" sz="half" idx="10"/>
          </p:nvPr>
        </p:nvSpPr>
        <p:spPr/>
        <p:txBody>
          <a:bodyPr/>
          <a:lstStyle/>
          <a:p>
            <a:pPr>
              <a:defRPr/>
            </a:pPr>
            <a:r>
              <a:rPr lang="en-US"/>
              <a:t>July 2024</a:t>
            </a:r>
          </a:p>
        </p:txBody>
      </p:sp>
      <p:sp>
        <p:nvSpPr>
          <p:cNvPr id="3" name="Footer Placeholder 2"/>
          <p:cNvSpPr>
            <a:spLocks noGrp="1"/>
          </p:cNvSpPr>
          <p:nvPr>
            <p:ph type="ftr" sz="quarter" idx="11"/>
          </p:nvPr>
        </p:nvSpPr>
        <p:spPr/>
        <p:txBody>
          <a:bodyPr/>
          <a:lstStyle/>
          <a:p>
            <a:pPr>
              <a:defRPr/>
            </a:pPr>
            <a:r>
              <a:rPr lang="en-US"/>
              <a:t>D. Stanley, HP Enterprise</a:t>
            </a:r>
          </a:p>
        </p:txBody>
      </p:sp>
    </p:spTree>
    <p:extLst>
      <p:ext uri="{BB962C8B-B14F-4D97-AF65-F5344CB8AC3E}">
        <p14:creationId xmlns:p14="http://schemas.microsoft.com/office/powerpoint/2010/main" val="16651448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254763</TotalTime>
  <Words>354</Words>
  <Application>Microsoft Office PowerPoint</Application>
  <PresentationFormat>On-screen Show (4:3)</PresentationFormat>
  <Paragraphs>47</Paragraphs>
  <Slides>4</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10" baseType="lpstr">
      <vt:lpstr>Arial</vt:lpstr>
      <vt:lpstr>Calibri</vt:lpstr>
      <vt:lpstr>Calibri Light</vt:lpstr>
      <vt:lpstr>Times New Roman</vt:lpstr>
      <vt:lpstr>Office Theme</vt:lpstr>
      <vt:lpstr>Document</vt:lpstr>
      <vt:lpstr>2024 Annual Review: WCSC</vt:lpstr>
      <vt:lpstr> Abstract </vt:lpstr>
      <vt:lpstr>Scope, Duties, Membership</vt:lpstr>
      <vt:lpstr>Deliverables and operations rules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2024 LMSC Annual review - WCSC</dc:title>
  <dc:subject>802 WCSC report</dc:subject>
  <dc:creator>Dorothy Stanley</dc:creator>
  <cp:keywords>2024 LMSC Annual review - WCSC</cp:keywords>
  <cp:lastModifiedBy>Stanley, Dorothy</cp:lastModifiedBy>
  <cp:revision>3774</cp:revision>
  <cp:lastPrinted>2017-11-04T17:30:55Z</cp:lastPrinted>
  <dcterms:created xsi:type="dcterms:W3CDTF">2002-03-10T15:43:16Z</dcterms:created>
  <dcterms:modified xsi:type="dcterms:W3CDTF">2024-07-15T15:05:39Z</dcterms:modified>
  <cp:category>July 2024</cp:category>
</cp:coreProperties>
</file>