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1BA862-7EFB-421B-9A7B-53E657BF8EE6}" v="2" dt="2024-07-15T02:19:17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26" y="3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n Parsons" userId="20cca01c-5870-4cbc-b511-b478c640e951" providerId="ADAL" clId="{861BA862-7EFB-421B-9A7B-53E657BF8EE6}"/>
    <pc:docChg chg="undo custSel modSld">
      <pc:chgData name="Glenn Parsons" userId="20cca01c-5870-4cbc-b511-b478c640e951" providerId="ADAL" clId="{861BA862-7EFB-421B-9A7B-53E657BF8EE6}" dt="2024-07-15T02:19:59.625" v="5" actId="1076"/>
      <pc:docMkLst>
        <pc:docMk/>
      </pc:docMkLst>
      <pc:sldChg chg="addSp delSp modSp mod">
        <pc:chgData name="Glenn Parsons" userId="20cca01c-5870-4cbc-b511-b478c640e951" providerId="ADAL" clId="{861BA862-7EFB-421B-9A7B-53E657BF8EE6}" dt="2024-07-15T02:19:59.625" v="5" actId="1076"/>
        <pc:sldMkLst>
          <pc:docMk/>
          <pc:sldMk cId="0" sldId="256"/>
        </pc:sldMkLst>
        <pc:spChg chg="add del">
          <ac:chgData name="Glenn Parsons" userId="20cca01c-5870-4cbc-b511-b478c640e951" providerId="ADAL" clId="{861BA862-7EFB-421B-9A7B-53E657BF8EE6}" dt="2024-07-15T02:19:27.427" v="1" actId="22"/>
          <ac:spMkLst>
            <pc:docMk/>
            <pc:sldMk cId="0" sldId="256"/>
            <ac:spMk id="5" creationId="{5DCB02C0-D36B-9279-C6EF-C3C3527C04F4}"/>
          </ac:spMkLst>
        </pc:spChg>
        <pc:spChg chg="add mod">
          <ac:chgData name="Glenn Parsons" userId="20cca01c-5870-4cbc-b511-b478c640e951" providerId="ADAL" clId="{861BA862-7EFB-421B-9A7B-53E657BF8EE6}" dt="2024-07-15T02:19:59.625" v="5" actId="1076"/>
          <ac:spMkLst>
            <pc:docMk/>
            <pc:sldMk cId="0" sldId="256"/>
            <ac:spMk id="7" creationId="{B65D45AD-D3B7-C319-FF11-E59ECFE66B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B612164-369C-16DB-78B0-AB9918FF58A7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470607D-8A8A-7AD8-6308-56D8AEB941EE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2F37587-47A3-6076-533F-A7BD16114F73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A5F7251-6D0A-2EE0-3800-8835A83FEFF1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CC7F283-ACFE-E50A-2414-AFAF77F4CE91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97E5AC0-6B47-CCFD-7310-FB6659943070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GB" sz="1200">
                <a:solidFill>
                  <a:schemeClr val="tx2">
                    <a:lumMod val="60000"/>
                    <a:lumOff val="40000"/>
                  </a:schemeClr>
                </a:solidFill>
              </a:rPr>
              <a:t>Transport layer shall  take into consideration impact on timing. GMP allows the transport of timing signals (e.g.,  PTP over GMP); </a:t>
            </a:r>
            <a:endParaRPr/>
          </a:p>
          <a:p>
            <a:pPr>
              <a:defRPr/>
            </a:pPr>
            <a:endParaRPr lang="en-GB" sz="12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GB" sz="1200">
                <a:solidFill>
                  <a:schemeClr val="tx2">
                    <a:lumMod val="60000"/>
                    <a:lumOff val="40000"/>
                  </a:schemeClr>
                </a:solidFill>
              </a:rPr>
              <a:t>Ethernet PHYs that can impact PTP accuracy: IEEE Projects such as IEEE 802.3cx, contributes to develop solutions to improve time sync accuracy (e.g., continue to addressing timestamp accuracy issues with solution adopted for 800GBASE-ER1 )</a:t>
            </a:r>
            <a:endParaRPr/>
          </a:p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7DAEA25B-188C-4458-B897-5EB7865674D7}" type="slidenum">
              <a:rPr lang="en-US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8F69E92-17AE-6F3C-3B4D-B1F510561323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D1B8D7E-DCAF-3ECA-F7F4-29ADB679A58F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14400" y="2130426"/>
            <a:ext cx="10363200" cy="1470025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4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3C63E4-F9BE-C24A-B4FF-309EB18BA564}" type="slidenum">
              <a:rPr lang="en-US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3C63E4-F9BE-C24A-B4FF-309EB18BA564}" type="slidenum">
              <a:rPr lang="en-US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3C63E4-F9BE-C24A-B4FF-309EB18BA564}" type="slidenum">
              <a:rPr lang="en-US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09600" y="1600200"/>
            <a:ext cx="53848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97600" y="1600200"/>
            <a:ext cx="53848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3C63E4-F9BE-C24A-B4FF-309EB18BA564}" type="slidenum">
              <a:rPr lang="en-US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09600" y="2174875"/>
            <a:ext cx="5386917" cy="36882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93368" y="2174875"/>
            <a:ext cx="5389033" cy="36882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3C63E4-F9BE-C24A-B4FF-309EB18BA564}" type="slidenum">
              <a:rPr lang="en-US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3C63E4-F9BE-C24A-B4FF-309EB18BA564}" type="slidenum">
              <a:rPr lang="en-US"/>
              <a:t>‹#›</a:t>
            </a:fld>
            <a:endParaRPr lang="en-US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Text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89546"/>
            <a:ext cx="10515600" cy="1101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 bwMode="auto">
          <a:xfrm>
            <a:off x="838198" y="1972676"/>
            <a:ext cx="10515599" cy="3790449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372265" y="6607834"/>
            <a:ext cx="8376248" cy="243037"/>
          </a:xfrm>
        </p:spPr>
        <p:txBody>
          <a:bodyPr/>
          <a:lstStyle/>
          <a:p>
            <a:pPr algn="l">
              <a:defRPr/>
            </a:pPr>
            <a:r>
              <a:rPr lang="en-US"/>
              <a:t>ec-24-0160-00-INTL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10998678" y="6607834"/>
            <a:ext cx="1071111" cy="243037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53BFE67F-3070-4EB3-B636-EEBEF9F38CD2}" type="slidenum">
              <a:rPr lang="en-US"/>
              <a:t>‹#›</a:t>
            </a:fld>
            <a:endParaRPr lang="en-US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838200" y="6607834"/>
            <a:ext cx="1283898" cy="24303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-Col Content Wh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BBB179-F8D5-C345-885D-36A3B3A51673}" type="slidenum">
              <a:rPr/>
              <a:t>‹#›</a:t>
            </a:fld>
            <a:endParaRPr lang="en-US"/>
          </a:p>
        </p:txBody>
      </p:sp>
      <p:sp>
        <p:nvSpPr>
          <p:cNvPr id="8" name="Chapter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457200" y="228600"/>
            <a:ext cx="11503152" cy="314325"/>
          </a:xfrm>
        </p:spPr>
        <p:txBody>
          <a:bodyPr>
            <a:noAutofit/>
          </a:bodyPr>
          <a:lstStyle>
            <a:lvl1pPr>
              <a:defRPr sz="1500"/>
            </a:lvl1pPr>
          </a:lstStyle>
          <a:p>
            <a:pPr lvl="0">
              <a:defRPr/>
            </a:pPr>
            <a:r>
              <a:rPr lang="en-US"/>
              <a:t>[Optional chapter]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" name="Picture 11" descr="A blue text on a black background&#10;&#10;Description automatically generated"/>
          <p:cNvPicPr>
            <a:picLocks noChangeAspect="1"/>
          </p:cNvPicPr>
          <p:nvPr userDrawn="1"/>
        </p:nvPicPr>
        <p:blipFill>
          <a:blip r:embed="rId10"/>
          <a:stretch/>
        </p:blipFill>
        <p:spPr bwMode="auto">
          <a:xfrm>
            <a:off x="10235564" y="6026773"/>
            <a:ext cx="744855" cy="53149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57097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68501"/>
            <a:ext cx="10972800" cy="3831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4673600" y="617643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283C63E4-F9BE-C24A-B4FF-309EB18BA564}" type="slidenum">
              <a:rPr lang="en-US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11039304" y="5848672"/>
            <a:ext cx="831986" cy="84507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/>
          <a:stretch/>
        </p:blipFill>
        <p:spPr bwMode="auto">
          <a:xfrm>
            <a:off x="11039304" y="5848672"/>
            <a:ext cx="831986" cy="845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dt="0"/>
  <p:txStyles>
    <p:titleStyle>
      <a:lvl1pPr algn="ctr" defTabSz="457200">
        <a:spcBef>
          <a:spcPts val="0"/>
        </a:spcBef>
        <a:buNone/>
        <a:defRPr sz="4400" b="1" i="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>
        <a:spcBef>
          <a:spcPts val="0"/>
        </a:spcBef>
        <a:buFont typeface="Arial"/>
        <a:buChar char="•"/>
        <a:defRPr sz="3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buFont typeface="Arial"/>
        <a:buChar char="–"/>
        <a:defRPr sz="28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0"/>
        </a:spcBef>
        <a:buFont typeface="Arial"/>
        <a:buChar char="•"/>
        <a:defRPr sz="24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0"/>
        </a:spcBef>
        <a:buFont typeface="Arial"/>
        <a:buChar char="–"/>
        <a:defRPr sz="20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0"/>
        </a:spcBef>
        <a:buFont typeface="Arial"/>
        <a:buChar char="»"/>
        <a:defRPr sz="20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n/ITU-T/Workshops-and-Seminars/2024/0713/Pages/default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14400" y="1755957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5400"/>
              <a:t>Ninth joint IEEE 802 and</a:t>
            </a:r>
            <a:br>
              <a:rPr lang="en-GB" sz="5400"/>
            </a:br>
            <a:r>
              <a:rPr lang="en-GB" sz="5400"/>
              <a:t> ITU-T Study Group 15 </a:t>
            </a:r>
            <a:br>
              <a:rPr lang="en-GB" sz="5400"/>
            </a:br>
            <a:r>
              <a:rPr lang="en-GB" sz="5400"/>
              <a:t>Workshop</a:t>
            </a:r>
            <a:br>
              <a:rPr lang="en-GB" sz="5400"/>
            </a:br>
            <a:r>
              <a:rPr lang="en-US" sz="4000"/>
              <a:t> </a:t>
            </a:r>
            <a:endParaRPr lang="en-GB" sz="5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236613" y="4487072"/>
            <a:ext cx="9588137" cy="19917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/>
              <a:t>Wrap-up, Takeaways, Closing</a:t>
            </a:r>
            <a:endParaRPr dirty="0"/>
          </a:p>
          <a:p>
            <a:pPr>
              <a:defRPr/>
            </a:pPr>
            <a:r>
              <a:rPr lang="en-US" sz="2800" dirty="0"/>
              <a:t>James Gilb​, Chair, IEEE 802 &amp; Glenn Parsons​, Chair, ITU-T SG15</a:t>
            </a:r>
            <a:endParaRPr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CA" sz="2800" dirty="0"/>
              <a:t>July 13, 2024</a:t>
            </a:r>
            <a:endParaRPr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5D45AD-D3B7-C319-FF11-E59ECFE66BFB}"/>
              </a:ext>
            </a:extLst>
          </p:cNvPr>
          <p:cNvSpPr txBox="1"/>
          <p:nvPr/>
        </p:nvSpPr>
        <p:spPr>
          <a:xfrm>
            <a:off x="0" y="629411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558ED5"/>
                </a:solidFill>
              </a:rPr>
              <a:t>ec-24-0160-00-INTL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hlinkClick r:id="rId3"/>
              </a:rPr>
              <a:t>Workshop Agenda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968501"/>
            <a:ext cx="10972800" cy="431852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1600" dirty="0"/>
              <a:t>Opening Remarks</a:t>
            </a:r>
            <a:endParaRPr dirty="0"/>
          </a:p>
          <a:p>
            <a:pPr lvl="1">
              <a:defRPr/>
            </a:pPr>
            <a:r>
              <a:rPr lang="en-US" sz="1400" dirty="0"/>
              <a:t>James E. Matthews, President, IEEE SA​</a:t>
            </a:r>
            <a:endParaRPr dirty="0"/>
          </a:p>
          <a:p>
            <a:pPr lvl="1">
              <a:defRPr/>
            </a:pPr>
            <a:r>
              <a:rPr lang="en-US" sz="1400" dirty="0"/>
              <a:t>Seizo Onoe, Director, TSB, ITU​</a:t>
            </a:r>
            <a:endParaRPr dirty="0"/>
          </a:p>
          <a:p>
            <a:pPr lvl="1">
              <a:defRPr/>
            </a:pPr>
            <a:r>
              <a:rPr lang="en-US" sz="1400" dirty="0"/>
              <a:t>James Gilb, Chair, IEEE 802</a:t>
            </a:r>
            <a:endParaRPr dirty="0"/>
          </a:p>
          <a:p>
            <a:pPr lvl="1">
              <a:defRPr/>
            </a:pPr>
            <a:r>
              <a:rPr lang="en-US" sz="1400" dirty="0"/>
              <a:t>Glenn Parsons, Chair, ITU-T SG15</a:t>
            </a:r>
            <a:endParaRPr dirty="0"/>
          </a:p>
          <a:p>
            <a:pPr marL="457200" lvl="1" indent="0">
              <a:buNone/>
              <a:defRPr/>
            </a:pPr>
            <a:endParaRPr lang="en-US" sz="1400" dirty="0"/>
          </a:p>
          <a:p>
            <a:pPr>
              <a:defRPr/>
            </a:pPr>
            <a:r>
              <a:rPr lang="en-US" sz="1600" dirty="0"/>
              <a:t>​Session 1: Exploration of Optical PHYs Addressing 800 Gb/s and Beyond</a:t>
            </a:r>
            <a:endParaRPr dirty="0"/>
          </a:p>
          <a:p>
            <a:pPr lvl="1">
              <a:defRPr/>
            </a:pPr>
            <a:r>
              <a:rPr lang="en-US" sz="1400" dirty="0"/>
              <a:t>Moderators: John D’Ambrosia​, </a:t>
            </a:r>
            <a:r>
              <a:rPr lang="en-US" sz="1400" dirty="0" err="1"/>
              <a:t>Futurewei</a:t>
            </a:r>
            <a:r>
              <a:rPr lang="en-US" sz="1400" dirty="0"/>
              <a:t>, IEEE P802.3dj Task Force Chair &amp; ​​Steve Gorshe, Microchip, ITU-T Q11/15 Rapporteur</a:t>
            </a:r>
            <a:endParaRPr dirty="0"/>
          </a:p>
          <a:p>
            <a:pPr lvl="1">
              <a:defRPr/>
            </a:pPr>
            <a:endParaRPr lang="en-US" sz="1400" dirty="0"/>
          </a:p>
          <a:p>
            <a:pPr>
              <a:defRPr/>
            </a:pPr>
            <a:r>
              <a:rPr lang="en-US" sz="1600" dirty="0"/>
              <a:t>​Session 2: Access and In-Premises Networks ​</a:t>
            </a:r>
            <a:endParaRPr dirty="0"/>
          </a:p>
          <a:p>
            <a:pPr lvl="1">
              <a:defRPr/>
            </a:pPr>
            <a:r>
              <a:rPr lang="en-US" sz="1400" dirty="0"/>
              <a:t>Moderators: George Zimmerman​, CME Consulting, IEEE P802.3dg Task Force Chair &amp; ​Frank Effenberger, </a:t>
            </a:r>
            <a:r>
              <a:rPr lang="en-US" sz="1400" dirty="0" err="1"/>
              <a:t>Futurewei</a:t>
            </a:r>
            <a:r>
              <a:rPr lang="en-US" sz="1400" dirty="0"/>
              <a:t>, ITU-T Q2/15 Rapporteur </a:t>
            </a:r>
            <a:endParaRPr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/>
              <a:t>Session 3: Synchronization and TSN</a:t>
            </a:r>
            <a:endParaRPr dirty="0"/>
          </a:p>
          <a:p>
            <a:pPr lvl="1">
              <a:defRPr/>
            </a:pPr>
            <a:r>
              <a:rPr lang="en-US" sz="1400" dirty="0"/>
              <a:t>Moderators: János Farkas​, Ericsson, IEEE 802.1 TSN Task Group Chair &amp; Stefano Ruffini, </a:t>
            </a:r>
            <a:r>
              <a:rPr lang="en-US" sz="1400" dirty="0" err="1"/>
              <a:t>Calnex</a:t>
            </a:r>
            <a:r>
              <a:rPr lang="en-US" sz="1400" dirty="0"/>
              <a:t>, ITU-T Q13/15</a:t>
            </a:r>
            <a:endParaRPr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/>
              <a:t>Session 4: YANG and Data Modelling</a:t>
            </a:r>
            <a:endParaRPr dirty="0"/>
          </a:p>
          <a:p>
            <a:pPr lvl="1">
              <a:defRPr/>
            </a:pPr>
            <a:r>
              <a:rPr lang="en-US" sz="1400" dirty="0"/>
              <a:t>Moderators:​ Scott Mansfield, IEEE 802 YANGsters Chair, ITU-T Q14/15 Rapporteur, Principal Researcher, Ericsson​: Session 4 Introduction – YANG and Data Modelling</a:t>
            </a:r>
            <a:endParaRPr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/>
              <a:t>​Wrap-up, Takeaways, Closing</a:t>
            </a:r>
            <a:endParaRPr dirty="0"/>
          </a:p>
          <a:p>
            <a:pPr lvl="1">
              <a:defRPr/>
            </a:pPr>
            <a:r>
              <a:rPr lang="en-US" sz="1400" dirty="0"/>
              <a:t>Moderators: James Gilb​, Chair, IEEE 802 &amp; Glenn Parsons​, Chair, ITU-T SG15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Workshop objectives</a:t>
            </a:r>
            <a:endParaRPr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 bwMode="auto">
          <a:xfrm>
            <a:off x="609600" y="1968501"/>
            <a:ext cx="10972800" cy="431852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/>
              <a:t>This workshop focused on topics of common interest such as:</a:t>
            </a:r>
            <a:endParaRPr/>
          </a:p>
          <a:p>
            <a:pPr lvl="1">
              <a:defRPr/>
            </a:pPr>
            <a:r>
              <a:rPr lang="en-US"/>
              <a:t>Optical interfaces beyond 1T transmission, </a:t>
            </a:r>
            <a:endParaRPr/>
          </a:p>
          <a:p>
            <a:pPr lvl="1">
              <a:defRPr/>
            </a:pPr>
            <a:r>
              <a:rPr lang="en-US"/>
              <a:t>Access and in-premises networks, </a:t>
            </a:r>
            <a:endParaRPr/>
          </a:p>
          <a:p>
            <a:pPr lvl="1">
              <a:defRPr/>
            </a:pPr>
            <a:r>
              <a:rPr lang="en-US"/>
              <a:t>Synchronization and time-sensitive networking (TSN), </a:t>
            </a:r>
            <a:endParaRPr/>
          </a:p>
          <a:p>
            <a:pPr lvl="1">
              <a:defRPr/>
            </a:pPr>
            <a:r>
              <a:rPr lang="en-US"/>
              <a:t>YANG and data modelling.</a:t>
            </a:r>
            <a:endParaRPr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The objectives of this workshop include, but are not limited to, enhancing long-standing collaboration and coordination between IEEE 802 and ITU-T Study Group 15 through discussion and information exchange on topics of common interest.​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Session 1: Exploration of Optical PHYs Addressing 800 Gb/s and Beyond – Takeaways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968500"/>
            <a:ext cx="10972800" cy="449156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/>
              <a:t>G.652 Fibre</a:t>
            </a:r>
          </a:p>
          <a:p>
            <a:pPr lvl="1">
              <a:lnSpc>
                <a:spcPct val="120000"/>
              </a:lnSpc>
              <a:defRPr/>
            </a:pPr>
            <a:r>
              <a:rPr lang="en-US"/>
              <a:t>On-going work between ITU-T and IEEE.  </a:t>
            </a:r>
            <a:endParaRPr/>
          </a:p>
          <a:p>
            <a:pPr lvl="2">
              <a:lnSpc>
                <a:spcPct val="120000"/>
              </a:lnSpc>
              <a:defRPr/>
            </a:pPr>
            <a:r>
              <a:rPr lang="en-US"/>
              <a:t>Liaison from ITU-T to IEEE on recent progress to be considered by IEEE P802.3dj/dk</a:t>
            </a:r>
            <a:endParaRPr/>
          </a:p>
          <a:p>
            <a:pPr lvl="1">
              <a:lnSpc>
                <a:spcPct val="120000"/>
              </a:lnSpc>
              <a:defRPr/>
            </a:pPr>
            <a:r>
              <a:rPr lang="en-US"/>
              <a:t>Progress made @ ITU-T</a:t>
            </a:r>
            <a:endParaRPr/>
          </a:p>
          <a:p>
            <a:pPr lvl="2">
              <a:lnSpc>
                <a:spcPct val="120000"/>
              </a:lnSpc>
              <a:defRPr/>
            </a:pPr>
            <a:r>
              <a:rPr lang="en-US"/>
              <a:t>Clarity of </a:t>
            </a:r>
            <a:r>
              <a:rPr lang="en-US" sz="2400"/>
              <a:t>statistical analysis work made by each group on Chromatic dispersion (CD)</a:t>
            </a:r>
            <a:endParaRPr lang="en-US"/>
          </a:p>
          <a:p>
            <a:pPr lvl="2">
              <a:lnSpc>
                <a:spcPct val="120000"/>
              </a:lnSpc>
              <a:defRPr/>
            </a:pPr>
            <a:r>
              <a:rPr lang="en-US"/>
              <a:t>PMD</a:t>
            </a:r>
            <a:r>
              <a:rPr lang="en-US" baseline="-25000"/>
              <a:t>Q </a:t>
            </a:r>
            <a:r>
              <a:rPr lang="en-US" sz="2000"/>
              <a:t>: ITU-T responded to IEEE query with theoretical analysis on shorter links</a:t>
            </a:r>
            <a:endParaRPr/>
          </a:p>
          <a:p>
            <a:pPr lvl="3">
              <a:lnSpc>
                <a:spcPct val="120000"/>
              </a:lnSpc>
              <a:defRPr/>
            </a:pPr>
            <a:r>
              <a:rPr lang="en-US"/>
              <a:t>No further work is planned at this time</a:t>
            </a:r>
            <a:endParaRPr/>
          </a:p>
          <a:p>
            <a:pPr lvl="1">
              <a:lnSpc>
                <a:spcPct val="120000"/>
              </a:lnSpc>
              <a:defRPr/>
            </a:pPr>
            <a:r>
              <a:rPr lang="en-US"/>
              <a:t>Observation – fibre vendors have been working on aspects other than CD to improve medium</a:t>
            </a:r>
            <a:endParaRPr/>
          </a:p>
          <a:p>
            <a:pPr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/>
              <a:t>&gt;= 800G Coherent Optics</a:t>
            </a:r>
            <a:endParaRPr/>
          </a:p>
          <a:p>
            <a:pPr lvl="1">
              <a:lnSpc>
                <a:spcPct val="120000"/>
              </a:lnSpc>
              <a:defRPr/>
            </a:pPr>
            <a:r>
              <a:rPr lang="en-US"/>
              <a:t>On-going communications between ITU-T and IEEE. </a:t>
            </a:r>
            <a:endParaRPr/>
          </a:p>
          <a:p>
            <a:pPr lvl="2">
              <a:lnSpc>
                <a:spcPct val="120000"/>
              </a:lnSpc>
              <a:defRPr/>
            </a:pPr>
            <a:r>
              <a:rPr lang="en-US"/>
              <a:t> Liaison from ITU-T to IEEE on recent progress made to be considered by IEEE P802.3dj</a:t>
            </a:r>
            <a:endParaRPr/>
          </a:p>
          <a:p>
            <a:pPr lvl="1">
              <a:lnSpc>
                <a:spcPct val="120000"/>
              </a:lnSpc>
              <a:defRPr/>
            </a:pPr>
            <a:r>
              <a:rPr lang="en-US"/>
              <a:t>Observations – </a:t>
            </a:r>
            <a:endParaRPr/>
          </a:p>
          <a:p>
            <a:pPr lvl="2">
              <a:lnSpc>
                <a:spcPct val="120000"/>
              </a:lnSpc>
              <a:defRPr/>
            </a:pPr>
            <a:r>
              <a:rPr lang="en-US"/>
              <a:t>New TQM approach (alternative to EVM) proposed at most recent ITU-T Meeting – “Extended TCC”</a:t>
            </a:r>
            <a:endParaRPr/>
          </a:p>
          <a:p>
            <a:pPr lvl="2">
              <a:lnSpc>
                <a:spcPct val="120000"/>
              </a:lnSpc>
              <a:defRPr/>
            </a:pPr>
            <a:r>
              <a:rPr lang="en-US"/>
              <a:t>Proposal Reference receiver – comparable to “real world” performance </a:t>
            </a:r>
            <a:endParaRPr/>
          </a:p>
          <a:p>
            <a:pPr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/>
              <a:t>Successful examples of the groups in the two organizations working together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Session 2: Access Networks – Takeaways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sz="2800"/>
              <a:t>Both ITU-T SG15 and IEEE 802.3 have defined optical access networks, and both have produced series of PON systems </a:t>
            </a:r>
            <a:endParaRPr/>
          </a:p>
          <a:p>
            <a:pPr lvl="1">
              <a:spcBef>
                <a:spcPts val="0"/>
              </a:spcBef>
              <a:defRPr/>
            </a:pPr>
            <a:r>
              <a:rPr lang="en-US" sz="2400"/>
              <a:t>Overall deployments have exceeded a Billion users</a:t>
            </a:r>
            <a:endParaRPr/>
          </a:p>
          <a:p>
            <a:pPr lvl="1">
              <a:spcBef>
                <a:spcPts val="0"/>
              </a:spcBef>
              <a:defRPr/>
            </a:pPr>
            <a:r>
              <a:rPr lang="en-US" sz="2400"/>
              <a:t>Coordination at the physical layer has enabled the reuse of optical components</a:t>
            </a:r>
            <a:endParaRPr/>
          </a:p>
          <a:p>
            <a:pPr>
              <a:spcBef>
                <a:spcPts val="0"/>
              </a:spcBef>
              <a:defRPr/>
            </a:pPr>
            <a:r>
              <a:rPr lang="en-US" sz="2800"/>
              <a:t>Similarly, both groups have worked on bidirectional optical access physical layers</a:t>
            </a:r>
            <a:endParaRPr/>
          </a:p>
          <a:p>
            <a:pPr lvl="1">
              <a:spcBef>
                <a:spcPts val="0"/>
              </a:spcBef>
              <a:defRPr/>
            </a:pPr>
            <a:r>
              <a:rPr lang="en-US" sz="2400"/>
              <a:t>Major application of these are wireless fronthauling</a:t>
            </a:r>
            <a:endParaRPr/>
          </a:p>
          <a:p>
            <a:pPr lvl="1">
              <a:spcBef>
                <a:spcPts val="0"/>
              </a:spcBef>
              <a:defRPr/>
            </a:pPr>
            <a:r>
              <a:rPr lang="en-US" sz="2400"/>
              <a:t>The bidirectional access PHYs are essentially equivalent between the two groups</a:t>
            </a:r>
            <a:endParaRPr/>
          </a:p>
          <a:p>
            <a:pPr>
              <a:spcBef>
                <a:spcPts val="0"/>
              </a:spcBef>
              <a:defRPr/>
            </a:pPr>
            <a:r>
              <a:rPr lang="en-US" sz="2800"/>
              <a:t>Future higher speed systems will be challenging as we approach the physical limits of low-cost technology</a:t>
            </a:r>
            <a:endParaRPr/>
          </a:p>
          <a:p>
            <a:pPr lvl="1">
              <a:spcBef>
                <a:spcPts val="0"/>
              </a:spcBef>
              <a:defRPr/>
            </a:pPr>
            <a:r>
              <a:rPr lang="en-US" sz="2400"/>
              <a:t>Time horizon for Very High Speed PON is 2035 – a long-term project!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Session 2: In-Premises Networks – Takeaways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968501"/>
            <a:ext cx="10972800" cy="457305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800"/>
              <a:t>Fiber In-home Networks are being studied in ITU-T Q3</a:t>
            </a:r>
            <a:endParaRPr/>
          </a:p>
          <a:p>
            <a:pPr lvl="1">
              <a:defRPr/>
            </a:pPr>
            <a:r>
              <a:rPr lang="en-US" sz="2000"/>
              <a:t>These aim to provide very high-speed distribution inside of homes, businesses, and factories using newly installed fiber cabling</a:t>
            </a:r>
            <a:endParaRPr/>
          </a:p>
          <a:p>
            <a:pPr lvl="1">
              <a:defRPr/>
            </a:pPr>
            <a:r>
              <a:rPr lang="en-US" sz="2000"/>
              <a:t>Recommendations for P2MP and P2P versions of this have recently been completed</a:t>
            </a:r>
            <a:endParaRPr/>
          </a:p>
          <a:p>
            <a:pPr lvl="1">
              <a:defRPr/>
            </a:pPr>
            <a:r>
              <a:rPr lang="en-US" sz="2000"/>
              <a:t>Integration with Wi-Fi is essential, because Wi-Fi will be the final link to the users</a:t>
            </a:r>
            <a:endParaRPr/>
          </a:p>
          <a:p>
            <a:pPr>
              <a:defRPr/>
            </a:pPr>
            <a:r>
              <a:rPr lang="en-US" sz="2800"/>
              <a:t>Wi-Fi is subject of a huge body of work in IEEE 802.11</a:t>
            </a:r>
            <a:endParaRPr/>
          </a:p>
          <a:p>
            <a:pPr lvl="1">
              <a:defRPr/>
            </a:pPr>
            <a:r>
              <a:rPr lang="en-US" sz="2000"/>
              <a:t>Wi-Fi 6 is currently moving into the market</a:t>
            </a:r>
            <a:endParaRPr/>
          </a:p>
          <a:p>
            <a:pPr lvl="1">
              <a:defRPr/>
            </a:pPr>
            <a:r>
              <a:rPr lang="en-US" sz="2000"/>
              <a:t>Wi-Fi 7 standardization is nearly complete</a:t>
            </a:r>
            <a:endParaRPr/>
          </a:p>
          <a:p>
            <a:pPr lvl="1">
              <a:defRPr/>
            </a:pPr>
            <a:r>
              <a:rPr lang="en-US" sz="2000"/>
              <a:t>Wi-Fi 8 will tackle higher reliability </a:t>
            </a:r>
            <a:endParaRPr/>
          </a:p>
          <a:p>
            <a:pPr lvl="1">
              <a:defRPr/>
            </a:pPr>
            <a:r>
              <a:rPr lang="en-US" sz="2000"/>
              <a:t>Applications are extending beyond simple connectivity: location, sensing, security, privacy</a:t>
            </a:r>
            <a:endParaRPr/>
          </a:p>
          <a:p>
            <a:pPr>
              <a:defRPr/>
            </a:pPr>
            <a:r>
              <a:rPr lang="en-US" sz="2800"/>
              <a:t>Copper PHYs and Powering are evolving in IEEE 802.3</a:t>
            </a:r>
            <a:endParaRPr/>
          </a:p>
          <a:p>
            <a:pPr lvl="1">
              <a:defRPr/>
            </a:pPr>
            <a:r>
              <a:rPr lang="en-US" sz="2000"/>
              <a:t>Premises networks are highly variable, and strong tendency to reuse existing wiring</a:t>
            </a:r>
            <a:endParaRPr/>
          </a:p>
          <a:p>
            <a:pPr lvl="1">
              <a:defRPr/>
            </a:pPr>
            <a:r>
              <a:rPr lang="en-US" sz="2000"/>
              <a:t>There is a huge embedded base of CAT5-6 cable, to be leveraged for many applications</a:t>
            </a:r>
            <a:endParaRPr/>
          </a:p>
          <a:p>
            <a:pPr lvl="1">
              <a:defRPr/>
            </a:pPr>
            <a:r>
              <a:rPr lang="en-US" sz="2000"/>
              <a:t>Power over these links is a key feature, but it also presents challenges</a:t>
            </a:r>
            <a:endParaRPr/>
          </a:p>
          <a:p>
            <a:pPr lvl="1">
              <a:defRPr/>
            </a:pPr>
            <a:r>
              <a:rPr lang="en-US" sz="2000"/>
              <a:t>There is a range of new infrastructure applications driving new work on single-pair,</a:t>
            </a:r>
            <a:br>
              <a:rPr lang="en-US" sz="2000"/>
            </a:br>
            <a:r>
              <a:rPr lang="en-US" sz="2000"/>
              <a:t>lower-speed Ethernet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Session 3: Synchronization &amp; TSN - Takeaways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968500"/>
            <a:ext cx="10972800" cy="449828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400"/>
              <a:t>Synchronization continues to be a fundamental function of networks incl. s</a:t>
            </a:r>
            <a:r>
              <a:rPr lang="en-GB" sz="2400">
                <a:solidFill>
                  <a:schemeClr val="tx2">
                    <a:lumMod val="60000"/>
                    <a:lumOff val="40000"/>
                  </a:schemeClr>
                </a:solidFill>
              </a:rPr>
              <a:t>upport for connected applications (e.g. Industrial Automation, Data Centers, etc.)</a:t>
            </a:r>
            <a:endParaRPr lang="en-GB" sz="2400"/>
          </a:p>
          <a:p>
            <a:pPr>
              <a:defRPr/>
            </a:pPr>
            <a:r>
              <a:rPr lang="en-GB" sz="2400"/>
              <a:t>Some new applications may place new requirements, e.g., 6G, quantum key distribution</a:t>
            </a:r>
            <a:endParaRPr/>
          </a:p>
          <a:p>
            <a:pPr>
              <a:defRPr/>
            </a:pPr>
            <a:r>
              <a:rPr lang="en-GB" sz="2400"/>
              <a:t>Improving synchronization resiliency and security is essential</a:t>
            </a:r>
            <a:endParaRPr/>
          </a:p>
          <a:p>
            <a:pPr>
              <a:defRPr/>
            </a:pPr>
            <a:r>
              <a:rPr lang="en-GB" sz="2400"/>
              <a:t>Synchronization standards evolve to address these new requirements and use cases, incl.:</a:t>
            </a:r>
            <a:endParaRPr/>
          </a:p>
          <a:p>
            <a:pPr lvl="1">
              <a:defRPr/>
            </a:pPr>
            <a:r>
              <a:rPr lang="en-GB" sz="2400"/>
              <a:t>IEEE 1588</a:t>
            </a:r>
            <a:endParaRPr/>
          </a:p>
          <a:p>
            <a:pPr lvl="1">
              <a:defRPr/>
            </a:pPr>
            <a:r>
              <a:rPr lang="en-GB" sz="2400"/>
              <a:t>ITU-T SG15/Q13</a:t>
            </a:r>
            <a:endParaRPr/>
          </a:p>
          <a:p>
            <a:pPr lvl="1">
              <a:defRPr/>
            </a:pPr>
            <a:r>
              <a:rPr lang="en-GB" sz="2400"/>
              <a:t>802.1AS</a:t>
            </a:r>
            <a:endParaRPr/>
          </a:p>
          <a:p>
            <a:pPr>
              <a:defRPr/>
            </a:pPr>
            <a:r>
              <a:rPr lang="en-GB" sz="2400"/>
              <a:t>Evolution of transport technologies and the Ethernet PHY should enable the distribution of accurate timing</a:t>
            </a:r>
            <a:endParaRPr/>
          </a:p>
          <a:p>
            <a:pPr>
              <a:defRPr/>
            </a:pPr>
            <a:r>
              <a:rPr lang="en-GB" sz="2400"/>
              <a:t>Transfer to inclusive terminology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Session 4: YANG and Data Modelling – Takeaways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YANG and NETCONF have broad acceptance in the standards community</a:t>
            </a:r>
            <a:endParaRPr/>
          </a:p>
          <a:p>
            <a:pPr>
              <a:defRPr/>
            </a:pPr>
            <a:r>
              <a:rPr lang="en-US"/>
              <a:t>YANG and NETCONF are being enhanced and community feedback and support is encouraged</a:t>
            </a:r>
            <a:endParaRPr/>
          </a:p>
          <a:p>
            <a:pPr>
              <a:defRPr/>
            </a:pPr>
            <a:r>
              <a:rPr lang="en-US"/>
              <a:t>Tooling to support development, validation, and maintenance are constantly evolving</a:t>
            </a:r>
            <a:endParaRPr/>
          </a:p>
          <a:p>
            <a:pPr>
              <a:defRPr/>
            </a:pPr>
            <a:r>
              <a:rPr lang="en-US"/>
              <a:t>Industrial Applications are driving development of profiles</a:t>
            </a:r>
            <a:endParaRPr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 l="110" r="23233"/>
          <a:stretch/>
        </p:blipFill>
        <p:spPr bwMode="auto">
          <a:xfrm>
            <a:off x="2844800" y="0"/>
            <a:ext cx="9347200" cy="6858000"/>
          </a:xfrm>
          <a:prstGeom prst="rect">
            <a:avLst/>
          </a:prstGeom>
        </p:spPr>
      </p:pic>
      <p:pic>
        <p:nvPicPr>
          <p:cNvPr id="5" name="Picture 4" descr="A blue text on a black background&#10;&#10;Description automatically generated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068860" y="1718643"/>
            <a:ext cx="4399005" cy="31389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Tm="1457">
        <p:fade/>
      </p:transition>
    </mc:Choice>
    <mc:Fallback xmlns="" xmlns:m="http://schemas.openxmlformats.org/officeDocument/2006/math" xmlns:w="http://schemas.openxmlformats.org/wordprocessingml/2006/main">
      <p:transition spd="med" advClick="1" advTm="1457">
        <p:fade thruBlk="0"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993</Words>
  <Application>Microsoft Office PowerPoint</Application>
  <DocSecurity>0</DocSecurity>
  <PresentationFormat>Widescreen</PresentationFormat>
  <Paragraphs>102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Theme1</vt:lpstr>
      <vt:lpstr>Ninth joint IEEE 802 and  ITU-T Study Group 15  Workshop  </vt:lpstr>
      <vt:lpstr>Workshop Agenda</vt:lpstr>
      <vt:lpstr>Workshop objectives</vt:lpstr>
      <vt:lpstr>Session 1: Exploration of Optical PHYs Addressing 800 Gb/s and Beyond – Takeaways</vt:lpstr>
      <vt:lpstr>Session 2: Access Networks – Takeaways</vt:lpstr>
      <vt:lpstr>Session 2: In-Premises Networks – Takeaways</vt:lpstr>
      <vt:lpstr>Session 3: Synchronization &amp; TSN - Takeaways</vt:lpstr>
      <vt:lpstr>Session 4: YANG and Data Modelling – Takeaways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John DAmbrosia</dc:creator>
  <cp:keywords/>
  <dc:description/>
  <cp:lastModifiedBy>Glenn Parsons</cp:lastModifiedBy>
  <cp:revision>9</cp:revision>
  <dcterms:created xsi:type="dcterms:W3CDTF">2024-07-10T20:28:49Z</dcterms:created>
  <dcterms:modified xsi:type="dcterms:W3CDTF">2024-07-15T02:20:00Z</dcterms:modified>
  <cp:category/>
  <dc:identifier/>
  <cp:contentStatus/>
  <dc:language/>
  <cp:version/>
</cp:coreProperties>
</file>