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9" r:id="rId1"/>
    <p:sldMasterId id="2147483737" r:id="rId2"/>
  </p:sldMasterIdLst>
  <p:notesMasterIdLst>
    <p:notesMasterId r:id="rId7"/>
  </p:notesMasterIdLst>
  <p:handoutMasterIdLst>
    <p:handoutMasterId r:id="rId8"/>
  </p:handoutMasterIdLst>
  <p:sldIdLst>
    <p:sldId id="256" r:id="rId3"/>
    <p:sldId id="686" r:id="rId4"/>
    <p:sldId id="257" r:id="rId5"/>
    <p:sldId id="688" r:id="rId6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7D361F4A-E880-4E66-B29E-2EF98C525416}">
          <p14:sldIdLst>
            <p14:sldId id="256"/>
            <p14:sldId id="686"/>
            <p14:sldId id="257"/>
            <p14:sldId id="6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799"/>
    <a:srgbClr val="F9EAE8"/>
    <a:srgbClr val="BFD9E5"/>
    <a:srgbClr val="A6A6A6"/>
    <a:srgbClr val="000000"/>
    <a:srgbClr val="005582"/>
    <a:srgbClr val="B2D1E0"/>
    <a:srgbClr val="7FB3CC"/>
    <a:srgbClr val="00609F"/>
    <a:srgbClr val="009A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183" autoAdjust="0"/>
    <p:restoredTop sz="96357" autoAdjust="0"/>
  </p:normalViewPr>
  <p:slideViewPr>
    <p:cSldViewPr snapToGrid="0" snapToObjects="1">
      <p:cViewPr varScale="1">
        <p:scale>
          <a:sx n="60" d="100"/>
          <a:sy n="60" d="100"/>
        </p:scale>
        <p:origin x="43" y="422"/>
      </p:cViewPr>
      <p:guideLst>
        <p:guide orient="horz" pos="2160"/>
        <p:guide pos="38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 snapToGrid="0" snapToObjects="1" showGuides="1">
      <p:cViewPr varScale="1">
        <p:scale>
          <a:sx n="142" d="100"/>
          <a:sy n="142" d="100"/>
        </p:scale>
        <p:origin x="3372" y="138"/>
      </p:cViewPr>
      <p:guideLst/>
    </p:cSldViewPr>
  </p:notes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BC6F15F-043F-4A07-9271-814C1FF124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BD4F2C-72F1-47FF-81B5-3AEC55C4AEC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163DC4-3777-4E36-9080-69B3B9F4B3A2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6D7A82-2B2F-40C8-B174-E38DB574231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86559A-5BC9-4A10-84D9-DB6F3A15901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1B727A-6171-488F-9AFC-4286CAF1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90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287D43-250E-47E3-9E6E-F4C000A7A362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C7EA21-83D2-47D4-8C46-43C733F3C7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197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27200" y="822325"/>
            <a:ext cx="9550400" cy="1143000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5452" y="3962400"/>
            <a:ext cx="5226049" cy="1752600"/>
          </a:xfr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2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A3ADC6A5-0679-441E-AB10-456EFEDC7F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25600" y="6645274"/>
            <a:ext cx="1988249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23 July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6" name="Slide Number Placeholder 10">
            <a:extLst>
              <a:ext uri="{FF2B5EF4-FFF2-40B4-BE49-F238E27FC236}">
                <a16:creationId xmlns:a16="http://schemas.microsoft.com/office/drawing/2014/main" id="{4074CB1C-C51E-4D07-A379-614A66D219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0221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3388BE6-14CF-451B-A2BD-1A1EB63EC4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9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9C9BCEC-F3F3-4629-908E-83B4720030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587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32FE97-73A5-47D7-A40D-2F14537E31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684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01700" y="200025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35700" y="20002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35700" y="41338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9">
            <a:extLst>
              <a:ext uri="{FF2B5EF4-FFF2-40B4-BE49-F238E27FC236}">
                <a16:creationId xmlns:a16="http://schemas.microsoft.com/office/drawing/2014/main" id="{883C9D13-1AE7-4566-83DE-A7473A9E99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23 July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7" name="Slide Number Placeholder 10">
            <a:extLst>
              <a:ext uri="{FF2B5EF4-FFF2-40B4-BE49-F238E27FC236}">
                <a16:creationId xmlns:a16="http://schemas.microsoft.com/office/drawing/2014/main" id="{0F33B605-73FD-45E3-B6C4-C665E0CAAF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2402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8890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2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46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812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46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683865D9-1C1D-438F-8DF1-74E6779467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23 July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8" name="Slide Number Placeholder 10">
            <a:extLst>
              <a:ext uri="{FF2B5EF4-FFF2-40B4-BE49-F238E27FC236}">
                <a16:creationId xmlns:a16="http://schemas.microsoft.com/office/drawing/2014/main" id="{47B5D6FE-3429-4E4E-9B71-3EDB54407A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38763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71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611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611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9">
            <a:extLst>
              <a:ext uri="{FF2B5EF4-FFF2-40B4-BE49-F238E27FC236}">
                <a16:creationId xmlns:a16="http://schemas.microsoft.com/office/drawing/2014/main" id="{02559A12-91A7-4BDD-A83E-9AD7409B50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23 July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7" name="Slide Number Placeholder 10">
            <a:extLst>
              <a:ext uri="{FF2B5EF4-FFF2-40B4-BE49-F238E27FC236}">
                <a16:creationId xmlns:a16="http://schemas.microsoft.com/office/drawing/2014/main" id="{0800EE5C-C8F8-4508-A3FE-BC87291C3D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2005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46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F1E4B548-0797-41DB-B0F9-BA9017CA9E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23 July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6" name="Slide Number Placeholder 10">
            <a:extLst>
              <a:ext uri="{FF2B5EF4-FFF2-40B4-BE49-F238E27FC236}">
                <a16:creationId xmlns:a16="http://schemas.microsoft.com/office/drawing/2014/main" id="{1A7C77F8-D839-45AC-8CB8-2C9B1415D8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19882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EEE_TAG_BL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0" y="6019800"/>
            <a:ext cx="152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27200" y="822325"/>
            <a:ext cx="9550400" cy="1143000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5452" y="3962400"/>
            <a:ext cx="5226049" cy="1752600"/>
          </a:xfr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2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4022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2"/>
              </a:buBlip>
              <a:defRPr/>
            </a:lvl1pPr>
            <a:lvl2pPr>
              <a:buClr>
                <a:schemeClr val="tx1">
                  <a:lumMod val="65000"/>
                  <a:lumOff val="35000"/>
                </a:schemeClr>
              </a:buClr>
              <a:defRPr/>
            </a:lvl2pPr>
            <a:lvl3pPr>
              <a:buClr>
                <a:schemeClr val="tx1">
                  <a:lumMod val="65000"/>
                  <a:lumOff val="35000"/>
                </a:schemeClr>
              </a:buClr>
              <a:defRPr/>
            </a:lvl3pPr>
            <a:lvl4pPr>
              <a:buClr>
                <a:schemeClr val="tx1">
                  <a:lumMod val="65000"/>
                  <a:lumOff val="35000"/>
                </a:schemeClr>
              </a:buClr>
              <a:defRPr/>
            </a:lvl4pPr>
            <a:lvl5pPr>
              <a:buClr>
                <a:schemeClr val="tx1">
                  <a:lumMod val="65000"/>
                  <a:lumOff val="3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27953F7-7028-42D5-916D-7BE6627B0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6025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9BF96EA-CAB8-47EC-A542-3F53947205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80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2"/>
              </a:buBlip>
              <a:defRPr/>
            </a:lvl1pPr>
            <a:lvl2pPr>
              <a:buClr>
                <a:schemeClr val="tx1">
                  <a:lumMod val="65000"/>
                  <a:lumOff val="35000"/>
                </a:schemeClr>
              </a:buClr>
              <a:defRPr/>
            </a:lvl2pPr>
            <a:lvl3pPr>
              <a:buClr>
                <a:schemeClr val="tx1">
                  <a:lumMod val="65000"/>
                  <a:lumOff val="35000"/>
                </a:schemeClr>
              </a:buClr>
              <a:defRPr/>
            </a:lvl3pPr>
            <a:lvl4pPr>
              <a:buClr>
                <a:schemeClr val="tx1">
                  <a:lumMod val="65000"/>
                  <a:lumOff val="35000"/>
                </a:schemeClr>
              </a:buClr>
              <a:defRPr/>
            </a:lvl4pPr>
            <a:lvl5pPr>
              <a:buClr>
                <a:schemeClr val="tx1">
                  <a:lumMod val="65000"/>
                  <a:lumOff val="3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7953F7-7028-42D5-916D-7BE6627B0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8147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8B0110E-2D8F-42D1-ABE5-BA8ABEF49D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436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6D895B5-E5A3-4927-8301-AE0D88F014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7440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5B1CC45-ECFF-4540-B12D-FC3ECC0380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4231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0DFE802-6583-4FE3-8315-65666B8E5A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3301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3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7C18859-4BB1-483F-8D84-C8EF78C36C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581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5DC80FB-3CF1-477A-AC44-7FB7BA0D4E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5062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3388BE6-14CF-451B-A2BD-1A1EB63EC4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866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9C9BCEC-F3F3-4629-908E-83B4720030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4956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132FE97-73A5-47D7-A40D-2F14537E31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5238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01700" y="200025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35700" y="20002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35700" y="41338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48420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BF96EA-CAB8-47EC-A542-3F53947205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6461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8890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2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46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812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46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592118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71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611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611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28502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46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99423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B0110E-2D8F-42D1-ABE5-BA8ABEF49D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035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D895B5-E5A3-4927-8301-AE0D88F014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404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5B1CC45-ECFF-4540-B12D-FC3ECC0380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167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65756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DFE802-6583-4FE3-8315-65666B8E5A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306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  <a:endParaRPr lang="en-US" dirty="0"/>
          </a:p>
        </p:txBody>
      </p:sp>
      <p:sp>
        <p:nvSpPr>
          <p:cNvPr id="3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7C18859-4BB1-483F-8D84-C8EF78C36C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190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DC80FB-3CF1-477A-AC44-7FB7BA0D4E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116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1625600" y="6635687"/>
            <a:ext cx="1327606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 dirty="0">
                <a:latin typeface="Verdana" panose="020B0604030504040204" pitchFamily="34" charset="0"/>
              </a:rPr>
              <a:t>14 July 2024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F05AFCB-6B6D-457E-983A-F9274F33559E}"/>
              </a:ext>
            </a:extLst>
          </p:cNvPr>
          <p:cNvSpPr/>
          <p:nvPr userDrawn="1"/>
        </p:nvSpPr>
        <p:spPr>
          <a:xfrm>
            <a:off x="3301671" y="6619736"/>
            <a:ext cx="167385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ec-24-0156-01-PVIS</a:t>
            </a:r>
            <a:endParaRPr lang="en-US" sz="1000" dirty="0">
              <a:solidFill>
                <a:schemeClr val="bg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9E2B3E0-4863-61BD-F4C9-763C9812595B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11338375" y="69913"/>
            <a:ext cx="750238" cy="53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817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80000"/>
        <a:buBlip>
          <a:blip r:embed="rId20"/>
        </a:buBlip>
        <a:defRPr sz="28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6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30" name="Picture 7" descr="IEEE_TAG_BLUE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5924551"/>
            <a:ext cx="12192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17ECB64A-59B8-4435-8D4C-59F3CA108821}"/>
              </a:ext>
            </a:extLst>
          </p:cNvPr>
          <p:cNvSpPr txBox="1">
            <a:spLocks/>
          </p:cNvSpPr>
          <p:nvPr userDrawn="1"/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bg1"/>
                </a:solidFill>
                <a:latin typeface="Verdana" charset="0"/>
                <a:ea typeface="ＭＳ Ｐゴシック" pitchFamily="34" charset="-128"/>
                <a:cs typeface="ＭＳ Ｐゴシック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9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01 July 2020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8" name="Slide Number Placeholder 10">
            <a:extLst>
              <a:ext uri="{FF2B5EF4-FFF2-40B4-BE49-F238E27FC236}">
                <a16:creationId xmlns:a16="http://schemas.microsoft.com/office/drawing/2014/main" id="{D75485EB-D5CD-438A-98F9-5987E1CE15D1}"/>
              </a:ext>
            </a:extLst>
          </p:cNvPr>
          <p:cNvSpPr txBox="1">
            <a:spLocks/>
          </p:cNvSpPr>
          <p:nvPr userDrawn="1"/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bg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9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7028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80000"/>
        <a:buBlip>
          <a:blip r:embed="rId20"/>
        </a:buBlip>
        <a:defRPr sz="28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6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featured/802/index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0291D1B-1208-42F7-A249-0DD512746B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6799"/>
                </a:solidFill>
              </a:rPr>
              <a:t>IEEE 802 July 2024</a:t>
            </a:r>
            <a:br>
              <a:rPr lang="en-US" dirty="0">
                <a:solidFill>
                  <a:srgbClr val="006799"/>
                </a:solidFill>
              </a:rPr>
            </a:br>
            <a:r>
              <a:rPr lang="en-US" dirty="0">
                <a:solidFill>
                  <a:srgbClr val="006799"/>
                </a:solidFill>
              </a:rPr>
              <a:t>Public Visibility </a:t>
            </a:r>
            <a:br>
              <a:rPr lang="en-US" dirty="0">
                <a:solidFill>
                  <a:srgbClr val="006799"/>
                </a:solidFill>
              </a:rPr>
            </a:br>
            <a:r>
              <a:rPr lang="en-US" dirty="0">
                <a:solidFill>
                  <a:srgbClr val="006799"/>
                </a:solidFill>
              </a:rPr>
              <a:t>Standing Committee Report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96DB2F60-85B2-4076-A1CA-C47C2C2E6A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IEEE 802 Jul 2024 Plenary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616524-156E-4B3B-A808-455A5D03992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defTabSz="914400">
              <a:defRPr/>
            </a:pPr>
            <a:r>
              <a:rPr lang="en-US" dirty="0">
                <a:latin typeface="Verdana" panose="020B0604030504040204" pitchFamily="34" charset="0"/>
              </a:rPr>
              <a:t>14 July 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E021ED-A25A-4120-BC7B-CBF2171C97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1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2257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35A7B-CD7D-49EB-9F3D-DF629B7C5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304800"/>
            <a:ext cx="11506200" cy="1143000"/>
          </a:xfrm>
        </p:spPr>
        <p:txBody>
          <a:bodyPr/>
          <a:lstStyle/>
          <a:p>
            <a:r>
              <a:rPr lang="en-US" dirty="0"/>
              <a:t>802 Public Visibility SC Scope, Duties, Membership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010278-CCF0-43BB-B025-C818F3CCC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9C4431C-3C8B-4238-82E7-816A2505E65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11C88C2-7B5D-44C3-B28E-365D5B792D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46068" y="1557344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8" marR="0" lvl="1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AU" sz="14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Scope and Duties</a:t>
            </a:r>
          </a:p>
          <a:p>
            <a:pPr marL="457200" lvl="1"/>
            <a:r>
              <a:rPr lang="en-AU" sz="1400" dirty="0">
                <a:solidFill>
                  <a:srgbClr val="000000"/>
                </a:solidFill>
                <a:latin typeface="Arial"/>
              </a:rPr>
              <a:t>To raise public visibility and industry awareness in timely fashion of IEEE 802 WG / TAG activities </a:t>
            </a:r>
          </a:p>
          <a:p>
            <a:pPr marL="457200" lvl="1"/>
            <a:r>
              <a:rPr lang="en-AU" sz="1400" dirty="0">
                <a:solidFill>
                  <a:srgbClr val="000000"/>
                </a:solidFill>
                <a:latin typeface="Arial"/>
              </a:rPr>
              <a:t>Develop social media content based on IEEE 802 WG / TAG activities </a:t>
            </a:r>
          </a:p>
          <a:p>
            <a:pPr marL="639762" lvl="2"/>
            <a:r>
              <a:rPr lang="en-AU" sz="1400" dirty="0">
                <a:solidFill>
                  <a:srgbClr val="000000"/>
                </a:solidFill>
                <a:latin typeface="Arial"/>
              </a:rPr>
              <a:t>LinkedIn – https://www.linkedin.com/company/ieee802 </a:t>
            </a:r>
          </a:p>
          <a:p>
            <a:pPr marL="639762" lvl="2"/>
            <a:r>
              <a:rPr lang="en-AU" sz="1400" dirty="0">
                <a:solidFill>
                  <a:srgbClr val="000000"/>
                </a:solidFill>
                <a:latin typeface="Arial"/>
              </a:rPr>
              <a:t>IEEE-SA 802  - </a:t>
            </a:r>
            <a:r>
              <a:rPr lang="en-AU" sz="1400" dirty="0">
                <a:solidFill>
                  <a:srgbClr val="000000"/>
                </a:solidFill>
                <a:latin typeface="Arial"/>
                <a:hlinkClick r:id="rId2"/>
              </a:rPr>
              <a:t>https://standards.ieee.org/featured/802/index.html</a:t>
            </a:r>
            <a:r>
              <a:rPr lang="en-AU" sz="1400" dirty="0">
                <a:solidFill>
                  <a:srgbClr val="000000"/>
                </a:solidFill>
                <a:latin typeface="Arial"/>
              </a:rPr>
              <a:t> </a:t>
            </a:r>
          </a:p>
          <a:p>
            <a:pPr marL="463550" lvl="1"/>
            <a:r>
              <a:rPr kumimoji="0" lang="en-AU" sz="1400" b="1" i="1" u="sng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</a:rPr>
              <a:t>Content </a:t>
            </a:r>
          </a:p>
          <a:p>
            <a:pPr marL="631825" lvl="2" indent="-177800"/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Review Pre 802 Plenary meetings for social media messaging: PARs to be considered, Tutorials, [802.3] Call-for-Interests, New Task Force formations</a:t>
            </a:r>
          </a:p>
          <a:p>
            <a:pPr marL="631825" lvl="2" indent="-177800"/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Review Post 802 Plenary meetings for social media messaging: Study Group formations, IEEE 802 Position Approvals</a:t>
            </a:r>
          </a:p>
          <a:p>
            <a:pPr marL="631825" lvl="2" indent="-177800"/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Other 802 related material for social media messaging: Press Releases, White Paper publications, Other 802 approved news, </a:t>
            </a:r>
            <a:r>
              <a:rPr lang="en-US" sz="1400" b="0" u="sng" dirty="0">
                <a:latin typeface="Arial" panose="020B0604020202020204" pitchFamily="34" charset="0"/>
                <a:cs typeface="Arial" panose="020B0604020202020204" pitchFamily="34" charset="0"/>
              </a:rPr>
              <a:t>802 WG / TAG Activities with IEEE-SA</a:t>
            </a:r>
          </a:p>
          <a:p>
            <a:pPr marL="631825" lvl="2" indent="-177800"/>
            <a:r>
              <a:rPr lang="en-US" sz="1400" b="0" u="sng" dirty="0">
                <a:latin typeface="Arial" panose="020B0604020202020204" pitchFamily="34" charset="0"/>
                <a:cs typeface="Arial" panose="020B0604020202020204" pitchFamily="34" charset="0"/>
              </a:rPr>
              <a:t>IEEE-SA Standards Board Related </a:t>
            </a:r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- PAR Approvals, Standards Approval, Standards Publication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8" lvl="1" indent="0">
              <a:buNone/>
            </a:pPr>
            <a:r>
              <a:rPr lang="en-AU" sz="1400" b="1" dirty="0">
                <a:latin typeface="Arial"/>
              </a:rPr>
              <a:t>Membership</a:t>
            </a:r>
          </a:p>
          <a:p>
            <a:pPr marL="566738" lvl="1" indent="-285750">
              <a:buFont typeface="Arial" panose="020B0604020202020204" pitchFamily="34" charset="0"/>
              <a:buChar char="•"/>
            </a:pPr>
            <a:r>
              <a:rPr lang="en-AU" sz="1400" dirty="0">
                <a:latin typeface="Arial"/>
              </a:rPr>
              <a:t>Membership in the Standing Committee is open to anyone that wishes to participate (ideally at least one participant from each 802 WG and TAG)</a:t>
            </a:r>
            <a:endParaRPr kumimoji="0" lang="en-AU" sz="14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</a:endParaRPr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D5435955-F4BE-4DBA-94CA-FDAB551D13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11200" y="6626258"/>
            <a:ext cx="914400" cy="212726"/>
          </a:xfrm>
        </p:spPr>
        <p:txBody>
          <a:bodyPr/>
          <a:lstStyle/>
          <a:p>
            <a:fld id="{427953F7-7028-42D5-916D-7BE6627B023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B1E047-808D-47C5-833D-0D7E1E413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23 July 2021</a:t>
            </a:r>
          </a:p>
        </p:txBody>
      </p:sp>
    </p:spTree>
    <p:extLst>
      <p:ext uri="{BB962C8B-B14F-4D97-AF65-F5344CB8AC3E}">
        <p14:creationId xmlns:p14="http://schemas.microsoft.com/office/powerpoint/2010/main" val="1972609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1F9B9-556C-4F07-8481-85508D969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Linkedin</a:t>
            </a:r>
            <a:r>
              <a:rPr lang="en-US" dirty="0"/>
              <a:t> Report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95B92-32B4-465D-B4C4-2F21CC8C3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9" y="1673702"/>
            <a:ext cx="5519195" cy="4114800"/>
          </a:xfrm>
        </p:spPr>
        <p:txBody>
          <a:bodyPr/>
          <a:lstStyle/>
          <a:p>
            <a:pPr lvl="1"/>
            <a:r>
              <a:rPr lang="en-US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4,676 total followers. </a:t>
            </a:r>
          </a:p>
          <a:p>
            <a:pPr lvl="1"/>
            <a:r>
              <a:rPr lang="en-US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Between 1/1/2024 and 7/14/2024 we got</a:t>
            </a:r>
          </a:p>
          <a:p>
            <a:pPr lvl="1"/>
            <a:r>
              <a:rPr lang="en-US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39,776 Impressions</a:t>
            </a:r>
          </a:p>
          <a:p>
            <a:pPr lvl="1"/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861 Reactions</a:t>
            </a:r>
          </a:p>
          <a:p>
            <a:pPr lvl="1"/>
            <a:endParaRPr lang="en-US" sz="20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lvl="1"/>
            <a:r>
              <a:rPr lang="en-US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Contents with most impressions</a:t>
            </a:r>
          </a:p>
          <a:p>
            <a:pPr lvl="1"/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IEEE Milestone plaque</a:t>
            </a:r>
          </a:p>
          <a:p>
            <a:pPr lvl="1"/>
            <a:r>
              <a:rPr lang="en-US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IEEE 802.11be Webinar</a:t>
            </a:r>
          </a:p>
          <a:p>
            <a:pPr lvl="1"/>
            <a:r>
              <a:rPr lang="en-US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IEEE 802.3df  </a:t>
            </a:r>
            <a:r>
              <a:rPr lang="en-US" sz="2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Standrad</a:t>
            </a:r>
            <a:endParaRPr lang="en-US" sz="20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318BC-0660-464A-963F-BF6E3E500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BBB153-D275-4B51-BDBF-552A1BF049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41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C0B6E-3394-4A63-9988-4D79134DA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Efforts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EC386-902E-4A88-A9BF-3A7C31665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1387736"/>
            <a:ext cx="10985679" cy="4708264"/>
          </a:xfrm>
        </p:spPr>
        <p:txBody>
          <a:bodyPr/>
          <a:lstStyle/>
          <a:p>
            <a:r>
              <a:rPr lang="en-US" sz="1800" dirty="0">
                <a:solidFill>
                  <a:srgbClr val="006799"/>
                </a:solidFill>
              </a:rPr>
              <a:t>Creation of IEEE 802 Stickers</a:t>
            </a:r>
          </a:p>
          <a:p>
            <a:r>
              <a:rPr lang="en-US" sz="1800" dirty="0">
                <a:solidFill>
                  <a:srgbClr val="006799"/>
                </a:solidFill>
                <a:cs typeface="Arial" panose="020B0604020202020204" pitchFamily="34" charset="0"/>
              </a:rPr>
              <a:t>Creation of IEEE 802 Pins</a:t>
            </a:r>
          </a:p>
          <a:p>
            <a:endParaRPr lang="en-US" sz="1800" dirty="0">
              <a:solidFill>
                <a:srgbClr val="006799"/>
              </a:solidFill>
              <a:cs typeface="Arial" panose="020B0604020202020204" pitchFamily="34" charset="0"/>
            </a:endParaRPr>
          </a:p>
          <a:p>
            <a:endParaRPr lang="en-US" sz="1800" dirty="0">
              <a:solidFill>
                <a:srgbClr val="006799"/>
              </a:solidFill>
              <a:cs typeface="Arial" panose="020B0604020202020204" pitchFamily="34" charset="0"/>
            </a:endParaRPr>
          </a:p>
          <a:p>
            <a:endParaRPr lang="en-US" sz="2000" b="0" dirty="0">
              <a:solidFill>
                <a:srgbClr val="0067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1800" dirty="0">
              <a:solidFill>
                <a:srgbClr val="006799"/>
              </a:solidFill>
            </a:endParaRPr>
          </a:p>
          <a:p>
            <a:pPr lvl="1"/>
            <a:endParaRPr lang="en-US" sz="1800" dirty="0">
              <a:solidFill>
                <a:srgbClr val="006799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6EAB1F-75A1-4148-81DA-8F496C357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718110-41C2-4EFE-BC27-60FBBFD4BD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733123"/>
      </p:ext>
    </p:extLst>
  </p:cSld>
  <p:clrMapOvr>
    <a:masterClrMapping/>
  </p:clrMapOvr>
</p:sld>
</file>

<file path=ppt/theme/theme1.xml><?xml version="1.0" encoding="utf-8"?>
<a:theme xmlns:a="http://schemas.openxmlformats.org/drawingml/2006/main" name="ieee_corporate_template_1">
  <a:themeElements>
    <a:clrScheme name="Custom 3">
      <a:dk1>
        <a:srgbClr val="000000"/>
      </a:dk1>
      <a:lt1>
        <a:srgbClr val="FFFFFF"/>
      </a:lt1>
      <a:dk2>
        <a:srgbClr val="005582"/>
      </a:dk2>
      <a:lt2>
        <a:srgbClr val="808080"/>
      </a:lt2>
      <a:accent1>
        <a:srgbClr val="DC5D26"/>
      </a:accent1>
      <a:accent2>
        <a:srgbClr val="52A93A"/>
      </a:accent2>
      <a:accent3>
        <a:srgbClr val="FFFFFF"/>
      </a:accent3>
      <a:accent4>
        <a:srgbClr val="000000"/>
      </a:accent4>
      <a:accent5>
        <a:srgbClr val="6C0521"/>
      </a:accent5>
      <a:accent6>
        <a:srgbClr val="477E27"/>
      </a:accent6>
      <a:hlink>
        <a:srgbClr val="0080FF"/>
      </a:hlink>
      <a:folHlink>
        <a:srgbClr val="481861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F3D88"/>
        </a:dk2>
        <a:lt2>
          <a:srgbClr val="808080"/>
        </a:lt2>
        <a:accent1>
          <a:srgbClr val="FF8000"/>
        </a:accent1>
        <a:accent2>
          <a:srgbClr val="59B308"/>
        </a:accent2>
        <a:accent3>
          <a:srgbClr val="FFFFFF"/>
        </a:accent3>
        <a:accent4>
          <a:srgbClr val="000000"/>
        </a:accent4>
        <a:accent5>
          <a:srgbClr val="FFC0AA"/>
        </a:accent5>
        <a:accent6>
          <a:srgbClr val="50A206"/>
        </a:accent6>
        <a:hlink>
          <a:srgbClr val="008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ieee_corporate_template_1">
  <a:themeElements>
    <a:clrScheme name="Custom 3">
      <a:dk1>
        <a:srgbClr val="000000"/>
      </a:dk1>
      <a:lt1>
        <a:srgbClr val="FFFFFF"/>
      </a:lt1>
      <a:dk2>
        <a:srgbClr val="005582"/>
      </a:dk2>
      <a:lt2>
        <a:srgbClr val="808080"/>
      </a:lt2>
      <a:accent1>
        <a:srgbClr val="DC5D26"/>
      </a:accent1>
      <a:accent2>
        <a:srgbClr val="52A93A"/>
      </a:accent2>
      <a:accent3>
        <a:srgbClr val="FFFFFF"/>
      </a:accent3>
      <a:accent4>
        <a:srgbClr val="000000"/>
      </a:accent4>
      <a:accent5>
        <a:srgbClr val="6C0521"/>
      </a:accent5>
      <a:accent6>
        <a:srgbClr val="477E27"/>
      </a:accent6>
      <a:hlink>
        <a:srgbClr val="0080FF"/>
      </a:hlink>
      <a:folHlink>
        <a:srgbClr val="481861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F3D88"/>
        </a:dk2>
        <a:lt2>
          <a:srgbClr val="808080"/>
        </a:lt2>
        <a:accent1>
          <a:srgbClr val="FF8000"/>
        </a:accent1>
        <a:accent2>
          <a:srgbClr val="59B308"/>
        </a:accent2>
        <a:accent3>
          <a:srgbClr val="FFFFFF"/>
        </a:accent3>
        <a:accent4>
          <a:srgbClr val="000000"/>
        </a:accent4>
        <a:accent5>
          <a:srgbClr val="FFC0AA"/>
        </a:accent5>
        <a:accent6>
          <a:srgbClr val="50A206"/>
        </a:accent6>
        <a:hlink>
          <a:srgbClr val="008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ieee_presentation_template.pot</Template>
  <TotalTime>12362</TotalTime>
  <Words>259</Words>
  <Application>Microsoft Office PowerPoint</Application>
  <PresentationFormat>Widescreen</PresentationFormat>
  <Paragraphs>41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ＭＳ Ｐゴシック</vt:lpstr>
      <vt:lpstr>Arial</vt:lpstr>
      <vt:lpstr>Calibri</vt:lpstr>
      <vt:lpstr>Verdana</vt:lpstr>
      <vt:lpstr>Wingdings</vt:lpstr>
      <vt:lpstr>ieee_corporate_template_1</vt:lpstr>
      <vt:lpstr>1_ieee_corporate_template_1</vt:lpstr>
      <vt:lpstr>IEEE 802 July 2024 Public Visibility  Standing Committee Report</vt:lpstr>
      <vt:lpstr>802 Public Visibility SC Scope, Duties, Membership</vt:lpstr>
      <vt:lpstr>Linkedin Report </vt:lpstr>
      <vt:lpstr>New Efforts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Engel, Lisa Lisa.</dc:creator>
  <cp:lastModifiedBy>Tuncer Baykas</cp:lastModifiedBy>
  <cp:revision>163</cp:revision>
  <dcterms:created xsi:type="dcterms:W3CDTF">2012-11-14T18:53:32Z</dcterms:created>
  <dcterms:modified xsi:type="dcterms:W3CDTF">2024-07-15T14:01:19Z</dcterms:modified>
</cp:coreProperties>
</file>