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2" r:id="rId1"/>
  </p:sldMasterIdLst>
  <p:notesMasterIdLst>
    <p:notesMasterId r:id="rId8"/>
  </p:notesMasterIdLst>
  <p:handoutMasterIdLst>
    <p:handoutMasterId r:id="rId9"/>
  </p:handoutMasterIdLst>
  <p:sldIdLst>
    <p:sldId id="624" r:id="rId2"/>
    <p:sldId id="619" r:id="rId3"/>
    <p:sldId id="621" r:id="rId4"/>
    <p:sldId id="627" r:id="rId5"/>
    <p:sldId id="626" r:id="rId6"/>
    <p:sldId id="625" r:id="rId7"/>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p15:clr>
            <a:srgbClr val="A4A3A4"/>
          </p15:clr>
        </p15:guide>
        <p15:guide id="2" pos="2928">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405" autoAdjust="0"/>
    <p:restoredTop sz="95437" autoAdjust="0"/>
  </p:normalViewPr>
  <p:slideViewPr>
    <p:cSldViewPr>
      <p:cViewPr varScale="1">
        <p:scale>
          <a:sx n="79" d="100"/>
          <a:sy n="79" d="100"/>
        </p:scale>
        <p:origin x="1258" y="82"/>
      </p:cViewPr>
      <p:guideLst>
        <p:guide orient="horz" pos="1152"/>
        <p:guide pos="2928"/>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July 2024</a:t>
            </a:r>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1182688" y="701675"/>
            <a:ext cx="46466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r>
              <a:rPr lang="en-US"/>
              <a:t>July 2024</a:t>
            </a:r>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July 2024</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3411227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Footer Placeholder 3"/>
          <p:cNvSpPr>
            <a:spLocks noGrp="1"/>
          </p:cNvSpPr>
          <p:nvPr>
            <p:ph type="ftr" sz="quarter" idx="10"/>
          </p:nvPr>
        </p:nvSpPr>
        <p:spPr/>
        <p:txBody>
          <a:bodyPr/>
          <a:lstStyle/>
          <a:p>
            <a:pPr>
              <a:defRPr/>
            </a:pPr>
            <a:r>
              <a:rPr lang="en-US"/>
              <a:t>July 2024</a:t>
            </a:r>
          </a:p>
        </p:txBody>
      </p:sp>
      <p:sp>
        <p:nvSpPr>
          <p:cNvPr id="5" name="Slide Number Placeholder 4"/>
          <p:cNvSpPr>
            <a:spLocks noGrp="1"/>
          </p:cNvSpPr>
          <p:nvPr>
            <p:ph type="sldNum" sz="quarter" idx="11"/>
          </p:nvPr>
        </p:nvSpPr>
        <p:spPr/>
        <p:txBody>
          <a:bodyPr/>
          <a:lstStyle/>
          <a:p>
            <a:pPr>
              <a:defRPr/>
            </a:pPr>
            <a:fld id="{3F4789A0-AAA0-4A8A-9A40-13BCD6237604}" type="slidenum">
              <a:rPr lang="en-US" smtClean="0"/>
              <a:pPr>
                <a:defRPr/>
              </a:pPr>
              <a:t>2</a:t>
            </a:fld>
            <a:endParaRPr lang="en-US"/>
          </a:p>
        </p:txBody>
      </p:sp>
    </p:spTree>
    <p:extLst>
      <p:ext uri="{BB962C8B-B14F-4D97-AF65-F5344CB8AC3E}">
        <p14:creationId xmlns:p14="http://schemas.microsoft.com/office/powerpoint/2010/main" val="10000232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6</a:t>
            </a:fld>
            <a:endParaRPr lang="en-US"/>
          </a:p>
        </p:txBody>
      </p:sp>
      <p:sp>
        <p:nvSpPr>
          <p:cNvPr id="5" name="Footer Placeholder 4"/>
          <p:cNvSpPr>
            <a:spLocks noGrp="1"/>
          </p:cNvSpPr>
          <p:nvPr>
            <p:ph type="ftr" sz="quarter" idx="11"/>
          </p:nvPr>
        </p:nvSpPr>
        <p:spPr/>
        <p:txBody>
          <a:bodyPr/>
          <a:lstStyle/>
          <a:p>
            <a:pPr>
              <a:defRPr/>
            </a:pPr>
            <a:r>
              <a:rPr lang="en-US"/>
              <a:t>July 2024</a:t>
            </a:r>
          </a:p>
        </p:txBody>
      </p:sp>
    </p:spTree>
    <p:extLst>
      <p:ext uri="{BB962C8B-B14F-4D97-AF65-F5344CB8AC3E}">
        <p14:creationId xmlns:p14="http://schemas.microsoft.com/office/powerpoint/2010/main" val="20360096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1E021F72-5A2D-4EBF-9D13-D35A5BD6752C}" type="slidenum">
              <a:rPr lang="en-US" smtClean="0"/>
              <a:pPr>
                <a:defRPr/>
              </a:pPr>
              <a:t>‹#›</a:t>
            </a:fld>
            <a:endParaRPr lang="en-US"/>
          </a:p>
        </p:txBody>
      </p:sp>
    </p:spTree>
    <p:extLst>
      <p:ext uri="{BB962C8B-B14F-4D97-AF65-F5344CB8AC3E}">
        <p14:creationId xmlns:p14="http://schemas.microsoft.com/office/powerpoint/2010/main" val="5478850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E21FD272-7419-4152-A918-3B2CE6CB50B0}" type="slidenum">
              <a:rPr lang="en-US" smtClean="0"/>
              <a:pPr>
                <a:defRPr/>
              </a:pPr>
              <a:t>‹#›</a:t>
            </a:fld>
            <a:endParaRPr lang="en-US"/>
          </a:p>
        </p:txBody>
      </p:sp>
    </p:spTree>
    <p:extLst>
      <p:ext uri="{BB962C8B-B14F-4D97-AF65-F5344CB8AC3E}">
        <p14:creationId xmlns:p14="http://schemas.microsoft.com/office/powerpoint/2010/main" val="35767083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68916C83-32D5-4183-8BB8-F71204289A3C}" type="slidenum">
              <a:rPr lang="en-US" smtClean="0"/>
              <a:pPr>
                <a:defRPr/>
              </a:pPr>
              <a:t>‹#›</a:t>
            </a:fld>
            <a:endParaRPr lang="en-US"/>
          </a:p>
        </p:txBody>
      </p:sp>
    </p:spTree>
    <p:extLst>
      <p:ext uri="{BB962C8B-B14F-4D97-AF65-F5344CB8AC3E}">
        <p14:creationId xmlns:p14="http://schemas.microsoft.com/office/powerpoint/2010/main" val="3447807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C8910AE4-85DC-4894-8AA6-C2187499416B}" type="slidenum">
              <a:rPr lang="en-US" smtClean="0"/>
              <a:pPr>
                <a:defRPr/>
              </a:pPr>
              <a:t>‹#›</a:t>
            </a:fld>
            <a:endParaRPr lang="en-US"/>
          </a:p>
        </p:txBody>
      </p:sp>
    </p:spTree>
    <p:extLst>
      <p:ext uri="{BB962C8B-B14F-4D97-AF65-F5344CB8AC3E}">
        <p14:creationId xmlns:p14="http://schemas.microsoft.com/office/powerpoint/2010/main" val="3810301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r>
              <a:rPr lang="en-US"/>
              <a:t>July 2024</a:t>
            </a:r>
          </a:p>
        </p:txBody>
      </p:sp>
      <p:sp>
        <p:nvSpPr>
          <p:cNvPr id="5" name="Footer Placeholder 4"/>
          <p:cNvSpPr>
            <a:spLocks noGrp="1"/>
          </p:cNvSpPr>
          <p:nvPr>
            <p:ph type="ftr" sz="quarter" idx="11"/>
          </p:nvPr>
        </p:nvSpPr>
        <p:spPr/>
        <p:txBody>
          <a:bodyPr/>
          <a:lstStyle/>
          <a:p>
            <a:pPr>
              <a:defRPr/>
            </a:pPr>
            <a:r>
              <a:rPr lang="en-US"/>
              <a:t>D. Stanley, HP Enterprise</a:t>
            </a:r>
          </a:p>
        </p:txBody>
      </p:sp>
      <p:sp>
        <p:nvSpPr>
          <p:cNvPr id="6" name="Slide Number Placeholder 5"/>
          <p:cNvSpPr>
            <a:spLocks noGrp="1"/>
          </p:cNvSpPr>
          <p:nvPr>
            <p:ph type="sldNum" sz="quarter" idx="12"/>
          </p:nvPr>
        </p:nvSpPr>
        <p:spPr/>
        <p:txBody>
          <a:bodyPr/>
          <a:lstStyle/>
          <a:p>
            <a:pPr>
              <a:defRPr/>
            </a:pPr>
            <a:fld id="{35FAFA7F-DAC6-4AD4-9B8D-4F97BD8402E5}" type="slidenum">
              <a:rPr lang="en-US" smtClean="0"/>
              <a:pPr>
                <a:defRPr/>
              </a:pPr>
              <a:t>‹#›</a:t>
            </a:fld>
            <a:endParaRPr lang="en-US"/>
          </a:p>
        </p:txBody>
      </p:sp>
    </p:spTree>
    <p:extLst>
      <p:ext uri="{BB962C8B-B14F-4D97-AF65-F5344CB8AC3E}">
        <p14:creationId xmlns:p14="http://schemas.microsoft.com/office/powerpoint/2010/main" val="36180093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r>
              <a:rPr lang="en-US"/>
              <a:t>July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0F756E78-B411-4A49-8A56-75D9C3D57CC9}" type="slidenum">
              <a:rPr lang="en-US" smtClean="0"/>
              <a:pPr>
                <a:defRPr/>
              </a:pPr>
              <a:t>‹#›</a:t>
            </a:fld>
            <a:endParaRPr lang="en-US"/>
          </a:p>
        </p:txBody>
      </p:sp>
    </p:spTree>
    <p:extLst>
      <p:ext uri="{BB962C8B-B14F-4D97-AF65-F5344CB8AC3E}">
        <p14:creationId xmlns:p14="http://schemas.microsoft.com/office/powerpoint/2010/main" val="109026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r>
              <a:rPr lang="en-US"/>
              <a:t>July 2024</a:t>
            </a:r>
          </a:p>
        </p:txBody>
      </p:sp>
      <p:sp>
        <p:nvSpPr>
          <p:cNvPr id="8" name="Footer Placeholder 7"/>
          <p:cNvSpPr>
            <a:spLocks noGrp="1"/>
          </p:cNvSpPr>
          <p:nvPr>
            <p:ph type="ftr" sz="quarter" idx="11"/>
          </p:nvPr>
        </p:nvSpPr>
        <p:spPr/>
        <p:txBody>
          <a:bodyPr/>
          <a:lstStyle/>
          <a:p>
            <a:pPr>
              <a:defRPr/>
            </a:pPr>
            <a:r>
              <a:rPr lang="en-US"/>
              <a:t>D. Stanley, HP Enterprise</a:t>
            </a:r>
          </a:p>
        </p:txBody>
      </p:sp>
      <p:sp>
        <p:nvSpPr>
          <p:cNvPr id="9" name="Slide Number Placeholder 8"/>
          <p:cNvSpPr>
            <a:spLocks noGrp="1"/>
          </p:cNvSpPr>
          <p:nvPr>
            <p:ph type="sldNum" sz="quarter" idx="12"/>
          </p:nvPr>
        </p:nvSpPr>
        <p:spPr/>
        <p:txBody>
          <a:bodyPr/>
          <a:lstStyle/>
          <a:p>
            <a:pPr>
              <a:defRPr/>
            </a:pPr>
            <a:fld id="{C38CEB37-5104-4A8D-B584-F10BB83859B7}" type="slidenum">
              <a:rPr lang="en-US" smtClean="0"/>
              <a:pPr>
                <a:defRPr/>
              </a:pPr>
              <a:t>‹#›</a:t>
            </a:fld>
            <a:endParaRPr lang="en-US"/>
          </a:p>
        </p:txBody>
      </p:sp>
    </p:spTree>
    <p:extLst>
      <p:ext uri="{BB962C8B-B14F-4D97-AF65-F5344CB8AC3E}">
        <p14:creationId xmlns:p14="http://schemas.microsoft.com/office/powerpoint/2010/main" val="3772928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r>
              <a:rPr lang="en-US"/>
              <a:t>July 2024</a:t>
            </a:r>
          </a:p>
        </p:txBody>
      </p:sp>
      <p:sp>
        <p:nvSpPr>
          <p:cNvPr id="4" name="Footer Placeholder 3"/>
          <p:cNvSpPr>
            <a:spLocks noGrp="1"/>
          </p:cNvSpPr>
          <p:nvPr>
            <p:ph type="ftr" sz="quarter" idx="11"/>
          </p:nvPr>
        </p:nvSpPr>
        <p:spPr/>
        <p:txBody>
          <a:bodyPr/>
          <a:lstStyle/>
          <a:p>
            <a:pPr>
              <a:defRPr/>
            </a:pPr>
            <a:r>
              <a:rPr lang="en-US"/>
              <a:t>D. Stanley, HP Enterprise</a:t>
            </a:r>
          </a:p>
        </p:txBody>
      </p:sp>
      <p:sp>
        <p:nvSpPr>
          <p:cNvPr id="5" name="Slide Number Placeholder 4"/>
          <p:cNvSpPr>
            <a:spLocks noGrp="1"/>
          </p:cNvSpPr>
          <p:nvPr>
            <p:ph type="sldNum" sz="quarter" idx="12"/>
          </p:nvPr>
        </p:nvSpPr>
        <p:spPr/>
        <p:txBody>
          <a:bodyPr/>
          <a:lstStyle/>
          <a:p>
            <a:pPr>
              <a:defRPr/>
            </a:pPr>
            <a:fld id="{567EF0D1-CDA8-4A2C-97F1-BCCEC62488BC}" type="slidenum">
              <a:rPr lang="en-US" smtClean="0"/>
              <a:pPr>
                <a:defRPr/>
              </a:pPr>
              <a:t>‹#›</a:t>
            </a:fld>
            <a:endParaRPr lang="en-US"/>
          </a:p>
        </p:txBody>
      </p:sp>
    </p:spTree>
    <p:extLst>
      <p:ext uri="{BB962C8B-B14F-4D97-AF65-F5344CB8AC3E}">
        <p14:creationId xmlns:p14="http://schemas.microsoft.com/office/powerpoint/2010/main" val="17553433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
        <p:nvSpPr>
          <p:cNvPr id="4" name="Slide Number Placeholder 3"/>
          <p:cNvSpPr>
            <a:spLocks noGrp="1"/>
          </p:cNvSpPr>
          <p:nvPr>
            <p:ph type="sldNum" sz="quarter" idx="12"/>
          </p:nvPr>
        </p:nvSpPr>
        <p:spPr/>
        <p:txBody>
          <a:bodyPr/>
          <a:lstStyle/>
          <a:p>
            <a:pPr>
              <a:defRPr/>
            </a:pPr>
            <a:fld id="{55F5AC62-79C9-439A-9F92-7BF53B4E81EC}" type="slidenum">
              <a:rPr lang="en-US" smtClean="0"/>
              <a:pPr>
                <a:defRPr/>
              </a:pPr>
              <a:t>‹#›</a:t>
            </a:fld>
            <a:endParaRPr lang="en-US"/>
          </a:p>
        </p:txBody>
      </p:sp>
    </p:spTree>
    <p:extLst>
      <p:ext uri="{BB962C8B-B14F-4D97-AF65-F5344CB8AC3E}">
        <p14:creationId xmlns:p14="http://schemas.microsoft.com/office/powerpoint/2010/main" val="62949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July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43102C4A-262E-4FC3-8014-622FD9074A70}" type="slidenum">
              <a:rPr lang="en-US" smtClean="0"/>
              <a:pPr>
                <a:defRPr/>
              </a:pPr>
              <a:t>‹#›</a:t>
            </a:fld>
            <a:endParaRPr lang="en-US"/>
          </a:p>
        </p:txBody>
      </p:sp>
    </p:spTree>
    <p:extLst>
      <p:ext uri="{BB962C8B-B14F-4D97-AF65-F5344CB8AC3E}">
        <p14:creationId xmlns:p14="http://schemas.microsoft.com/office/powerpoint/2010/main" val="16577243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r>
              <a:rPr lang="en-US"/>
              <a:t>July 2024</a:t>
            </a:r>
          </a:p>
        </p:txBody>
      </p:sp>
      <p:sp>
        <p:nvSpPr>
          <p:cNvPr id="6" name="Footer Placeholder 5"/>
          <p:cNvSpPr>
            <a:spLocks noGrp="1"/>
          </p:cNvSpPr>
          <p:nvPr>
            <p:ph type="ftr" sz="quarter" idx="11"/>
          </p:nvPr>
        </p:nvSpPr>
        <p:spPr/>
        <p:txBody>
          <a:bodyPr/>
          <a:lstStyle/>
          <a:p>
            <a:pPr>
              <a:defRPr/>
            </a:pPr>
            <a:r>
              <a:rPr lang="en-US"/>
              <a:t>D. Stanley, HP Enterprise</a:t>
            </a:r>
          </a:p>
        </p:txBody>
      </p:sp>
      <p:sp>
        <p:nvSpPr>
          <p:cNvPr id="7" name="Slide Number Placeholder 6"/>
          <p:cNvSpPr>
            <a:spLocks noGrp="1"/>
          </p:cNvSpPr>
          <p:nvPr>
            <p:ph type="sldNum" sz="quarter" idx="12"/>
          </p:nvPr>
        </p:nvSpPr>
        <p:spPr/>
        <p:txBody>
          <a:bodyPr/>
          <a:lstStyle/>
          <a:p>
            <a:pPr>
              <a:defRPr/>
            </a:pPr>
            <a:fld id="{6FCBBC5D-32F8-4359-BF9B-38DBA3AD3F01}" type="slidenum">
              <a:rPr lang="en-US" smtClean="0"/>
              <a:pPr>
                <a:defRPr/>
              </a:pPr>
              <a:t>‹#›</a:t>
            </a:fld>
            <a:endParaRPr lang="en-US"/>
          </a:p>
        </p:txBody>
      </p:sp>
    </p:spTree>
    <p:extLst>
      <p:ext uri="{BB962C8B-B14F-4D97-AF65-F5344CB8AC3E}">
        <p14:creationId xmlns:p14="http://schemas.microsoft.com/office/powerpoint/2010/main" val="19149876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en-US"/>
              <a:t>July 2024</a:t>
            </a: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r>
              <a:rPr lang="en-US"/>
              <a:t>D. Stanley, HP Enterprise</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fld id="{9D398DEB-576E-470D-A31C-B5D1605DDD33}" type="slidenum">
              <a:rPr lang="en-US" smtClean="0"/>
              <a:pPr>
                <a:defRPr/>
              </a:pPr>
              <a:t>‹#›</a:t>
            </a:fld>
            <a:endParaRPr lang="en-US"/>
          </a:p>
        </p:txBody>
      </p:sp>
    </p:spTree>
    <p:extLst>
      <p:ext uri="{BB962C8B-B14F-4D97-AF65-F5344CB8AC3E}">
        <p14:creationId xmlns:p14="http://schemas.microsoft.com/office/powerpoint/2010/main" val="3309089224"/>
      </p:ext>
    </p:extLst>
  </p:cSld>
  <p:clrMap bg1="lt1" tx1="dk1" bg2="lt2" tx2="dk2" accent1="accent1" accent2="accent2" accent3="accent3" accent4="accent4" accent5="accent5" accent6="accent6" hlink="hlink" folHlink="folHlink"/>
  <p:sldLayoutIdLst>
    <p:sldLayoutId id="2147483923" r:id="rId1"/>
    <p:sldLayoutId id="2147483924" r:id="rId2"/>
    <p:sldLayoutId id="2147483925" r:id="rId3"/>
    <p:sldLayoutId id="2147483926" r:id="rId4"/>
    <p:sldLayoutId id="2147483927" r:id="rId5"/>
    <p:sldLayoutId id="2147483928" r:id="rId6"/>
    <p:sldLayoutId id="2147483929" r:id="rId7"/>
    <p:sldLayoutId id="2147483930" r:id="rId8"/>
    <p:sldLayoutId id="2147483931" r:id="rId9"/>
    <p:sldLayoutId id="2147483932" r:id="rId10"/>
    <p:sldLayoutId id="2147483933" r:id="rId11"/>
  </p:sldLayoutIdLst>
  <p:hf hdr="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ec/dcn/20/ec-20-0187-05-WCSG-wc-sc-operations-manual.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ec/dcn/24/ec-24-0089-00-WCSG-minutes-april-10-2024.docx" TargetMode="External"/><Relationship Id="rId2" Type="http://schemas.openxmlformats.org/officeDocument/2006/relationships/hyperlink" Target="https://mentor.ieee.org/802-ec/dcn/24/ec-24-0080-00-WCSG-minutes-march-10-2024.docx" TargetMode="External"/><Relationship Id="rId1" Type="http://schemas.openxmlformats.org/officeDocument/2006/relationships/slideLayout" Target="../slideLayouts/slideLayout2.xml"/><Relationship Id="rId6" Type="http://schemas.openxmlformats.org/officeDocument/2006/relationships/hyperlink" Target="https://mentor.ieee.org/802-ec/dcn/24/ec-24-0144-00-WCSG-2024-07-14-wireless-chairs-sc-meeting-agenda.docx" TargetMode="External"/><Relationship Id="rId5" Type="http://schemas.openxmlformats.org/officeDocument/2006/relationships/hyperlink" Target="https://mentor.ieee.org/802-ec/dcn/24/ec-24-0126-00-WCSG-minutes-june-12-2024.docx" TargetMode="External"/><Relationship Id="rId4" Type="http://schemas.openxmlformats.org/officeDocument/2006/relationships/hyperlink" Target="https://mentor.ieee.org/802-ec/dcn/24/ec-24-0119-00-WCSG-minutes-may-12-2024.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ec/dcn/24/ec-24-0006-07-WCSG-ieee-802wcsc-meeting-venue-manager-report-2024.pptx"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mentor.ieee.org/802-ec/dcn/24/ec-24-0007-04-WCSG-wireless-treasurer-report-2024.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64329" y="873318"/>
            <a:ext cx="7772400" cy="1102519"/>
          </a:xfrm>
          <a:ln/>
        </p:spPr>
        <p:txBody>
          <a:bodyPr>
            <a:norm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sz="3600" dirty="0"/>
              <a:t>2024 July  Wireless Chairs SC Report</a:t>
            </a:r>
            <a:endParaRPr lang="en-GB" sz="3600" dirty="0"/>
          </a:p>
        </p:txBody>
      </p:sp>
      <p:sp>
        <p:nvSpPr>
          <p:cNvPr id="3074" name="Rectangle 2"/>
          <p:cNvSpPr>
            <a:spLocks noGrp="1" noChangeArrowheads="1"/>
          </p:cNvSpPr>
          <p:nvPr>
            <p:ph type="subTitle" idx="1"/>
          </p:nvPr>
        </p:nvSpPr>
        <p:spPr>
          <a:xfrm>
            <a:off x="1371600" y="1955006"/>
            <a:ext cx="6400800" cy="357188"/>
          </a:xfrm>
          <a:ln/>
        </p:spPr>
        <p:txBody>
          <a:bodyPr/>
          <a:lstStyle/>
          <a:p>
            <a:pP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 2024-07-13</a:t>
            </a:r>
          </a:p>
        </p:txBody>
      </p:sp>
      <p:sp>
        <p:nvSpPr>
          <p:cNvPr id="6" name="Date Placeholder 3"/>
          <p:cNvSpPr>
            <a:spLocks noGrp="1"/>
          </p:cNvSpPr>
          <p:nvPr>
            <p:ph type="dt" idx="10"/>
          </p:nvPr>
        </p:nvSpPr>
        <p:spPr/>
        <p:txBody>
          <a:bodyPr/>
          <a:lstStyle/>
          <a:p>
            <a:r>
              <a:rPr lang="en-US"/>
              <a:t>July 2024</a:t>
            </a:r>
            <a:endParaRPr lang="en-GB" dirty="0"/>
          </a:p>
        </p:txBody>
      </p:sp>
      <p:sp>
        <p:nvSpPr>
          <p:cNvPr id="7" name="Footer Placeholder 4"/>
          <p:cNvSpPr>
            <a:spLocks noGrp="1"/>
          </p:cNvSpPr>
          <p:nvPr>
            <p:ph type="ftr" idx="11"/>
          </p:nvPr>
        </p:nvSpPr>
        <p:spPr/>
        <p:txBody>
          <a:bodyPr/>
          <a:lstStyle/>
          <a:p>
            <a:r>
              <a:rPr lang="en-GB"/>
              <a:t>D. Stanley, HP Enterprise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39981835"/>
              </p:ext>
            </p:extLst>
          </p:nvPr>
        </p:nvGraphicFramePr>
        <p:xfrm>
          <a:off x="754063" y="2673350"/>
          <a:ext cx="7586662" cy="1998663"/>
        </p:xfrm>
        <a:graphic>
          <a:graphicData uri="http://schemas.openxmlformats.org/presentationml/2006/ole">
            <mc:AlternateContent xmlns:mc="http://schemas.openxmlformats.org/markup-compatibility/2006">
              <mc:Choice xmlns:v="urn:schemas-microsoft-com:vml" Requires="v">
                <p:oleObj name="Document" r:id="rId3" imgW="10489272" imgH="2758361" progId="Word.Document.8">
                  <p:embed/>
                </p:oleObj>
              </mc:Choice>
              <mc:Fallback>
                <p:oleObj name="Document" r:id="rId3" imgW="10489272" imgH="2758361" progId="Word.Document.8">
                  <p:embed/>
                  <p:pic>
                    <p:nvPicPr>
                      <p:cNvPr id="0" name=""/>
                      <p:cNvPicPr>
                        <a:picLocks noChangeAspect="1" noChangeArrowheads="1"/>
                      </p:cNvPicPr>
                      <p:nvPr/>
                    </p:nvPicPr>
                    <p:blipFill>
                      <a:blip r:embed="rId4"/>
                      <a:srcRect/>
                      <a:stretch>
                        <a:fillRect/>
                      </a:stretch>
                    </p:blipFill>
                    <p:spPr bwMode="auto">
                      <a:xfrm>
                        <a:off x="754063" y="2673350"/>
                        <a:ext cx="7586662" cy="1998663"/>
                      </a:xfrm>
                      <a:prstGeom prst="rect">
                        <a:avLst/>
                      </a:prstGeom>
                      <a:noFill/>
                    </p:spPr>
                  </p:pic>
                </p:oleObj>
              </mc:Fallback>
            </mc:AlternateContent>
          </a:graphicData>
        </a:graphic>
      </p:graphicFrame>
      <p:sp>
        <p:nvSpPr>
          <p:cNvPr id="3076" name="Rectangle 4"/>
          <p:cNvSpPr>
            <a:spLocks noChangeArrowheads="1"/>
          </p:cNvSpPr>
          <p:nvPr/>
        </p:nvSpPr>
        <p:spPr bwMode="auto">
          <a:xfrm>
            <a:off x="745331" y="2336993"/>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dirty="0">
                <a:solidFill>
                  <a:srgbClr val="000000"/>
                </a:solidFill>
              </a:rPr>
              <a:t>Authors:</a:t>
            </a:r>
          </a:p>
        </p:txBody>
      </p:sp>
    </p:spTree>
    <p:extLst>
      <p:ext uri="{BB962C8B-B14F-4D97-AF65-F5344CB8AC3E}">
        <p14:creationId xmlns:p14="http://schemas.microsoft.com/office/powerpoint/2010/main" val="306619889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p:txBody>
          <a:bodyPr>
            <a:normAutofit fontScale="90000"/>
          </a:bodyPr>
          <a:lstStyle/>
          <a:p>
            <a:pPr eaLnBrk="1" hangingPunct="1"/>
            <a:br>
              <a:rPr lang="en-US" sz="3600" dirty="0"/>
            </a:br>
            <a:r>
              <a:rPr lang="en-US" sz="3600" dirty="0"/>
              <a:t>Abstract</a:t>
            </a:r>
            <a:br>
              <a:rPr lang="en-US" dirty="0"/>
            </a:br>
            <a:endParaRPr lang="en-US" dirty="0"/>
          </a:p>
        </p:txBody>
      </p:sp>
      <p:sp>
        <p:nvSpPr>
          <p:cNvPr id="12292" name="Rectangle 3"/>
          <p:cNvSpPr>
            <a:spLocks noGrp="1" noChangeArrowheads="1"/>
          </p:cNvSpPr>
          <p:nvPr>
            <p:ph idx="1"/>
          </p:nvPr>
        </p:nvSpPr>
        <p:spPr>
          <a:xfrm>
            <a:off x="381000" y="2057400"/>
            <a:ext cx="8534400" cy="2286000"/>
          </a:xfrm>
        </p:spPr>
        <p:txBody>
          <a:bodyPr>
            <a:normAutofit fontScale="92500" lnSpcReduction="10000"/>
          </a:bodyPr>
          <a:lstStyle/>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This document contains the July 2024 Wireless Chairs Standing Committee Report. </a:t>
            </a:r>
          </a:p>
          <a:p>
            <a:pPr marL="0" indent="0" defTabSz="1371600" eaLnBrk="0" fontAlgn="base" hangingPunct="0">
              <a:lnSpc>
                <a:spcPct val="110000"/>
              </a:lnSpc>
              <a:spcBef>
                <a:spcPts val="0"/>
              </a:spcBef>
              <a:buNone/>
              <a:tabLst>
                <a:tab pos="2228850" algn="l"/>
                <a:tab pos="6862763" algn="l"/>
              </a:tabLst>
            </a:pPr>
            <a:endParaRPr lang="en-US" sz="2400" dirty="0">
              <a:cs typeface="Times New Roman" panose="02020603050405020304" pitchFamily="18" charset="0"/>
            </a:endParaRPr>
          </a:p>
          <a:p>
            <a:pPr marL="0" indent="0" defTabSz="1371600" eaLnBrk="0" fontAlgn="base" hangingPunct="0">
              <a:lnSpc>
                <a:spcPct val="110000"/>
              </a:lnSpc>
              <a:spcBef>
                <a:spcPts val="0"/>
              </a:spcBef>
              <a:buNone/>
              <a:tabLst>
                <a:tab pos="2228850" algn="l"/>
                <a:tab pos="6862763" algn="l"/>
              </a:tabLst>
            </a:pPr>
            <a:r>
              <a:rPr lang="en-US" sz="2400" dirty="0">
                <a:cs typeface="Times New Roman" panose="02020603050405020304" pitchFamily="18" charset="0"/>
              </a:rPr>
              <a:t>Material for the annual LMSC Subgroup review is also included.</a:t>
            </a:r>
          </a:p>
          <a:p>
            <a:pPr marL="0" indent="0" defTabSz="1371600" eaLnBrk="1" hangingPunct="1">
              <a:lnSpc>
                <a:spcPct val="80000"/>
              </a:lnSpc>
              <a:buNone/>
              <a:tabLst>
                <a:tab pos="2228850" algn="l"/>
                <a:tab pos="6862763" algn="l"/>
              </a:tabLst>
            </a:pPr>
            <a:endParaRPr lang="en-US" sz="2400" dirty="0"/>
          </a:p>
          <a:p>
            <a:pPr marL="0" indent="0" defTabSz="1371600" eaLnBrk="1" hangingPunct="1">
              <a:lnSpc>
                <a:spcPct val="80000"/>
              </a:lnSpc>
              <a:buNone/>
              <a:tabLst>
                <a:tab pos="2228850" algn="l"/>
                <a:tab pos="6862763" algn="l"/>
              </a:tabLst>
            </a:pP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2</a:t>
            </a:fld>
            <a:endParaRPr lang="en-US"/>
          </a:p>
        </p:txBody>
      </p:sp>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Scope, Duties, Membership</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3</a:t>
            </a:fld>
            <a:endParaRPr lang="en-US"/>
          </a:p>
        </p:txBody>
      </p:sp>
      <p:sp>
        <p:nvSpPr>
          <p:cNvPr id="4" name="Rectangle 3"/>
          <p:cNvSpPr txBox="1">
            <a:spLocks noChangeArrowheads="1"/>
          </p:cNvSpPr>
          <p:nvPr/>
        </p:nvSpPr>
        <p:spPr bwMode="auto">
          <a:xfrm>
            <a:off x="304800" y="1143000"/>
            <a:ext cx="8763000" cy="5410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Scope</a:t>
            </a:r>
          </a:p>
          <a:p>
            <a:pPr marL="0" marR="0" indent="0">
              <a:spcBef>
                <a:spcPts val="0"/>
              </a:spcBef>
              <a:spcAft>
                <a:spcPts val="0"/>
              </a:spcAft>
              <a:buNone/>
            </a:pPr>
            <a:r>
              <a:rPr lang="en-GB" sz="1800" dirty="0">
                <a:effectLst/>
                <a:ea typeface="Times New Roman" panose="02020603050405020304" pitchFamily="18" charset="0"/>
                <a:cs typeface="Times New Roman" panose="02020603050405020304" pitchFamily="18" charset="0"/>
              </a:rPr>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endParaRPr lang="en-US" sz="1800" dirty="0">
              <a:effectLst/>
              <a:ea typeface="Times New Roman" panose="02020603050405020304" pitchFamily="18" charset="0"/>
              <a:cs typeface="Times New Roman" panose="02020603050405020304" pitchFamily="18" charset="0"/>
            </a:endParaRPr>
          </a:p>
          <a:p>
            <a:r>
              <a:rPr lang="en-US" sz="2400" dirty="0"/>
              <a:t>Purpose</a:t>
            </a:r>
          </a:p>
          <a:p>
            <a:pPr marL="0" indent="0">
              <a:buNone/>
            </a:pPr>
            <a:r>
              <a:rPr lang="en-US" sz="1800" dirty="0">
                <a:effectLst/>
                <a:ea typeface="Times New Roman" panose="02020603050405020304" pitchFamily="18" charset="0"/>
                <a:cs typeface="Times New Roman" panose="02020603050405020304" pitchFamily="18" charset="0"/>
              </a:rPr>
              <a:t>The WCSC was established during the closing EC meeting of the July 2014 IEEE 802 Plenary Session as an activity that (according to the language in the 802 Operations Manual) is an “Other subgroup” that “Assists the Standards Committee”.  In this case, it assists by managing the operation of Wireless Interim meetings and other matters as requested by the </a:t>
            </a:r>
            <a:r>
              <a:rPr lang="en-US" sz="1800" dirty="0">
                <a:ea typeface="Times New Roman" panose="02020603050405020304" pitchFamily="18" charset="0"/>
                <a:cs typeface="Times New Roman" panose="02020603050405020304" pitchFamily="18" charset="0"/>
              </a:rPr>
              <a:t>802 LMSC</a:t>
            </a:r>
            <a:r>
              <a:rPr lang="en-US" sz="1800" dirty="0">
                <a:effectLst/>
                <a:ea typeface="Times New Roman" panose="02020603050405020304" pitchFamily="18" charset="0"/>
                <a:cs typeface="Times New Roman" panose="02020603050405020304" pitchFamily="18" charset="0"/>
              </a:rPr>
              <a:t>.</a:t>
            </a:r>
          </a:p>
          <a:p>
            <a:pPr marL="0" marR="0">
              <a:spcBef>
                <a:spcPts val="0"/>
              </a:spcBef>
              <a:spcAft>
                <a:spcPts val="0"/>
              </a:spcAft>
            </a:pPr>
            <a:r>
              <a:rPr lang="en-GB" sz="2400" dirty="0"/>
              <a:t>Membership: </a:t>
            </a:r>
          </a:p>
          <a:p>
            <a:pPr marL="0" marR="0" indent="0">
              <a:spcBef>
                <a:spcPts val="0"/>
              </a:spcBef>
              <a:spcAft>
                <a:spcPts val="0"/>
              </a:spcAft>
              <a:buNone/>
            </a:pPr>
            <a:r>
              <a:rPr lang="en-US" sz="1800" dirty="0">
                <a:effectLst/>
                <a:ea typeface="Times New Roman" panose="02020603050405020304" pitchFamily="18" charset="0"/>
                <a:cs typeface="Times New Roman" panose="02020603050405020304" pitchFamily="18" charset="0"/>
              </a:rPr>
              <a:t>The members of the WCSC are the WCSC Chair and officers, and all LMSC Working Group chairs and officers. </a:t>
            </a:r>
            <a:r>
              <a:rPr lang="en-GB" sz="1800" dirty="0">
                <a:cs typeface="Times New Roman" panose="02020603050405020304" pitchFamily="18" charset="0"/>
              </a:rPr>
              <a:t>Dorothy Stanley is the current chair.</a:t>
            </a:r>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103440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628650" y="76200"/>
            <a:ext cx="7886700" cy="1325563"/>
          </a:xfrm>
        </p:spPr>
        <p:txBody>
          <a:bodyPr/>
          <a:lstStyle/>
          <a:p>
            <a:pPr eaLnBrk="1" hangingPunct="1"/>
            <a:r>
              <a:rPr lang="en-US" sz="4000" dirty="0"/>
              <a:t>Deliverables and operations rules</a:t>
            </a:r>
          </a:p>
        </p:txBody>
      </p:sp>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4</a:t>
            </a:fld>
            <a:endParaRPr lang="en-US"/>
          </a:p>
        </p:txBody>
      </p:sp>
      <p:sp>
        <p:nvSpPr>
          <p:cNvPr id="4" name="Rectangle 3"/>
          <p:cNvSpPr txBox="1">
            <a:spLocks noChangeArrowheads="1"/>
          </p:cNvSpPr>
          <p:nvPr/>
        </p:nvSpPr>
        <p:spPr bwMode="auto">
          <a:xfrm>
            <a:off x="304800" y="1143000"/>
            <a:ext cx="8763000" cy="5105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r>
              <a:rPr lang="en-GB" sz="2400" dirty="0"/>
              <a:t>Deliverables</a:t>
            </a:r>
          </a:p>
          <a:p>
            <a:pPr lvl="1"/>
            <a:r>
              <a:rPr lang="en-GB" sz="2000" dirty="0"/>
              <a:t>WCSC meeting agendas, minutes, venue planning and treasury status documents</a:t>
            </a:r>
          </a:p>
          <a:p>
            <a:pPr lvl="1"/>
            <a:r>
              <a:rPr lang="en-GB" sz="2000" dirty="0"/>
              <a:t>Status report documents presented to the 802 LMSC at plenary sessions</a:t>
            </a:r>
          </a:p>
          <a:p>
            <a:r>
              <a:rPr lang="en-US" sz="2400" dirty="0"/>
              <a:t>Membership rules</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r>
              <a:rPr lang="en-US" sz="2400" dirty="0"/>
              <a:t>Voting in the subgroup</a:t>
            </a:r>
          </a:p>
          <a:p>
            <a:pPr lvl="1"/>
            <a:r>
              <a:rPr lang="en-US" sz="2000" dirty="0"/>
              <a:t>See the WCSC Operations Manual, </a:t>
            </a:r>
            <a:r>
              <a:rPr lang="en-US" sz="2000" dirty="0">
                <a:hlinkClick r:id="rId2">
                  <a:extLst>
                    <a:ext uri="{A12FA001-AC4F-418D-AE19-62706E023703}">
                      <ahyp:hlinkClr xmlns:ahyp="http://schemas.microsoft.com/office/drawing/2018/hyperlinkcolor" val="tx"/>
                    </a:ext>
                  </a:extLst>
                </a:hlinkClick>
              </a:rPr>
              <a:t>https://mentor.ieee.org/802-ec/dcn/20/ec-20-0187-05-WCSG-wc-sc-operations-manual.docx</a:t>
            </a:r>
            <a:r>
              <a:rPr lang="en-US" sz="2000" dirty="0"/>
              <a:t> </a:t>
            </a:r>
          </a:p>
          <a:p>
            <a:pPr marR="0"/>
            <a:r>
              <a:rPr lang="en-GB" sz="2400" dirty="0"/>
              <a:t>Parliamentary procedures for approval to move any deliverables to the Standards Committee for action</a:t>
            </a:r>
          </a:p>
          <a:p>
            <a:pPr lvl="1"/>
            <a:r>
              <a:rPr lang="en-GB" sz="2000" dirty="0"/>
              <a:t>Approval by motion in the WCSC</a:t>
            </a:r>
          </a:p>
          <a:p>
            <a:pPr marL="400050" lvl="1">
              <a:spcBef>
                <a:spcPts val="0"/>
              </a:spcBef>
              <a:spcAft>
                <a:spcPts val="0"/>
              </a:spcAft>
            </a:pPr>
            <a:endParaRPr lang="en-GB" sz="2000" dirty="0"/>
          </a:p>
          <a:p>
            <a:pPr marL="0" marR="0" indent="0">
              <a:spcBef>
                <a:spcPts val="0"/>
              </a:spcBef>
              <a:spcAft>
                <a:spcPts val="0"/>
              </a:spcAft>
              <a:buNone/>
            </a:pPr>
            <a:endParaRPr lang="en-GB" sz="2000" dirty="0"/>
          </a:p>
          <a:p>
            <a:pPr marL="0" indent="0">
              <a:buNone/>
            </a:pPr>
            <a:br>
              <a:rPr lang="en-US" sz="2400" dirty="0"/>
            </a:br>
            <a:br>
              <a:rPr lang="en-US" sz="2400" dirty="0"/>
            </a:br>
            <a:br>
              <a:rPr lang="en-US" sz="1400" kern="0" dirty="0"/>
            </a:br>
            <a:endParaRPr lang="en-US" sz="1400" kern="0" dirty="0"/>
          </a:p>
        </p:txBody>
      </p:sp>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16651448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701674"/>
          </a:xfrm>
        </p:spPr>
        <p:txBody>
          <a:bodyPr>
            <a:normAutofit fontScale="90000"/>
          </a:bodyPr>
          <a:lstStyle/>
          <a:p>
            <a:br>
              <a:rPr lang="en-US" sz="3600" dirty="0"/>
            </a:br>
            <a:r>
              <a:rPr lang="en-US" sz="3600" dirty="0"/>
              <a:t>Summary of activities since March 2024</a:t>
            </a:r>
            <a:br>
              <a:rPr lang="en-US" sz="3600" dirty="0"/>
            </a:br>
            <a:endParaRPr lang="en-US" dirty="0"/>
          </a:p>
        </p:txBody>
      </p:sp>
      <p:sp>
        <p:nvSpPr>
          <p:cNvPr id="12292" name="Rectangle 3"/>
          <p:cNvSpPr>
            <a:spLocks noGrp="1" noChangeArrowheads="1"/>
          </p:cNvSpPr>
          <p:nvPr>
            <p:ph idx="1"/>
          </p:nvPr>
        </p:nvSpPr>
        <p:spPr>
          <a:xfrm>
            <a:off x="381000" y="1143000"/>
            <a:ext cx="8534400" cy="5213351"/>
          </a:xfrm>
        </p:spPr>
        <p:txBody>
          <a:bodyPr>
            <a:normAutofit fontScale="25000" lnSpcReduction="20000"/>
          </a:bodyPr>
          <a:lstStyle/>
          <a:p>
            <a:pPr marL="0" indent="0" defTabSz="1371600">
              <a:lnSpc>
                <a:spcPct val="120000"/>
              </a:lnSpc>
              <a:buNone/>
              <a:tabLst>
                <a:tab pos="2228850" algn="l"/>
                <a:tab pos="6862763" algn="l"/>
              </a:tabLst>
            </a:pPr>
            <a:r>
              <a:rPr lang="en-US" sz="8000" dirty="0">
                <a:latin typeface="Arial" panose="020B0604020202020204" pitchFamily="34" charset="0"/>
                <a:cs typeface="Arial" panose="020B0604020202020204" pitchFamily="34" charset="0"/>
              </a:rPr>
              <a:t>Since March 2024, the 802 Wireless Chairs Standing Committee met:</a:t>
            </a:r>
          </a:p>
          <a:p>
            <a:pPr marL="0" indent="0" defTabSz="1371600">
              <a:lnSpc>
                <a:spcPct val="120000"/>
              </a:lnSpc>
              <a:buNone/>
              <a:tabLst>
                <a:tab pos="2228850" algn="l"/>
                <a:tab pos="6862763" algn="l"/>
              </a:tabLst>
            </a:pPr>
            <a:br>
              <a:rPr lang="en-US" sz="3100" dirty="0">
                <a:latin typeface="Arial" panose="020B0604020202020204" pitchFamily="34" charset="0"/>
                <a:cs typeface="Arial" panose="020B0604020202020204" pitchFamily="34" charset="0"/>
              </a:rPr>
            </a:br>
            <a:endParaRPr lang="en-US" sz="2200" b="1" dirty="0"/>
          </a:p>
          <a:p>
            <a:pPr lvl="1" defTabSz="1371600">
              <a:lnSpc>
                <a:spcPct val="120000"/>
              </a:lnSpc>
              <a:tabLst>
                <a:tab pos="2228850" algn="l"/>
                <a:tab pos="6862763" algn="l"/>
              </a:tabLst>
            </a:pPr>
            <a:r>
              <a:rPr lang="en-US" sz="8000" b="1" dirty="0"/>
              <a:t>March 10, 2024 </a:t>
            </a:r>
            <a:r>
              <a:rPr lang="en-US" sz="8000" dirty="0"/>
              <a:t>– Minutes: </a:t>
            </a:r>
            <a:r>
              <a:rPr lang="en-US" sz="8000" dirty="0">
                <a:hlinkClick r:id="rId2"/>
              </a:rPr>
              <a:t>https://mentor.ieee.org/802-ec/dcn/24/ec-24-0080-00-WCSG-minutes-march-10-2024.docx</a:t>
            </a:r>
            <a:r>
              <a:rPr lang="en-US" sz="8000" dirty="0"/>
              <a:t> </a:t>
            </a:r>
            <a:endParaRPr lang="en-US" sz="2400" dirty="0"/>
          </a:p>
          <a:p>
            <a:pPr lvl="1" defTabSz="1371600">
              <a:lnSpc>
                <a:spcPct val="120000"/>
              </a:lnSpc>
              <a:tabLst>
                <a:tab pos="2228850" algn="l"/>
                <a:tab pos="6862763" algn="l"/>
              </a:tabLst>
            </a:pPr>
            <a:r>
              <a:rPr lang="en-US" sz="8000" b="1" dirty="0"/>
              <a:t>April 10, 2024 </a:t>
            </a:r>
            <a:r>
              <a:rPr lang="en-US" sz="8000" dirty="0"/>
              <a:t>–Minutes: </a:t>
            </a:r>
            <a:r>
              <a:rPr lang="en-US" sz="8000" dirty="0">
                <a:hlinkClick r:id="rId3"/>
              </a:rPr>
              <a:t>https://mentor.ieee.org/802-ec/dcn/24/ec-24-0089-00-WCSG-minutes-april-10-2024.docx</a:t>
            </a:r>
            <a:r>
              <a:rPr lang="en-US" sz="8000" dirty="0"/>
              <a:t> </a:t>
            </a:r>
          </a:p>
          <a:p>
            <a:pPr lvl="1" defTabSz="1371600">
              <a:lnSpc>
                <a:spcPct val="120000"/>
              </a:lnSpc>
              <a:tabLst>
                <a:tab pos="2228850" algn="l"/>
                <a:tab pos="6862763" algn="l"/>
              </a:tabLst>
            </a:pPr>
            <a:r>
              <a:rPr lang="en-US" sz="8000" b="1" dirty="0"/>
              <a:t>May 12, 2024 </a:t>
            </a:r>
            <a:r>
              <a:rPr lang="en-US" sz="8000" dirty="0"/>
              <a:t>– Minutes: </a:t>
            </a:r>
            <a:r>
              <a:rPr lang="en-US" sz="8000" dirty="0">
                <a:hlinkClick r:id="rId4"/>
              </a:rPr>
              <a:t>https://mentor.ieee.org/802-ec/dcn/24/ec-24-0119-00-WCSG-minutes-may-12-2024.docx</a:t>
            </a:r>
            <a:r>
              <a:rPr lang="en-US" sz="8000" dirty="0"/>
              <a:t> </a:t>
            </a:r>
          </a:p>
          <a:p>
            <a:pPr lvl="1" defTabSz="1371600">
              <a:lnSpc>
                <a:spcPct val="120000"/>
              </a:lnSpc>
              <a:tabLst>
                <a:tab pos="2228850" algn="l"/>
                <a:tab pos="6862763" algn="l"/>
              </a:tabLst>
            </a:pPr>
            <a:r>
              <a:rPr lang="en-US" sz="8000" b="1" dirty="0"/>
              <a:t>June 12, 2024 </a:t>
            </a:r>
            <a:r>
              <a:rPr lang="en-US" sz="8000" dirty="0"/>
              <a:t>– Minutes: </a:t>
            </a:r>
            <a:r>
              <a:rPr lang="en-US" sz="8000" dirty="0">
                <a:hlinkClick r:id="rId5"/>
              </a:rPr>
              <a:t>https://mentor.ieee.org/802-ec/dcn/24/ec-24-0126-00-WCSG-minutes-june-12-2024.docx</a:t>
            </a:r>
            <a:r>
              <a:rPr lang="en-US" sz="8000" dirty="0"/>
              <a:t> </a:t>
            </a:r>
          </a:p>
          <a:p>
            <a:pPr lvl="1" defTabSz="1371600">
              <a:lnSpc>
                <a:spcPct val="120000"/>
              </a:lnSpc>
              <a:tabLst>
                <a:tab pos="2228850" algn="l"/>
                <a:tab pos="6862763" algn="l"/>
              </a:tabLst>
            </a:pPr>
            <a:r>
              <a:rPr lang="en-US" sz="8000" b="1" dirty="0"/>
              <a:t>July 14, 2024 </a:t>
            </a:r>
            <a:r>
              <a:rPr lang="en-US" sz="8000" dirty="0"/>
              <a:t>– Agenda: </a:t>
            </a:r>
            <a:r>
              <a:rPr lang="en-US" sz="8000" dirty="0">
                <a:hlinkClick r:id="rId6"/>
              </a:rPr>
              <a:t>https://mentor.ieee.org/802-ec/dcn/24/ec-24-0144-00-WCSG-2024-07-14-wireless-chairs-sc-meeting-agenda.docx</a:t>
            </a:r>
            <a:r>
              <a:rPr lang="en-US" sz="8000" dirty="0"/>
              <a:t> Minutes to be posted</a:t>
            </a:r>
            <a:br>
              <a:rPr lang="en-US" sz="1400" dirty="0"/>
            </a:br>
            <a:endParaRPr lang="en-US" sz="1400" dirty="0"/>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5</a:t>
            </a:fld>
            <a:endParaRPr lang="en-US"/>
          </a:p>
        </p:txBody>
      </p:sp>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8705790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628650" y="365127"/>
            <a:ext cx="7886700" cy="625474"/>
          </a:xfrm>
        </p:spPr>
        <p:txBody>
          <a:bodyPr>
            <a:normAutofit fontScale="90000"/>
          </a:bodyPr>
          <a:lstStyle/>
          <a:p>
            <a:br>
              <a:rPr lang="en-US" sz="3600" dirty="0"/>
            </a:br>
            <a:r>
              <a:rPr lang="en-US" sz="3600" dirty="0"/>
              <a:t>Summary of decisions taken, planned</a:t>
            </a:r>
            <a:br>
              <a:rPr lang="en-US" sz="3600" dirty="0"/>
            </a:br>
            <a:endParaRPr lang="en-US" dirty="0"/>
          </a:p>
        </p:txBody>
      </p:sp>
      <p:sp>
        <p:nvSpPr>
          <p:cNvPr id="12292" name="Rectangle 3"/>
          <p:cNvSpPr>
            <a:spLocks noGrp="1" noChangeArrowheads="1"/>
          </p:cNvSpPr>
          <p:nvPr>
            <p:ph idx="1"/>
          </p:nvPr>
        </p:nvSpPr>
        <p:spPr>
          <a:xfrm>
            <a:off x="304800" y="1158876"/>
            <a:ext cx="8534400" cy="5029200"/>
          </a:xfrm>
        </p:spPr>
        <p:txBody>
          <a:bodyPr>
            <a:normAutofit fontScale="85000" lnSpcReduction="20000"/>
          </a:bodyPr>
          <a:lstStyle/>
          <a:p>
            <a:pPr lvl="1" defTabSz="1371600">
              <a:lnSpc>
                <a:spcPct val="80000"/>
              </a:lnSpc>
              <a:tabLst>
                <a:tab pos="2228850" algn="l"/>
                <a:tab pos="6862763" algn="l"/>
              </a:tabLst>
            </a:pPr>
            <a:endParaRPr lang="en-US" dirty="0"/>
          </a:p>
          <a:p>
            <a:pPr defTabSz="1371600" eaLnBrk="1" hangingPunct="1">
              <a:lnSpc>
                <a:spcPct val="120000"/>
              </a:lnSpc>
              <a:buFont typeface="Arial" panose="020B0604020202020204" pitchFamily="34" charset="0"/>
              <a:buChar char="•"/>
              <a:tabLst>
                <a:tab pos="2228850" algn="l"/>
                <a:tab pos="6862763" algn="l"/>
              </a:tabLst>
            </a:pPr>
            <a:r>
              <a:rPr lang="en-US" sz="2900" dirty="0"/>
              <a:t>Held May 2024 Wireless Interim mixed-mode session May 12-17, 2024</a:t>
            </a:r>
          </a:p>
          <a:p>
            <a:pPr defTabSz="1371600">
              <a:lnSpc>
                <a:spcPct val="120000"/>
              </a:lnSpc>
              <a:tabLst>
                <a:tab pos="2228850" algn="l"/>
                <a:tab pos="6862763" algn="l"/>
              </a:tabLst>
            </a:pPr>
            <a:r>
              <a:rPr lang="en-US" sz="2900" dirty="0"/>
              <a:t>Approved meeting fees and reviewed venue planning, working with hotels to minimize wireless treasury impact</a:t>
            </a:r>
          </a:p>
          <a:p>
            <a:pPr marL="514350" lvl="2" defTabSz="1371600">
              <a:lnSpc>
                <a:spcPct val="100000"/>
              </a:lnSpc>
              <a:spcBef>
                <a:spcPts val="750"/>
              </a:spcBef>
              <a:tabLst>
                <a:tab pos="2228850" algn="l"/>
                <a:tab pos="6862763" algn="l"/>
              </a:tabLst>
            </a:pPr>
            <a:r>
              <a:rPr lang="en-US" sz="2900" dirty="0"/>
              <a:t>See </a:t>
            </a:r>
            <a:r>
              <a:rPr lang="en-US" sz="2900" dirty="0">
                <a:hlinkClick r:id="rId3"/>
              </a:rPr>
              <a:t>https://mentor.ieee.org/802-ec/dcn/24/ec-24-0006-07-WCSG-ieee-802wcsc-meeting-venue-manager-report-2024.pptx</a:t>
            </a:r>
            <a:r>
              <a:rPr lang="en-US" sz="2900" dirty="0"/>
              <a:t> and</a:t>
            </a:r>
          </a:p>
          <a:p>
            <a:pPr marL="514350" lvl="2" defTabSz="1371600">
              <a:lnSpc>
                <a:spcPct val="100000"/>
              </a:lnSpc>
              <a:spcBef>
                <a:spcPts val="750"/>
              </a:spcBef>
              <a:tabLst>
                <a:tab pos="2228850" algn="l"/>
                <a:tab pos="6862763" algn="l"/>
              </a:tabLst>
            </a:pPr>
            <a:r>
              <a:rPr lang="en-US" sz="2900" dirty="0"/>
              <a:t>See </a:t>
            </a:r>
            <a:r>
              <a:rPr lang="en-US" sz="2900" dirty="0">
                <a:hlinkClick r:id="rId4"/>
              </a:rPr>
              <a:t>https://mentor.ieee.org/802-ec/dcn/24/ec-24-0007-04-WCSG-wireless-treasurer-report-2024.pptx</a:t>
            </a:r>
            <a:r>
              <a:rPr lang="en-US" sz="2900" dirty="0"/>
              <a:t> </a:t>
            </a:r>
          </a:p>
          <a:p>
            <a:pPr marL="171450" lvl="1" defTabSz="1371600">
              <a:lnSpc>
                <a:spcPct val="100000"/>
              </a:lnSpc>
              <a:spcBef>
                <a:spcPts val="750"/>
              </a:spcBef>
              <a:tabLst>
                <a:tab pos="2228850" algn="l"/>
                <a:tab pos="6862763" algn="l"/>
              </a:tabLst>
            </a:pPr>
            <a:r>
              <a:rPr lang="en-US" sz="3100" dirty="0"/>
              <a:t>2024 September 8-13 Wireless Interim planning</a:t>
            </a:r>
          </a:p>
          <a:p>
            <a:pPr marL="514350" lvl="2" defTabSz="1371600">
              <a:lnSpc>
                <a:spcPct val="100000"/>
              </a:lnSpc>
              <a:spcBef>
                <a:spcPts val="750"/>
              </a:spcBef>
              <a:tabLst>
                <a:tab pos="2228850" algn="l"/>
                <a:tab pos="6862763" algn="l"/>
              </a:tabLst>
            </a:pPr>
            <a:r>
              <a:rPr lang="en-US" sz="2800" dirty="0"/>
              <a:t>Venue: Hilton Waikoloa Village, Waikoloa Hawaii</a:t>
            </a:r>
          </a:p>
          <a:p>
            <a:pPr marL="514350" lvl="2" defTabSz="1371600">
              <a:lnSpc>
                <a:spcPct val="100000"/>
              </a:lnSpc>
              <a:spcBef>
                <a:spcPts val="750"/>
              </a:spcBef>
              <a:tabLst>
                <a:tab pos="2228850" algn="l"/>
                <a:tab pos="6862763" algn="l"/>
              </a:tabLst>
            </a:pPr>
            <a:r>
              <a:rPr lang="en-US" sz="2800" dirty="0"/>
              <a:t>Mixed-mode (in-person and electronic) meeting</a:t>
            </a:r>
            <a:br>
              <a:rPr lang="en-US" sz="1100" dirty="0"/>
            </a:br>
            <a:r>
              <a:rPr lang="en-US" sz="1100" dirty="0"/>
              <a:t> </a:t>
            </a:r>
          </a:p>
        </p:txBody>
      </p:sp>
      <p:sp>
        <p:nvSpPr>
          <p:cNvPr id="13314" name="Slide Number Placeholder 5"/>
          <p:cNvSpPr>
            <a:spLocks noGrp="1"/>
          </p:cNvSpPr>
          <p:nvPr>
            <p:ph type="sldNum" sz="quarter" idx="12"/>
          </p:nvPr>
        </p:nvSpPr>
        <p:spPr/>
        <p:txBody>
          <a:bodyPr/>
          <a:lstStyle/>
          <a:p>
            <a:pPr>
              <a:defRPr/>
            </a:pPr>
            <a:fld id="{E2C0D808-C12B-42EF-9B57-97A94A12D142}" type="slidenum">
              <a:rPr lang="en-US" smtClean="0"/>
              <a:pPr>
                <a:defRPr/>
              </a:pPr>
              <a:t>6</a:t>
            </a:fld>
            <a:endParaRPr lang="en-US" dirty="0"/>
          </a:p>
        </p:txBody>
      </p:sp>
      <p:sp>
        <p:nvSpPr>
          <p:cNvPr id="2" name="Date Placeholder 1"/>
          <p:cNvSpPr>
            <a:spLocks noGrp="1"/>
          </p:cNvSpPr>
          <p:nvPr>
            <p:ph type="dt" sz="half" idx="10"/>
          </p:nvPr>
        </p:nvSpPr>
        <p:spPr/>
        <p:txBody>
          <a:bodyPr/>
          <a:lstStyle/>
          <a:p>
            <a:pPr>
              <a:defRPr/>
            </a:pPr>
            <a:r>
              <a:rPr lang="en-US"/>
              <a:t>July 2024</a:t>
            </a:r>
          </a:p>
        </p:txBody>
      </p:sp>
      <p:sp>
        <p:nvSpPr>
          <p:cNvPr id="3" name="Footer Placeholder 2"/>
          <p:cNvSpPr>
            <a:spLocks noGrp="1"/>
          </p:cNvSpPr>
          <p:nvPr>
            <p:ph type="ftr" sz="quarter" idx="11"/>
          </p:nvPr>
        </p:nvSpPr>
        <p:spPr/>
        <p:txBody>
          <a:bodyPr/>
          <a:lstStyle/>
          <a:p>
            <a:pPr>
              <a:defRPr/>
            </a:pPr>
            <a:r>
              <a:rPr lang="en-US"/>
              <a:t>D. Stanley, HP Enterprise</a:t>
            </a:r>
          </a:p>
        </p:txBody>
      </p:sp>
    </p:spTree>
    <p:extLst>
      <p:ext uri="{BB962C8B-B14F-4D97-AF65-F5344CB8AC3E}">
        <p14:creationId xmlns:p14="http://schemas.microsoft.com/office/powerpoint/2010/main" val="32923040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254656</TotalTime>
  <Words>622</Words>
  <Application>Microsoft Office PowerPoint</Application>
  <PresentationFormat>On-screen Show (4:3)</PresentationFormat>
  <Paragraphs>74</Paragraphs>
  <Slides>6</Slides>
  <Notes>3</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Arial</vt:lpstr>
      <vt:lpstr>Calibri</vt:lpstr>
      <vt:lpstr>Calibri Light</vt:lpstr>
      <vt:lpstr>Times New Roman</vt:lpstr>
      <vt:lpstr>Office Theme</vt:lpstr>
      <vt:lpstr>Document</vt:lpstr>
      <vt:lpstr>2024 July  Wireless Chairs SC Report</vt:lpstr>
      <vt:lpstr> Abstract </vt:lpstr>
      <vt:lpstr>Scope, Duties, Membership</vt:lpstr>
      <vt:lpstr>Deliverables and operations rules</vt:lpstr>
      <vt:lpstr> Summary of activities since March 2024 </vt:lpstr>
      <vt:lpstr> Summary of decisions taken, planned </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WCSC report</dc:title>
  <dc:subject>802 WCSC report</dc:subject>
  <dc:creator>Dorothy Stanley</dc:creator>
  <cp:keywords>2024 July report for 802 LMSC</cp:keywords>
  <cp:lastModifiedBy>Stanley, Dorothy</cp:lastModifiedBy>
  <cp:revision>3773</cp:revision>
  <cp:lastPrinted>2017-11-04T17:30:55Z</cp:lastPrinted>
  <dcterms:created xsi:type="dcterms:W3CDTF">2002-03-10T15:43:16Z</dcterms:created>
  <dcterms:modified xsi:type="dcterms:W3CDTF">2024-07-13T13:41:41Z</dcterms:modified>
  <cp:category>July 2024</cp:category>
</cp:coreProperties>
</file>