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50"/>
  </p:notesMasterIdLst>
  <p:handoutMasterIdLst>
    <p:handoutMasterId r:id="rId51"/>
  </p:handoutMasterIdLst>
  <p:sldIdLst>
    <p:sldId id="278" r:id="rId3"/>
    <p:sldId id="488" r:id="rId4"/>
    <p:sldId id="489" r:id="rId5"/>
    <p:sldId id="342" r:id="rId6"/>
    <p:sldId id="34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45" r:id="rId22"/>
    <p:sldId id="386" r:id="rId23"/>
    <p:sldId id="385" r:id="rId24"/>
    <p:sldId id="517" r:id="rId25"/>
    <p:sldId id="518" r:id="rId26"/>
    <p:sldId id="519" r:id="rId27"/>
    <p:sldId id="551" r:id="rId28"/>
    <p:sldId id="344" r:id="rId29"/>
    <p:sldId id="1988" r:id="rId30"/>
    <p:sldId id="1987" r:id="rId31"/>
    <p:sldId id="550" r:id="rId32"/>
    <p:sldId id="513" r:id="rId33"/>
    <p:sldId id="422" r:id="rId34"/>
    <p:sldId id="579" r:id="rId35"/>
    <p:sldId id="580" r:id="rId36"/>
    <p:sldId id="1995" r:id="rId37"/>
    <p:sldId id="1996" r:id="rId38"/>
    <p:sldId id="606" r:id="rId39"/>
    <p:sldId id="1991" r:id="rId40"/>
    <p:sldId id="1992" r:id="rId41"/>
    <p:sldId id="2000" r:id="rId42"/>
    <p:sldId id="1997" r:id="rId43"/>
    <p:sldId id="1998" r:id="rId44"/>
    <p:sldId id="2001" r:id="rId45"/>
    <p:sldId id="1999" r:id="rId46"/>
    <p:sldId id="2002" r:id="rId47"/>
    <p:sldId id="1993" r:id="rId48"/>
    <p:sldId id="377" r:id="rId4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8F22C820-E670-44D8-9823-C8D1F63B6BD0}">
          <p14:sldIdLst>
            <p14:sldId id="278"/>
            <p14:sldId id="488"/>
            <p14:sldId id="489"/>
          </p14:sldIdLst>
        </p14:section>
        <p14:section name="Opening Plenary" id="{745EF735-8875-4793-8B15-B4B925E207DC}">
          <p14:sldIdLst>
            <p14:sldId id="342"/>
            <p14:sldId id="343"/>
            <p14:sldId id="256"/>
            <p14:sldId id="257"/>
            <p14:sldId id="258"/>
            <p14:sldId id="259"/>
            <p14:sldId id="260"/>
            <p14:sldId id="261"/>
            <p14:sldId id="262"/>
            <p14:sldId id="263"/>
            <p14:sldId id="264"/>
            <p14:sldId id="265"/>
            <p14:sldId id="266"/>
            <p14:sldId id="267"/>
            <p14:sldId id="268"/>
            <p14:sldId id="269"/>
            <p14:sldId id="345"/>
            <p14:sldId id="386"/>
            <p14:sldId id="385"/>
            <p14:sldId id="517"/>
            <p14:sldId id="518"/>
            <p14:sldId id="519"/>
            <p14:sldId id="551"/>
            <p14:sldId id="344"/>
            <p14:sldId id="1988"/>
            <p14:sldId id="1987"/>
            <p14:sldId id="550"/>
            <p14:sldId id="513"/>
          </p14:sldIdLst>
        </p14:section>
        <p14:section name="Future Venue AdHoc" id="{62AAA70D-62EB-49EC-BD11-BF0D7278381D}">
          <p14:sldIdLst>
            <p14:sldId id="422"/>
            <p14:sldId id="579"/>
            <p14:sldId id="580"/>
            <p14:sldId id="1995"/>
            <p14:sldId id="1996"/>
          </p14:sldIdLst>
        </p14:section>
        <p14:section name="Friday Closing Plenary" id="{60C8A1DD-480C-49A6-8C62-66D5172C2187}">
          <p14:sldIdLst>
            <p14:sldId id="606"/>
            <p14:sldId id="1991"/>
            <p14:sldId id="1992"/>
            <p14:sldId id="2000"/>
            <p14:sldId id="1997"/>
            <p14:sldId id="1998"/>
            <p14:sldId id="2001"/>
            <p14:sldId id="1999"/>
            <p14:sldId id="2002"/>
          </p14:sldIdLst>
        </p14:section>
        <p14:section name="802 Telecons and Tutorial" id="{3691E67F-3ED7-4A7D-969D-B7987AAE5135}">
          <p14:sldIdLst>
            <p14:sldId id="199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9BE28"/>
    <a:srgbClr val="0066FF"/>
    <a:srgbClr val="33CCFF"/>
    <a:srgbClr val="99FF99"/>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2BC30-A697-4937-B6C4-F8FB4B525D78}" v="2" dt="2024-11-19T04:38:29.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557" autoAdjust="0"/>
  </p:normalViewPr>
  <p:slideViewPr>
    <p:cSldViewPr>
      <p:cViewPr varScale="1">
        <p:scale>
          <a:sx n="63" d="100"/>
          <a:sy n="63" d="100"/>
        </p:scale>
        <p:origin x="78" y="28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3E52BC30-A697-4937-B6C4-F8FB4B525D78}"/>
    <pc:docChg chg="custSel modSld modMainMaster">
      <pc:chgData name="Jon Rosdahl" userId="2820f357-2dd4-4127-8713-e0bfde0fd756" providerId="ADAL" clId="{3E52BC30-A697-4937-B6C4-F8FB4B525D78}" dt="2024-11-19T04:39:49.237" v="118" actId="1076"/>
      <pc:docMkLst>
        <pc:docMk/>
      </pc:docMkLst>
      <pc:sldChg chg="modNotesTx">
        <pc:chgData name="Jon Rosdahl" userId="2820f357-2dd4-4127-8713-e0bfde0fd756" providerId="ADAL" clId="{3E52BC30-A697-4937-B6C4-F8FB4B525D78}" dt="2024-11-19T04:37:48.755" v="104" actId="20577"/>
        <pc:sldMkLst>
          <pc:docMk/>
          <pc:sldMk cId="0" sldId="278"/>
        </pc:sldMkLst>
      </pc:sldChg>
      <pc:sldChg chg="addSp delSp modSp mod modClrScheme chgLayout">
        <pc:chgData name="Jon Rosdahl" userId="2820f357-2dd4-4127-8713-e0bfde0fd756" providerId="ADAL" clId="{3E52BC30-A697-4937-B6C4-F8FB4B525D78}" dt="2024-11-19T04:39:49.237" v="118" actId="1076"/>
        <pc:sldMkLst>
          <pc:docMk/>
          <pc:sldMk cId="4053378788" sldId="345"/>
        </pc:sldMkLst>
        <pc:spChg chg="add del mod">
          <ac:chgData name="Jon Rosdahl" userId="2820f357-2dd4-4127-8713-e0bfde0fd756" providerId="ADAL" clId="{3E52BC30-A697-4937-B6C4-F8FB4B525D78}" dt="2024-11-19T04:38:43.513" v="106" actId="700"/>
          <ac:spMkLst>
            <pc:docMk/>
            <pc:sldMk cId="4053378788" sldId="345"/>
            <ac:spMk id="2" creationId="{84650E60-72A6-B07E-A182-7B93A39AA043}"/>
          </ac:spMkLst>
        </pc:spChg>
        <pc:spChg chg="mod ord">
          <ac:chgData name="Jon Rosdahl" userId="2820f357-2dd4-4127-8713-e0bfde0fd756" providerId="ADAL" clId="{3E52BC30-A697-4937-B6C4-F8FB4B525D78}" dt="2024-11-19T04:38:43.513" v="106" actId="700"/>
          <ac:spMkLst>
            <pc:docMk/>
            <pc:sldMk cId="4053378788" sldId="345"/>
            <ac:spMk id="13" creationId="{ACCD157C-5A39-4E7A-972F-10851DC2AF5E}"/>
          </ac:spMkLst>
        </pc:spChg>
        <pc:picChg chg="add del mod">
          <ac:chgData name="Jon Rosdahl" userId="2820f357-2dd4-4127-8713-e0bfde0fd756" providerId="ADAL" clId="{3E52BC30-A697-4937-B6C4-F8FB4B525D78}" dt="2024-11-19T04:39:19.139" v="114" actId="478"/>
          <ac:picMkLst>
            <pc:docMk/>
            <pc:sldMk cId="4053378788" sldId="345"/>
            <ac:picMk id="4" creationId="{C36D727E-13C2-DFB0-750F-0F96CB9329C7}"/>
          </ac:picMkLst>
        </pc:picChg>
        <pc:picChg chg="add mod">
          <ac:chgData name="Jon Rosdahl" userId="2820f357-2dd4-4127-8713-e0bfde0fd756" providerId="ADAL" clId="{3E52BC30-A697-4937-B6C4-F8FB4B525D78}" dt="2024-11-19T04:39:49.237" v="118" actId="1076"/>
          <ac:picMkLst>
            <pc:docMk/>
            <pc:sldMk cId="4053378788" sldId="345"/>
            <ac:picMk id="6" creationId="{BECE7616-365B-BE9F-F719-90C6A07B5191}"/>
          </ac:picMkLst>
        </pc:picChg>
        <pc:picChg chg="del">
          <ac:chgData name="Jon Rosdahl" userId="2820f357-2dd4-4127-8713-e0bfde0fd756" providerId="ADAL" clId="{3E52BC30-A697-4937-B6C4-F8FB4B525D78}" dt="2024-11-19T04:38:29.915" v="105" actId="478"/>
          <ac:picMkLst>
            <pc:docMk/>
            <pc:sldMk cId="4053378788" sldId="345"/>
            <ac:picMk id="8" creationId="{9FCE2060-3EE7-8F51-6971-45F52431E9DF}"/>
          </ac:picMkLst>
        </pc:picChg>
      </pc:sldChg>
      <pc:sldMasterChg chg="modSp mod modSldLayout">
        <pc:chgData name="Jon Rosdahl" userId="2820f357-2dd4-4127-8713-e0bfde0fd756" providerId="ADAL" clId="{3E52BC30-A697-4937-B6C4-F8FB4B525D78}" dt="2024-11-19T04:36:59.850" v="3" actId="20577"/>
        <pc:sldMasterMkLst>
          <pc:docMk/>
          <pc:sldMasterMk cId="0" sldId="2147483657"/>
        </pc:sldMasterMkLst>
        <pc:spChg chg="mod">
          <ac:chgData name="Jon Rosdahl" userId="2820f357-2dd4-4127-8713-e0bfde0fd756" providerId="ADAL" clId="{3E52BC30-A697-4937-B6C4-F8FB4B525D78}" dt="2024-11-19T04:36:51.165" v="1" actId="6549"/>
          <ac:spMkLst>
            <pc:docMk/>
            <pc:sldMasterMk cId="0" sldId="2147483657"/>
            <ac:spMk id="329736" creationId="{066FFC52-A651-6ADA-A5C8-8525ACB7402A}"/>
          </ac:spMkLst>
        </pc:spChg>
        <pc:sldLayoutChg chg="modSp mod">
          <pc:chgData name="Jon Rosdahl" userId="2820f357-2dd4-4127-8713-e0bfde0fd756" providerId="ADAL" clId="{3E52BC30-A697-4937-B6C4-F8FB4B525D78}" dt="2024-11-19T04:36:59.850" v="3" actId="20577"/>
          <pc:sldLayoutMkLst>
            <pc:docMk/>
            <pc:sldMasterMk cId="0" sldId="2147483657"/>
            <pc:sldLayoutMk cId="0" sldId="2147483658"/>
          </pc:sldLayoutMkLst>
          <pc:spChg chg="mod">
            <ac:chgData name="Jon Rosdahl" userId="2820f357-2dd4-4127-8713-e0bfde0fd756" providerId="ADAL" clId="{3E52BC30-A697-4937-B6C4-F8FB4B525D78}" dt="2024-11-19T04:36:59.850" v="3" actId="20577"/>
            <ac:spMkLst>
              <pc:docMk/>
              <pc:sldMasterMk cId="0" sldId="2147483657"/>
              <pc:sldLayoutMk cId="0" sldId="2147483658"/>
              <ac:spMk id="3" creationId="{A432FE7E-60AD-9D71-DE74-E5AF1043C9A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C4E73362-6F77-B48C-4845-A720CBF56F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33E8B8D0-786A-4A52-4481-146C4C2B768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7432AF3F-587B-1929-8FBD-31D418B860A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D01118A0-23CA-1F30-CFA8-FAE049544DE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BF840F5-73D8-4C49-8CA2-02B9D40FA9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7C88D3-7AFC-E8EC-BD8A-BB2D564003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56B44987-7B25-A524-3CAB-D9868D29433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465A97CF-59A3-5104-8DE8-1D79CE89C2D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49BB6068-6E46-13CF-F53E-2D552B3C9F6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7E4B10D7-FF09-E3BF-47E2-D0D35D96873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02F88482-BC8A-7CD4-9B39-6C6060D97D4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9A5F81-010C-45C5-B0D5-1FA113717E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CDDE6-0122-26AF-B40A-C8B93EAC6CCA}"/>
              </a:ext>
            </a:extLst>
          </p:cNvPr>
          <p:cNvSpPr>
            <a:spLocks noGrp="1" noChangeArrowheads="1"/>
          </p:cNvSpPr>
          <p:nvPr>
            <p:ph type="sldNum" sz="quarter" idx="5"/>
          </p:nvPr>
        </p:nvSpPr>
        <p:spPr>
          <a:ln/>
        </p:spPr>
        <p:txBody>
          <a:bodyPr/>
          <a:lstStyle/>
          <a:p>
            <a:fld id="{BEFF219C-B961-4708-8C23-7A3AEC5E8FCC}" type="slidenum">
              <a:rPr lang="en-US" altLang="en-US"/>
              <a:pPr/>
              <a:t>1</a:t>
            </a:fld>
            <a:endParaRPr lang="en-US" altLang="en-US"/>
          </a:p>
        </p:txBody>
      </p:sp>
      <p:sp>
        <p:nvSpPr>
          <p:cNvPr id="237570" name="Rectangle 2">
            <a:extLst>
              <a:ext uri="{FF2B5EF4-FFF2-40B4-BE49-F238E27FC236}">
                <a16:creationId xmlns:a16="http://schemas.microsoft.com/office/drawing/2014/main" id="{5940260B-0BAD-B444-B81A-720A5B6B9F66}"/>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18463BC1-32C9-454A-61A3-91FDF87AA5C4}"/>
              </a:ext>
            </a:extLst>
          </p:cNvPr>
          <p:cNvSpPr>
            <a:spLocks noGrp="1" noChangeArrowheads="1"/>
          </p:cNvSpPr>
          <p:nvPr>
            <p:ph type="body" idx="1"/>
          </p:nvPr>
        </p:nvSpPr>
        <p:spPr/>
        <p:txBody>
          <a:bodyPr/>
          <a:lstStyle/>
          <a:p>
            <a:r>
              <a:rPr lang="en-US" altLang="en-US" dirty="0"/>
              <a:t>R3 was posted to correct Slide 20 that was a copy of the March meeting, and should have been updated.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236d88e7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d236d88e7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236d88e7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d236d88e7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(May 21-25) – Draft Contract back from Hotel July 5</a:t>
            </a:r>
            <a:r>
              <a:rPr lang="en-US" baseline="30000" dirty="0"/>
              <a:t>th</a:t>
            </a:r>
            <a:r>
              <a:rPr lang="en-US" dirty="0"/>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 (expect complete by end of June)</a:t>
            </a:r>
          </a:p>
          <a:p>
            <a:r>
              <a:rPr lang="en-US" dirty="0"/>
              <a:t>2026 March – Hyatt Regency Vancouver Contract - 802Fin-24/0005r0 – April 5, 2024</a:t>
            </a:r>
          </a:p>
          <a:p>
            <a:r>
              <a:rPr lang="en-US" dirty="0"/>
              <a:t>2027 March – Hilton Atlanta – need to get contract formalized – Targeted by end of July</a:t>
            </a:r>
          </a:p>
          <a:p>
            <a:r>
              <a:rPr lang="en-US" dirty="0"/>
              <a:t>2027 July – </a:t>
            </a:r>
            <a:r>
              <a:rPr lang="en-US" dirty="0" err="1"/>
              <a:t>Gothia</a:t>
            </a:r>
            <a:r>
              <a:rPr lang="en-US" dirty="0"/>
              <a:t> Towers – Site Visit Scheduled Aug 17-23</a:t>
            </a:r>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33</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2F019C-B494-FE96-3CD1-CBA644CE2A3C}"/>
              </a:ext>
            </a:extLst>
          </p:cNvPr>
          <p:cNvSpPr>
            <a:spLocks noGrp="1" noChangeArrowheads="1"/>
          </p:cNvSpPr>
          <p:nvPr>
            <p:ph type="sldNum" sz="quarter" idx="5"/>
          </p:nvPr>
        </p:nvSpPr>
        <p:spPr>
          <a:ln/>
        </p:spPr>
        <p:txBody>
          <a:bodyPr/>
          <a:lstStyle/>
          <a:p>
            <a:fld id="{0E49DB5E-6A0A-4C6D-A035-C398C1528A4F}" type="slidenum">
              <a:rPr lang="en-US" altLang="en-US"/>
              <a:pPr/>
              <a:t>4</a:t>
            </a:fld>
            <a:endParaRPr lang="en-US" altLang="en-US"/>
          </a:p>
        </p:txBody>
      </p:sp>
      <p:sp>
        <p:nvSpPr>
          <p:cNvPr id="274434" name="Rectangle 2">
            <a:extLst>
              <a:ext uri="{FF2B5EF4-FFF2-40B4-BE49-F238E27FC236}">
                <a16:creationId xmlns:a16="http://schemas.microsoft.com/office/drawing/2014/main" id="{FE06F3D2-33BA-7E16-D1B6-EDB59C49394F}"/>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7C742C89-49F8-1145-ECEF-6FCD1F8F93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34</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No Concern with Room Attrition – Audit of Hotel Reservation, no longer in </a:t>
            </a:r>
            <a:r>
              <a:rPr lang="en-US" sz="1200" dirty="0" err="1"/>
              <a:t>jepardy</a:t>
            </a:r>
            <a:endParaRPr lang="en-US" sz="1200" dirty="0"/>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May consider 2028 July return </a:t>
            </a:r>
            <a:r>
              <a:rPr lang="en-US" sz="1200"/>
              <a:t>in future.</a:t>
            </a:r>
            <a:endParaRPr lang="en-US" sz="1200" dirty="0"/>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Draft Contract from hotel July 5 – and submitted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Terms and Conditions agreed to, Contract in preparation with F2F</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 to complete by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Targeting end of Aug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July – </a:t>
            </a:r>
            <a:r>
              <a:rPr lang="en-US" sz="1200" dirty="0" err="1"/>
              <a:t>Gothia</a:t>
            </a:r>
            <a:r>
              <a:rPr lang="en-US" sz="12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Site Visit Scheduled – 21-22 Aug 2024 </a:t>
            </a:r>
          </a:p>
          <a:p>
            <a:pPr marL="0" indent="0">
              <a:buNone/>
            </a:pPr>
            <a:r>
              <a:rPr lang="en-US" sz="1200" dirty="0"/>
              <a:t>	– Contract pending site visit</a:t>
            </a:r>
            <a:endParaRPr lang="en-US" dirty="0"/>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dirty="0"/>
          </a:p>
        </p:txBody>
      </p:sp>
    </p:spTree>
    <p:extLst>
      <p:ext uri="{BB962C8B-B14F-4D97-AF65-F5344CB8AC3E}">
        <p14:creationId xmlns:p14="http://schemas.microsoft.com/office/powerpoint/2010/main" val="241973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No Concern with Room Attrition – Audit of Hotel Reservation, no longer in jeopardy</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May consider 2028 July return in future.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Draft Contract from hotel July 5 – and submitted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Finalize the exhibits for contract.</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Terms and Conditions agreed to, Contract to be posted by July 23</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 to complete by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Targeting end of Aug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July – </a:t>
            </a:r>
            <a:r>
              <a:rPr lang="en-US" sz="1200" dirty="0" err="1"/>
              <a:t>Gothia</a:t>
            </a:r>
            <a:r>
              <a:rPr lang="en-US" sz="12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Site Visit Scheduled – 21-22 Aug 2024 </a:t>
            </a:r>
          </a:p>
          <a:p>
            <a:pPr marL="0" indent="0">
              <a:buNone/>
            </a:pPr>
            <a:r>
              <a:rPr lang="en-US" sz="1200" dirty="0"/>
              <a:t>	– Contract pending site visit</a:t>
            </a:r>
          </a:p>
          <a:p>
            <a:pPr marL="0" indent="0">
              <a:buNone/>
            </a:pPr>
            <a:r>
              <a:rPr lang="en-US" sz="1200" dirty="0"/>
              <a:t>	-- Contract after Site</a:t>
            </a:r>
            <a:endParaRPr lang="en-US" dirty="0"/>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dirty="0"/>
          </a:p>
        </p:txBody>
      </p:sp>
    </p:spTree>
    <p:extLst>
      <p:ext uri="{BB962C8B-B14F-4D97-AF65-F5344CB8AC3E}">
        <p14:creationId xmlns:p14="http://schemas.microsoft.com/office/powerpoint/2010/main" val="315772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46</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47</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052311F-EED1-577B-00D2-C4CFA7F7B3CF}"/>
              </a:ext>
            </a:extLst>
          </p:cNvPr>
          <p:cNvSpPr>
            <a:spLocks noChangeArrowheads="1"/>
          </p:cNvSpPr>
          <p:nvPr/>
        </p:nvSpPr>
        <p:spPr bwMode="auto">
          <a:xfrm>
            <a:off x="19051"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D150820C-B403-B5C7-8207-DFDCCA07E3FA}"/>
              </a:ext>
            </a:extLst>
          </p:cNvPr>
          <p:cNvSpPr>
            <a:spLocks noChangeArrowheads="1"/>
          </p:cNvSpPr>
          <p:nvPr/>
        </p:nvSpPr>
        <p:spPr bwMode="auto">
          <a:xfrm>
            <a:off x="4234"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DD2674FB-8115-FF44-7F24-A0821BB87E18}"/>
              </a:ext>
            </a:extLst>
          </p:cNvPr>
          <p:cNvSpPr>
            <a:spLocks noGrp="1" noChangeArrowheads="1"/>
          </p:cNvSpPr>
          <p:nvPr>
            <p:ph type="ctrTitle"/>
          </p:nvPr>
        </p:nvSpPr>
        <p:spPr>
          <a:xfrm>
            <a:off x="914400" y="2130426"/>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2CE15CAF-90D7-CEF0-5F3F-EEE0848F6D83}"/>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grpSp>
        <p:nvGrpSpPr>
          <p:cNvPr id="330761" name="Group 9">
            <a:extLst>
              <a:ext uri="{FF2B5EF4-FFF2-40B4-BE49-F238E27FC236}">
                <a16:creationId xmlns:a16="http://schemas.microsoft.com/office/drawing/2014/main" id="{C223E48D-7678-BFC5-6AAB-100801145243}"/>
              </a:ext>
            </a:extLst>
          </p:cNvPr>
          <p:cNvGrpSpPr>
            <a:grpSpLocks/>
          </p:cNvGrpSpPr>
          <p:nvPr/>
        </p:nvGrpSpPr>
        <p:grpSpPr bwMode="auto">
          <a:xfrm>
            <a:off x="11089218" y="5876926"/>
            <a:ext cx="1058333" cy="709613"/>
            <a:chOff x="3288" y="3482"/>
            <a:chExt cx="500" cy="447"/>
          </a:xfrm>
        </p:grpSpPr>
        <p:sp>
          <p:nvSpPr>
            <p:cNvPr id="330762" name="Rectangle 10">
              <a:extLst>
                <a:ext uri="{FF2B5EF4-FFF2-40B4-BE49-F238E27FC236}">
                  <a16:creationId xmlns:a16="http://schemas.microsoft.com/office/drawing/2014/main" id="{7794BF6A-E234-CFA6-DF7D-BA5676532AD0}"/>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CED8025-A05F-000E-3A16-9E48B6BCD99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83E82BF6-31C2-1F6C-99DD-967D9CD7762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4A0E2E1-A231-6508-05CB-14243DC929EF}"/>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dirty="0">
                  <a:solidFill>
                    <a:schemeClr val="bg1"/>
                  </a:solidFill>
                </a:rPr>
                <a:t>802</a:t>
              </a:r>
            </a:p>
          </p:txBody>
        </p:sp>
      </p:grpSp>
      <p:sp>
        <p:nvSpPr>
          <p:cNvPr id="4" name="Text Box 7">
            <a:extLst>
              <a:ext uri="{FF2B5EF4-FFF2-40B4-BE49-F238E27FC236}">
                <a16:creationId xmlns:a16="http://schemas.microsoft.com/office/drawing/2014/main" id="{D4DC036D-FE0D-C69A-4FD5-8CAE1F594333}"/>
              </a:ext>
            </a:extLst>
          </p:cNvPr>
          <p:cNvSpPr txBox="1">
            <a:spLocks noChangeArrowheads="1"/>
          </p:cNvSpPr>
          <p:nvPr userDrawn="1"/>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5" name="Text Box 9">
            <a:extLst>
              <a:ext uri="{FF2B5EF4-FFF2-40B4-BE49-F238E27FC236}">
                <a16:creationId xmlns:a16="http://schemas.microsoft.com/office/drawing/2014/main" id="{4FADB595-7055-7C80-99B8-0E9C6F486665}"/>
              </a:ext>
            </a:extLst>
          </p:cNvPr>
          <p:cNvSpPr txBox="1">
            <a:spLocks noChangeArrowheads="1"/>
          </p:cNvSpPr>
          <p:nvPr userDrawn="1"/>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 name="Text Box 8">
            <a:extLst>
              <a:ext uri="{FF2B5EF4-FFF2-40B4-BE49-F238E27FC236}">
                <a16:creationId xmlns:a16="http://schemas.microsoft.com/office/drawing/2014/main" id="{A432FE7E-60AD-9D71-DE74-E5AF1043C9AC}"/>
              </a:ext>
            </a:extLst>
          </p:cNvPr>
          <p:cNvSpPr txBox="1">
            <a:spLocks noChangeArrowheads="1"/>
          </p:cNvSpPr>
          <p:nvPr userDrawn="1"/>
        </p:nvSpPr>
        <p:spPr bwMode="auto">
          <a:xfrm>
            <a:off x="1" y="6589714"/>
            <a:ext cx="22284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ec-24-0124-03-00EC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C8E6-5810-6158-8114-58D35C84E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3C83B2-95EF-A764-25C9-6B7AE99C4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9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F14A3-655F-6923-1262-740AC90F5971}"/>
              </a:ext>
            </a:extLst>
          </p:cNvPr>
          <p:cNvSpPr>
            <a:spLocks noGrp="1"/>
          </p:cNvSpPr>
          <p:nvPr>
            <p:ph type="title" orient="vert"/>
          </p:nvPr>
        </p:nvSpPr>
        <p:spPr>
          <a:xfrm>
            <a:off x="8771467" y="404814"/>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99CB2-804A-1CDB-A81B-70EB85446496}"/>
              </a:ext>
            </a:extLst>
          </p:cNvPr>
          <p:cNvSpPr>
            <a:spLocks noGrp="1"/>
          </p:cNvSpPr>
          <p:nvPr>
            <p:ph type="body" orient="vert" idx="1"/>
          </p:nvPr>
        </p:nvSpPr>
        <p:spPr>
          <a:xfrm>
            <a:off x="334434" y="404814"/>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09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235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351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35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06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172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960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85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007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201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36B-65F2-C6FB-E02B-6319F2BF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1D0CC-1C53-9590-73E2-AF40696C8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62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037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281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3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2DBD-65C6-3141-370A-5B8421F56D0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07591-377C-7A81-77AA-7C291A54461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750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06C-DA87-EA9F-A8F9-8AA55E183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F2F2B-7707-F313-7CD1-E78F705BED15}"/>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0C0E2-7D7C-F586-B5BC-0BDD409FE9AC}"/>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29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9C4B-011A-FA1D-E9D3-20A2FADB867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1CF64-5E06-7BF2-313B-68DF4BC69B2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D26C3-D953-BDE8-7559-26A396262EC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7CE98-C76F-8557-8082-0F6E3EEF9FC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577A-F984-1B11-A19D-867C94E4E54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2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8DF-F387-C37D-7586-54A923685A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139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6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347-56F2-D778-39A1-A6E7D320A2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DF6FA-900F-7B26-250D-5AEA6F6AFE5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BC2A1-F0FF-D770-BA7B-983FD38AD4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08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FC62-3C46-116F-6F16-8BE24A8FDE1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051CE-A89C-B469-0267-5ED79C41BAC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12EE61-9818-DFCB-1612-F149BEA8D98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484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7292F7F-BF57-4E95-AE3B-3C9E4F55995C}"/>
              </a:ext>
            </a:extLst>
          </p:cNvPr>
          <p:cNvSpPr>
            <a:spLocks noChangeArrowheads="1"/>
          </p:cNvSpPr>
          <p:nvPr/>
        </p:nvSpPr>
        <p:spPr bwMode="auto">
          <a:xfrm>
            <a:off x="0" y="6586538"/>
            <a:ext cx="12185651" cy="277812"/>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7" name="Text Box 9">
            <a:extLst>
              <a:ext uri="{FF2B5EF4-FFF2-40B4-BE49-F238E27FC236}">
                <a16:creationId xmlns:a16="http://schemas.microsoft.com/office/drawing/2014/main" id="{898217D0-841C-D064-E34A-02F02D341E34}"/>
              </a:ext>
            </a:extLst>
          </p:cNvPr>
          <p:cNvSpPr txBox="1">
            <a:spLocks noChangeArrowheads="1"/>
          </p:cNvSpPr>
          <p:nvPr/>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29731" name="Rectangle 3">
            <a:extLst>
              <a:ext uri="{FF2B5EF4-FFF2-40B4-BE49-F238E27FC236}">
                <a16:creationId xmlns:a16="http://schemas.microsoft.com/office/drawing/2014/main" id="{C2C87C22-8B31-AD40-875B-3628AD064402}"/>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3ACBF366-EBA4-ADDC-F95C-E5B668BC37EE}"/>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D10CF9CF-4206-486D-51F1-D60981DCEFE9}"/>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7784D76B-56E5-8531-1B48-443D1EFFBA13}"/>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05B84EB9-56D1-993A-9CC3-10A03F0D45EC}"/>
              </a:ext>
            </a:extLst>
          </p:cNvPr>
          <p:cNvSpPr txBox="1">
            <a:spLocks noChangeArrowheads="1"/>
          </p:cNvSpPr>
          <p:nvPr/>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329736" name="Text Box 8">
            <a:extLst>
              <a:ext uri="{FF2B5EF4-FFF2-40B4-BE49-F238E27FC236}">
                <a16:creationId xmlns:a16="http://schemas.microsoft.com/office/drawing/2014/main" id="{066FFC52-A651-6ADA-A5C8-8525ACB7402A}"/>
              </a:ext>
            </a:extLst>
          </p:cNvPr>
          <p:cNvSpPr txBox="1">
            <a:spLocks noChangeArrowheads="1"/>
          </p:cNvSpPr>
          <p:nvPr/>
        </p:nvSpPr>
        <p:spPr bwMode="auto">
          <a:xfrm>
            <a:off x="1" y="6589714"/>
            <a:ext cx="23134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ec-24-0124-03-00EC</a:t>
            </a:r>
          </a:p>
        </p:txBody>
      </p:sp>
      <p:grpSp>
        <p:nvGrpSpPr>
          <p:cNvPr id="329748" name="Group 20">
            <a:extLst>
              <a:ext uri="{FF2B5EF4-FFF2-40B4-BE49-F238E27FC236}">
                <a16:creationId xmlns:a16="http://schemas.microsoft.com/office/drawing/2014/main" id="{A2501175-51D3-4FDF-1CE6-3B12E39AC28D}"/>
              </a:ext>
            </a:extLst>
          </p:cNvPr>
          <p:cNvGrpSpPr>
            <a:grpSpLocks/>
          </p:cNvGrpSpPr>
          <p:nvPr/>
        </p:nvGrpSpPr>
        <p:grpSpPr bwMode="auto">
          <a:xfrm>
            <a:off x="11089218" y="5876926"/>
            <a:ext cx="1058333" cy="709613"/>
            <a:chOff x="3288" y="3482"/>
            <a:chExt cx="500" cy="447"/>
          </a:xfrm>
        </p:grpSpPr>
        <p:sp>
          <p:nvSpPr>
            <p:cNvPr id="329746" name="Rectangle 18">
              <a:extLst>
                <a:ext uri="{FF2B5EF4-FFF2-40B4-BE49-F238E27FC236}">
                  <a16:creationId xmlns:a16="http://schemas.microsoft.com/office/drawing/2014/main" id="{ACB0F83A-BA6A-4E52-34F9-44D1B5729761}"/>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3D606333-88DF-906A-99BB-900868C69DC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6D853213-879F-5816-829E-4A4BA9A8BF4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0CBA2A2D-665B-A264-6BEA-9D5D9FACCF3D}"/>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63966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d68b84ad111f7d97b2213bd1867d8b2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mentor.ieee.org/802-ec/documents?is_dcn=0023&amp;is_year=2020"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cvent.me/LV94ez"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maps.app.goo.gl/WRGUaEzgaL7wxRZCA"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timeout.com/montreal/restaurants/best-restaurants-in-montreal" TargetMode="External"/><Relationship Id="rId3" Type="http://schemas.openxmlformats.org/officeDocument/2006/relationships/hyperlink" Target="https://www.accuweather.com/en/ca/montreal/h3a/weather-forecast/56186?city=montreal" TargetMode="External"/><Relationship Id="rId7" Type="http://schemas.openxmlformats.org/officeDocument/2006/relationships/hyperlink" Target="https://www.admtl.com/en/access/transports/buses-747"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admtl.com/en/flights" TargetMode="External"/><Relationship Id="rId5" Type="http://schemas.openxmlformats.org/officeDocument/2006/relationships/hyperlink" Target="https://www.admtl.com/en/guide"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meetings.mtl.org/bynder/media/74721598-198F-4B7C-9964B110D29E37C9/download?filename=Map--Underground-Network&amp;extension=PDF" TargetMode="External"/><Relationship Id="rId3" Type="http://schemas.openxmlformats.org/officeDocument/2006/relationships/hyperlink" Target="https://www.provigo.ca/store-locator/details/7297?utm_source=G&amp;utm_medium=LPM&amp;utm_campaign=Loblaws" TargetMode="External"/><Relationship Id="rId7" Type="http://schemas.openxmlformats.org/officeDocument/2006/relationships/hyperlink" Target="https://meetings.mtl.org/bynder/media/8C186403-5F31-41D3-9FDF305F11F21EFB/download?filename=Map--Metro-(STM)&amp;extension=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stm.info/fr/infos/reseaux/metro/bonaventure" TargetMode="External"/><Relationship Id="rId5" Type="http://schemas.openxmlformats.org/officeDocument/2006/relationships/hyperlink" Target="https://www.stm.info/en/info/networks/metro/peel" TargetMode="External"/><Relationship Id="rId10" Type="http://schemas.openxmlformats.org/officeDocument/2006/relationships/hyperlink" Target="https://exo.quebec/en/trip-planner/lucien-allier-station" TargetMode="External"/><Relationship Id="rId4" Type="http://schemas.openxmlformats.org/officeDocument/2006/relationships/hyperlink" Target="https://www.gamtl.com/fr/bienvenue/index-2.html" TargetMode="External"/><Relationship Id="rId9" Type="http://schemas.openxmlformats.org/officeDocument/2006/relationships/hyperlink" Target="https://garecentrale.c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vent.me/dkO9B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eee802.org/11/email/stds-802-11/msg08358.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ec/dcn/24/ec-24-0123-00-00EC-montreal-2024-july-802-plenary-things-to-know.ppt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13920269-E2C7-FAD1-29AE-5FAF7F00091F}"/>
              </a:ext>
            </a:extLst>
          </p:cNvPr>
          <p:cNvSpPr>
            <a:spLocks noGrp="1" noChangeArrowheads="1"/>
          </p:cNvSpPr>
          <p:nvPr>
            <p:ph type="ctrTitle"/>
          </p:nvPr>
        </p:nvSpPr>
        <p:spPr>
          <a:xfrm>
            <a:off x="2133600" y="1676400"/>
            <a:ext cx="7848600" cy="1752600"/>
          </a:xfrm>
        </p:spPr>
        <p:txBody>
          <a:bodyPr/>
          <a:lstStyle/>
          <a:p>
            <a:r>
              <a:rPr lang="en-US" altLang="en-US" sz="4000" dirty="0"/>
              <a:t>Executive Secretary Report for July Plenary - Montreal</a:t>
            </a:r>
            <a:endParaRPr lang="en-US" altLang="en-US" sz="4400" dirty="0"/>
          </a:p>
        </p:txBody>
      </p:sp>
      <p:sp>
        <p:nvSpPr>
          <p:cNvPr id="111621" name="Rectangle 5">
            <a:extLst>
              <a:ext uri="{FF2B5EF4-FFF2-40B4-BE49-F238E27FC236}">
                <a16:creationId xmlns:a16="http://schemas.microsoft.com/office/drawing/2014/main" id="{03425CC1-0E12-2DA7-39AD-EE1B92A02C98}"/>
              </a:ext>
            </a:extLst>
          </p:cNvPr>
          <p:cNvSpPr>
            <a:spLocks noGrp="1" noChangeArrowheads="1"/>
          </p:cNvSpPr>
          <p:nvPr>
            <p:ph type="subTitle" idx="1"/>
          </p:nvPr>
        </p:nvSpPr>
        <p:spPr>
          <a:xfrm>
            <a:off x="2895600" y="3908425"/>
            <a:ext cx="6400800" cy="1752600"/>
          </a:xfrm>
        </p:spPr>
        <p:txBody>
          <a:bodyPr/>
          <a:lstStyle/>
          <a:p>
            <a:pPr>
              <a:lnSpc>
                <a:spcPct val="80000"/>
              </a:lnSpc>
            </a:pPr>
            <a:r>
              <a:rPr lang="en-US" altLang="en-US" sz="3300" dirty="0"/>
              <a:t>Jon Rosdahl</a:t>
            </a:r>
            <a:br>
              <a:rPr lang="en-US" altLang="en-US" sz="3300" dirty="0"/>
            </a:br>
            <a:r>
              <a:rPr lang="en-US" altLang="en-US" sz="3300" dirty="0"/>
              <a:t>IEEE Executive Secretary</a:t>
            </a:r>
            <a:br>
              <a:rPr lang="en-US" altLang="en-US" sz="3300" dirty="0"/>
            </a:br>
            <a:r>
              <a:rPr lang="en-US" altLang="en-US" sz="3300" dirty="0" err="1"/>
              <a:t>jrosdahl@</a:t>
            </a:r>
            <a:r>
              <a:rPr lang="en-US" altLang="en-US" sz="3300" err="1"/>
              <a:t>ieee</a:t>
            </a:r>
            <a:r>
              <a:rPr lang="en-US" altLang="en-US" sz="3300"/>
              <a:t>.org</a:t>
            </a:r>
            <a:endParaRPr lang="en-US" altLang="en-US" sz="3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29200" y="352901"/>
            <a:ext cx="10962800" cy="1476800"/>
          </a:xfrm>
          <a:prstGeom prst="rect">
            <a:avLst/>
          </a:prstGeom>
          <a:noFill/>
          <a:ln>
            <a:noFill/>
          </a:ln>
        </p:spPr>
        <p:txBody>
          <a:bodyPr spcFirstLastPara="1" wrap="square" lIns="121900" tIns="121900" rIns="121900" bIns="121900" anchor="b" anchorCtr="0">
            <a:noAutofit/>
          </a:bodyPr>
          <a:lstStyle/>
          <a:p>
            <a:r>
              <a:rPr lang="en"/>
              <a:t>Badge Pick Up and In Person Registration Times and Location</a:t>
            </a:r>
            <a:endParaRPr/>
          </a:p>
        </p:txBody>
      </p:sp>
      <p:sp>
        <p:nvSpPr>
          <p:cNvPr id="99" name="Google Shape;99;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Salon 6, Level 3 Le Centre Sheraton Montreal</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100" name="Google Shape;100;p3"/>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10</a:t>
            </a:fld>
            <a:endParaRPr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2400" b="1" i="1"/>
          </a:p>
          <a:p>
            <a:pPr algn="ctr"/>
            <a:r>
              <a:rPr lang="en" sz="3867"/>
              <a:t>Monday July 8th</a:t>
            </a:r>
            <a:endParaRPr sz="3867"/>
          </a:p>
          <a:p>
            <a:pPr algn="ctr"/>
            <a:r>
              <a:rPr lang="en" sz="3867"/>
              <a:t>11:00 AM or 10:00 PM ET</a:t>
            </a:r>
            <a:endParaRPr sz="3867"/>
          </a:p>
        </p:txBody>
      </p:sp>
      <p:sp>
        <p:nvSpPr>
          <p:cNvPr id="106" name="Google Shape;106;g26020473bd7_0_0"/>
          <p:cNvSpPr txBox="1">
            <a:spLocks noGrp="1"/>
          </p:cNvSpPr>
          <p:nvPr>
            <p:ph type="body" idx="1"/>
          </p:nvPr>
        </p:nvSpPr>
        <p:spPr>
          <a:xfrm>
            <a:off x="122967" y="2276408"/>
            <a:ext cx="11803600" cy="450582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067" dirty="0"/>
          </a:p>
          <a:p>
            <a:pPr marL="0" indent="0">
              <a:buNone/>
            </a:pPr>
            <a:r>
              <a:rPr lang="en" sz="1600" b="1" dirty="0"/>
              <a:t>WHAT: 	</a:t>
            </a:r>
            <a:r>
              <a:rPr lang="en" sz="1600" dirty="0"/>
              <a:t>IEEE 802 Orientation Program</a:t>
            </a:r>
            <a:endParaRPr sz="1600" dirty="0"/>
          </a:p>
          <a:p>
            <a:pPr marL="0" indent="0">
              <a:buNone/>
            </a:pPr>
            <a:endParaRPr sz="1400" b="1" dirty="0"/>
          </a:p>
          <a:p>
            <a:pPr marL="0" indent="0">
              <a:buNone/>
            </a:pPr>
            <a:r>
              <a:rPr lang="en" sz="1600" b="1" dirty="0"/>
              <a:t>WHEN: 	</a:t>
            </a:r>
            <a:r>
              <a:rPr lang="en" sz="1600" dirty="0"/>
              <a:t>Monday 8 July, 11 AM ET and or Monday 8 July, 10 PM ET </a:t>
            </a:r>
            <a:endParaRPr sz="1600" dirty="0"/>
          </a:p>
          <a:p>
            <a:pPr marL="0" indent="0">
              <a:buNone/>
            </a:pPr>
            <a:endParaRPr sz="1400" dirty="0"/>
          </a:p>
          <a:p>
            <a:pPr marL="0" indent="0">
              <a:buNone/>
            </a:pPr>
            <a:r>
              <a:rPr lang="en" sz="1600" b="1" dirty="0"/>
              <a:t>WHERE: 	</a:t>
            </a:r>
            <a:r>
              <a:rPr lang="en" sz="1600" dirty="0"/>
              <a:t>WebEx Link: </a:t>
            </a:r>
            <a:r>
              <a:rPr lang="en" sz="1600" u="sng" dirty="0">
                <a:solidFill>
                  <a:schemeClr val="hlink"/>
                </a:solidFill>
                <a:hlinkClick r:id="rId3"/>
              </a:rPr>
              <a:t>https://ieeesa.webex.com/ieeesa/j.php?MTID=md68b84ad111f7d97b2213bd1867d8b22</a:t>
            </a:r>
            <a:endParaRPr sz="1600" dirty="0"/>
          </a:p>
          <a:p>
            <a:pPr indent="609585">
              <a:buNone/>
            </a:pPr>
            <a:r>
              <a:rPr lang="en" sz="1600" dirty="0"/>
              <a:t>Meeting number (access code): 2344 643 3773	Meeting password: 802sec</a:t>
            </a:r>
          </a:p>
          <a:p>
            <a:pPr indent="609585">
              <a:buNone/>
            </a:pPr>
            <a:endParaRPr sz="1400" dirty="0"/>
          </a:p>
          <a:p>
            <a:pPr marL="0" indent="609585">
              <a:buNone/>
            </a:pPr>
            <a:r>
              <a:rPr lang="en" sz="1600" dirty="0"/>
              <a:t>	or 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a:t>
            </a:r>
          </a:p>
          <a:p>
            <a:pPr marL="0" indent="0">
              <a:buNone/>
            </a:pPr>
            <a:r>
              <a:rPr lang="en" sz="1600" dirty="0"/>
              <a:t>	Please review the presentation: </a:t>
            </a:r>
            <a:r>
              <a:rPr lang="en" sz="1600" u="sng" dirty="0">
                <a:solidFill>
                  <a:schemeClr val="accent5"/>
                </a:solidFill>
                <a:hlinkClick r:id="rId5">
                  <a:extLst>
                    <a:ext uri="{A12FA001-AC4F-418D-AE19-62706E023703}">
                      <ahyp:hlinkClr xmlns:ahyp="http://schemas.microsoft.com/office/drawing/2018/hyperlinkcolor" val="tx"/>
                    </a:ext>
                  </a:extLst>
                </a:hlinkClick>
              </a:rPr>
              <a:t>https://mentor.ieee.org/802-ec/documents?is_dcn=0023&amp;is_year=2020</a:t>
            </a:r>
            <a:endParaRPr sz="1600" dirty="0"/>
          </a:p>
          <a:p>
            <a:pPr marL="0" indent="0">
              <a:buNone/>
            </a:pPr>
            <a:endParaRPr sz="1600" dirty="0"/>
          </a:p>
          <a:p>
            <a:pPr marL="0" indent="0">
              <a:buNone/>
            </a:pPr>
            <a:r>
              <a:rPr lang="en" sz="1600" b="1" dirty="0"/>
              <a:t>REGISTRATION FEE:</a:t>
            </a:r>
            <a:r>
              <a:rPr lang="en" sz="1600" dirty="0"/>
              <a:t> </a:t>
            </a:r>
          </a:p>
          <a:p>
            <a:pPr marL="0" indent="0">
              <a:buNone/>
            </a:pP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107" name="Google Shape;107;g26020473bd7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11</a:t>
            </a:fld>
            <a:endParaRPr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Meetings and Attendance</a:t>
            </a:r>
            <a:endParaRPr/>
          </a:p>
        </p:txBody>
      </p:sp>
      <p:sp>
        <p:nvSpPr>
          <p:cNvPr id="113" name="Google Shape;113;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a:t>In Person Room Assignments:</a:t>
            </a:r>
            <a:r>
              <a:rPr lang="en" sz="2000"/>
              <a:t> Schedule QR codes posted outside each meeting room and on back of your badge. </a:t>
            </a:r>
            <a:r>
              <a:rPr lang="en" sz="2000" u="sng">
                <a:solidFill>
                  <a:schemeClr val="hlink"/>
                </a:solidFill>
                <a:hlinkClick r:id="rId3"/>
              </a:rPr>
              <a:t>http://schedule.802world.com/schedule/schedule/show</a:t>
            </a:r>
            <a:endParaRPr sz="2000"/>
          </a:p>
          <a:p>
            <a:pPr marL="0" indent="0">
              <a:spcBef>
                <a:spcPts val="1333"/>
              </a:spcBef>
              <a:buNone/>
            </a:pPr>
            <a:r>
              <a:rPr lang="en" sz="2000" b="1"/>
              <a:t>Virtual Participation details:</a:t>
            </a:r>
            <a:r>
              <a:rPr lang="en" sz="2000"/>
              <a:t> </a:t>
            </a:r>
            <a:r>
              <a:rPr lang="en" sz="2000" u="sng">
                <a:solidFill>
                  <a:schemeClr val="hlink"/>
                </a:solidFill>
                <a:hlinkClick r:id="rId4"/>
              </a:rPr>
              <a:t>https://ieee802.org/802tele_calendar.html</a:t>
            </a:r>
            <a:endParaRPr sz="2000"/>
          </a:p>
          <a:p>
            <a:pPr marL="0" indent="0">
              <a:spcBef>
                <a:spcPts val="1333"/>
              </a:spcBef>
              <a:buNone/>
            </a:pPr>
            <a:r>
              <a:rPr lang="en" sz="2000" b="1"/>
              <a:t>ATTENDANCE TOOL (IMAT)</a:t>
            </a:r>
            <a:endParaRPr sz="2000" b="1"/>
          </a:p>
          <a:p>
            <a:pPr marL="609585" lvl="1" indent="0">
              <a:spcBef>
                <a:spcPts val="1333"/>
              </a:spcBef>
              <a:buSzPts val="1800"/>
              <a:buNone/>
            </a:pPr>
            <a:r>
              <a:rPr lang="en" u="sng">
                <a:solidFill>
                  <a:schemeClr val="hlink"/>
                </a:solidFill>
                <a:hlinkClick r:id="rId5"/>
              </a:rPr>
              <a:t>https://imat.ieee.org/my-site/home</a:t>
            </a:r>
            <a:endParaRPr/>
          </a:p>
          <a:p>
            <a:pPr marL="0" indent="0">
              <a:spcBef>
                <a:spcPts val="1333"/>
              </a:spcBef>
              <a:buNone/>
            </a:pPr>
            <a:r>
              <a:rPr lang="en" sz="2000" b="1">
                <a:solidFill>
                  <a:srgbClr val="FF0000"/>
                </a:solidFill>
                <a:highlight>
                  <a:srgbClr val="FFFF00"/>
                </a:highlight>
              </a:rPr>
              <a:t>REGISTRATION FEE REQUIREMENT REMINDER</a:t>
            </a:r>
            <a:endParaRPr sz="2000" b="1">
              <a:solidFill>
                <a:srgbClr val="FF0000"/>
              </a:solidFill>
              <a:highlight>
                <a:srgbClr val="FFFF00"/>
              </a:highlight>
            </a:endParaRPr>
          </a:p>
          <a:p>
            <a:pPr marL="609585" lvl="1" indent="0">
              <a:spcBef>
                <a:spcPts val="1333"/>
              </a:spcBef>
              <a:buSzPts val="1800"/>
              <a:buNone/>
            </a:pPr>
            <a:r>
              <a:rPr lang="en" sz="1600"/>
              <a:t>Payment of the session registration fee is required for all individuals who participate in any meetings associated with the July 2024 IEEE 802 Plenary Session. </a:t>
            </a:r>
            <a:endParaRPr/>
          </a:p>
          <a:p>
            <a:pPr marL="0" indent="0">
              <a:spcBef>
                <a:spcPts val="1333"/>
              </a:spcBef>
              <a:buNone/>
            </a:pPr>
            <a:r>
              <a:rPr lang="en" sz="1733" b="1"/>
              <a:t>Registration Link: </a:t>
            </a:r>
            <a:r>
              <a:rPr lang="en" sz="1733" u="sng">
                <a:solidFill>
                  <a:schemeClr val="hlink"/>
                </a:solidFill>
                <a:hlinkClick r:id="rId6"/>
              </a:rPr>
              <a:t>https://cvent.me/LV94ez</a:t>
            </a:r>
            <a:endParaRPr sz="2000"/>
          </a:p>
        </p:txBody>
      </p:sp>
      <p:sp>
        <p:nvSpPr>
          <p:cNvPr id="114" name="Google Shape;114;p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12</a:t>
            </a:fld>
            <a:endParaRPr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Le Centre Sheraton Montreal All Floors Meeting Space Map </a:t>
            </a:r>
            <a:endParaRPr b="1"/>
          </a:p>
        </p:txBody>
      </p:sp>
      <p:pic>
        <p:nvPicPr>
          <p:cNvPr id="120" name="Google Shape;120;g2601f55b2fa_0_0"/>
          <p:cNvPicPr preferRelativeResize="0"/>
          <p:nvPr/>
        </p:nvPicPr>
        <p:blipFill rotWithShape="1">
          <a:blip r:embed="rId3">
            <a:alphaModFix/>
          </a:blip>
          <a:srcRect l="89" r="99"/>
          <a:stretch/>
        </p:blipFill>
        <p:spPr>
          <a:xfrm>
            <a:off x="203201" y="1028601"/>
            <a:ext cx="4348769" cy="5626204"/>
          </a:xfrm>
          <a:prstGeom prst="rect">
            <a:avLst/>
          </a:prstGeom>
          <a:noFill/>
          <a:ln>
            <a:noFill/>
          </a:ln>
        </p:spPr>
      </p:pic>
      <p:sp>
        <p:nvSpPr>
          <p:cNvPr id="121" name="Google Shape;121;g2601f55b2fa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13</a:t>
            </a:fld>
            <a:endParaRPr kern="0">
              <a:solidFill>
                <a:srgbClr val="737373"/>
              </a:solidFill>
            </a:endParaRPr>
          </a:p>
        </p:txBody>
      </p:sp>
      <p:sp>
        <p:nvSpPr>
          <p:cNvPr id="122" name="Google Shape;122;g2601f55b2fa_0_0"/>
          <p:cNvSpPr txBox="1"/>
          <p:nvPr/>
        </p:nvSpPr>
        <p:spPr>
          <a:xfrm>
            <a:off x="5375900" y="1028600"/>
            <a:ext cx="6403600" cy="5757200"/>
          </a:xfrm>
          <a:prstGeom prst="rect">
            <a:avLst/>
          </a:prstGeom>
          <a:noFill/>
          <a:ln>
            <a:noFill/>
          </a:ln>
        </p:spPr>
        <p:txBody>
          <a:bodyPr spcFirstLastPara="1" wrap="square" lIns="121900" tIns="0" rIns="121900" bIns="0" anchor="t" anchorCtr="0">
            <a:normAutofit fontScale="92500"/>
          </a:bodyPr>
          <a:lstStyle/>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4</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Est (East) - EC Opening/Closing</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Centre - Lunch</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Ouest (West) - 802.11 Plenaries and Large Sessions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Foyer - Breakfast, AM, PM Breaks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8 - 802.11 Room #5</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3</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Est (East) - 802.11 Room #3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Ouest Centre (West Centre) - 802.11 Room #2</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7 - 802.11 Room #4</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2</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1 - 802. Shared Room (.18/.19/.24)</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2 - 802.15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3 - 802.1</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4 5 - 802.1, 802.15/.15 Joint, 802 Yangsters</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A</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Garcia Lorca - 802 EC/WG Chair Work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Hemon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Jarry Joyce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Kafka - 802 EC Board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Lamartine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Musset - 802.3, 802 ITU SC</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B</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AB - 802.3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C - 802. 3</a:t>
            </a:r>
            <a:endParaRPr sz="1333" kern="0">
              <a:solidFill>
                <a:srgbClr val="737373"/>
              </a:solidFill>
              <a:latin typeface="Roboto"/>
              <a:ea typeface="Roboto"/>
              <a:cs typeface="Roboto"/>
              <a:sym typeface="Roboto"/>
            </a:endParaRPr>
          </a:p>
          <a:p>
            <a:pPr marL="609585" defTabSz="1219170" eaLnBrk="1" fontAlgn="auto" hangingPunct="1">
              <a:lnSpc>
                <a:spcPct val="115000"/>
              </a:lnSpc>
              <a:spcBef>
                <a:spcPts val="0"/>
              </a:spcBef>
              <a:spcAft>
                <a:spcPts val="0"/>
              </a:spcAft>
              <a:buClr>
                <a:srgbClr val="000000"/>
              </a:buClr>
            </a:pPr>
            <a:endParaRPr sz="1333" kern="0">
              <a:solidFill>
                <a:srgbClr val="737373"/>
              </a:solidFill>
              <a:latin typeface="Roboto"/>
              <a:ea typeface="Roboto"/>
              <a:cs typeface="Roboto"/>
              <a:sym typeface="Roboto"/>
            </a:endParaRPr>
          </a:p>
          <a:p>
            <a:pPr algn="ctr" defTabSz="1219170" eaLnBrk="1" fontAlgn="auto" hangingPunct="1">
              <a:lnSpc>
                <a:spcPct val="115000"/>
              </a:lnSpc>
              <a:spcBef>
                <a:spcPts val="0"/>
              </a:spcBef>
              <a:spcAft>
                <a:spcPts val="0"/>
              </a:spcAft>
              <a:buClr>
                <a:srgbClr val="000000"/>
              </a:buClr>
            </a:pPr>
            <a:r>
              <a:rPr lang="en" sz="1333" i="1" kern="0">
                <a:solidFill>
                  <a:srgbClr val="737373"/>
                </a:solidFill>
                <a:latin typeface="Roboto"/>
                <a:ea typeface="Roboto"/>
                <a:cs typeface="Roboto"/>
                <a:sym typeface="Roboto"/>
              </a:rPr>
              <a:t>Room Assignments are subject to change</a:t>
            </a:r>
            <a:endParaRPr sz="1333" i="1" kern="0">
              <a:solidFill>
                <a:srgbClr val="73737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28" name="Google Shape;128;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Light Breakfast</a:t>
            </a:r>
            <a:endParaRPr sz="2000" b="1">
              <a:solidFill>
                <a:schemeClr val="dk1"/>
              </a:solidFill>
            </a:endParaRPr>
          </a:p>
          <a:p>
            <a:pPr marL="0" indent="0" algn="ctr">
              <a:lnSpc>
                <a:spcPct val="50000"/>
              </a:lnSpc>
              <a:spcBef>
                <a:spcPts val="1333"/>
              </a:spcBef>
              <a:buNone/>
            </a:pPr>
            <a:r>
              <a:rPr lang="en" b="1"/>
              <a:t>Ballroom Foyer, Level 4</a:t>
            </a:r>
            <a:r>
              <a:rPr lang="en" sz="2000" b="1"/>
              <a:t> </a:t>
            </a:r>
            <a:endParaRPr sz="2000" b="1"/>
          </a:p>
          <a:p>
            <a:pPr marL="0" indent="0" algn="ctr">
              <a:lnSpc>
                <a:spcPct val="50000"/>
              </a:lnSpc>
              <a:spcBef>
                <a:spcPts val="1333"/>
              </a:spcBef>
              <a:buNone/>
            </a:pPr>
            <a:r>
              <a:rPr lang="en"/>
              <a:t>Monday - Friday </a:t>
            </a:r>
            <a:endParaRPr/>
          </a:p>
          <a:p>
            <a:pPr marL="0" indent="0" algn="ctr">
              <a:lnSpc>
                <a:spcPct val="50000"/>
              </a:lnSpc>
              <a:spcBef>
                <a:spcPts val="1333"/>
              </a:spcBef>
              <a:buNone/>
            </a:pPr>
            <a:r>
              <a:rPr lang="en"/>
              <a:t>7:15 AM - 8:30 AM</a:t>
            </a:r>
            <a:endParaRPr/>
          </a:p>
          <a:p>
            <a:pPr marL="0" indent="0" algn="ctr">
              <a:lnSpc>
                <a:spcPct val="50000"/>
              </a:lnSpc>
              <a:spcBef>
                <a:spcPts val="1333"/>
              </a:spcBef>
              <a:buNone/>
            </a:pPr>
            <a:endParaRPr sz="2000"/>
          </a:p>
          <a:p>
            <a:pPr marL="0" indent="0" algn="ctr">
              <a:lnSpc>
                <a:spcPct val="50000"/>
              </a:lnSpc>
              <a:spcBef>
                <a:spcPts val="1333"/>
              </a:spcBef>
              <a:buClr>
                <a:srgbClr val="000000"/>
              </a:buClr>
              <a:buNone/>
            </a:pPr>
            <a:r>
              <a:rPr lang="en" b="1">
                <a:solidFill>
                  <a:schemeClr val="dk1"/>
                </a:solidFill>
              </a:rPr>
              <a:t>Morning Coffee &amp; Tea Break</a:t>
            </a:r>
            <a:endParaRPr b="1">
              <a:solidFill>
                <a:schemeClr val="dk1"/>
              </a:solidFill>
            </a:endParaRPr>
          </a:p>
          <a:p>
            <a:pPr marL="0" indent="0" algn="ctr">
              <a:lnSpc>
                <a:spcPct val="50000"/>
              </a:lnSpc>
              <a:spcBef>
                <a:spcPts val="1333"/>
              </a:spcBef>
              <a:buClr>
                <a:srgbClr val="000000"/>
              </a:buClr>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buNone/>
            </a:pPr>
            <a:r>
              <a:rPr lang="en"/>
              <a:t>9:50 AM - 10:35 AM</a:t>
            </a:r>
            <a:endParaRPr sz="2000"/>
          </a:p>
          <a:p>
            <a:pPr marL="0" indent="0">
              <a:spcBef>
                <a:spcPts val="1333"/>
              </a:spcBef>
              <a:buNone/>
            </a:pPr>
            <a:endParaRPr sz="2000"/>
          </a:p>
          <a:p>
            <a:pPr indent="0" algn="ctr">
              <a:spcBef>
                <a:spcPts val="1333"/>
              </a:spcBef>
              <a:buNone/>
            </a:pPr>
            <a:endParaRPr sz="2000"/>
          </a:p>
          <a:p>
            <a:pPr marL="0" indent="0" algn="ctr">
              <a:spcBef>
                <a:spcPts val="1333"/>
              </a:spcBef>
              <a:spcAft>
                <a:spcPts val="2133"/>
              </a:spcAft>
              <a:buNone/>
            </a:pPr>
            <a:endParaRPr sz="2000"/>
          </a:p>
        </p:txBody>
      </p:sp>
      <p:sp>
        <p:nvSpPr>
          <p:cNvPr id="129" name="Google Shape;129;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Lunch</a:t>
            </a:r>
            <a:endParaRPr sz="2000" b="1">
              <a:solidFill>
                <a:schemeClr val="dk1"/>
              </a:solidFill>
            </a:endParaRPr>
          </a:p>
          <a:p>
            <a:pPr marL="0" indent="0" algn="ctr">
              <a:lnSpc>
                <a:spcPct val="50000"/>
              </a:lnSpc>
              <a:spcBef>
                <a:spcPts val="1333"/>
              </a:spcBef>
              <a:buNone/>
            </a:pPr>
            <a:r>
              <a:rPr lang="en" b="1"/>
              <a:t>Ballroom Centre, Level 4</a:t>
            </a:r>
            <a:endParaRPr b="1"/>
          </a:p>
          <a:p>
            <a:pPr marL="0" indent="0" algn="ctr">
              <a:lnSpc>
                <a:spcPct val="50000"/>
              </a:lnSpc>
              <a:spcBef>
                <a:spcPts val="1333"/>
              </a:spcBef>
              <a:buClr>
                <a:srgbClr val="000000"/>
              </a:buClr>
              <a:buNone/>
            </a:pPr>
            <a:r>
              <a:rPr lang="en" sz="1733"/>
              <a:t>Monday - Thursday </a:t>
            </a:r>
            <a:endParaRPr sz="1733"/>
          </a:p>
          <a:p>
            <a:pPr marL="0" indent="0" algn="ctr">
              <a:lnSpc>
                <a:spcPct val="50000"/>
              </a:lnSpc>
              <a:spcBef>
                <a:spcPts val="1333"/>
              </a:spcBef>
              <a:buClr>
                <a:srgbClr val="000000"/>
              </a:buClr>
              <a:buNone/>
            </a:pPr>
            <a:r>
              <a:rPr lang="en" sz="1733"/>
              <a:t>12:00 PM - 1:30 PM</a:t>
            </a:r>
            <a:endParaRPr sz="1733"/>
          </a:p>
          <a:p>
            <a:pPr marL="0" indent="0" algn="ctr">
              <a:lnSpc>
                <a:spcPct val="50000"/>
              </a:lnSpc>
              <a:spcBef>
                <a:spcPts val="1333"/>
              </a:spcBef>
              <a:buNone/>
            </a:pPr>
            <a:endParaRPr/>
          </a:p>
          <a:p>
            <a:pPr marL="0" indent="0" algn="ctr">
              <a:lnSpc>
                <a:spcPct val="50000"/>
              </a:lnSpc>
              <a:spcBef>
                <a:spcPts val="1333"/>
              </a:spcBef>
              <a:buNone/>
            </a:pPr>
            <a:r>
              <a:rPr lang="en" b="1">
                <a:solidFill>
                  <a:schemeClr val="dk1"/>
                </a:solidFill>
              </a:rPr>
              <a:t>Afternoon Break</a:t>
            </a:r>
            <a:endParaRPr b="1">
              <a:solidFill>
                <a:schemeClr val="dk1"/>
              </a:solidFill>
            </a:endParaRPr>
          </a:p>
          <a:p>
            <a:pPr marL="0" indent="0" algn="ctr">
              <a:lnSpc>
                <a:spcPct val="50000"/>
              </a:lnSpc>
              <a:spcBef>
                <a:spcPts val="1333"/>
              </a:spcBef>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spcAft>
                <a:spcPts val="1333"/>
              </a:spcAft>
              <a:buNone/>
            </a:pPr>
            <a:r>
              <a:rPr lang="en"/>
              <a:t>3:15 PM - 4:00 PM</a:t>
            </a:r>
            <a:endParaRPr/>
          </a:p>
        </p:txBody>
      </p:sp>
      <p:sp>
        <p:nvSpPr>
          <p:cNvPr id="130" name="Google Shape;130;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a:solidFill>
                  <a:srgbClr val="FF0000"/>
                </a:solidFill>
                <a:latin typeface="Roboto"/>
                <a:ea typeface="Roboto"/>
                <a:cs typeface="Roboto"/>
                <a:sym typeface="Roboto"/>
              </a:rPr>
              <a:t>FOR REGISTERED ATTENDEES ONLY</a:t>
            </a:r>
            <a:endParaRPr sz="1867" b="1" kern="0">
              <a:solidFill>
                <a:srgbClr val="FF0000"/>
              </a:solidFill>
              <a:latin typeface="Roboto"/>
              <a:ea typeface="Roboto"/>
              <a:cs typeface="Roboto"/>
              <a:sym typeface="Roboto"/>
            </a:endParaRPr>
          </a:p>
        </p:txBody>
      </p:sp>
      <p:sp>
        <p:nvSpPr>
          <p:cNvPr id="131" name="Google Shape;131;p4"/>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14</a:t>
            </a:fld>
            <a:endParaRPr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Social</a:t>
            </a:r>
            <a:endParaRPr sz="3867" b="1" i="1"/>
          </a:p>
          <a:p>
            <a:pPr algn="ctr"/>
            <a:endParaRPr sz="2400" b="1" i="1"/>
          </a:p>
          <a:p>
            <a:pPr algn="ctr"/>
            <a:r>
              <a:rPr lang="en" sz="3867"/>
              <a:t>Wednesday July 17th at 6:30 PM</a:t>
            </a:r>
            <a:endParaRPr sz="3867"/>
          </a:p>
        </p:txBody>
      </p:sp>
      <p:sp>
        <p:nvSpPr>
          <p:cNvPr id="137" name="Google Shape;13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a:t>WHO: </a:t>
            </a:r>
            <a:r>
              <a:rPr lang="en" sz="1600"/>
              <a:t>Registered Attendee &amp; Guests who purchased tickets.*</a:t>
            </a:r>
            <a:endParaRPr sz="1600"/>
          </a:p>
          <a:p>
            <a:pPr marL="0" indent="0">
              <a:buNone/>
            </a:pPr>
            <a:r>
              <a:rPr lang="en" sz="1600"/>
              <a:t>*Tickets were sold online until sold out (400 capacity) for $24.99 each.</a:t>
            </a:r>
            <a:endParaRPr sz="1600"/>
          </a:p>
          <a:p>
            <a:pPr marL="0" indent="0">
              <a:buNone/>
            </a:pPr>
            <a:endParaRPr sz="533" b="1"/>
          </a:p>
          <a:p>
            <a:pPr marL="0" indent="0">
              <a:buNone/>
            </a:pPr>
            <a:r>
              <a:rPr lang="en" sz="1600" b="1"/>
              <a:t>WHAT:</a:t>
            </a:r>
            <a:r>
              <a:rPr lang="en" sz="1600"/>
              <a:t>  Networking Reception, Food Court, Bar Service, Games</a:t>
            </a:r>
            <a:endParaRPr/>
          </a:p>
          <a:p>
            <a:pPr marL="0" indent="0">
              <a:buNone/>
            </a:pPr>
            <a:endParaRPr sz="800" b="1"/>
          </a:p>
          <a:p>
            <a:pPr marL="0" indent="0">
              <a:buNone/>
            </a:pPr>
            <a:r>
              <a:rPr lang="en" sz="1600" b="1"/>
              <a:t>WHERE:</a:t>
            </a:r>
            <a:r>
              <a:rPr lang="en" sz="1600"/>
              <a:t> TimeOut Market Montreal - 705 rue Sainte-Catherine Ouest</a:t>
            </a:r>
            <a:endParaRPr sz="1600"/>
          </a:p>
          <a:p>
            <a:pPr marL="0" indent="0">
              <a:buNone/>
            </a:pPr>
            <a:endParaRPr sz="1600"/>
          </a:p>
          <a:p>
            <a:pPr marL="0" indent="0">
              <a:buNone/>
            </a:pPr>
            <a:r>
              <a:rPr lang="en" sz="1600" b="1"/>
              <a:t>DIRECTIONS: </a:t>
            </a:r>
            <a:r>
              <a:rPr lang="en" sz="1600"/>
              <a:t>The market is a modest distance (approximately 800 m) from the hotel and can be accessed by walking, public transport or private car service such as Uber or Lyft.</a:t>
            </a:r>
            <a:endParaRPr sz="1600"/>
          </a:p>
          <a:p>
            <a:pPr indent="-406390">
              <a:buSzPts val="1200"/>
            </a:pPr>
            <a:r>
              <a:rPr lang="en" sz="1600"/>
              <a:t>Google directions may inform your travel choice. </a:t>
            </a:r>
            <a:r>
              <a:rPr lang="en" sz="1600" u="sng">
                <a:solidFill>
                  <a:schemeClr val="hlink"/>
                </a:solidFill>
                <a:hlinkClick r:id="rId3"/>
              </a:rPr>
              <a:t>https://maps.app.goo.gl/WRGUaEzgaL7wxRZCA</a:t>
            </a:r>
            <a:endParaRPr sz="1600"/>
          </a:p>
          <a:p>
            <a:pPr marL="0" indent="0">
              <a:buNone/>
            </a:pPr>
            <a:endParaRPr sz="1067" b="1"/>
          </a:p>
          <a:p>
            <a:pPr marL="0" indent="0">
              <a:buNone/>
            </a:pPr>
            <a:r>
              <a:rPr lang="en" sz="1600" b="1"/>
              <a:t>SOCIAL EVENT NAME BADGE</a:t>
            </a:r>
            <a:r>
              <a:rPr lang="en" sz="1600"/>
              <a:t> </a:t>
            </a:r>
            <a:endParaRPr sz="1600"/>
          </a:p>
          <a:p>
            <a:pPr marL="0" indent="0">
              <a:buNone/>
            </a:pPr>
            <a:r>
              <a:rPr lang="en" sz="1600"/>
              <a:t>All individuals attending the event (attendees and their guests) must wear a Social Event Name Badge. </a:t>
            </a:r>
            <a:r>
              <a:rPr lang="en"/>
              <a:t> </a:t>
            </a:r>
            <a:r>
              <a:rPr lang="en" sz="1600"/>
              <a:t>Badges must be picked up before 12:00 PM Wednesday July 17th. </a:t>
            </a:r>
            <a:endParaRPr/>
          </a:p>
          <a:p>
            <a:pPr marL="0" indent="0">
              <a:buNone/>
            </a:pPr>
            <a:r>
              <a:rPr lang="en" sz="1600"/>
              <a:t>Late requests may not be accommodated. </a:t>
            </a: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
        <p:nvSpPr>
          <p:cNvPr id="138" name="Google Shape;138;p9"/>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15</a:t>
            </a:fld>
            <a:endParaRPr kern="0">
              <a:solidFill>
                <a:srgbClr val="737373"/>
              </a:solidFill>
            </a:endParaRPr>
          </a:p>
        </p:txBody>
      </p:sp>
      <p:pic>
        <p:nvPicPr>
          <p:cNvPr id="139" name="Google Shape;139;p9"/>
          <p:cNvPicPr preferRelativeResize="0"/>
          <p:nvPr/>
        </p:nvPicPr>
        <p:blipFill rotWithShape="1">
          <a:blip r:embed="rId4">
            <a:alphaModFix/>
          </a:blip>
          <a:srcRect r="-1255"/>
          <a:stretch/>
        </p:blipFill>
        <p:spPr>
          <a:xfrm>
            <a:off x="284001" y="2410834"/>
            <a:ext cx="2628900" cy="148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a:t>Quick Start Guide to Local information in Montreal</a:t>
            </a:r>
            <a:endParaRPr sz="3600"/>
          </a:p>
        </p:txBody>
      </p:sp>
      <p:sp>
        <p:nvSpPr>
          <p:cNvPr id="145" name="Google Shape;145;p11"/>
          <p:cNvSpPr txBox="1">
            <a:spLocks noGrp="1"/>
          </p:cNvSpPr>
          <p:nvPr>
            <p:ph type="body" idx="1"/>
          </p:nvPr>
        </p:nvSpPr>
        <p:spPr>
          <a:xfrm>
            <a:off x="335200" y="2295707"/>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dirty="0"/>
              <a:t>Weather Forecast</a:t>
            </a:r>
            <a:endParaRPr sz="1600" b="1" dirty="0"/>
          </a:p>
          <a:p>
            <a:pPr indent="-406390">
              <a:lnSpc>
                <a:spcPct val="125000"/>
              </a:lnSpc>
              <a:buSzPts val="1200"/>
            </a:pPr>
            <a:r>
              <a:rPr lang="en" sz="1600" dirty="0"/>
              <a:t> </a:t>
            </a:r>
            <a:r>
              <a:rPr lang="en" sz="1600" u="sng" dirty="0">
                <a:solidFill>
                  <a:schemeClr val="hlink"/>
                </a:solidFill>
                <a:latin typeface="Arial"/>
                <a:ea typeface="Arial"/>
                <a:cs typeface="Arial"/>
                <a:sym typeface="Arial"/>
                <a:hlinkClick r:id="rId3"/>
              </a:rPr>
              <a:t>Montreal, Quebec Weather Forecast | AccuWeather</a:t>
            </a:r>
            <a:endParaRPr sz="1600" dirty="0"/>
          </a:p>
          <a:p>
            <a:pPr marL="0" indent="0">
              <a:lnSpc>
                <a:spcPct val="125000"/>
              </a:lnSpc>
              <a:buNone/>
            </a:pPr>
            <a:r>
              <a:rPr lang="en" sz="1600" b="1" dirty="0"/>
              <a:t>Time Zone - Eastern Time</a:t>
            </a:r>
            <a:endParaRPr sz="1600" dirty="0"/>
          </a:p>
          <a:p>
            <a:pPr indent="-406390">
              <a:lnSpc>
                <a:spcPct val="125000"/>
              </a:lnSpc>
              <a:buSzPts val="1200"/>
            </a:pPr>
            <a:r>
              <a:rPr lang="en" sz="1600" dirty="0"/>
              <a:t>Time Zone Tool (What time is at home or where virtual attendees are logging in?) </a:t>
            </a:r>
            <a:r>
              <a:rPr lang="en" sz="1600" u="sng" dirty="0">
                <a:solidFill>
                  <a:schemeClr val="hlink"/>
                </a:solidFill>
                <a:hlinkClick r:id="rId4"/>
              </a:rPr>
              <a:t>https://www.timeanddate.com/worldclock/meeting.html</a:t>
            </a:r>
            <a:endParaRPr sz="1600" dirty="0"/>
          </a:p>
          <a:p>
            <a:pPr marL="0" indent="0">
              <a:lnSpc>
                <a:spcPct val="125000"/>
              </a:lnSpc>
              <a:buNone/>
            </a:pPr>
            <a:r>
              <a:rPr lang="en" sz="1600" b="1" dirty="0"/>
              <a:t>Montreal Airport - Guide and Flight Status</a:t>
            </a:r>
            <a:endParaRPr sz="1600" b="1" dirty="0"/>
          </a:p>
          <a:p>
            <a:pPr indent="-406390">
              <a:lnSpc>
                <a:spcPct val="125000"/>
              </a:lnSpc>
              <a:buSzPts val="1200"/>
            </a:pPr>
            <a:r>
              <a:rPr lang="en" sz="1600" u="sng" dirty="0">
                <a:solidFill>
                  <a:schemeClr val="hlink"/>
                </a:solidFill>
                <a:hlinkClick r:id="rId5"/>
              </a:rPr>
              <a:t>Airport Guide</a:t>
            </a:r>
            <a:endParaRPr sz="1600" dirty="0"/>
          </a:p>
          <a:p>
            <a:pPr indent="-406390">
              <a:lnSpc>
                <a:spcPct val="125000"/>
              </a:lnSpc>
              <a:buSzPts val="1200"/>
            </a:pPr>
            <a:r>
              <a:rPr lang="en" sz="1600" u="sng" dirty="0">
                <a:solidFill>
                  <a:schemeClr val="hlink"/>
                </a:solidFill>
                <a:hlinkClick r:id="rId6"/>
              </a:rPr>
              <a:t>Arrival and Departure Flight Status</a:t>
            </a:r>
            <a:endParaRPr sz="1600" dirty="0"/>
          </a:p>
          <a:p>
            <a:pPr marL="0" indent="0">
              <a:lnSpc>
                <a:spcPct val="125000"/>
              </a:lnSpc>
              <a:buNone/>
            </a:pPr>
            <a:r>
              <a:rPr lang="en" sz="1600" b="1" dirty="0"/>
              <a:t>Getting the Bus Back to the Airport</a:t>
            </a:r>
            <a:endParaRPr sz="1600" b="1" dirty="0"/>
          </a:p>
          <a:p>
            <a:pPr indent="-406390">
              <a:lnSpc>
                <a:spcPct val="125000"/>
              </a:lnSpc>
              <a:buSzPts val="1200"/>
            </a:pPr>
            <a:r>
              <a:rPr lang="en" sz="1600" u="sng" dirty="0">
                <a:solidFill>
                  <a:schemeClr val="hlink"/>
                </a:solidFill>
                <a:hlinkClick r:id="rId7"/>
              </a:rPr>
              <a:t>https://www.admtl.com/en/access/transports/buses-747</a:t>
            </a:r>
            <a:endParaRPr sz="1600" dirty="0"/>
          </a:p>
          <a:p>
            <a:pPr marL="0" indent="0">
              <a:lnSpc>
                <a:spcPct val="125000"/>
              </a:lnSpc>
              <a:buNone/>
            </a:pPr>
            <a:r>
              <a:rPr lang="en" sz="1600" b="1" dirty="0"/>
              <a:t>Places to Eat</a:t>
            </a:r>
            <a:endParaRPr sz="1600" b="1" dirty="0"/>
          </a:p>
          <a:p>
            <a:pPr indent="-406390">
              <a:lnSpc>
                <a:spcPct val="125000"/>
              </a:lnSpc>
              <a:buSzPts val="1200"/>
            </a:pPr>
            <a:r>
              <a:rPr lang="en" sz="1600" u="sng" dirty="0">
                <a:solidFill>
                  <a:schemeClr val="hlink"/>
                </a:solidFill>
                <a:hlinkClick r:id="rId8"/>
              </a:rPr>
              <a:t>Time Out Montreal - Eatery Guide</a:t>
            </a:r>
            <a:endParaRPr sz="1600" dirty="0"/>
          </a:p>
          <a:p>
            <a:pPr marL="0" indent="0">
              <a:lnSpc>
                <a:spcPct val="125000"/>
              </a:lnSpc>
              <a:buNone/>
            </a:pPr>
            <a:r>
              <a:rPr lang="en" sz="1600" b="1" dirty="0"/>
              <a:t>Things to Do In Montreal, When You’re Not in a Meeting</a:t>
            </a:r>
            <a:endParaRPr sz="1600" b="1" dirty="0"/>
          </a:p>
          <a:p>
            <a:pPr indent="-406390">
              <a:lnSpc>
                <a:spcPct val="125000"/>
              </a:lnSpc>
              <a:buSzPts val="1200"/>
            </a:pPr>
            <a:r>
              <a:rPr lang="en" sz="1600" u="sng" dirty="0">
                <a:solidFill>
                  <a:schemeClr val="hlink"/>
                </a:solidFill>
                <a:hlinkClick r:id="rId8"/>
              </a:rPr>
              <a:t>Some of the Best Things to Do In Montreal</a:t>
            </a:r>
            <a:endParaRPr sz="1600" dirty="0"/>
          </a:p>
          <a:p>
            <a:pPr marL="0" indent="0">
              <a:buNone/>
            </a:pPr>
            <a:endParaRPr sz="1867" dirty="0"/>
          </a:p>
          <a:p>
            <a:pPr marL="0" indent="0">
              <a:buNone/>
            </a:pPr>
            <a:endParaRPr sz="1867" dirty="0"/>
          </a:p>
          <a:p>
            <a:pPr marL="0" indent="0">
              <a:buNone/>
            </a:pPr>
            <a:r>
              <a:rPr lang="en" sz="1867" dirty="0"/>
              <a:t> </a:t>
            </a:r>
            <a:endParaRPr sz="1867" dirty="0"/>
          </a:p>
        </p:txBody>
      </p:sp>
      <p:sp>
        <p:nvSpPr>
          <p:cNvPr id="146" name="Google Shape;146;p1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16</a:t>
            </a:fld>
            <a:endParaRPr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236d88e72_0_1"/>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Nearby Emergency &amp; Health Services</a:t>
            </a:r>
            <a:endParaRPr/>
          </a:p>
        </p:txBody>
      </p:sp>
      <p:sp>
        <p:nvSpPr>
          <p:cNvPr id="152" name="Google Shape;152;g2d236d88e72_0_1"/>
          <p:cNvSpPr txBox="1">
            <a:spLocks noGrp="1"/>
          </p:cNvSpPr>
          <p:nvPr>
            <p:ph type="body" idx="1"/>
          </p:nvPr>
        </p:nvSpPr>
        <p:spPr>
          <a:xfrm>
            <a:off x="629201" y="2358800"/>
            <a:ext cx="3250073" cy="43344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Emergency Services</a:t>
            </a:r>
            <a:endParaRPr sz="1333" b="1" dirty="0">
              <a:solidFill>
                <a:schemeClr val="dk1"/>
              </a:solidFill>
            </a:endParaRPr>
          </a:p>
          <a:p>
            <a:pPr marL="0" indent="0">
              <a:buNone/>
            </a:pPr>
            <a:r>
              <a:rPr lang="en" sz="1333" dirty="0"/>
              <a:t>Montréal Police Department: 	911</a:t>
            </a:r>
            <a:endParaRPr sz="1333" dirty="0"/>
          </a:p>
          <a:p>
            <a:pPr marL="0" indent="0">
              <a:buNone/>
            </a:pPr>
            <a:r>
              <a:rPr lang="en" sz="1333" dirty="0"/>
              <a:t>Fire: 		911</a:t>
            </a:r>
            <a:endParaRPr sz="1333" dirty="0"/>
          </a:p>
          <a:p>
            <a:pPr marL="0" indent="0">
              <a:buNone/>
            </a:pPr>
            <a:r>
              <a:rPr lang="en" sz="1333" dirty="0"/>
              <a:t>Ambulance:		911</a:t>
            </a:r>
            <a:endParaRPr sz="1333" dirty="0"/>
          </a:p>
          <a:p>
            <a:pPr marL="0" indent="0">
              <a:buNone/>
            </a:pPr>
            <a:endParaRPr sz="800" dirty="0"/>
          </a:p>
          <a:p>
            <a:pPr marL="0" indent="0">
              <a:buNone/>
            </a:pPr>
            <a:r>
              <a:rPr lang="en" sz="1333" b="1" dirty="0">
                <a:solidFill>
                  <a:schemeClr val="dk1"/>
                </a:solidFill>
              </a:rPr>
              <a:t>Walk In Clinics</a:t>
            </a:r>
            <a:endParaRPr sz="1333" b="1" dirty="0">
              <a:solidFill>
                <a:schemeClr val="dk1"/>
              </a:solidFill>
            </a:endParaRPr>
          </a:p>
          <a:p>
            <a:pPr marL="0" indent="0">
              <a:buNone/>
            </a:pPr>
            <a:r>
              <a:rPr lang="en" sz="1333" b="1" dirty="0"/>
              <a:t>Clinique Médicale Crescent</a:t>
            </a:r>
            <a:endParaRPr sz="1333" b="1" dirty="0"/>
          </a:p>
          <a:p>
            <a:pPr marL="0" indent="0">
              <a:buNone/>
            </a:pPr>
            <a:r>
              <a:rPr lang="en" sz="1333" dirty="0"/>
              <a:t>1198 Crescent St</a:t>
            </a:r>
            <a:endParaRPr sz="1333" dirty="0"/>
          </a:p>
          <a:p>
            <a:pPr marL="0" indent="0">
              <a:buNone/>
            </a:pPr>
            <a:r>
              <a:rPr lang="en" sz="1333" dirty="0"/>
              <a:t>Phone # +1 (514) 933-8383</a:t>
            </a:r>
            <a:endParaRPr sz="1333" dirty="0"/>
          </a:p>
          <a:p>
            <a:pPr marL="0" indent="0">
              <a:buNone/>
            </a:pPr>
            <a:endParaRPr sz="800" dirty="0"/>
          </a:p>
          <a:p>
            <a:pPr marL="0" indent="0">
              <a:buNone/>
            </a:pPr>
            <a:r>
              <a:rPr lang="en" sz="1333" b="1" dirty="0"/>
              <a:t>Clinique Medicale en Route</a:t>
            </a:r>
            <a:endParaRPr sz="1333" b="1" dirty="0"/>
          </a:p>
          <a:p>
            <a:pPr marL="0" indent="0">
              <a:buNone/>
            </a:pPr>
            <a:r>
              <a:rPr lang="en" sz="1333" dirty="0"/>
              <a:t>895 Rue De la Gauchetière O Suite 335 </a:t>
            </a:r>
            <a:endParaRPr sz="1333" dirty="0"/>
          </a:p>
          <a:p>
            <a:pPr marL="0" indent="0">
              <a:buNone/>
            </a:pPr>
            <a:r>
              <a:rPr lang="en" sz="1333" dirty="0"/>
              <a:t>Phone # +1 (514) 954-1444</a:t>
            </a:r>
            <a:endParaRPr sz="1333" dirty="0"/>
          </a:p>
          <a:p>
            <a:pPr marL="0" indent="0">
              <a:buNone/>
            </a:pPr>
            <a:endParaRPr sz="800" dirty="0"/>
          </a:p>
          <a:p>
            <a:pPr marL="0" indent="0">
              <a:buNone/>
            </a:pPr>
            <a:r>
              <a:rPr lang="en" sz="1333" b="1" dirty="0"/>
              <a:t>RocklandMD - Downtown Montreal</a:t>
            </a:r>
            <a:endParaRPr sz="1333" b="1" dirty="0"/>
          </a:p>
          <a:p>
            <a:pPr marL="0" indent="0">
              <a:buNone/>
            </a:pPr>
            <a:r>
              <a:rPr lang="en" sz="1333" dirty="0"/>
              <a:t>1538 Sherbrooke St W #500 </a:t>
            </a:r>
            <a:endParaRPr sz="1333" dirty="0"/>
          </a:p>
          <a:p>
            <a:pPr marL="0" indent="0">
              <a:buNone/>
            </a:pPr>
            <a:r>
              <a:rPr lang="en" sz="1333" dirty="0"/>
              <a:t>Phone # +1 (514) 667-3383</a:t>
            </a:r>
            <a:endParaRPr sz="1333" dirty="0"/>
          </a:p>
          <a:p>
            <a:pPr marL="0" indent="0">
              <a:buNone/>
            </a:pPr>
            <a:endParaRPr sz="1467" dirty="0"/>
          </a:p>
          <a:p>
            <a:pPr marL="0" indent="0">
              <a:buNone/>
            </a:pPr>
            <a:endParaRPr dirty="0"/>
          </a:p>
        </p:txBody>
      </p:sp>
      <p:sp>
        <p:nvSpPr>
          <p:cNvPr id="153" name="Google Shape;153;g2d236d88e72_0_1"/>
          <p:cNvSpPr txBox="1">
            <a:spLocks noGrp="1"/>
          </p:cNvSpPr>
          <p:nvPr>
            <p:ph type="body" idx="2"/>
          </p:nvPr>
        </p:nvSpPr>
        <p:spPr>
          <a:xfrm>
            <a:off x="4357876" y="2325236"/>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Pharmacies</a:t>
            </a:r>
            <a:endParaRPr sz="1333" b="1" dirty="0">
              <a:solidFill>
                <a:schemeClr val="dk1"/>
              </a:solidFill>
            </a:endParaRPr>
          </a:p>
          <a:p>
            <a:pPr marL="0" indent="0">
              <a:buNone/>
            </a:pPr>
            <a:r>
              <a:rPr lang="en" sz="1333" b="1" dirty="0"/>
              <a:t>Shoppers Drug Mart</a:t>
            </a:r>
            <a:endParaRPr sz="1333" b="1" dirty="0"/>
          </a:p>
          <a:p>
            <a:pPr marL="0" indent="0">
              <a:buNone/>
            </a:pPr>
            <a:r>
              <a:rPr lang="en" sz="1333" dirty="0"/>
              <a:t>1120 Saint-Catherine St W · </a:t>
            </a:r>
            <a:endParaRPr sz="1333" dirty="0"/>
          </a:p>
          <a:p>
            <a:pPr marL="0" indent="0">
              <a:buNone/>
            </a:pPr>
            <a:r>
              <a:rPr lang="en" sz="1333" dirty="0"/>
              <a:t>Phone # +1 (514) 398-9759</a:t>
            </a:r>
            <a:endParaRPr sz="1333" dirty="0"/>
          </a:p>
          <a:p>
            <a:pPr marL="0" indent="0">
              <a:buNone/>
            </a:pPr>
            <a:endParaRPr sz="800" dirty="0"/>
          </a:p>
          <a:p>
            <a:pPr marL="0" indent="0">
              <a:buNone/>
            </a:pPr>
            <a:r>
              <a:rPr lang="en" sz="1333" b="1" dirty="0"/>
              <a:t>PJC Jean Coutu</a:t>
            </a:r>
            <a:endParaRPr sz="1333" b="1" dirty="0"/>
          </a:p>
          <a:p>
            <a:pPr marL="0" indent="0">
              <a:buNone/>
            </a:pPr>
            <a:r>
              <a:rPr lang="en" sz="1333" dirty="0"/>
              <a:t>980 Saint-Catherine St W </a:t>
            </a:r>
            <a:endParaRPr sz="1333" dirty="0"/>
          </a:p>
          <a:p>
            <a:pPr marL="0" indent="0">
              <a:buNone/>
            </a:pPr>
            <a:r>
              <a:rPr lang="en" sz="1333" dirty="0"/>
              <a:t>Phone # +1 (514) 866-7791</a:t>
            </a:r>
            <a:endParaRPr sz="1333" dirty="0"/>
          </a:p>
          <a:p>
            <a:pPr marL="0" indent="0">
              <a:buNone/>
            </a:pPr>
            <a:endParaRPr sz="800" dirty="0"/>
          </a:p>
          <a:p>
            <a:pPr marL="0" indent="0">
              <a:buNone/>
            </a:pPr>
            <a:r>
              <a:rPr lang="en" sz="1333" b="1" dirty="0"/>
              <a:t>Pharmaprix</a:t>
            </a:r>
            <a:endParaRPr sz="1333" b="1" dirty="0"/>
          </a:p>
          <a:p>
            <a:pPr marL="0" indent="0">
              <a:buNone/>
            </a:pPr>
            <a:r>
              <a:rPr lang="en" sz="1333" dirty="0"/>
              <a:t>1500 Saint-Catherine St W </a:t>
            </a:r>
            <a:endParaRPr sz="1333" dirty="0"/>
          </a:p>
          <a:p>
            <a:pPr marL="0" indent="0">
              <a:buNone/>
            </a:pPr>
            <a:r>
              <a:rPr lang="en" sz="1333" dirty="0"/>
              <a:t>Phone # +1 (514) 933-4744</a:t>
            </a:r>
            <a:endParaRPr sz="1333"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54" name="Google Shape;154;g2d236d88e72_0_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17</a:t>
            </a:fld>
            <a:endParaRPr kern="0">
              <a:solidFill>
                <a:srgbClr val="737373"/>
              </a:solidFill>
            </a:endParaRPr>
          </a:p>
        </p:txBody>
      </p:sp>
      <p:sp>
        <p:nvSpPr>
          <p:cNvPr id="155" name="Google Shape;155;g2d236d88e72_0_1"/>
          <p:cNvSpPr txBox="1"/>
          <p:nvPr/>
        </p:nvSpPr>
        <p:spPr>
          <a:xfrm>
            <a:off x="7188480" y="2358800"/>
            <a:ext cx="4374321" cy="2039044"/>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Hospitals</a:t>
            </a:r>
            <a:endParaRPr sz="1333" b="1" kern="0" dirty="0">
              <a:solidFill>
                <a:srgbClr val="4285F4"/>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CHUM - Centre hospitalier de l'Université de Montréal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1051 Rue Sanguinet, Montréal, QC H2X 3E4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890-8000</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600"/>
            </a:pPr>
            <a:endParaRPr sz="800"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Montreal General Hospital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1650 Cedar Ave, Montreal, Quebec H3G 1A4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934-1934</a:t>
            </a:r>
            <a:endParaRPr kern="0" dirty="0">
              <a:solidFill>
                <a:srgbClr val="737373"/>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d236d88e72_0_1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General Shops &amp; Services</a:t>
            </a:r>
            <a:endParaRPr dirty="0"/>
          </a:p>
        </p:txBody>
      </p:sp>
      <p:sp>
        <p:nvSpPr>
          <p:cNvPr id="161" name="Google Shape;161;g2d236d88e72_0_10"/>
          <p:cNvSpPr txBox="1">
            <a:spLocks noGrp="1"/>
          </p:cNvSpPr>
          <p:nvPr>
            <p:ph type="body" idx="1"/>
          </p:nvPr>
        </p:nvSpPr>
        <p:spPr>
          <a:xfrm>
            <a:off x="629200" y="2265014"/>
            <a:ext cx="3343857" cy="4460585"/>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Market &amp; Groceries</a:t>
            </a:r>
            <a:endParaRPr sz="1333" dirty="0"/>
          </a:p>
          <a:p>
            <a:pPr marL="0" indent="0">
              <a:buNone/>
            </a:pPr>
            <a:r>
              <a:rPr lang="en" sz="1333" b="1" dirty="0"/>
              <a:t>Provigo</a:t>
            </a:r>
            <a:endParaRPr sz="1333" b="1" dirty="0"/>
          </a:p>
          <a:p>
            <a:pPr marL="0" indent="0">
              <a:buNone/>
            </a:pPr>
            <a:r>
              <a:rPr lang="en" sz="1333" dirty="0"/>
              <a:t>1275 Av. des Canadiens-de-Montréal #200, Montreal, Quebec </a:t>
            </a:r>
            <a:endParaRPr sz="1333" dirty="0"/>
          </a:p>
          <a:p>
            <a:pPr marL="0" indent="0">
              <a:buNone/>
            </a:pPr>
            <a:r>
              <a:rPr lang="en" sz="1333" dirty="0"/>
              <a:t>Sunday	08:00  - 21:00</a:t>
            </a:r>
            <a:endParaRPr sz="1333" dirty="0"/>
          </a:p>
          <a:p>
            <a:pPr marL="0" indent="0">
              <a:buNone/>
            </a:pPr>
            <a:r>
              <a:rPr lang="en" sz="1333" dirty="0"/>
              <a:t>Monday	07:00  - 21:00</a:t>
            </a:r>
            <a:endParaRPr sz="1333" dirty="0"/>
          </a:p>
          <a:p>
            <a:pPr marL="0" indent="0">
              <a:buNone/>
            </a:pPr>
            <a:r>
              <a:rPr lang="en" sz="1333" dirty="0"/>
              <a:t>Tuesday	07:00  - 21:00</a:t>
            </a:r>
            <a:endParaRPr sz="1333" dirty="0"/>
          </a:p>
          <a:p>
            <a:pPr marL="0" indent="0">
              <a:buNone/>
            </a:pPr>
            <a:r>
              <a:rPr lang="en" sz="1333" dirty="0"/>
              <a:t>Wednesday	07:00  - 21:00</a:t>
            </a:r>
            <a:endParaRPr sz="1333" dirty="0"/>
          </a:p>
          <a:p>
            <a:pPr marL="0" indent="0">
              <a:buNone/>
            </a:pPr>
            <a:r>
              <a:rPr lang="en" sz="1333" dirty="0"/>
              <a:t>Thursday	07:00  - 21:00</a:t>
            </a:r>
            <a:endParaRPr sz="1333" dirty="0"/>
          </a:p>
          <a:p>
            <a:pPr marL="0" indent="0">
              <a:buNone/>
            </a:pPr>
            <a:r>
              <a:rPr lang="en" sz="1333" dirty="0"/>
              <a:t>Friday	07:00  - 21:00</a:t>
            </a:r>
            <a:endParaRPr sz="1333" dirty="0"/>
          </a:p>
          <a:p>
            <a:pPr marL="0" indent="0">
              <a:buNone/>
            </a:pPr>
            <a:r>
              <a:rPr lang="en" sz="1333" dirty="0"/>
              <a:t>Saturday	08:00  - 21:00</a:t>
            </a:r>
            <a:endParaRPr sz="1333" dirty="0"/>
          </a:p>
          <a:p>
            <a:pPr marL="0" indent="0">
              <a:buNone/>
            </a:pPr>
            <a:endParaRPr sz="1333" dirty="0"/>
          </a:p>
          <a:p>
            <a:pPr marL="0" indent="0">
              <a:lnSpc>
                <a:spcPct val="100000"/>
              </a:lnSpc>
              <a:buNone/>
            </a:pPr>
            <a:r>
              <a:rPr lang="en" sz="1333" dirty="0"/>
              <a:t>Website</a:t>
            </a:r>
            <a:r>
              <a:rPr lang="en" sz="1333" dirty="0">
                <a:solidFill>
                  <a:srgbClr val="434343"/>
                </a:solidFill>
              </a:rPr>
              <a:t>: </a:t>
            </a:r>
            <a:r>
              <a:rPr lang="en" sz="1333" u="sng" dirty="0">
                <a:solidFill>
                  <a:srgbClr val="1155CC"/>
                </a:solidFill>
                <a:hlinkClick r:id="rId3">
                  <a:extLst>
                    <a:ext uri="{A12FA001-AC4F-418D-AE19-62706E023703}">
                      <ahyp:hlinkClr xmlns:ahyp="http://schemas.microsoft.com/office/drawing/2018/hyperlinkcolor" val="tx"/>
                    </a:ext>
                  </a:extLst>
                </a:hlinkClick>
              </a:rPr>
              <a:t>PLM Lefebvre Montreal Canadien - Montréal, Québec | Provigo</a:t>
            </a:r>
            <a:endParaRPr sz="1333" dirty="0">
              <a:solidFill>
                <a:srgbClr val="353744"/>
              </a:solidFill>
            </a:endParaRPr>
          </a:p>
          <a:p>
            <a:pPr marL="0" indent="0">
              <a:buNone/>
            </a:pPr>
            <a:endParaRPr sz="1333" dirty="0"/>
          </a:p>
          <a:p>
            <a:pPr marL="0" indent="0">
              <a:buNone/>
            </a:pPr>
            <a:endParaRPr sz="1333" b="1" dirty="0"/>
          </a:p>
          <a:p>
            <a:pPr marL="0" indent="0">
              <a:buNone/>
            </a:pPr>
            <a:endParaRPr sz="1467" dirty="0"/>
          </a:p>
          <a:p>
            <a:pPr marL="0" indent="0">
              <a:buNone/>
            </a:pPr>
            <a:endParaRPr dirty="0"/>
          </a:p>
        </p:txBody>
      </p:sp>
      <p:sp>
        <p:nvSpPr>
          <p:cNvPr id="162" name="Google Shape;162;g2d236d88e72_0_10"/>
          <p:cNvSpPr txBox="1">
            <a:spLocks noGrp="1"/>
          </p:cNvSpPr>
          <p:nvPr>
            <p:ph type="body" idx="2"/>
          </p:nvPr>
        </p:nvSpPr>
        <p:spPr>
          <a:xfrm>
            <a:off x="4564867" y="2326400"/>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Convenience Store</a:t>
            </a:r>
            <a:endParaRPr sz="1333" b="1" dirty="0"/>
          </a:p>
          <a:p>
            <a:pPr marL="0" indent="0">
              <a:buNone/>
            </a:pPr>
            <a:r>
              <a:rPr lang="en" sz="1333" b="1" dirty="0"/>
              <a:t>Presse Gateway</a:t>
            </a:r>
            <a:endParaRPr sz="1333" b="1" dirty="0"/>
          </a:p>
          <a:p>
            <a:pPr marL="0" indent="0">
              <a:buNone/>
            </a:pPr>
            <a:r>
              <a:rPr lang="en" sz="1333" dirty="0"/>
              <a:t>Located Inside Le Centre Sheraton Montreal</a:t>
            </a:r>
            <a:endParaRPr sz="1333" dirty="0"/>
          </a:p>
          <a:p>
            <a:pPr marL="0" indent="0">
              <a:buNone/>
            </a:pPr>
            <a:endParaRPr sz="1333" b="1" dirty="0"/>
          </a:p>
          <a:p>
            <a:pPr marL="0" indent="0">
              <a:buNone/>
            </a:pPr>
            <a:r>
              <a:rPr lang="en" sz="1333" b="1" dirty="0"/>
              <a:t>Dépanneur 4 Saisons</a:t>
            </a:r>
            <a:endParaRPr sz="1333" b="1" dirty="0"/>
          </a:p>
          <a:p>
            <a:pPr marL="0" indent="0">
              <a:buNone/>
            </a:pPr>
            <a:r>
              <a:rPr lang="en" sz="1333" dirty="0"/>
              <a:t>1439 Stanley St</a:t>
            </a:r>
            <a:endParaRPr sz="1333" dirty="0"/>
          </a:p>
          <a:p>
            <a:pPr marL="0" indent="0">
              <a:buNone/>
            </a:pPr>
            <a:endParaRPr sz="1333" dirty="0"/>
          </a:p>
          <a:p>
            <a:pPr marL="0" indent="0">
              <a:buNone/>
            </a:pPr>
            <a:r>
              <a:rPr lang="en" sz="1333" b="1" dirty="0">
                <a:solidFill>
                  <a:schemeClr val="dk1"/>
                </a:solidFill>
              </a:rPr>
              <a:t>Shopping District </a:t>
            </a:r>
            <a:endParaRPr sz="1333" b="1" dirty="0">
              <a:solidFill>
                <a:schemeClr val="dk1"/>
              </a:solidFill>
            </a:endParaRPr>
          </a:p>
          <a:p>
            <a:pPr marL="0" indent="0">
              <a:buNone/>
            </a:pPr>
            <a:r>
              <a:rPr lang="en" sz="1333" dirty="0"/>
              <a:t>Nearby Shopping Street: Rue Sainte Catherine West</a:t>
            </a:r>
            <a:endParaRPr sz="1333" dirty="0"/>
          </a:p>
          <a:p>
            <a:pPr marL="0" indent="0">
              <a:buNone/>
            </a:pPr>
            <a:endParaRPr sz="1333" dirty="0"/>
          </a:p>
          <a:p>
            <a:pPr marL="0" indent="0">
              <a:buNone/>
            </a:pPr>
            <a:endParaRPr sz="1333" dirty="0"/>
          </a:p>
          <a:p>
            <a:pPr marL="0" indent="0">
              <a:buNone/>
            </a:pPr>
            <a:endParaRPr sz="1333" b="1" dirty="0"/>
          </a:p>
          <a:p>
            <a:pPr marL="0" indent="0">
              <a:buNone/>
            </a:pPr>
            <a:endParaRPr sz="1333" b="1" dirty="0"/>
          </a:p>
          <a:p>
            <a:pPr marL="0" indent="0">
              <a:buNone/>
            </a:pPr>
            <a:endParaRPr sz="1333" dirty="0"/>
          </a:p>
          <a:p>
            <a:pPr marL="0" indent="0">
              <a:buNone/>
            </a:pPr>
            <a:endParaRPr sz="1333" b="1" dirty="0"/>
          </a:p>
          <a:p>
            <a:pPr marL="0" indent="0">
              <a:buNone/>
            </a:pPr>
            <a:endParaRPr sz="1333" b="1"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63" name="Google Shape;163;g2d236d88e72_0_1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18</a:t>
            </a:fld>
            <a:endParaRPr kern="0">
              <a:solidFill>
                <a:srgbClr val="737373"/>
              </a:solidFill>
            </a:endParaRPr>
          </a:p>
        </p:txBody>
      </p:sp>
      <p:sp>
        <p:nvSpPr>
          <p:cNvPr id="164" name="Google Shape;164;g2d236d88e72_0_10"/>
          <p:cNvSpPr txBox="1"/>
          <p:nvPr/>
        </p:nvSpPr>
        <p:spPr>
          <a:xfrm>
            <a:off x="7722000" y="2358800"/>
            <a:ext cx="4374400" cy="3366843"/>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Transportation</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Bus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Gare d'autocars de Montreal</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Subway Stations</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Peel Station - Green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6">
                  <a:extLst>
                    <a:ext uri="{A12FA001-AC4F-418D-AE19-62706E023703}">
                      <ahyp:hlinkClr xmlns:ahyp="http://schemas.microsoft.com/office/drawing/2018/hyperlinkcolor" val="tx"/>
                    </a:ext>
                  </a:extLst>
                </a:hlinkClick>
              </a:rPr>
              <a:t>Bonaventure - Orange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7">
                  <a:extLst>
                    <a:ext uri="{A12FA001-AC4F-418D-AE19-62706E023703}">
                      <ahyp:hlinkClr xmlns:ahyp="http://schemas.microsoft.com/office/drawing/2018/hyperlinkcolor" val="tx"/>
                    </a:ext>
                  </a:extLst>
                </a:hlinkClick>
              </a:rPr>
              <a:t>Metro Map</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8">
                  <a:extLst>
                    <a:ext uri="{A12FA001-AC4F-418D-AE19-62706E023703}">
                      <ahyp:hlinkClr xmlns:ahyp="http://schemas.microsoft.com/office/drawing/2018/hyperlinkcolor" val="tx"/>
                    </a:ext>
                  </a:extLst>
                </a:hlinkClick>
              </a:rPr>
              <a:t>Centre Ville Underground Map</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Train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9">
                  <a:extLst>
                    <a:ext uri="{A12FA001-AC4F-418D-AE19-62706E023703}">
                      <ahyp:hlinkClr xmlns:ahyp="http://schemas.microsoft.com/office/drawing/2018/hyperlinkcolor" val="tx"/>
                    </a:ext>
                  </a:extLst>
                </a:hlinkClick>
              </a:rPr>
              <a:t>Gare Centreal - Central Station</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Proxima Nova"/>
              <a:buChar char="●"/>
            </a:pPr>
            <a:r>
              <a:rPr lang="en" sz="1333" u="sng" kern="0" dirty="0">
                <a:solidFill>
                  <a:srgbClr val="1155CC"/>
                </a:solidFill>
                <a:latin typeface="Roboto"/>
                <a:ea typeface="Roboto"/>
                <a:cs typeface="Roboto"/>
                <a:sym typeface="Roboto"/>
                <a:hlinkClick r:id="rId10">
                  <a:extLst>
                    <a:ext uri="{A12FA001-AC4F-418D-AE19-62706E023703}">
                      <ahyp:hlinkClr xmlns:ahyp="http://schemas.microsoft.com/office/drawing/2018/hyperlinkcolor" val="tx"/>
                    </a:ext>
                  </a:extLst>
                </a:hlinkClick>
              </a:rPr>
              <a:t>Lucien-L'allier</a:t>
            </a:r>
            <a:r>
              <a:rPr lang="en" sz="1333" kern="0" dirty="0">
                <a:solidFill>
                  <a:srgbClr val="353744"/>
                </a:solidFill>
                <a:latin typeface="Roboto"/>
                <a:ea typeface="Roboto"/>
                <a:cs typeface="Roboto"/>
                <a:sym typeface="Roboto"/>
              </a:rPr>
              <a:t> </a:t>
            </a:r>
            <a:r>
              <a:rPr lang="en" sz="1333" kern="0" dirty="0">
                <a:solidFill>
                  <a:srgbClr val="353744"/>
                </a:solidFill>
                <a:latin typeface="Proxima Nova"/>
                <a:ea typeface="Proxima Nova"/>
                <a:cs typeface="Proxima Nova"/>
                <a:sym typeface="Proxima Nova"/>
              </a:rPr>
              <a:t> </a:t>
            </a:r>
            <a:endParaRPr sz="1333" b="1" kern="0" dirty="0">
              <a:solidFill>
                <a:srgbClr val="73737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70" name="Google Shape;17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a:t>The next IEEE 802 Plenary Session will be November 10-15, 2024. In-Person participation at the </a:t>
            </a:r>
            <a:endParaRPr sz="1867"/>
          </a:p>
          <a:p>
            <a:pPr marL="0" indent="0">
              <a:buNone/>
            </a:pPr>
            <a:r>
              <a:rPr lang="en" sz="1867"/>
              <a:t>Hyatt Regency Vancouver in Vancouver British Columbia, Canada with remote participation available. </a:t>
            </a:r>
            <a:endParaRPr/>
          </a:p>
          <a:p>
            <a:pPr marL="0" indent="0">
              <a:buNone/>
            </a:pPr>
            <a:endParaRPr sz="1067" b="1"/>
          </a:p>
          <a:p>
            <a:pPr marL="0" indent="0">
              <a:buNone/>
            </a:pPr>
            <a:r>
              <a:rPr lang="en" sz="1867" b="1"/>
              <a:t>We are preparing to make Hotel Reservations and Registration available in August 2024</a:t>
            </a:r>
            <a:endParaRPr sz="1867" b="1"/>
          </a:p>
          <a:p>
            <a:pPr marL="0" indent="0">
              <a:buNone/>
            </a:pPr>
            <a:endParaRPr sz="1867" b="1"/>
          </a:p>
          <a:p>
            <a:pPr marL="0" indent="0">
              <a:buClr>
                <a:srgbClr val="000000"/>
              </a:buClr>
              <a:buNone/>
            </a:pPr>
            <a:r>
              <a:rPr lang="en" sz="1867"/>
              <a:t>If you have any questions please email: </a:t>
            </a:r>
            <a:r>
              <a:rPr lang="en" sz="1867" u="sng">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a:p>
          <a:p>
            <a:pPr marL="0" indent="0">
              <a:buNone/>
            </a:pPr>
            <a:endParaRPr sz="1867" b="1"/>
          </a:p>
          <a:p>
            <a:pPr marL="152396" indent="0">
              <a:buNone/>
            </a:pPr>
            <a:endParaRPr sz="1867" b="1"/>
          </a:p>
        </p:txBody>
      </p:sp>
      <p:sp>
        <p:nvSpPr>
          <p:cNvPr id="171" name="Google Shape;171;g2beae6e72b0_0_1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19</a:t>
            </a:fld>
            <a:endParaRPr kern="0">
              <a:solidFill>
                <a:srgbClr val="73737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CCD157C-5A39-4E7A-972F-10851DC2AF5E}"/>
              </a:ext>
            </a:extLst>
          </p:cNvPr>
          <p:cNvSpPr>
            <a:spLocks noGrp="1"/>
          </p:cNvSpPr>
          <p:nvPr>
            <p:ph type="title"/>
          </p:nvPr>
        </p:nvSpPr>
        <p:spPr/>
        <p:txBody>
          <a:bodyPr/>
          <a:lstStyle/>
          <a:p>
            <a:r>
              <a:rPr lang="en-US" sz="2800" dirty="0"/>
              <a:t>2024 July IEEE 802 Plenary Registration report</a:t>
            </a:r>
            <a:br>
              <a:rPr lang="en-US" sz="2800" dirty="0"/>
            </a:br>
            <a:r>
              <a:rPr lang="en-US" sz="2800" dirty="0"/>
              <a:t>as of 07/13/2024</a:t>
            </a:r>
          </a:p>
        </p:txBody>
      </p:sp>
      <p:pic>
        <p:nvPicPr>
          <p:cNvPr id="6" name="Picture 5">
            <a:extLst>
              <a:ext uri="{FF2B5EF4-FFF2-40B4-BE49-F238E27FC236}">
                <a16:creationId xmlns:a16="http://schemas.microsoft.com/office/drawing/2014/main" id="{BECE7616-365B-BE9F-F719-90C6A07B5191}"/>
              </a:ext>
            </a:extLst>
          </p:cNvPr>
          <p:cNvPicPr>
            <a:picLocks noChangeAspect="1"/>
          </p:cNvPicPr>
          <p:nvPr/>
        </p:nvPicPr>
        <p:blipFill>
          <a:blip r:embed="rId2"/>
          <a:stretch>
            <a:fillRect/>
          </a:stretch>
        </p:blipFill>
        <p:spPr>
          <a:xfrm>
            <a:off x="1425437" y="1371600"/>
            <a:ext cx="9341126" cy="4827998"/>
          </a:xfrm>
          <a:prstGeom prst="rect">
            <a:avLst/>
          </a:prstGeom>
        </p:spPr>
      </p:pic>
    </p:spTree>
    <p:extLst>
      <p:ext uri="{BB962C8B-B14F-4D97-AF65-F5344CB8AC3E}">
        <p14:creationId xmlns:p14="http://schemas.microsoft.com/office/powerpoint/2010/main" val="405337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A2AA-E52D-6E79-9A92-3A3042599DD8}"/>
              </a:ext>
            </a:extLst>
          </p:cNvPr>
          <p:cNvSpPr>
            <a:spLocks noGrp="1"/>
          </p:cNvSpPr>
          <p:nvPr>
            <p:ph type="title"/>
          </p:nvPr>
        </p:nvSpPr>
        <p:spPr/>
        <p:txBody>
          <a:bodyPr/>
          <a:lstStyle/>
          <a:p>
            <a:r>
              <a:rPr lang="en-US" dirty="0"/>
              <a:t>6.03  "Future Venues“</a:t>
            </a:r>
          </a:p>
        </p:txBody>
      </p:sp>
      <p:sp>
        <p:nvSpPr>
          <p:cNvPr id="3" name="Content Placeholder 2">
            <a:extLst>
              <a:ext uri="{FF2B5EF4-FFF2-40B4-BE49-F238E27FC236}">
                <a16:creationId xmlns:a16="http://schemas.microsoft.com/office/drawing/2014/main" id="{4C2114D1-604B-671F-A423-AEE01079B819}"/>
              </a:ext>
            </a:extLst>
          </p:cNvPr>
          <p:cNvSpPr>
            <a:spLocks noGrp="1"/>
          </p:cNvSpPr>
          <p:nvPr>
            <p:ph idx="1"/>
          </p:nvPr>
        </p:nvSpPr>
        <p:spPr>
          <a:xfrm>
            <a:off x="334433" y="1341438"/>
            <a:ext cx="10714567" cy="4906962"/>
          </a:xfrm>
        </p:spPr>
        <p:txBody>
          <a:bodyPr/>
          <a:lstStyle/>
          <a:p>
            <a:pPr marL="514350" indent="-514350">
              <a:buFont typeface="+mj-lt"/>
              <a:buAutoNum type="alphaLcParenR"/>
            </a:pPr>
            <a:r>
              <a:rPr lang="en-US" sz="2800" dirty="0"/>
              <a:t>Registration Reminder</a:t>
            </a:r>
          </a:p>
          <a:p>
            <a:pPr marL="514350" indent="-514350">
              <a:buFont typeface="+mj-lt"/>
              <a:buAutoNum type="alphaLcParenR"/>
            </a:pPr>
            <a:r>
              <a:rPr lang="en-US" sz="2800" dirty="0"/>
              <a:t>Straw Poll for WGs</a:t>
            </a:r>
          </a:p>
          <a:p>
            <a:pPr marL="514350" indent="-514350">
              <a:buFont typeface="+mj-lt"/>
              <a:buAutoNum type="alphaLcParenR"/>
            </a:pPr>
            <a:r>
              <a:rPr lang="en-US" sz="2800" dirty="0"/>
              <a:t>Future Venue Contract Status</a:t>
            </a:r>
          </a:p>
          <a:p>
            <a:pPr marL="514350" indent="-514350">
              <a:buFont typeface="+mj-lt"/>
              <a:buAutoNum type="alphaLcParenR"/>
            </a:pPr>
            <a:endParaRPr lang="en-US" sz="2800" dirty="0"/>
          </a:p>
          <a:p>
            <a:pPr marL="0" indent="0">
              <a:buNone/>
            </a:pPr>
            <a:r>
              <a:rPr lang="en-US" sz="2800" dirty="0"/>
              <a:t>Future Venue </a:t>
            </a:r>
            <a:r>
              <a:rPr lang="en-US" sz="2800" dirty="0" err="1"/>
              <a:t>AdHoc</a:t>
            </a:r>
            <a:r>
              <a:rPr lang="en-US" sz="2800" dirty="0"/>
              <a:t> Thursday 7:30-8:00</a:t>
            </a:r>
          </a:p>
          <a:p>
            <a:pPr marL="0" indent="0">
              <a:buNone/>
            </a:pPr>
            <a:r>
              <a:rPr lang="en-US" sz="2800" dirty="0"/>
              <a:t>	Review Resources for November</a:t>
            </a:r>
          </a:p>
          <a:p>
            <a:pPr marL="0" indent="0">
              <a:buNone/>
            </a:pPr>
            <a:r>
              <a:rPr lang="en-US" sz="2800" dirty="0"/>
              <a:t>Future Venue </a:t>
            </a:r>
            <a:r>
              <a:rPr lang="en-US" sz="2800" dirty="0" err="1"/>
              <a:t>AdHoc</a:t>
            </a:r>
            <a:r>
              <a:rPr lang="en-US" sz="2800" dirty="0"/>
              <a:t> Thursday 8:00-9:00</a:t>
            </a:r>
          </a:p>
          <a:p>
            <a:pPr marL="0" indent="0">
              <a:buNone/>
            </a:pPr>
            <a:r>
              <a:rPr lang="en-US" sz="2800" dirty="0"/>
              <a:t>	Review contract status – May not be very long</a:t>
            </a:r>
          </a:p>
          <a:p>
            <a:pPr marL="0" indent="0">
              <a:buNone/>
            </a:pPr>
            <a:endParaRPr lang="en-US" sz="2800" dirty="0"/>
          </a:p>
          <a:p>
            <a:endParaRPr lang="en-US" sz="2800" dirty="0"/>
          </a:p>
        </p:txBody>
      </p:sp>
    </p:spTree>
    <p:extLst>
      <p:ext uri="{BB962C8B-B14F-4D97-AF65-F5344CB8AC3E}">
        <p14:creationId xmlns:p14="http://schemas.microsoft.com/office/powerpoint/2010/main" val="79510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53A6D-4E9E-4035-4949-515ABEB5F483}"/>
              </a:ext>
            </a:extLst>
          </p:cNvPr>
          <p:cNvSpPr>
            <a:spLocks noGrp="1"/>
          </p:cNvSpPr>
          <p:nvPr>
            <p:ph type="title"/>
          </p:nvPr>
        </p:nvSpPr>
        <p:spPr/>
        <p:txBody>
          <a:bodyPr/>
          <a:lstStyle/>
          <a:p>
            <a:r>
              <a:rPr lang="en-US" dirty="0"/>
              <a:t>Registration for the July IEEE 802 plenary session</a:t>
            </a:r>
          </a:p>
        </p:txBody>
      </p:sp>
      <p:sp>
        <p:nvSpPr>
          <p:cNvPr id="6" name="Content Placeholder 2">
            <a:extLst>
              <a:ext uri="{FF2B5EF4-FFF2-40B4-BE49-F238E27FC236}">
                <a16:creationId xmlns:a16="http://schemas.microsoft.com/office/drawing/2014/main" id="{792F3048-16BE-E743-3E84-BEF7F0487F48}"/>
              </a:ext>
            </a:extLst>
          </p:cNvPr>
          <p:cNvSpPr txBox="1">
            <a:spLocks/>
          </p:cNvSpPr>
          <p:nvPr/>
        </p:nvSpPr>
        <p:spPr bwMode="auto">
          <a:xfrm>
            <a:off x="914401" y="1905001"/>
            <a:ext cx="10361084" cy="45704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This meeting is part of the July IEEE 802 plenary session</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You must pay the registration fee whether attending in-person or remotely</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have not already done so, you can register here: </a:t>
            </a:r>
            <a:r>
              <a:rPr kumimoji="0" lang="en-US" sz="2400" b="1" i="0" u="none" strike="noStrike" kern="0" cap="none" spc="0" normalizeH="0" baseline="0" noProof="0" dirty="0">
                <a:ln>
                  <a:noFill/>
                </a:ln>
                <a:solidFill>
                  <a:srgbClr val="000000"/>
                </a:solidFill>
                <a:effectLst/>
                <a:uLnTx/>
                <a:uFillTx/>
                <a:latin typeface="Times New Roman"/>
                <a:ea typeface="MS Gothic"/>
                <a:cs typeface="+mn-cs"/>
                <a:hlinkClick r:id="rId2"/>
              </a:rPr>
              <a:t>https://cvent.me/dkO9BB</a:t>
            </a: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do not intend to register for this session you must leave this meeting and, if you have logged attendance on IMAT, email the 802 chair or vice chairs to have your attendance cancelled</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p:txBody>
      </p:sp>
    </p:spTree>
    <p:extLst>
      <p:ext uri="{BB962C8B-B14F-4D97-AF65-F5344CB8AC3E}">
        <p14:creationId xmlns:p14="http://schemas.microsoft.com/office/powerpoint/2010/main" val="33860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BB96-1B7B-301E-15B9-82FCCF5B53D9}"/>
              </a:ext>
            </a:extLst>
          </p:cNvPr>
          <p:cNvSpPr>
            <a:spLocks noGrp="1"/>
          </p:cNvSpPr>
          <p:nvPr>
            <p:ph type="title"/>
          </p:nvPr>
        </p:nvSpPr>
        <p:spPr/>
        <p:txBody>
          <a:bodyPr/>
          <a:lstStyle/>
          <a:p>
            <a:r>
              <a:rPr lang="en-US" dirty="0"/>
              <a:t>Straw Poll needed today!</a:t>
            </a:r>
          </a:p>
        </p:txBody>
      </p:sp>
      <p:sp>
        <p:nvSpPr>
          <p:cNvPr id="3" name="Content Placeholder 2">
            <a:extLst>
              <a:ext uri="{FF2B5EF4-FFF2-40B4-BE49-F238E27FC236}">
                <a16:creationId xmlns:a16="http://schemas.microsoft.com/office/drawing/2014/main" id="{494EE511-F07B-DBFD-28EE-0543FEF445B8}"/>
              </a:ext>
            </a:extLst>
          </p:cNvPr>
          <p:cNvSpPr>
            <a:spLocks noGrp="1"/>
          </p:cNvSpPr>
          <p:nvPr>
            <p:ph idx="1"/>
          </p:nvPr>
        </p:nvSpPr>
        <p:spPr/>
        <p:txBody>
          <a:bodyPr/>
          <a:lstStyle/>
          <a:p>
            <a:r>
              <a:rPr lang="en-US" dirty="0"/>
              <a:t>Straw poll from each WG required by 1pm today!</a:t>
            </a:r>
          </a:p>
          <a:p>
            <a:r>
              <a:rPr lang="en-US" dirty="0"/>
              <a:t>1. Are you planning on eating on Friday?</a:t>
            </a:r>
          </a:p>
          <a:p>
            <a:pPr lvl="1"/>
            <a:r>
              <a:rPr lang="en-US" dirty="0"/>
              <a:t>Breakfast</a:t>
            </a:r>
          </a:p>
          <a:p>
            <a:pPr lvl="1"/>
            <a:r>
              <a:rPr lang="en-US" dirty="0"/>
              <a:t>Lunch</a:t>
            </a:r>
          </a:p>
          <a:p>
            <a:pPr lvl="1"/>
            <a:r>
              <a:rPr lang="en-US" dirty="0"/>
              <a:t>Break</a:t>
            </a:r>
          </a:p>
          <a:p>
            <a:r>
              <a:rPr lang="en-US" dirty="0"/>
              <a:t>This is most important for those that are attending 802.1/802.11/802 LMSC Closing meetings.</a:t>
            </a:r>
          </a:p>
          <a:p>
            <a:r>
              <a:rPr lang="en-US" dirty="0"/>
              <a:t>We can adjust our Friday F&amp;B today.</a:t>
            </a:r>
          </a:p>
        </p:txBody>
      </p:sp>
    </p:spTree>
    <p:extLst>
      <p:ext uri="{BB962C8B-B14F-4D97-AF65-F5344CB8AC3E}">
        <p14:creationId xmlns:p14="http://schemas.microsoft.com/office/powerpoint/2010/main" val="357808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Plenaries:</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400" b="1" dirty="0">
                <a:solidFill>
                  <a:srgbClr val="000000"/>
                </a:solidFill>
                <a:effectLst/>
              </a:rPr>
              <a:t>Request to WG Chairs, </a:t>
            </a:r>
          </a:p>
          <a:p>
            <a:pPr marL="347472" algn="l" rtl="0" fontAlgn="base">
              <a:spcBef>
                <a:spcPts val="600"/>
              </a:spcBef>
              <a:spcAft>
                <a:spcPts val="0"/>
              </a:spcAft>
            </a:pPr>
            <a:r>
              <a:rPr lang="en-US" sz="2400" b="1" dirty="0">
                <a:solidFill>
                  <a:srgbClr val="000000"/>
                </a:solidFill>
                <a:effectLst/>
              </a:rPr>
              <a:t>Please Conduct the following Straw Poll in your Closing Plenaries:</a:t>
            </a:r>
          </a:p>
          <a:p>
            <a:pPr marL="747522" lvl="1">
              <a:spcBef>
                <a:spcPts val="600"/>
              </a:spcBef>
              <a:spcAft>
                <a:spcPts val="0"/>
              </a:spcAft>
            </a:pPr>
            <a:r>
              <a:rPr lang="en-US" sz="2000" b="1" dirty="0">
                <a:solidFill>
                  <a:srgbClr val="000000"/>
                </a:solidFill>
                <a:effectLst/>
              </a:rPr>
              <a:t>1. How many people would like to come back to this venue? </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2. Did you go to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3. If you attended the Social, did you like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endParaRPr lang="en-US" sz="2400" dirty="0"/>
          </a:p>
        </p:txBody>
      </p:sp>
    </p:spTree>
    <p:extLst>
      <p:ext uri="{BB962C8B-B14F-4D97-AF65-F5344CB8AC3E}">
        <p14:creationId xmlns:p14="http://schemas.microsoft.com/office/powerpoint/2010/main" val="3380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a:xfrm>
            <a:off x="915458" y="477983"/>
            <a:ext cx="10361084" cy="533399"/>
          </a:xfrm>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762000" y="1219200"/>
            <a:ext cx="10820400" cy="5181599"/>
          </a:xfrm>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Concern with Room Block and Attrition – not at 80% level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May need to consider 2028 July return to avoid attrition charges and loss of concessions.</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Draft Contract from hotel July 5 -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Terms and Conditions agreed to, need contract from Face to face Events.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 to complete by end of June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Targeting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July – </a:t>
            </a:r>
            <a:r>
              <a:rPr lang="en-US" sz="1800" dirty="0" err="1"/>
              <a:t>Gothia</a:t>
            </a:r>
            <a:r>
              <a:rPr lang="en-US" sz="18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Site Visit Scheduled – 21-22 Aug 2024 </a:t>
            </a:r>
          </a:p>
          <a:p>
            <a:pPr marL="0" indent="0">
              <a:buNone/>
            </a:pPr>
            <a:r>
              <a:rPr lang="en-US" sz="1800" dirty="0"/>
              <a:t>	– Contract pending site visit</a:t>
            </a:r>
            <a:endParaRPr lang="en-US" sz="2000" dirty="0"/>
          </a:p>
        </p:txBody>
      </p:sp>
    </p:spTree>
    <p:extLst>
      <p:ext uri="{BB962C8B-B14F-4D97-AF65-F5344CB8AC3E}">
        <p14:creationId xmlns:p14="http://schemas.microsoft.com/office/powerpoint/2010/main" val="209333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81352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Summary for </a:t>
            </a:r>
            <a:r>
              <a:rPr lang="en-GB" dirty="0"/>
              <a:t>2024 November Plenary</a:t>
            </a:r>
          </a:p>
          <a:p>
            <a:pPr lvl="2" fontAlgn="b"/>
            <a:r>
              <a:rPr lang="fr-FR" sz="2400" dirty="0"/>
              <a:t>Hyatt Regency Vancouver, Vancouver, Canada</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2"/>
            <a:r>
              <a:rPr lang="en-US" sz="2000" dirty="0"/>
              <a:t>Future Issues</a:t>
            </a:r>
          </a:p>
          <a:p>
            <a:pPr lvl="2"/>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148703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5B5E-7DDC-2B80-E241-4A5A5911A5D1}"/>
              </a:ext>
            </a:extLst>
          </p:cNvPr>
          <p:cNvSpPr>
            <a:spLocks noGrp="1"/>
          </p:cNvSpPr>
          <p:nvPr>
            <p:ph type="title"/>
          </p:nvPr>
        </p:nvSpPr>
        <p:spPr/>
        <p:txBody>
          <a:bodyPr/>
          <a:lstStyle/>
          <a:p>
            <a:r>
              <a:rPr lang="en-US" dirty="0"/>
              <a:t>Future Issues	</a:t>
            </a:r>
          </a:p>
        </p:txBody>
      </p:sp>
      <p:sp>
        <p:nvSpPr>
          <p:cNvPr id="3" name="Content Placeholder 2">
            <a:extLst>
              <a:ext uri="{FF2B5EF4-FFF2-40B4-BE49-F238E27FC236}">
                <a16:creationId xmlns:a16="http://schemas.microsoft.com/office/drawing/2014/main" id="{A0CD2558-F8EE-AB9E-7DCF-87E3D413051F}"/>
              </a:ext>
            </a:extLst>
          </p:cNvPr>
          <p:cNvSpPr>
            <a:spLocks noGrp="1"/>
          </p:cNvSpPr>
          <p:nvPr>
            <p:ph idx="1"/>
          </p:nvPr>
        </p:nvSpPr>
        <p:spPr>
          <a:xfrm>
            <a:off x="334433" y="1341438"/>
            <a:ext cx="10714567" cy="4678362"/>
          </a:xfrm>
        </p:spPr>
        <p:txBody>
          <a:bodyPr/>
          <a:lstStyle/>
          <a:p>
            <a:r>
              <a:rPr lang="en-US" sz="2400" dirty="0"/>
              <a:t>2024 November – Vancouver</a:t>
            </a:r>
          </a:p>
          <a:p>
            <a:pPr marL="0" indent="0">
              <a:buNone/>
            </a:pPr>
            <a:r>
              <a:rPr lang="en-US" sz="2400" dirty="0"/>
              <a:t>-	802 LMSC Workshop Nov 16, 2024</a:t>
            </a:r>
          </a:p>
          <a:p>
            <a:r>
              <a:rPr lang="en-US" sz="2400" dirty="0"/>
              <a:t>2025 March – Atlanta </a:t>
            </a:r>
          </a:p>
          <a:p>
            <a:pPr marL="0" indent="0">
              <a:buNone/>
            </a:pPr>
            <a:r>
              <a:rPr lang="en-US" sz="2400" dirty="0"/>
              <a:t>	- Social Ideas/feedback</a:t>
            </a:r>
          </a:p>
          <a:p>
            <a:r>
              <a:rPr lang="en-US" sz="2400" dirty="0"/>
              <a:t>2025 July – Madrid</a:t>
            </a:r>
          </a:p>
          <a:p>
            <a:pPr lvl="1"/>
            <a:r>
              <a:rPr lang="en-US" sz="2400" dirty="0"/>
              <a:t>Social – Award presentation for Paul</a:t>
            </a:r>
          </a:p>
          <a:p>
            <a:pPr lvl="1"/>
            <a:r>
              <a:rPr lang="en-US" sz="2400" dirty="0"/>
              <a:t>Time for Meals – Restaurants open late.</a:t>
            </a:r>
          </a:p>
          <a:p>
            <a:pPr lvl="2"/>
            <a:r>
              <a:rPr lang="en-US" dirty="0"/>
              <a:t>Suggest Evening slot change to PM3 6:30-8:30</a:t>
            </a:r>
          </a:p>
          <a:p>
            <a:r>
              <a:rPr lang="en-US" sz="2400" dirty="0"/>
              <a:t>2025 Nov – Bangkok </a:t>
            </a:r>
          </a:p>
          <a:p>
            <a:pPr lvl="1"/>
            <a:r>
              <a:rPr lang="en-US" sz="2400" dirty="0"/>
              <a:t>Social – Feedback – Same?</a:t>
            </a:r>
          </a:p>
          <a:p>
            <a:pPr lvl="1"/>
            <a:endParaRPr lang="en-US" sz="2400" dirty="0"/>
          </a:p>
        </p:txBody>
      </p:sp>
    </p:spTree>
    <p:extLst>
      <p:ext uri="{BB962C8B-B14F-4D97-AF65-F5344CB8AC3E}">
        <p14:creationId xmlns:p14="http://schemas.microsoft.com/office/powerpoint/2010/main" val="3262163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pPr marL="400050" lvl="1" indent="0">
              <a:buNone/>
            </a:pPr>
            <a:r>
              <a:rPr lang="en-US" sz="2000" dirty="0"/>
              <a:t>4.02: Future Meetings</a:t>
            </a:r>
          </a:p>
          <a:p>
            <a:pPr marL="800100" lvl="2" indent="0">
              <a:buNone/>
            </a:pPr>
            <a:r>
              <a:rPr lang="en-US" sz="2000" dirty="0"/>
              <a:t>1. Straw poll on This Venue</a:t>
            </a:r>
          </a:p>
          <a:p>
            <a:pPr marL="800100" lvl="2" indent="0">
              <a:buNone/>
            </a:pPr>
            <a:r>
              <a:rPr lang="en-US" sz="2000" dirty="0"/>
              <a:t>2. 802 Contract Status</a:t>
            </a:r>
          </a:p>
          <a:p>
            <a:pPr marL="800100" lvl="2" indent="0">
              <a:buNone/>
            </a:pPr>
            <a:r>
              <a:rPr lang="en-US" sz="2000" dirty="0"/>
              <a:t>3. Registration Information - </a:t>
            </a:r>
          </a:p>
          <a:p>
            <a:pPr marL="457200" lvl="1" indent="0">
              <a:buNone/>
            </a:pPr>
            <a:r>
              <a:rPr lang="en-US" sz="1600" dirty="0"/>
              <a:t>8.033 Executive Secretary Report</a:t>
            </a:r>
          </a:p>
          <a:p>
            <a:pPr marL="457200" lvl="1" indent="0">
              <a:buNone/>
            </a:pPr>
            <a:r>
              <a:rPr lang="en-US" sz="1600" dirty="0"/>
              <a:t>8.04 Announcement of 802 EC Interim Telecons</a:t>
            </a:r>
          </a:p>
          <a:p>
            <a:pPr marL="457200" lvl="1" indent="0">
              <a:buNone/>
            </a:pPr>
            <a:r>
              <a:rPr lang="en-US" sz="1600" dirty="0"/>
              <a:t>8.05 Call for Tutorials for Nov 2024 Plenary </a:t>
            </a:r>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4147266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1C1A-D57D-3F9C-158C-2A4143075486}"/>
              </a:ext>
            </a:extLst>
          </p:cNvPr>
          <p:cNvSpPr>
            <a:spLocks noGrp="1"/>
          </p:cNvSpPr>
          <p:nvPr>
            <p:ph type="title"/>
          </p:nvPr>
        </p:nvSpPr>
        <p:spPr>
          <a:xfrm>
            <a:off x="609600" y="404812"/>
            <a:ext cx="10972800" cy="936625"/>
          </a:xfrm>
        </p:spPr>
        <p:txBody>
          <a:bodyPr/>
          <a:lstStyle/>
          <a:p>
            <a:r>
              <a:rPr lang="en-US" sz="2800" dirty="0"/>
              <a:t>Straw Poll: Return to This Venue: </a:t>
            </a:r>
            <a:br>
              <a:rPr lang="en-US" sz="2800" dirty="0"/>
            </a:br>
            <a:r>
              <a:rPr lang="en-US" sz="2800" dirty="0"/>
              <a:t>(Sheraton Le Centre Montreal)</a:t>
            </a:r>
          </a:p>
        </p:txBody>
      </p:sp>
      <p:sp>
        <p:nvSpPr>
          <p:cNvPr id="4" name="Content Placeholder 2">
            <a:extLst>
              <a:ext uri="{FF2B5EF4-FFF2-40B4-BE49-F238E27FC236}">
                <a16:creationId xmlns:a16="http://schemas.microsoft.com/office/drawing/2014/main" id="{2574052F-AC15-5EAE-AD1D-921F05235D40}"/>
              </a:ext>
            </a:extLst>
          </p:cNvPr>
          <p:cNvSpPr>
            <a:spLocks noGrp="1"/>
          </p:cNvSpPr>
          <p:nvPr>
            <p:ph idx="1"/>
          </p:nvPr>
        </p:nvSpPr>
        <p:spPr>
          <a:xfrm>
            <a:off x="334963" y="1676400"/>
            <a:ext cx="10972800" cy="4191000"/>
          </a:xfrm>
        </p:spPr>
        <p:txBody>
          <a:bodyPr/>
          <a:lstStyle/>
          <a:p>
            <a:r>
              <a:rPr lang="en-US" sz="2000" dirty="0"/>
              <a:t>1. How many people would like to come back to this venue? </a:t>
            </a:r>
          </a:p>
          <a:p>
            <a:pPr marL="0" indent="0">
              <a:buNone/>
            </a:pPr>
            <a:r>
              <a:rPr lang="en-US" sz="2000" dirty="0"/>
              <a:t>		Yes		No		</a:t>
            </a:r>
          </a:p>
          <a:p>
            <a:pPr lvl="1"/>
            <a:r>
              <a:rPr lang="en-US" sz="2000" dirty="0"/>
              <a:t>.1	21		1		</a:t>
            </a:r>
          </a:p>
          <a:p>
            <a:pPr lvl="1"/>
            <a:r>
              <a:rPr lang="en-US" sz="2000" dirty="0"/>
              <a:t>.3	65		9		</a:t>
            </a:r>
          </a:p>
          <a:p>
            <a:pPr lvl="1"/>
            <a:r>
              <a:rPr lang="en-US" sz="2000" dirty="0"/>
              <a:t>.11	68		2		</a:t>
            </a:r>
          </a:p>
          <a:p>
            <a:pPr lvl="1"/>
            <a:r>
              <a:rPr lang="en-US" sz="2000" dirty="0"/>
              <a:t>.15	26		2		</a:t>
            </a:r>
          </a:p>
          <a:p>
            <a:endParaRPr lang="en-US" sz="2000" dirty="0"/>
          </a:p>
        </p:txBody>
      </p:sp>
    </p:spTree>
    <p:extLst>
      <p:ext uri="{BB962C8B-B14F-4D97-AF65-F5344CB8AC3E}">
        <p14:creationId xmlns:p14="http://schemas.microsoft.com/office/powerpoint/2010/main" val="988748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8FC-1D66-22BA-489E-88C34FDBCB14}"/>
              </a:ext>
            </a:extLst>
          </p:cNvPr>
          <p:cNvSpPr>
            <a:spLocks noGrp="1"/>
          </p:cNvSpPr>
          <p:nvPr>
            <p:ph type="title"/>
          </p:nvPr>
        </p:nvSpPr>
        <p:spPr/>
        <p:txBody>
          <a:bodyPr/>
          <a:lstStyle/>
          <a:p>
            <a:r>
              <a:rPr lang="en-US" sz="2800" dirty="0"/>
              <a:t>Venue Polls (continued)</a:t>
            </a:r>
            <a:br>
              <a:rPr lang="en-US" sz="2800" dirty="0"/>
            </a:br>
            <a:r>
              <a:rPr lang="en-US" sz="2800" dirty="0"/>
              <a:t>(Sheraton Le Centre Montreal)</a:t>
            </a:r>
          </a:p>
        </p:txBody>
      </p:sp>
      <p:sp>
        <p:nvSpPr>
          <p:cNvPr id="3" name="Content Placeholder 2">
            <a:extLst>
              <a:ext uri="{FF2B5EF4-FFF2-40B4-BE49-F238E27FC236}">
                <a16:creationId xmlns:a16="http://schemas.microsoft.com/office/drawing/2014/main" id="{A34899DF-D1C3-AE78-5A88-55A92A05B05B}"/>
              </a:ext>
            </a:extLst>
          </p:cNvPr>
          <p:cNvSpPr>
            <a:spLocks noGrp="1"/>
          </p:cNvSpPr>
          <p:nvPr>
            <p:ph idx="1"/>
          </p:nvPr>
        </p:nvSpPr>
        <p:spPr>
          <a:xfrm>
            <a:off x="533401" y="1447800"/>
            <a:ext cx="10515600" cy="4624387"/>
          </a:xfrm>
        </p:spPr>
        <p:txBody>
          <a:bodyPr/>
          <a:lstStyle/>
          <a:p>
            <a:r>
              <a:rPr lang="en-US" sz="2000" dirty="0"/>
              <a:t>2. Did you go to the social?</a:t>
            </a:r>
          </a:p>
          <a:p>
            <a:pPr marL="914400" lvl="2" indent="0">
              <a:buNone/>
            </a:pPr>
            <a:r>
              <a:rPr lang="en-US" sz="2000" dirty="0"/>
              <a:t>	Yes		No</a:t>
            </a:r>
          </a:p>
          <a:p>
            <a:pPr lvl="1"/>
            <a:r>
              <a:rPr lang="en-US" sz="2000" dirty="0"/>
              <a:t>.1	26		 2	</a:t>
            </a:r>
          </a:p>
          <a:p>
            <a:pPr lvl="1"/>
            <a:r>
              <a:rPr lang="en-US" sz="2000" dirty="0"/>
              <a:t>.3	68		18</a:t>
            </a:r>
          </a:p>
          <a:p>
            <a:pPr lvl="1"/>
            <a:r>
              <a:rPr lang="en-US" sz="2000" dirty="0"/>
              <a:t>.11	50		28	</a:t>
            </a:r>
          </a:p>
          <a:p>
            <a:pPr lvl="1"/>
            <a:r>
              <a:rPr lang="en-US" sz="2000" dirty="0"/>
              <a:t>.15	21		 7	</a:t>
            </a:r>
          </a:p>
          <a:p>
            <a:pPr>
              <a:buFont typeface="Wingdings" panose="05000000000000000000" pitchFamily="2" charset="2"/>
              <a:buChar char="§"/>
            </a:pPr>
            <a:r>
              <a:rPr lang="en-US" sz="2000" dirty="0"/>
              <a:t>3. If you attended the Social, did you like the social?</a:t>
            </a:r>
          </a:p>
          <a:p>
            <a:pPr marL="1828800" lvl="4" indent="0">
              <a:buNone/>
            </a:pPr>
            <a:r>
              <a:rPr lang="en-US" dirty="0"/>
              <a:t>Yes		No</a:t>
            </a:r>
          </a:p>
          <a:p>
            <a:pPr lvl="1">
              <a:buFont typeface="Wingdings" panose="05000000000000000000" pitchFamily="2" charset="2"/>
              <a:buChar char="§"/>
            </a:pPr>
            <a:r>
              <a:rPr lang="en-US" sz="2000" dirty="0"/>
              <a:t>.1</a:t>
            </a:r>
            <a:r>
              <a:rPr lang="en-US" sz="2000"/>
              <a:t>	23</a:t>
            </a:r>
            <a:r>
              <a:rPr lang="en-US" sz="2000" dirty="0"/>
              <a:t>	</a:t>
            </a:r>
            <a:r>
              <a:rPr lang="en-US" sz="2000"/>
              <a:t>	1</a:t>
            </a:r>
            <a:endParaRPr lang="en-US" sz="2000" dirty="0"/>
          </a:p>
          <a:p>
            <a:pPr lvl="1">
              <a:buFont typeface="Wingdings" panose="05000000000000000000" pitchFamily="2" charset="2"/>
              <a:buChar char="§"/>
            </a:pPr>
            <a:r>
              <a:rPr lang="en-US" sz="2000" dirty="0"/>
              <a:t>.3	53		9</a:t>
            </a:r>
          </a:p>
          <a:p>
            <a:pPr lvl="1">
              <a:buFont typeface="Wingdings" panose="05000000000000000000" pitchFamily="2" charset="2"/>
              <a:buChar char="§"/>
            </a:pPr>
            <a:r>
              <a:rPr lang="en-US" sz="2000" dirty="0"/>
              <a:t>.11	39		4</a:t>
            </a:r>
          </a:p>
          <a:p>
            <a:pPr lvl="1">
              <a:buFont typeface="Wingdings" panose="05000000000000000000" pitchFamily="2" charset="2"/>
              <a:buChar char="§"/>
            </a:pPr>
            <a:r>
              <a:rPr lang="en-US" sz="2000" dirty="0"/>
              <a:t>.15	18		3</a:t>
            </a:r>
          </a:p>
          <a:p>
            <a:pPr lvl="1">
              <a:buFont typeface="Wingdings" panose="05000000000000000000" pitchFamily="2" charset="2"/>
              <a:buChar char="§"/>
            </a:pPr>
            <a:endParaRPr lang="en-US" sz="2000" dirty="0"/>
          </a:p>
          <a:p>
            <a:endParaRPr lang="en-US" sz="2000" dirty="0"/>
          </a:p>
        </p:txBody>
      </p:sp>
    </p:spTree>
    <p:extLst>
      <p:ext uri="{BB962C8B-B14F-4D97-AF65-F5344CB8AC3E}">
        <p14:creationId xmlns:p14="http://schemas.microsoft.com/office/powerpoint/2010/main" val="143360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44CE2DC5-0795-39FE-1E3D-A991586EB466}"/>
              </a:ext>
            </a:extLst>
          </p:cNvPr>
          <p:cNvSpPr>
            <a:spLocks noGrp="1" noChangeArrowheads="1"/>
          </p:cNvSpPr>
          <p:nvPr>
            <p:ph type="title"/>
          </p:nvPr>
        </p:nvSpPr>
        <p:spPr/>
        <p:txBody>
          <a:bodyPr/>
          <a:lstStyle/>
          <a:p>
            <a:r>
              <a:rPr lang="en-US" altLang="en-US"/>
              <a:t>Title and text slide</a:t>
            </a:r>
          </a:p>
        </p:txBody>
      </p:sp>
      <p:sp>
        <p:nvSpPr>
          <p:cNvPr id="273414" name="Rectangle 6">
            <a:extLst>
              <a:ext uri="{FF2B5EF4-FFF2-40B4-BE49-F238E27FC236}">
                <a16:creationId xmlns:a16="http://schemas.microsoft.com/office/drawing/2014/main" id="{A1BD1154-E6F7-965A-29B1-411FD8D6BE73}"/>
              </a:ext>
            </a:extLst>
          </p:cNvPr>
          <p:cNvSpPr>
            <a:spLocks noGrp="1" noChangeArrowheads="1"/>
          </p:cNvSpPr>
          <p:nvPr>
            <p:ph idx="1"/>
          </p:nvPr>
        </p:nvSpPr>
        <p:spPr/>
        <p:txBody>
          <a:bodyPr/>
          <a:lstStyle/>
          <a:p>
            <a:r>
              <a:rPr lang="en-US" altLang="en-US" dirty="0"/>
              <a:t>6.02  Montreal - 2024 July 802 Plenary - Things to Know</a:t>
            </a:r>
          </a:p>
          <a:p>
            <a:pPr lvl="1"/>
            <a:r>
              <a:rPr lang="en-US" dirty="0"/>
              <a:t>Event Summary and Important Information</a:t>
            </a:r>
          </a:p>
          <a:p>
            <a:endParaRPr lang="en-US" altLang="en-US" dirty="0"/>
          </a:p>
          <a:p>
            <a:r>
              <a:rPr lang="en-US" altLang="en-US" dirty="0"/>
              <a:t>6.03  "Future Venues“</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endParaRPr lang="en-US" altLang="en-US" dirty="0"/>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1" y="1298576"/>
            <a:ext cx="10210800"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201149" y="6002922"/>
            <a:ext cx="1940985" cy="338554"/>
          </a:xfrm>
          <a:prstGeom prst="rect">
            <a:avLst/>
          </a:prstGeom>
          <a:noFill/>
        </p:spPr>
        <p:txBody>
          <a:bodyPr wrap="square" rtlCol="0">
            <a:spAutoFit/>
          </a:bodyPr>
          <a:lstStyle/>
          <a:p>
            <a:r>
              <a:rPr lang="en-US" sz="1600" dirty="0">
                <a:solidFill>
                  <a:schemeClr val="accent1">
                    <a:lumMod val="50000"/>
                  </a:schemeClr>
                </a:solidFill>
              </a:rPr>
              <a:t>As of July 19, 2024</a:t>
            </a:r>
          </a:p>
        </p:txBody>
      </p:sp>
    </p:spTree>
    <p:extLst>
      <p:ext uri="{BB962C8B-B14F-4D97-AF65-F5344CB8AC3E}">
        <p14:creationId xmlns:p14="http://schemas.microsoft.com/office/powerpoint/2010/main" val="224444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F31B-E4CA-3BBD-0907-E98E8B6B7CAB}"/>
              </a:ext>
            </a:extLst>
          </p:cNvPr>
          <p:cNvSpPr>
            <a:spLocks noGrp="1"/>
          </p:cNvSpPr>
          <p:nvPr>
            <p:ph type="title"/>
          </p:nvPr>
        </p:nvSpPr>
        <p:spPr>
          <a:xfrm>
            <a:off x="609600" y="404813"/>
            <a:ext cx="10972800" cy="585787"/>
          </a:xfrm>
        </p:spPr>
        <p:txBody>
          <a:bodyPr/>
          <a:lstStyle/>
          <a:p>
            <a:r>
              <a:rPr lang="en-US" sz="2800" dirty="0"/>
              <a:t>2024 November IEEE 802 Mixed-mode Plenary - Vancouver</a:t>
            </a:r>
          </a:p>
        </p:txBody>
      </p:sp>
      <p:sp>
        <p:nvSpPr>
          <p:cNvPr id="3" name="Content Placeholder 2">
            <a:extLst>
              <a:ext uri="{FF2B5EF4-FFF2-40B4-BE49-F238E27FC236}">
                <a16:creationId xmlns:a16="http://schemas.microsoft.com/office/drawing/2014/main" id="{FAF850E7-70D2-B978-1495-BEEB40D33460}"/>
              </a:ext>
            </a:extLst>
          </p:cNvPr>
          <p:cNvSpPr>
            <a:spLocks noGrp="1"/>
          </p:cNvSpPr>
          <p:nvPr>
            <p:ph idx="1"/>
          </p:nvPr>
        </p:nvSpPr>
        <p:spPr/>
        <p:txBody>
          <a:bodyPr/>
          <a:lstStyle/>
          <a:p>
            <a:r>
              <a:rPr lang="en-US" dirty="0"/>
              <a:t>Target Registration open date August 7, 2024</a:t>
            </a:r>
          </a:p>
          <a:p>
            <a:pPr lvl="1"/>
            <a:r>
              <a:rPr lang="en-US" dirty="0"/>
              <a:t>Pending closing finances for July Plenary.</a:t>
            </a:r>
          </a:p>
          <a:p>
            <a:pPr lvl="1"/>
            <a:endParaRPr lang="en-US" dirty="0"/>
          </a:p>
          <a:p>
            <a:r>
              <a:rPr lang="en-US" dirty="0"/>
              <a:t>Canada VISA Information was sent to reflector:</a:t>
            </a:r>
          </a:p>
          <a:p>
            <a:pPr lvl="1"/>
            <a:r>
              <a:rPr lang="en-US" dirty="0">
                <a:hlinkClick r:id="rId2"/>
              </a:rPr>
              <a:t>https://www.ieee802.org/11/email/stds-802-11/msg08358.html</a:t>
            </a:r>
            <a:endParaRPr lang="en-US" dirty="0"/>
          </a:p>
          <a:p>
            <a:endParaRPr lang="en-US" dirty="0"/>
          </a:p>
        </p:txBody>
      </p:sp>
    </p:spTree>
    <p:extLst>
      <p:ext uri="{BB962C8B-B14F-4D97-AF65-F5344CB8AC3E}">
        <p14:creationId xmlns:p14="http://schemas.microsoft.com/office/powerpoint/2010/main" val="229432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E4FF-9DBB-15B5-0703-B91F3D7F2EDC}"/>
              </a:ext>
            </a:extLst>
          </p:cNvPr>
          <p:cNvSpPr>
            <a:spLocks noGrp="1"/>
          </p:cNvSpPr>
          <p:nvPr>
            <p:ph type="title"/>
          </p:nvPr>
        </p:nvSpPr>
        <p:spPr/>
        <p:txBody>
          <a:bodyPr/>
          <a:lstStyle/>
          <a:p>
            <a:r>
              <a:rPr lang="en-US" sz="2800" dirty="0"/>
              <a:t>Proposed Meeting Fees for 2024 November 802 Plenary</a:t>
            </a:r>
          </a:p>
        </p:txBody>
      </p:sp>
      <p:sp>
        <p:nvSpPr>
          <p:cNvPr id="3" name="Content Placeholder 2">
            <a:extLst>
              <a:ext uri="{FF2B5EF4-FFF2-40B4-BE49-F238E27FC236}">
                <a16:creationId xmlns:a16="http://schemas.microsoft.com/office/drawing/2014/main" id="{34344C96-37AF-8361-02A9-A4CEF5B166E5}"/>
              </a:ext>
            </a:extLst>
          </p:cNvPr>
          <p:cNvSpPr>
            <a:spLocks noGrp="1"/>
          </p:cNvSpPr>
          <p:nvPr>
            <p:ph idx="1"/>
          </p:nvPr>
        </p:nvSpPr>
        <p:spPr>
          <a:xfrm>
            <a:off x="334433" y="1341437"/>
            <a:ext cx="10972800" cy="5111749"/>
          </a:xfrm>
        </p:spPr>
        <p:txBody>
          <a:bodyPr/>
          <a:lstStyle/>
          <a:p>
            <a:r>
              <a:rPr lang="en-US" sz="1800" dirty="0"/>
              <a:t>Variables: </a:t>
            </a:r>
          </a:p>
          <a:p>
            <a:pPr lvl="1"/>
            <a:r>
              <a:rPr lang="en-US" sz="1800" dirty="0"/>
              <a:t>900 total attendance: 50% In-person - 50% Remote</a:t>
            </a:r>
          </a:p>
          <a:p>
            <a:pPr lvl="1"/>
            <a:r>
              <a:rPr lang="en-US" sz="1800" dirty="0"/>
              <a:t>Total Estimated Registration fees: $471,000 -- $523.33 per person</a:t>
            </a:r>
          </a:p>
          <a:p>
            <a:pPr lvl="1"/>
            <a:r>
              <a:rPr lang="en-US" sz="1800" dirty="0"/>
              <a:t>Total Estimated Expenses: $622,783.97 -- $691.98 per person</a:t>
            </a:r>
          </a:p>
          <a:p>
            <a:pPr lvl="1"/>
            <a:r>
              <a:rPr lang="en-US" sz="1800" dirty="0"/>
              <a:t>Estimated Session Net = </a:t>
            </a:r>
            <a:r>
              <a:rPr lang="en-US" sz="1800" dirty="0">
                <a:solidFill>
                  <a:srgbClr val="C00000"/>
                </a:solidFill>
              </a:rPr>
              <a:t>-$85,759.34</a:t>
            </a:r>
          </a:p>
          <a:p>
            <a:r>
              <a:rPr lang="en-US" sz="1800" dirty="0">
                <a:highlight>
                  <a:srgbClr val="FFFF00"/>
                </a:highlight>
              </a:rPr>
              <a:t>Proposed Meeting fees: $600/$800/$1000</a:t>
            </a:r>
          </a:p>
          <a:p>
            <a:pPr lvl="1"/>
            <a:r>
              <a:rPr lang="en-US" sz="1800" dirty="0"/>
              <a:t>$300 discount with 3-night stay</a:t>
            </a:r>
          </a:p>
          <a:p>
            <a:pPr lvl="1"/>
            <a:r>
              <a:rPr lang="en-US" sz="1800" dirty="0"/>
              <a:t>Early Bird – Sept 20  Standard – Sept 21 to Nov 1 Late/On-site = after Nov 1, 2024</a:t>
            </a:r>
          </a:p>
          <a:p>
            <a:pPr lvl="1"/>
            <a:r>
              <a:rPr lang="en-US" sz="1800" dirty="0"/>
              <a:t>Cancellations </a:t>
            </a:r>
          </a:p>
          <a:p>
            <a:pPr lvl="2"/>
            <a:r>
              <a:rPr lang="en-US" sz="1800" dirty="0"/>
              <a:t>Full Refund until Sept 20, </a:t>
            </a:r>
          </a:p>
          <a:p>
            <a:pPr lvl="2"/>
            <a:r>
              <a:rPr lang="en-US" sz="1800" dirty="0"/>
              <a:t>Refund with $150 Cancellation fee Sept 21 to Nov 1 </a:t>
            </a:r>
          </a:p>
          <a:p>
            <a:pPr lvl="2"/>
            <a:r>
              <a:rPr lang="en-US" sz="1800" dirty="0"/>
              <a:t>No Refund after Nov 1, 2024</a:t>
            </a:r>
          </a:p>
          <a:p>
            <a:r>
              <a:rPr lang="en-US" sz="1800" dirty="0"/>
              <a:t>Motion to Set the 2024 November IEEE 802 Plenary Meeting Fees as noted (above) on Slide 42 802 EC-24/124r1.</a:t>
            </a:r>
          </a:p>
          <a:p>
            <a:r>
              <a:rPr lang="en-US" sz="1800" dirty="0"/>
              <a:t>Moved: Jon Rosdahl</a:t>
            </a:r>
          </a:p>
          <a:p>
            <a:r>
              <a:rPr lang="en-US" sz="1800" dirty="0"/>
              <a:t>2</a:t>
            </a:r>
            <a:r>
              <a:rPr lang="en-US" sz="1800" baseline="30000" dirty="0"/>
              <a:t>nd</a:t>
            </a:r>
            <a:r>
              <a:rPr lang="en-US" sz="1800" dirty="0"/>
              <a:t>: Glenn Parsons</a:t>
            </a:r>
          </a:p>
        </p:txBody>
      </p:sp>
    </p:spTree>
    <p:extLst>
      <p:ext uri="{BB962C8B-B14F-4D97-AF65-F5344CB8AC3E}">
        <p14:creationId xmlns:p14="http://schemas.microsoft.com/office/powerpoint/2010/main" val="389828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5B5E-7DDC-2B80-E241-4A5A5911A5D1}"/>
              </a:ext>
            </a:extLst>
          </p:cNvPr>
          <p:cNvSpPr>
            <a:spLocks noGrp="1"/>
          </p:cNvSpPr>
          <p:nvPr>
            <p:ph type="title"/>
          </p:nvPr>
        </p:nvSpPr>
        <p:spPr/>
        <p:txBody>
          <a:bodyPr/>
          <a:lstStyle/>
          <a:p>
            <a:r>
              <a:rPr lang="en-US" dirty="0"/>
              <a:t>Future Issues	</a:t>
            </a:r>
          </a:p>
        </p:txBody>
      </p:sp>
      <p:sp>
        <p:nvSpPr>
          <p:cNvPr id="3" name="Content Placeholder 2">
            <a:extLst>
              <a:ext uri="{FF2B5EF4-FFF2-40B4-BE49-F238E27FC236}">
                <a16:creationId xmlns:a16="http://schemas.microsoft.com/office/drawing/2014/main" id="{A0CD2558-F8EE-AB9E-7DCF-87E3D413051F}"/>
              </a:ext>
            </a:extLst>
          </p:cNvPr>
          <p:cNvSpPr>
            <a:spLocks noGrp="1"/>
          </p:cNvSpPr>
          <p:nvPr>
            <p:ph idx="1"/>
          </p:nvPr>
        </p:nvSpPr>
        <p:spPr>
          <a:xfrm>
            <a:off x="334433" y="1341437"/>
            <a:ext cx="10409767" cy="5111749"/>
          </a:xfrm>
        </p:spPr>
        <p:txBody>
          <a:bodyPr/>
          <a:lstStyle/>
          <a:p>
            <a:r>
              <a:rPr lang="en-US" sz="2000" dirty="0"/>
              <a:t>2024 November – Vancouver</a:t>
            </a:r>
          </a:p>
          <a:p>
            <a:pPr marL="0" indent="0">
              <a:buNone/>
            </a:pPr>
            <a:r>
              <a:rPr lang="en-US" sz="2000" dirty="0"/>
              <a:t>-	802 LMSC Workshop Nov 16, 2024</a:t>
            </a:r>
          </a:p>
          <a:p>
            <a:r>
              <a:rPr lang="en-US" sz="2000" dirty="0"/>
              <a:t>2025 March – Atlanta </a:t>
            </a:r>
          </a:p>
          <a:p>
            <a:pPr marL="0" indent="0">
              <a:buNone/>
            </a:pPr>
            <a:r>
              <a:rPr lang="en-US" sz="2000" dirty="0"/>
              <a:t>	- Social – Feedback – Plan for Same as last time</a:t>
            </a:r>
          </a:p>
          <a:p>
            <a:r>
              <a:rPr lang="en-US" sz="2000" dirty="0"/>
              <a:t>2025 July – Madrid</a:t>
            </a:r>
          </a:p>
          <a:p>
            <a:pPr lvl="1"/>
            <a:r>
              <a:rPr lang="en-US" sz="2000" dirty="0"/>
              <a:t>Social – Award presentation for Paul</a:t>
            </a:r>
          </a:p>
          <a:p>
            <a:pPr lvl="1"/>
            <a:r>
              <a:rPr lang="en-US" sz="2000" dirty="0"/>
              <a:t>Time for Meals – Restaurants open late.</a:t>
            </a:r>
          </a:p>
          <a:p>
            <a:pPr lvl="2"/>
            <a:r>
              <a:rPr lang="en-US" sz="2000" dirty="0"/>
              <a:t>Suggest Evening slot change to PM3 6:30pm-8:30pm</a:t>
            </a:r>
          </a:p>
          <a:p>
            <a:pPr lvl="2"/>
            <a:r>
              <a:rPr lang="en-US" sz="2000" dirty="0"/>
              <a:t>Suggest move full schedule back 1 hour (start 9am)</a:t>
            </a:r>
          </a:p>
          <a:p>
            <a:pPr lvl="3"/>
            <a:r>
              <a:rPr lang="en-US" sz="1800" dirty="0"/>
              <a:t>AM1=9-11; AM2=11:30-13:30; PM1=14:30-16:30; PM2=17:00-19:00; PM3=19:30-21:30</a:t>
            </a:r>
          </a:p>
          <a:p>
            <a:r>
              <a:rPr lang="en-US" sz="2000" dirty="0"/>
              <a:t>2025 Nov – Bangkok </a:t>
            </a:r>
          </a:p>
          <a:p>
            <a:pPr lvl="1"/>
            <a:r>
              <a:rPr lang="en-US" sz="2000" dirty="0"/>
              <a:t>Social – Feedback – Plan for Same as last time</a:t>
            </a:r>
          </a:p>
          <a:p>
            <a:pPr lvl="1"/>
            <a:endParaRPr lang="en-US" sz="1800" dirty="0"/>
          </a:p>
        </p:txBody>
      </p:sp>
    </p:spTree>
    <p:extLst>
      <p:ext uri="{BB962C8B-B14F-4D97-AF65-F5344CB8AC3E}">
        <p14:creationId xmlns:p14="http://schemas.microsoft.com/office/powerpoint/2010/main" val="115797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1ADE-2FD3-6DE5-96E2-789CFEEC0BCE}"/>
              </a:ext>
            </a:extLst>
          </p:cNvPr>
          <p:cNvSpPr>
            <a:spLocks noGrp="1"/>
          </p:cNvSpPr>
          <p:nvPr>
            <p:ph type="title"/>
          </p:nvPr>
        </p:nvSpPr>
        <p:spPr/>
        <p:txBody>
          <a:bodyPr/>
          <a:lstStyle/>
          <a:p>
            <a:r>
              <a:rPr lang="en-US" dirty="0"/>
              <a:t>2025 Session Registration Fees</a:t>
            </a:r>
          </a:p>
        </p:txBody>
      </p:sp>
      <p:sp>
        <p:nvSpPr>
          <p:cNvPr id="3" name="Content Placeholder 2">
            <a:extLst>
              <a:ext uri="{FF2B5EF4-FFF2-40B4-BE49-F238E27FC236}">
                <a16:creationId xmlns:a16="http://schemas.microsoft.com/office/drawing/2014/main" id="{2D9D885D-3136-A945-D26A-7028DE255C74}"/>
              </a:ext>
            </a:extLst>
          </p:cNvPr>
          <p:cNvSpPr>
            <a:spLocks noGrp="1"/>
          </p:cNvSpPr>
          <p:nvPr>
            <p:ph idx="1"/>
          </p:nvPr>
        </p:nvSpPr>
        <p:spPr>
          <a:xfrm>
            <a:off x="334433" y="1341438"/>
            <a:ext cx="10714567" cy="4906962"/>
          </a:xfrm>
        </p:spPr>
        <p:txBody>
          <a:bodyPr/>
          <a:lstStyle/>
          <a:p>
            <a:pPr marL="0" indent="0">
              <a:buNone/>
            </a:pPr>
            <a:r>
              <a:rPr lang="en-US" sz="2400" dirty="0">
                <a:solidFill>
                  <a:srgbClr val="006600"/>
                </a:solidFill>
              </a:rPr>
              <a:t>To allow for Attendees to plan for 2025 expenses, and to accommodate the direction from the Reserve Plan Proposal:</a:t>
            </a:r>
          </a:p>
          <a:p>
            <a:pPr marL="0" indent="0">
              <a:buNone/>
            </a:pPr>
            <a:endParaRPr lang="en-US" sz="2400" dirty="0">
              <a:solidFill>
                <a:srgbClr val="006600"/>
              </a:solidFill>
            </a:endParaRPr>
          </a:p>
          <a:p>
            <a:r>
              <a:rPr lang="en-US" sz="2400" dirty="0"/>
              <a:t>Moved to Set the 2025 Session Registration Fees: </a:t>
            </a:r>
          </a:p>
          <a:p>
            <a:pPr lvl="1"/>
            <a:r>
              <a:rPr lang="en-US" sz="2400" dirty="0"/>
              <a:t>Early-Bird $600/</a:t>
            </a:r>
          </a:p>
          <a:p>
            <a:pPr lvl="1"/>
            <a:r>
              <a:rPr lang="en-US" sz="2400" dirty="0"/>
              <a:t>Standard $800/</a:t>
            </a:r>
          </a:p>
          <a:p>
            <a:pPr lvl="1"/>
            <a:r>
              <a:rPr lang="en-US" sz="2400" dirty="0"/>
              <a:t>Late/Onsite $1000</a:t>
            </a:r>
          </a:p>
          <a:p>
            <a:pPr lvl="1"/>
            <a:r>
              <a:rPr lang="en-US" sz="2400" dirty="0"/>
              <a:t>$300 discount with 3-night stay</a:t>
            </a:r>
          </a:p>
          <a:p>
            <a:pPr marL="457200" lvl="1" indent="0">
              <a:buNone/>
            </a:pPr>
            <a:endParaRPr lang="en-US" sz="2400" dirty="0"/>
          </a:p>
          <a:p>
            <a:r>
              <a:rPr lang="en-US" sz="2400" dirty="0"/>
              <a:t>Moved: Jon Rosdahl</a:t>
            </a:r>
          </a:p>
          <a:p>
            <a:r>
              <a:rPr lang="en-US" sz="2400" dirty="0"/>
              <a:t>2</a:t>
            </a:r>
            <a:r>
              <a:rPr lang="en-US" sz="2400" baseline="30000" dirty="0"/>
              <a:t>nd</a:t>
            </a:r>
            <a:r>
              <a:rPr lang="en-US" sz="2400" dirty="0"/>
              <a:t>: Glenn Parsons</a:t>
            </a:r>
          </a:p>
        </p:txBody>
      </p:sp>
    </p:spTree>
    <p:extLst>
      <p:ext uri="{BB962C8B-B14F-4D97-AF65-F5344CB8AC3E}">
        <p14:creationId xmlns:p14="http://schemas.microsoft.com/office/powerpoint/2010/main" val="1462331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B953-5C1F-64C9-83FC-1CCD578E5F94}"/>
              </a:ext>
            </a:extLst>
          </p:cNvPr>
          <p:cNvSpPr>
            <a:spLocks noGrp="1"/>
          </p:cNvSpPr>
          <p:nvPr>
            <p:ph type="title"/>
          </p:nvPr>
        </p:nvSpPr>
        <p:spPr/>
        <p:txBody>
          <a:bodyPr/>
          <a:lstStyle/>
          <a:p>
            <a:r>
              <a:rPr lang="en-US" dirty="0"/>
              <a:t>8.033 Executive Secretary Report</a:t>
            </a:r>
          </a:p>
        </p:txBody>
      </p:sp>
      <p:sp>
        <p:nvSpPr>
          <p:cNvPr id="3" name="Content Placeholder 2">
            <a:extLst>
              <a:ext uri="{FF2B5EF4-FFF2-40B4-BE49-F238E27FC236}">
                <a16:creationId xmlns:a16="http://schemas.microsoft.com/office/drawing/2014/main" id="{13A0C282-9D70-B45B-119B-D0C6F274EC86}"/>
              </a:ext>
            </a:extLst>
          </p:cNvPr>
          <p:cNvSpPr>
            <a:spLocks noGrp="1"/>
          </p:cNvSpPr>
          <p:nvPr>
            <p:ph idx="1"/>
          </p:nvPr>
        </p:nvSpPr>
        <p:spPr>
          <a:xfrm>
            <a:off x="334433" y="1341437"/>
            <a:ext cx="10972800" cy="5111749"/>
          </a:xfrm>
        </p:spPr>
        <p:txBody>
          <a:bodyPr/>
          <a:lstStyle/>
          <a:p>
            <a:r>
              <a:rPr lang="en-US" sz="2000" dirty="0"/>
              <a:t>3.4.6 Executive Secretary</a:t>
            </a:r>
          </a:p>
          <a:p>
            <a:pPr lvl="1"/>
            <a:r>
              <a:rPr lang="en-US" sz="2000" dirty="0"/>
              <a:t>The responsibilities of the Executive Secretary include:</a:t>
            </a:r>
          </a:p>
          <a:p>
            <a:pPr lvl="2"/>
            <a:r>
              <a:rPr lang="en-US" sz="2000" dirty="0"/>
              <a:t>a) Scheduling meetings in coordination with the Standards Committee Chair and distributing a meeting notice at least 30 days before the meeting</a:t>
            </a:r>
          </a:p>
          <a:p>
            <a:pPr lvl="2"/>
            <a:r>
              <a:rPr lang="en-US" sz="2000" dirty="0"/>
              <a:t>b) Oversee all activities related to Standards Committee sponsored meeting facilities and services</a:t>
            </a:r>
          </a:p>
          <a:p>
            <a:pPr lvl="2"/>
            <a:r>
              <a:rPr lang="en-US" sz="2000" dirty="0"/>
              <a:t>c) With the Treasurer, ensure that Standards Committee sponsored sessions are compliant with IEEE financial policies</a:t>
            </a:r>
          </a:p>
          <a:p>
            <a:pPr lvl="2"/>
            <a:r>
              <a:rPr lang="en-US" sz="2000" dirty="0"/>
              <a:t>d) Present summaries of venue options to the Standards Committee, select venues with approval of the Standards Committee, and sign approved proposals on behalf of IEEE 802</a:t>
            </a:r>
          </a:p>
          <a:p>
            <a:pPr lvl="2"/>
            <a:r>
              <a:rPr lang="en-US" sz="2000" dirty="0"/>
              <a:t>e) Coordinate with conference service providers and Standards Committee Chair </a:t>
            </a:r>
            <a:r>
              <a:rPr lang="en-US" sz="2000"/>
              <a:t>on major decisions</a:t>
            </a:r>
            <a:endParaRPr lang="en-US" sz="2000" dirty="0"/>
          </a:p>
          <a:p>
            <a:pPr lvl="2"/>
            <a:r>
              <a:rPr lang="en-US" sz="2000" dirty="0"/>
              <a:t>f) Oversee maintenance of Standards Committee registration database</a:t>
            </a:r>
          </a:p>
          <a:p>
            <a:pPr lvl="2"/>
            <a:r>
              <a:rPr lang="en-US" sz="2000" dirty="0"/>
              <a:t>g) Carry out the duties of the Treasurer if the Treasurer is unavailable.</a:t>
            </a:r>
          </a:p>
        </p:txBody>
      </p:sp>
    </p:spTree>
    <p:extLst>
      <p:ext uri="{BB962C8B-B14F-4D97-AF65-F5344CB8AC3E}">
        <p14:creationId xmlns:p14="http://schemas.microsoft.com/office/powerpoint/2010/main" val="3336702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LMSC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LMSC Interim Telecons </a:t>
            </a:r>
          </a:p>
          <a:p>
            <a:r>
              <a:rPr lang="en-US" sz="2400" dirty="0"/>
              <a:t>     Tuesday 6 August 2024, 19:00-21:00 UTC</a:t>
            </a:r>
          </a:p>
          <a:p>
            <a:r>
              <a:rPr lang="en-US" sz="2400" dirty="0"/>
              <a:t>     Tuesday 3 September 2024, 19:00-21:00 UTC</a:t>
            </a:r>
          </a:p>
          <a:p>
            <a:r>
              <a:rPr lang="en-US" sz="2400" dirty="0"/>
              <a:t>     Tuesday 1 October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November Plenary to be Scheduled during 2024 November IEEE 802 LMSC Closing Plenary meeting.</a:t>
            </a:r>
            <a:br>
              <a:rPr lang="en-US" sz="2400" dirty="0"/>
            </a:b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November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November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27 September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4636E3C7-4A8E-B700-0F23-4C6EA6DEDCE5}"/>
              </a:ext>
            </a:extLst>
          </p:cNvPr>
          <p:cNvSpPr>
            <a:spLocks noGrp="1" noChangeArrowheads="1"/>
          </p:cNvSpPr>
          <p:nvPr>
            <p:ph type="title"/>
          </p:nvPr>
        </p:nvSpPr>
        <p:spPr>
          <a:xfrm>
            <a:off x="824924" y="2057400"/>
            <a:ext cx="10515600" cy="2047876"/>
          </a:xfrm>
        </p:spPr>
        <p:txBody>
          <a:bodyPr/>
          <a:lstStyle/>
          <a:p>
            <a:r>
              <a:rPr lang="en-US" altLang="en-US" sz="4000" dirty="0"/>
              <a:t>6.02  Montreal - 2024 July 802 Plenary - Things to Know</a:t>
            </a:r>
            <a:br>
              <a:rPr lang="en-US" altLang="en-US" sz="4000" dirty="0"/>
            </a:br>
            <a:r>
              <a:rPr lang="en-US" altLang="en-US" sz="4000" dirty="0"/>
              <a:t>Slide deck is on Mentor: 802 EC-24/0123r0: </a:t>
            </a:r>
          </a:p>
        </p:txBody>
      </p:sp>
      <p:sp>
        <p:nvSpPr>
          <p:cNvPr id="2" name="Text Placeholder 1">
            <a:extLst>
              <a:ext uri="{FF2B5EF4-FFF2-40B4-BE49-F238E27FC236}">
                <a16:creationId xmlns:a16="http://schemas.microsoft.com/office/drawing/2014/main" id="{03ABDAF4-7AD8-E254-A605-DA97DB15529E}"/>
              </a:ext>
            </a:extLst>
          </p:cNvPr>
          <p:cNvSpPr>
            <a:spLocks noGrp="1"/>
          </p:cNvSpPr>
          <p:nvPr>
            <p:ph type="body" idx="1"/>
          </p:nvPr>
        </p:nvSpPr>
        <p:spPr/>
        <p:txBody>
          <a:bodyPr/>
          <a:lstStyle/>
          <a:p>
            <a:r>
              <a:rPr lang="en-US" dirty="0">
                <a:hlinkClick r:id="rId2"/>
              </a:rPr>
              <a:t>https://mentor.ieee.org/802-ec/dcn/24/ec-24-0123-00-00EC-montreal-2024-july-802-plenary-things-to-know.pptx</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a:t>July 2024 IEEE 802 Plenary Session</a:t>
            </a:r>
            <a:endParaRPr/>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June 27, 2024</a:t>
            </a:r>
            <a:endParaRPr sz="1867" kern="0">
              <a:solidFill>
                <a:srgbClr val="FFFFFF"/>
              </a:solidFill>
              <a:latin typeface="Roboto"/>
              <a:ea typeface="Roboto"/>
              <a:cs typeface="Roboto"/>
              <a:sym typeface="Roboto"/>
            </a:endParaRPr>
          </a:p>
        </p:txBody>
      </p:sp>
      <p:sp>
        <p:nvSpPr>
          <p:cNvPr id="70" name="Google Shape;70;p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6</a:t>
            </a:fld>
            <a:endParaRPr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6" name="Google Shape;76;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7" name="Google Shape;77;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Salon 6</a:t>
            </a:r>
            <a:endParaRPr/>
          </a:p>
          <a:p>
            <a:pPr marL="0" indent="0">
              <a:lnSpc>
                <a:spcPct val="100000"/>
              </a:lnSpc>
              <a:spcBef>
                <a:spcPts val="1333"/>
              </a:spcBef>
              <a:buNone/>
            </a:pPr>
            <a:r>
              <a:rPr lang="en" b="1"/>
              <a:t>Registration: </a:t>
            </a:r>
            <a:r>
              <a:rPr lang="en"/>
              <a:t>Ballroom Foyer, Level 4</a:t>
            </a:r>
            <a:endParaRPr/>
          </a:p>
        </p:txBody>
      </p:sp>
      <p:sp>
        <p:nvSpPr>
          <p:cNvPr id="78" name="Google Shape;78;g27c30aa6ca8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7</a:t>
            </a:fld>
            <a:endParaRPr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a:t>Network Access and Support Information </a:t>
            </a:r>
            <a:endParaRPr/>
          </a:p>
        </p:txBody>
      </p:sp>
      <p:sp>
        <p:nvSpPr>
          <p:cNvPr id="84" name="Google Shape;84;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a:t>Plenary Session Network</a:t>
            </a:r>
            <a:endParaRPr sz="1733" b="1"/>
          </a:p>
          <a:p>
            <a:pPr marL="0" marR="101597" indent="0">
              <a:buNone/>
            </a:pPr>
            <a:endParaRPr sz="1733" b="1"/>
          </a:p>
          <a:p>
            <a:pPr marR="101597" indent="-414856">
              <a:buSzPts val="1300"/>
            </a:pPr>
            <a:r>
              <a:rPr lang="en" sz="1733" b="1"/>
              <a:t>SSID: </a:t>
            </a:r>
            <a:r>
              <a:rPr lang="en" sz="1733"/>
              <a:t>IEEE802</a:t>
            </a:r>
            <a:r>
              <a:rPr lang="en" sz="1733" b="1"/>
              <a:t>  </a:t>
            </a:r>
            <a:endParaRPr sz="1733" b="1"/>
          </a:p>
          <a:p>
            <a:pPr marR="101597" indent="-414856">
              <a:buSzPts val="1300"/>
            </a:pPr>
            <a:r>
              <a:rPr lang="en" sz="1733" b="1"/>
              <a:t>Password:</a:t>
            </a:r>
            <a:r>
              <a:rPr lang="en" sz="1733"/>
              <a:t> ieeeieee </a:t>
            </a:r>
            <a:endParaRPr sz="1733"/>
          </a:p>
          <a:p>
            <a:pPr marL="0" indent="0">
              <a:buNone/>
            </a:pPr>
            <a:endParaRPr sz="1733"/>
          </a:p>
          <a:p>
            <a:pPr marL="0" indent="0">
              <a:buNone/>
            </a:pPr>
            <a:r>
              <a:rPr lang="en" sz="1733"/>
              <a:t>This SSID will support all IEEE 802.11 compliant devices using any of the 2.4GHz, 5GHz or 6GHz radio bands.</a:t>
            </a:r>
            <a:endParaRPr sz="1333"/>
          </a:p>
          <a:p>
            <a:pPr marL="0" marR="101597" indent="0">
              <a:lnSpc>
                <a:spcPct val="100000"/>
              </a:lnSpc>
              <a:spcBef>
                <a:spcPts val="1333"/>
              </a:spcBef>
              <a:buClr>
                <a:srgbClr val="000000"/>
              </a:buClr>
              <a:buNone/>
            </a:pPr>
            <a:r>
              <a:rPr lang="en" sz="1733" b="1"/>
              <a:t>IEEE 802 Documents: Local Document Server</a:t>
            </a:r>
            <a:r>
              <a:rPr lang="en" sz="1733"/>
              <a:t>  </a:t>
            </a:r>
            <a:endParaRPr sz="1733"/>
          </a:p>
          <a:p>
            <a:pPr marR="118530" indent="-431789">
              <a:lnSpc>
                <a:spcPct val="100000"/>
              </a:lnSpc>
              <a:spcBef>
                <a:spcPts val="1333"/>
              </a:spcBef>
              <a:buSzPts val="1500"/>
            </a:pPr>
            <a:r>
              <a:rPr lang="en" sz="1733" u="sng">
                <a:solidFill>
                  <a:srgbClr val="0000FF"/>
                </a:solidFill>
                <a:hlinkClick r:id="rId3">
                  <a:extLst>
                    <a:ext uri="{A12FA001-AC4F-418D-AE19-62706E023703}">
                      <ahyp:hlinkClr xmlns:ahyp="http://schemas.microsoft.com/office/drawing/2018/hyperlinkcolor" val="tx"/>
                    </a:ext>
                  </a:extLst>
                </a:hlinkClick>
              </a:rPr>
              <a:t>http://ieee802.linespeed.com/</a:t>
            </a:r>
            <a:endParaRPr sz="2000"/>
          </a:p>
        </p:txBody>
      </p:sp>
      <p:sp>
        <p:nvSpPr>
          <p:cNvPr id="85" name="Google Shape;85;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0" indent="0">
              <a:lnSpc>
                <a:spcPct val="100000"/>
              </a:lnSpc>
              <a:buNone/>
            </a:pPr>
            <a:r>
              <a:rPr lang="en" sz="1733" b="1"/>
              <a:t>Onsite Network Support</a:t>
            </a:r>
            <a:endParaRPr sz="1733" b="1"/>
          </a:p>
          <a:p>
            <a:pPr marL="0" indent="0">
              <a:lnSpc>
                <a:spcPct val="100000"/>
              </a:lnSpc>
              <a:buNone/>
            </a:pPr>
            <a:endParaRPr sz="1733" b="1"/>
          </a:p>
          <a:p>
            <a:pPr marL="0" indent="0">
              <a:buClr>
                <a:srgbClr val="000000"/>
              </a:buClr>
              <a:buSzPts val="1800"/>
              <a:buNone/>
            </a:pPr>
            <a:r>
              <a:rPr lang="en" sz="1733"/>
              <a:t>Members of the Linespeed team can be dispatched by contacting the Meeting Planner directly or by placing a request at the event registration desk.</a:t>
            </a:r>
            <a:endParaRPr/>
          </a:p>
          <a:p>
            <a:pPr marL="0" indent="0">
              <a:buClr>
                <a:srgbClr val="000000"/>
              </a:buClr>
              <a:buSzPts val="1800"/>
              <a:buNone/>
            </a:pPr>
            <a:endParaRPr sz="1200"/>
          </a:p>
          <a:p>
            <a:pPr marL="0" indent="0">
              <a:lnSpc>
                <a:spcPct val="100000"/>
              </a:lnSpc>
              <a:buNone/>
            </a:pPr>
            <a:r>
              <a:rPr lang="en" sz="1733" b="1"/>
              <a:t>Linespeed Events Contact Information</a:t>
            </a:r>
            <a:endParaRPr sz="1733"/>
          </a:p>
          <a:p>
            <a:pPr marL="609585" lvl="1" indent="0">
              <a:lnSpc>
                <a:spcPct val="100000"/>
              </a:lnSpc>
              <a:spcBef>
                <a:spcPts val="0"/>
              </a:spcBef>
              <a:buClr>
                <a:srgbClr val="000000"/>
              </a:buClr>
              <a:buSzPts val="1400"/>
              <a:buNone/>
            </a:pPr>
            <a:endParaRPr sz="1733" b="1"/>
          </a:p>
          <a:p>
            <a:pPr marL="609585" lvl="1" indent="0">
              <a:lnSpc>
                <a:spcPct val="100000"/>
              </a:lnSpc>
              <a:spcBef>
                <a:spcPts val="0"/>
              </a:spcBef>
              <a:buClr>
                <a:srgbClr val="000000"/>
              </a:buClr>
              <a:buSzPts val="1400"/>
              <a:buNone/>
            </a:pPr>
            <a:r>
              <a:rPr lang="en" sz="1733" b="1"/>
              <a:t>Richard Alfvin</a:t>
            </a:r>
            <a:endParaRPr sz="1733" b="1"/>
          </a:p>
          <a:p>
            <a:pPr marL="609585" lvl="1" indent="0">
              <a:lnSpc>
                <a:spcPct val="100000"/>
              </a:lnSpc>
              <a:spcBef>
                <a:spcPts val="0"/>
              </a:spcBef>
              <a:buSzPts val="1400"/>
              <a:buNone/>
            </a:pPr>
            <a:r>
              <a:rPr lang="en" sz="1733"/>
              <a:t>Mobile: +1 (585) 781-0952 </a:t>
            </a:r>
            <a:endParaRPr sz="1733"/>
          </a:p>
          <a:p>
            <a:pPr marL="609585" lvl="1" indent="0">
              <a:lnSpc>
                <a:spcPct val="100000"/>
              </a:lnSpc>
              <a:spcBef>
                <a:spcPts val="0"/>
              </a:spcBef>
              <a:buSzPts val="1400"/>
              <a:buNone/>
            </a:pPr>
            <a:r>
              <a:rPr lang="en" sz="1733"/>
              <a:t>Email: </a:t>
            </a:r>
            <a:r>
              <a:rPr lang="en" sz="1733" u="sng">
                <a:solidFill>
                  <a:schemeClr val="accent5"/>
                </a:solidFill>
                <a:hlinkClick r:id="rId4">
                  <a:extLst>
                    <a:ext uri="{A12FA001-AC4F-418D-AE19-62706E023703}">
                      <ahyp:hlinkClr xmlns:ahyp="http://schemas.microsoft.com/office/drawing/2018/hyperlinkcolor" val="tx"/>
                    </a:ext>
                  </a:extLst>
                </a:hlinkClick>
              </a:rPr>
              <a:t>rick@linespeed.com</a:t>
            </a:r>
            <a:r>
              <a:rPr lang="en" sz="1733"/>
              <a:t> </a:t>
            </a:r>
            <a:endParaRPr sz="1733"/>
          </a:p>
          <a:p>
            <a:pPr marL="0" indent="0">
              <a:lnSpc>
                <a:spcPct val="100000"/>
              </a:lnSpc>
              <a:buNone/>
            </a:pPr>
            <a:endParaRPr sz="1733"/>
          </a:p>
          <a:p>
            <a:pPr marL="0" indent="0">
              <a:lnSpc>
                <a:spcPct val="100000"/>
              </a:lnSpc>
              <a:buClr>
                <a:srgbClr val="000000"/>
              </a:buClr>
              <a:buNone/>
            </a:pPr>
            <a:r>
              <a:rPr lang="en" sz="1733" b="1"/>
              <a:t>Network Office: </a:t>
            </a:r>
            <a:r>
              <a:rPr lang="en" sz="1733"/>
              <a:t>Salon 6</a:t>
            </a:r>
            <a:endParaRPr sz="1733"/>
          </a:p>
          <a:p>
            <a:pPr marL="0" indent="0">
              <a:lnSpc>
                <a:spcPct val="100000"/>
              </a:lnSpc>
              <a:buClr>
                <a:srgbClr val="000000"/>
              </a:buClr>
              <a:buNone/>
            </a:pPr>
            <a:endParaRPr>
              <a:highlight>
                <a:srgbClr val="FFFF00"/>
              </a:highlight>
            </a:endParaRPr>
          </a:p>
          <a:p>
            <a:pPr marL="0" indent="0">
              <a:spcBef>
                <a:spcPts val="1333"/>
              </a:spcBef>
              <a:buClr>
                <a:srgbClr val="000000"/>
              </a:buClr>
              <a:buSzPts val="1800"/>
              <a:buNone/>
            </a:pPr>
            <a:endParaRPr/>
          </a:p>
        </p:txBody>
      </p:sp>
      <p:sp>
        <p:nvSpPr>
          <p:cNvPr id="86" name="Google Shape;86;p7"/>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8</a:t>
            </a:fld>
            <a:endParaRPr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a:t>Audio Visual Support – Onsite support</a:t>
            </a:r>
            <a:endParaRPr/>
          </a:p>
        </p:txBody>
      </p:sp>
      <p:sp>
        <p:nvSpPr>
          <p:cNvPr id="92" name="Google Shape;92;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Ballroom Foyer, Level 4 Le Centre Sheraton Montreal</a:t>
            </a:r>
            <a:endParaRPr sz="1733"/>
          </a:p>
          <a:p>
            <a:pPr indent="-414856">
              <a:buSzPts val="1300"/>
            </a:pPr>
            <a:r>
              <a:rPr lang="en" sz="1733"/>
              <a:t>Event Office: Salon 6</a:t>
            </a:r>
            <a:endParaRPr sz="1733"/>
          </a:p>
          <a:p>
            <a:pPr indent="-414856">
              <a:buSzPts val="1300"/>
            </a:pPr>
            <a:r>
              <a:rPr lang="en" sz="1733"/>
              <a:t>Via Text or Call: Lisa Ronmark: +1 (604) 316-4947, Stephanie Williams +1 (408) 497-9613 </a:t>
            </a:r>
            <a:endParaRPr/>
          </a:p>
          <a:p>
            <a:pPr marL="194728" indent="0">
              <a:buSzPts val="1300"/>
              <a:buNone/>
            </a:pPr>
            <a:endParaRPr sz="1733" b="1"/>
          </a:p>
          <a:p>
            <a:pPr marL="0" indent="0">
              <a:lnSpc>
                <a:spcPct val="100000"/>
              </a:lnSpc>
              <a:buNone/>
            </a:pPr>
            <a:r>
              <a:rPr lang="en" sz="1733" b="1"/>
              <a:t>WEBEX AUDIO IN THE ONSITE MEETING ROOM</a:t>
            </a:r>
            <a:endParaRPr sz="1733" b="1"/>
          </a:p>
          <a:p>
            <a:pPr marL="0" indent="0">
              <a:lnSpc>
                <a:spcPct val="100000"/>
              </a:lnSpc>
              <a:buNone/>
            </a:pPr>
            <a:r>
              <a:rPr lang="en" sz="1733"/>
              <a:t>If you are a local participant, PLEASE, select </a:t>
            </a:r>
            <a:r>
              <a:rPr lang="en" sz="1733">
                <a:highlight>
                  <a:srgbClr val="FFFF00"/>
                </a:highlight>
              </a:rPr>
              <a:t>“Don’t connect to audio” </a:t>
            </a:r>
            <a:r>
              <a:rPr lang="en" sz="1733"/>
              <a:t>when joining WebEx. </a:t>
            </a:r>
            <a:endParaRPr/>
          </a:p>
          <a:p>
            <a:pPr marL="0" indent="0">
              <a:lnSpc>
                <a:spcPct val="100000"/>
              </a:lnSpc>
              <a:buNone/>
            </a:pPr>
            <a:r>
              <a:rPr lang="en" sz="1733"/>
              <a:t>Connecting to the audio, may cause an audio interference or a feedback loop that will disrupt the meeting.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
        <p:nvSpPr>
          <p:cNvPr id="93" name="Google Shape;93;p6"/>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9</a:t>
            </a:fld>
            <a:endParaRPr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263C96D0-8883-4F1D-BD5E-18616D4C1761}" vid="{0D6AB0E4-0594-44ED-8CCC-DBC65F31BC06}"/>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IEEE 802 Template</Template>
  <TotalTime>5019</TotalTime>
  <Words>5120</Words>
  <Application>Microsoft Office PowerPoint</Application>
  <PresentationFormat>Widescreen</PresentationFormat>
  <Paragraphs>669</Paragraphs>
  <Slides>47</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Proxima Nova</vt:lpstr>
      <vt:lpstr>Roboto</vt:lpstr>
      <vt:lpstr>tahoma</vt:lpstr>
      <vt:lpstr>Times New Roman</vt:lpstr>
      <vt:lpstr>Wingdings</vt:lpstr>
      <vt:lpstr>Title slide</vt:lpstr>
      <vt:lpstr>Material</vt:lpstr>
      <vt:lpstr>Executive Secretary Report for July Plenary - Montreal</vt:lpstr>
      <vt:lpstr>Event Conduct and Safety Statement </vt:lpstr>
      <vt:lpstr>Event Conduct and Safety Statement</vt:lpstr>
      <vt:lpstr>Title and text slide</vt:lpstr>
      <vt:lpstr>6.02  Montreal - 2024 July 802 Plenary - Things to Know Slide deck is on Mentor: 802 EC-24/0123r0: </vt:lpstr>
      <vt:lpstr>July 2024 IEEE 802 Plenary Session</vt:lpstr>
      <vt:lpstr>Meeting Planner Contact Information</vt:lpstr>
      <vt:lpstr>Network Access and Support Information </vt:lpstr>
      <vt:lpstr>Audio Visual Support – Onsite support</vt:lpstr>
      <vt:lpstr>Badge Pick Up and In Person Registration Times and Location</vt:lpstr>
      <vt:lpstr>  IEEE 802 Newcomer Orientation Monday July 8th 11:00 AM or 10:00 PM ET</vt:lpstr>
      <vt:lpstr>Schedule of Meetings and Attendance</vt:lpstr>
      <vt:lpstr>Le Centre Sheraton Montreal All Floors Meeting Space Map </vt:lpstr>
      <vt:lpstr>Food and Beverage Breaks</vt:lpstr>
      <vt:lpstr>  IEEE 802 Social  Wednesday July 17th at 6:30 PM</vt:lpstr>
      <vt:lpstr>Quick Start Guide to Local information in Montreal</vt:lpstr>
      <vt:lpstr>Nearby Emergency &amp; Health Services</vt:lpstr>
      <vt:lpstr>General Shops &amp; Services</vt:lpstr>
      <vt:lpstr>Thanks for helping us make this session a success, we look forward to working with you again!</vt:lpstr>
      <vt:lpstr>2024 July IEEE 802 Plenary Registration report as of 07/13/2024</vt:lpstr>
      <vt:lpstr>PowerPoint Presentation</vt:lpstr>
      <vt:lpstr>PowerPoint Presentation</vt:lpstr>
      <vt:lpstr>PowerPoint Presentation</vt:lpstr>
      <vt:lpstr>Suggested best practices</vt:lpstr>
      <vt:lpstr>Mixed-mode Meeting Protocol</vt:lpstr>
      <vt:lpstr>6.03  "Future Venues“</vt:lpstr>
      <vt:lpstr>Registration for the July IEEE 802 plenary session</vt:lpstr>
      <vt:lpstr>Straw Poll needed today!</vt:lpstr>
      <vt:lpstr>Request for 802 WG Item for Closing Plenaries:</vt:lpstr>
      <vt:lpstr>Status of IEEE 802 Plenary Contracts</vt:lpstr>
      <vt:lpstr>Future 802 Plenary Venue Contract Status</vt:lpstr>
      <vt:lpstr>Future Venue AdHocs  --</vt:lpstr>
      <vt:lpstr>Next Venue Meeting planning – Thurs 7:30 am</vt:lpstr>
      <vt:lpstr>Future Venues AdHoc – Thurs 8 am</vt:lpstr>
      <vt:lpstr>Future 802 Plenary Venue Contract Status</vt:lpstr>
      <vt:lpstr>Future Issues </vt:lpstr>
      <vt:lpstr>Executive Secretary Agenda Items</vt:lpstr>
      <vt:lpstr>Straw Poll: Return to This Venue:  (Sheraton Le Centre Montreal)</vt:lpstr>
      <vt:lpstr>Venue Polls (continued) (Sheraton Le Centre Montreal)</vt:lpstr>
      <vt:lpstr>Future 802 Plenary Venue Contract Status</vt:lpstr>
      <vt:lpstr>2024 November IEEE 802 Mixed-mode Plenary - Vancouver</vt:lpstr>
      <vt:lpstr>Proposed Meeting Fees for 2024 November 802 Plenary</vt:lpstr>
      <vt:lpstr>Future Issues </vt:lpstr>
      <vt:lpstr>2025 Session Registration Fees</vt:lpstr>
      <vt:lpstr>8.033 Executive Secretary Report</vt:lpstr>
      <vt:lpstr>8.04 Monthly IEEE 802 LMSC Telecons</vt:lpstr>
      <vt:lpstr>8.05 Call for Tutorials for November 2024</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July Plenary - Montreal</dc:title>
  <dc:subject/>
  <dc:creator>Jon Rosdahl</dc:creator>
  <cp:keywords>IEEE 802 Plenary</cp:keywords>
  <dc:description>Jon Rosdahl, Qualcomm</dc:description>
  <cp:lastModifiedBy>Jon Rosdahl</cp:lastModifiedBy>
  <cp:revision>4</cp:revision>
  <dcterms:created xsi:type="dcterms:W3CDTF">2024-07-13T20:54:22Z</dcterms:created>
  <dcterms:modified xsi:type="dcterms:W3CDTF">2024-11-19T04:39:58Z</dcterms:modified>
  <cp:category>July 2024</cp:category>
</cp:coreProperties>
</file>