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1"/>
    <p:sldMasterId id="2147483659" r:id="rId2"/>
  </p:sldMasterIdLst>
  <p:notesMasterIdLst>
    <p:notesMasterId r:id="rId7"/>
  </p:notesMasterIdLst>
  <p:handoutMasterIdLst>
    <p:handoutMasterId r:id="rId8"/>
  </p:handoutMasterIdLst>
  <p:sldIdLst>
    <p:sldId id="375" r:id="rId3"/>
    <p:sldId id="381" r:id="rId4"/>
    <p:sldId id="382" r:id="rId5"/>
    <p:sldId id="376" r:id="rId6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FB1DF"/>
    <a:srgbClr val="69BE28"/>
    <a:srgbClr val="0066FF"/>
    <a:srgbClr val="33CCFF"/>
    <a:srgbClr val="99FF99"/>
    <a:srgbClr val="FFFF00"/>
    <a:srgbClr val="FFCC00"/>
    <a:srgbClr val="DDDD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5597" autoAdjust="0"/>
    <p:restoredTop sz="96096" autoAdjust="0"/>
  </p:normalViewPr>
  <p:slideViewPr>
    <p:cSldViewPr showGuides="1">
      <p:cViewPr varScale="1">
        <p:scale>
          <a:sx n="77" d="100"/>
          <a:sy n="77" d="100"/>
        </p:scale>
        <p:origin x="67" y="15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1488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howGuide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5959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458DD877-B47C-4308-96C0-F86F851B6BC1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3188229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75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75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/>
            </a:lvl1pPr>
          </a:lstStyle>
          <a:p>
            <a:endParaRPr lang="en-US" altLang="en-US" dirty="0"/>
          </a:p>
        </p:txBody>
      </p:sp>
      <p:sp>
        <p:nvSpPr>
          <p:cNvPr id="1075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fld id="{EE959D19-1FE8-493D-A0E2-ED883022503F}" type="slidenum">
              <a:rPr lang="en-US" altLang="en-US"/>
              <a:pPr/>
              <a:t>‹#›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104214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0754" name="Rectangle 2"/>
          <p:cNvSpPr>
            <a:spLocks noChangeArrowheads="1"/>
          </p:cNvSpPr>
          <p:nvPr/>
        </p:nvSpPr>
        <p:spPr bwMode="auto">
          <a:xfrm>
            <a:off x="14288" y="6597650"/>
            <a:ext cx="9129712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5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AD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30756" name="Rectangle 4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330757" name="Rectangle 5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330758" name="Text Box 6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51AD4080-6D3A-494C-8BF2-E1F8C9265CB5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30759" name="Text Box 7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sp>
        <p:nvSpPr>
          <p:cNvPr id="330760" name="Text Box 8"/>
          <p:cNvSpPr txBox="1">
            <a:spLocks noChangeArrowheads="1"/>
          </p:cNvSpPr>
          <p:nvPr/>
        </p:nvSpPr>
        <p:spPr bwMode="auto">
          <a:xfrm>
            <a:off x="0" y="6589713"/>
            <a:ext cx="123303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ec-16-0XXX-00</a:t>
            </a:r>
          </a:p>
        </p:txBody>
      </p:sp>
      <p:grpSp>
        <p:nvGrpSpPr>
          <p:cNvPr id="330761" name="Group 9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30762" name="Rectangle 10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30763" name="Text Box 11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30764" name="Line 12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30765" name="Text Box 13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7414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78600" y="404813"/>
            <a:ext cx="2108200" cy="546258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0825" y="404813"/>
            <a:ext cx="6175375" cy="546258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8099209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56016423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2958764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8633871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4797231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301560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9352780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07630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19936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462015109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2356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6071614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04813"/>
            <a:ext cx="2057400" cy="577215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04813"/>
            <a:ext cx="6019800" cy="5772150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855966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299568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0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41825" y="1341438"/>
            <a:ext cx="4038600" cy="452596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026836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252514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25495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80649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5083266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8452874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973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32973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29733" name="Rectangle 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50825" y="1341438"/>
            <a:ext cx="8229600" cy="45259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2973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32973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7E0ED744-2AD2-45F1-9385-55C79C00BA3B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0" y="6586539"/>
            <a:ext cx="1981200" cy="277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ec-24-00115-01</a:t>
            </a:r>
          </a:p>
        </p:txBody>
      </p:sp>
      <p:sp>
        <p:nvSpPr>
          <p:cNvPr id="329737" name="Text Box 9"/>
          <p:cNvSpPr txBox="1">
            <a:spLocks noChangeArrowheads="1"/>
          </p:cNvSpPr>
          <p:nvPr/>
        </p:nvSpPr>
        <p:spPr bwMode="auto">
          <a:xfrm>
            <a:off x="1828800" y="6591301"/>
            <a:ext cx="5486400" cy="2769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LMSC</a:t>
            </a:r>
          </a:p>
        </p:txBody>
      </p:sp>
      <p:grpSp>
        <p:nvGrpSpPr>
          <p:cNvPr id="329748" name="Group 20"/>
          <p:cNvGrpSpPr>
            <a:grpSpLocks/>
          </p:cNvGrpSpPr>
          <p:nvPr/>
        </p:nvGrpSpPr>
        <p:grpSpPr bwMode="auto">
          <a:xfrm>
            <a:off x="8316913" y="5876925"/>
            <a:ext cx="793750" cy="709613"/>
            <a:chOff x="3288" y="3482"/>
            <a:chExt cx="500" cy="447"/>
          </a:xfrm>
        </p:grpSpPr>
        <p:sp>
          <p:nvSpPr>
            <p:cNvPr id="329746" name="Rectangle 18"/>
            <p:cNvSpPr>
              <a:spLocks noChangeArrowheads="1"/>
            </p:cNvSpPr>
            <p:nvPr userDrawn="1"/>
          </p:nvSpPr>
          <p:spPr bwMode="auto">
            <a:xfrm>
              <a:off x="3288" y="3521"/>
              <a:ext cx="454" cy="363"/>
            </a:xfrm>
            <a:prstGeom prst="rect">
              <a:avLst/>
            </a:prstGeom>
            <a:solidFill>
              <a:srgbClr val="2FB1DF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 dirty="0"/>
            </a:p>
          </p:txBody>
        </p:sp>
        <p:sp>
          <p:nvSpPr>
            <p:cNvPr id="329743" name="Text Box 15"/>
            <p:cNvSpPr txBox="1">
              <a:spLocks noChangeArrowheads="1"/>
            </p:cNvSpPr>
            <p:nvPr userDrawn="1"/>
          </p:nvSpPr>
          <p:spPr bwMode="auto">
            <a:xfrm>
              <a:off x="3297" y="3482"/>
              <a:ext cx="485" cy="27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r>
                <a:rPr lang="en-US" altLang="en-US" sz="2300" b="1" dirty="0">
                  <a:solidFill>
                    <a:schemeClr val="bg1"/>
                  </a:solidFill>
                </a:rPr>
                <a:t>EEE</a:t>
              </a:r>
            </a:p>
          </p:txBody>
        </p:sp>
        <p:sp>
          <p:nvSpPr>
            <p:cNvPr id="329745" name="Line 17"/>
            <p:cNvSpPr>
              <a:spLocks noChangeShapeType="1"/>
            </p:cNvSpPr>
            <p:nvPr userDrawn="1"/>
          </p:nvSpPr>
          <p:spPr bwMode="auto">
            <a:xfrm>
              <a:off x="3331" y="3542"/>
              <a:ext cx="0" cy="317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en-US" dirty="0"/>
            </a:p>
          </p:txBody>
        </p:sp>
        <p:sp>
          <p:nvSpPr>
            <p:cNvPr id="329747" name="Text Box 19"/>
            <p:cNvSpPr txBox="1">
              <a:spLocks noChangeArrowheads="1"/>
            </p:cNvSpPr>
            <p:nvPr userDrawn="1"/>
          </p:nvSpPr>
          <p:spPr bwMode="auto">
            <a:xfrm>
              <a:off x="3303" y="3641"/>
              <a:ext cx="485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r>
                <a:rPr lang="en-US" altLang="en-US" b="1" dirty="0">
                  <a:solidFill>
                    <a:schemeClr val="bg1"/>
                  </a:solidFill>
                </a:rPr>
                <a:t>802</a:t>
              </a:r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10" name="Rectangle 2"/>
          <p:cNvSpPr>
            <a:spLocks noChangeArrowheads="1"/>
          </p:cNvSpPr>
          <p:nvPr/>
        </p:nvSpPr>
        <p:spPr bwMode="auto">
          <a:xfrm>
            <a:off x="0" y="6604000"/>
            <a:ext cx="9139238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B1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1" name="Rectangle 3"/>
          <p:cNvSpPr>
            <a:spLocks noChangeArrowheads="1"/>
          </p:cNvSpPr>
          <p:nvPr/>
        </p:nvSpPr>
        <p:spPr bwMode="auto">
          <a:xfrm>
            <a:off x="3175" y="3175"/>
            <a:ext cx="9136063" cy="260350"/>
          </a:xfrm>
          <a:prstGeom prst="rect">
            <a:avLst/>
          </a:prstGeom>
          <a:solidFill>
            <a:srgbClr val="2FB1DF"/>
          </a:solidFill>
          <a:ln w="9525">
            <a:solidFill>
              <a:srgbClr val="2FADDF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580612" name="Rectangle 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04813"/>
            <a:ext cx="8229600" cy="792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580614" name="Line 6"/>
          <p:cNvSpPr>
            <a:spLocks noChangeShapeType="1"/>
          </p:cNvSpPr>
          <p:nvPr/>
        </p:nvSpPr>
        <p:spPr bwMode="auto">
          <a:xfrm>
            <a:off x="395288" y="1268413"/>
            <a:ext cx="8353425" cy="0"/>
          </a:xfrm>
          <a:prstGeom prst="line">
            <a:avLst/>
          </a:prstGeom>
          <a:noFill/>
          <a:ln w="9525">
            <a:solidFill>
              <a:srgbClr val="2FADD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580615" name="Text Box 7"/>
          <p:cNvSpPr txBox="1">
            <a:spLocks noChangeArrowheads="1"/>
          </p:cNvSpPr>
          <p:nvPr/>
        </p:nvSpPr>
        <p:spPr bwMode="auto">
          <a:xfrm>
            <a:off x="7958138" y="6589713"/>
            <a:ext cx="1150937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eaLnBrk="1" hangingPunct="1">
              <a:spcBef>
                <a:spcPct val="50000"/>
              </a:spcBef>
            </a:pPr>
            <a:r>
              <a:rPr lang="en-US" altLang="en-US" sz="1200" dirty="0">
                <a:solidFill>
                  <a:schemeClr val="bg1"/>
                </a:solidFill>
              </a:rPr>
              <a:t>Page </a:t>
            </a:r>
            <a:fld id="{35A1644E-F053-4A1B-9182-CA74EB41EF07}" type="slidenum">
              <a:rPr lang="en-US" altLang="en-US" sz="1200">
                <a:solidFill>
                  <a:schemeClr val="bg1"/>
                </a:solidFill>
              </a:rPr>
              <a:pPr algn="r" eaLnBrk="1" hangingPunct="1">
                <a:spcBef>
                  <a:spcPct val="50000"/>
                </a:spcBef>
              </a:pPr>
              <a:t>‹#›</a:t>
            </a:fld>
            <a:endParaRPr lang="en-US" altLang="en-US" sz="1200" dirty="0">
              <a:solidFill>
                <a:schemeClr val="bg1"/>
              </a:solidFill>
            </a:endParaRPr>
          </a:p>
        </p:txBody>
      </p:sp>
      <p:sp>
        <p:nvSpPr>
          <p:cNvPr id="580616" name="Text Box 8"/>
          <p:cNvSpPr txBox="1">
            <a:spLocks noChangeArrowheads="1"/>
          </p:cNvSpPr>
          <p:nvPr/>
        </p:nvSpPr>
        <p:spPr bwMode="auto">
          <a:xfrm>
            <a:off x="0" y="6589713"/>
            <a:ext cx="952500" cy="2746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/>
            <a:r>
              <a:rPr lang="en-US" altLang="en-US" sz="1200" dirty="0">
                <a:solidFill>
                  <a:schemeClr val="bg1"/>
                </a:solidFill>
              </a:rPr>
              <a:t>Version 1.0</a:t>
            </a:r>
          </a:p>
        </p:txBody>
      </p:sp>
      <p:sp>
        <p:nvSpPr>
          <p:cNvPr id="580617" name="Text Box 9"/>
          <p:cNvSpPr txBox="1">
            <a:spLocks noChangeArrowheads="1"/>
          </p:cNvSpPr>
          <p:nvPr/>
        </p:nvSpPr>
        <p:spPr bwMode="auto">
          <a:xfrm>
            <a:off x="0" y="6591300"/>
            <a:ext cx="9144000" cy="274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200" dirty="0">
                <a:solidFill>
                  <a:schemeClr val="bg1"/>
                </a:solidFill>
              </a:rPr>
              <a:t>IEEE 802 March 2011 workshop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36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standards.ieee.org/featured/802/index.html" TargetMode="External"/><Relationship Id="rId2" Type="http://schemas.openxmlformats.org/officeDocument/2006/relationships/hyperlink" Target="https://www.linkedin.com/company/ieee802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A7948-F264-4120-A662-0508DD24576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8600" y="404813"/>
            <a:ext cx="8534400" cy="792162"/>
          </a:xfrm>
        </p:spPr>
        <p:txBody>
          <a:bodyPr/>
          <a:lstStyle/>
          <a:p>
            <a:r>
              <a:rPr lang="en-US" sz="2400" b="0" i="0" dirty="0">
                <a:solidFill>
                  <a:srgbClr val="000000"/>
                </a:solidFill>
                <a:effectLst/>
                <a:latin typeface="Verdana" panose="020B0604030504040204" pitchFamily="34" charset="0"/>
              </a:rPr>
              <a:t>Possible Public Visibility SC Activities with IEEE Sections</a:t>
            </a:r>
            <a:endParaRPr lang="en-US" sz="44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B5E530-3A97-45FD-8582-310D7BF9862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512176" cy="513556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sz="1600" u="sng" dirty="0">
                <a:cs typeface="Calibri" panose="020F0502020204030204" pitchFamily="34" charset="0"/>
              </a:rPr>
              <a:t>Scope </a:t>
            </a:r>
          </a:p>
          <a:p>
            <a:pPr marL="457200" lvl="1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To raise industry awareness in timely fashion of IEEE 802 WG / TAG activities </a:t>
            </a:r>
          </a:p>
          <a:p>
            <a:pPr marL="457200" lvl="1" indent="0">
              <a:spcBef>
                <a:spcPts val="900"/>
              </a:spcBef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Develop social media content based on IEEE 802 WG / TAG activities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LinkedIn – </a:t>
            </a:r>
            <a:r>
              <a:rPr lang="en-US" altLang="en-US" sz="1600" dirty="0">
                <a:cs typeface="Calibri" panose="020F0502020204030204" pitchFamily="34" charset="0"/>
                <a:hlinkClick r:id="rId2"/>
              </a:rPr>
              <a:t>https://www.linkedin.com/company/ieee802</a:t>
            </a:r>
            <a:r>
              <a:rPr lang="en-US" altLang="en-US" sz="1600" dirty="0">
                <a:cs typeface="Calibri" panose="020F0502020204030204" pitchFamily="34" charset="0"/>
              </a:rPr>
              <a:t> </a:t>
            </a:r>
          </a:p>
          <a:p>
            <a:pPr marL="914400" lvl="2" indent="0">
              <a:buNone/>
            </a:pPr>
            <a:r>
              <a:rPr lang="en-US" altLang="en-US" sz="1600" dirty="0">
                <a:cs typeface="Calibri" panose="020F0502020204030204" pitchFamily="34" charset="0"/>
              </a:rPr>
              <a:t>IEEE-SA 802  - </a:t>
            </a:r>
            <a:r>
              <a:rPr lang="en-US" altLang="en-US" sz="1600" dirty="0">
                <a:hlinkClick r:id="rId3"/>
              </a:rPr>
              <a:t>https://standards.ieee.org/featured/802/index.html</a:t>
            </a:r>
            <a:endParaRPr lang="en-US" altLang="en-US" sz="1600" dirty="0"/>
          </a:p>
          <a:p>
            <a:pPr marL="0" indent="0">
              <a:buNone/>
            </a:pPr>
            <a:endParaRPr lang="en-US" sz="1600" u="sng" dirty="0"/>
          </a:p>
          <a:p>
            <a:pPr marL="0" indent="0">
              <a:buNone/>
            </a:pP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31237624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/>
          <a:lstStyle/>
          <a:p>
            <a:r>
              <a:rPr lang="en-US" dirty="0"/>
              <a:t>IEEE 802 July Meeting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A70D12-5B5D-CC0D-75D7-D324E8988E01}"/>
              </a:ext>
            </a:extLst>
          </p:cNvPr>
          <p:cNvSpPr txBox="1"/>
          <p:nvPr/>
        </p:nvSpPr>
        <p:spPr>
          <a:xfrm>
            <a:off x="533400" y="1490008"/>
            <a:ext cx="76962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IEEE Region 7 covers Canada</a:t>
            </a:r>
          </a:p>
          <a:p>
            <a:pPr algn="just"/>
            <a:r>
              <a:rPr lang="en-US" sz="2400" i="0" u="none" strike="noStrike" dirty="0">
                <a:solidFill>
                  <a:srgbClr val="595959"/>
                </a:solidFill>
                <a:effectLst/>
                <a:latin typeface="+mj-lt"/>
              </a:rPr>
              <a:t>IEEE Montreal, Ottawa and Quebec sections </a:t>
            </a: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We may invite Sections Chairs, Computer Society chairs and Communication </a:t>
            </a:r>
            <a:r>
              <a:rPr lang="en-US" dirty="0" err="1">
                <a:solidFill>
                  <a:srgbClr val="595959"/>
                </a:solidFill>
                <a:latin typeface="+mj-lt"/>
              </a:rPr>
              <a:t>Socitey</a:t>
            </a:r>
            <a:r>
              <a:rPr lang="en-US" dirty="0">
                <a:solidFill>
                  <a:srgbClr val="595959"/>
                </a:solidFill>
                <a:latin typeface="+mj-lt"/>
              </a:rPr>
              <a:t> chairs,</a:t>
            </a:r>
          </a:p>
          <a:p>
            <a:pPr algn="just"/>
            <a:endParaRPr lang="en-US" dirty="0">
              <a:solidFill>
                <a:srgbClr val="595959"/>
              </a:solidFill>
              <a:latin typeface="+mj-lt"/>
            </a:endParaRPr>
          </a:p>
          <a:p>
            <a:pPr marL="457200" indent="-457200" algn="just">
              <a:buAutoNum type="alphaLcParenR"/>
            </a:pPr>
            <a:r>
              <a:rPr lang="en-US" dirty="0">
                <a:solidFill>
                  <a:srgbClr val="595959"/>
                </a:solidFill>
                <a:latin typeface="+mj-lt"/>
              </a:rPr>
              <a:t>Wednesday Social</a:t>
            </a:r>
          </a:p>
          <a:p>
            <a:pPr marL="457200" indent="-457200" algn="just">
              <a:buAutoNum type="alphaLcParenR"/>
            </a:pPr>
            <a:r>
              <a:rPr lang="en-US" dirty="0">
                <a:solidFill>
                  <a:srgbClr val="595959"/>
                </a:solidFill>
                <a:latin typeface="+mj-lt"/>
              </a:rPr>
              <a:t>As Presenters to WG meetings </a:t>
            </a:r>
          </a:p>
          <a:p>
            <a:pPr marL="457200" indent="-457200" algn="just">
              <a:buAutoNum type="alphaLcParenR"/>
            </a:pPr>
            <a:endParaRPr lang="en-US" dirty="0">
              <a:solidFill>
                <a:srgbClr val="595959"/>
              </a:solidFill>
              <a:latin typeface="+mj-lt"/>
            </a:endParaRPr>
          </a:p>
          <a:p>
            <a:pPr algn="just"/>
            <a:r>
              <a:rPr lang="en-US" dirty="0">
                <a:solidFill>
                  <a:srgbClr val="595959"/>
                </a:solidFill>
                <a:latin typeface="+mj-lt"/>
              </a:rPr>
              <a:t>We may invite Sections Executive Committees to Wednesday social or lunch?</a:t>
            </a:r>
          </a:p>
          <a:p>
            <a:pPr algn="just"/>
            <a:endParaRPr lang="en-US" dirty="0">
              <a:solidFill>
                <a:srgbClr val="595959"/>
              </a:solidFill>
              <a:latin typeface="+mj-lt"/>
            </a:endParaRP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23558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8123C66-B5D4-ACA7-E46B-8B45F133C7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A06FD1-D048-1A6D-F6FF-390D663E6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792162"/>
          </a:xfrm>
        </p:spPr>
        <p:txBody>
          <a:bodyPr/>
          <a:lstStyle/>
          <a:p>
            <a:r>
              <a:rPr lang="en-US" dirty="0"/>
              <a:t>IEEE 802 Montreal Section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EA70D12-5B5D-CC0D-75D7-D324E8988E01}"/>
              </a:ext>
            </a:extLst>
          </p:cNvPr>
          <p:cNvSpPr txBox="1"/>
          <p:nvPr/>
        </p:nvSpPr>
        <p:spPr>
          <a:xfrm>
            <a:off x="533400" y="1490008"/>
            <a:ext cx="7696200" cy="489364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Fjalla One" panose="020F0502020204030204" pitchFamily="2" charset="0"/>
              </a:rPr>
              <a:t>Tarek </a:t>
            </a:r>
            <a:r>
              <a:rPr lang="en-US" b="1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Fjalla One" panose="020F0502020204030204" pitchFamily="2" charset="0"/>
              </a:rPr>
              <a:t>Djerafi</a:t>
            </a:r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Fjalla One" panose="020F0502020204030204" pitchFamily="2" charset="0"/>
              </a:rPr>
              <a:t> Section Chair</a:t>
            </a:r>
          </a:p>
          <a:p>
            <a:pPr algn="just"/>
            <a:endParaRPr lang="en-US" b="1" dirty="0">
              <a:solidFill>
                <a:srgbClr val="000000"/>
              </a:solidFill>
              <a:highlight>
                <a:srgbClr val="FFFFFF"/>
              </a:highlight>
              <a:latin typeface="Fjalla One" panose="020F0502020204030204" pitchFamily="2" charset="0"/>
            </a:endParaRPr>
          </a:p>
          <a:p>
            <a:pPr algn="just"/>
            <a:endParaRPr lang="en-US" b="1" i="0" dirty="0">
              <a:solidFill>
                <a:srgbClr val="000000"/>
              </a:solidFill>
              <a:effectLst/>
              <a:highlight>
                <a:srgbClr val="FFFFFF"/>
              </a:highlight>
              <a:latin typeface="Fjalla One" panose="020F0502020204030204" pitchFamily="2" charset="0"/>
            </a:endParaRPr>
          </a:p>
          <a:p>
            <a:pPr algn="l"/>
            <a:r>
              <a:rPr lang="en-US" b="1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Research interests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Substrate Integrated Circuits (SICs) and new transmission lines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Microwave passive and active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ComponentsFrequency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-Agile Smart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StructuresAntenna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 array and beamforming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networkCMOS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 </a:t>
            </a:r>
            <a:r>
              <a:rPr lang="en-US" b="0" i="0" dirty="0" err="1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antennaElectromagnetic</a:t>
            </a:r>
            <a:r>
              <a:rPr lang="en-US" dirty="0">
                <a:solidFill>
                  <a:srgbClr val="000000"/>
                </a:solidFill>
                <a:highlight>
                  <a:srgbClr val="FFFFFF"/>
                </a:highlight>
                <a:latin typeface="Metropolis"/>
              </a:rPr>
              <a:t> </a:t>
            </a:r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compatibility Terahertz Components.</a:t>
            </a:r>
          </a:p>
          <a:p>
            <a:pPr algn="l"/>
            <a:r>
              <a:rPr lang="en-US" b="0" i="0" dirty="0">
                <a:solidFill>
                  <a:srgbClr val="000000"/>
                </a:solidFill>
                <a:effectLst/>
                <a:highlight>
                  <a:srgbClr val="FFFFFF"/>
                </a:highlight>
                <a:latin typeface="Metropolis"/>
              </a:rPr>
              <a:t>Radio Frequency and Millimeter-wave Identification RFID/MMID Local positioning system</a:t>
            </a:r>
            <a:endParaRPr lang="en-US" b="1" i="0" dirty="0">
              <a:solidFill>
                <a:srgbClr val="000000"/>
              </a:solidFill>
              <a:effectLst/>
              <a:highlight>
                <a:srgbClr val="FFFFFF"/>
              </a:highlight>
              <a:latin typeface="Fjalla One" panose="020F0502020204030204" pitchFamily="2" charset="0"/>
            </a:endParaRPr>
          </a:p>
          <a:p>
            <a:pPr algn="just"/>
            <a:endParaRPr lang="en-US" sz="2400" i="0" u="none" strike="noStrike" dirty="0">
              <a:solidFill>
                <a:srgbClr val="595959"/>
              </a:solidFill>
              <a:effectLst/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95354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88A8-F6B9-6BF7-7F4A-1B546C0C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2024 Public Visibility SC Activities </a:t>
            </a:r>
            <a:r>
              <a:rPr lang="en-US" sz="2400" dirty="0" err="1"/>
              <a:t>Linkedin</a:t>
            </a:r>
            <a:r>
              <a:rPr lang="en-US" sz="2400" dirty="0"/>
              <a:t> Report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FCA9A2-403C-F1F5-5384-51FEDA3DA95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825" y="1341438"/>
            <a:ext cx="8229600" cy="4983162"/>
          </a:xfrm>
        </p:spPr>
        <p:txBody>
          <a:bodyPr/>
          <a:lstStyle/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4,580 total followers. 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Between 1/1/2024 and 6/2/2024 we got</a:t>
            </a:r>
          </a:p>
          <a:p>
            <a:pPr lvl="1"/>
            <a:r>
              <a:rPr lang="en-US" b="0" i="0" dirty="0">
                <a:solidFill>
                  <a:srgbClr val="222222"/>
                </a:solidFill>
                <a:effectLst/>
                <a:latin typeface="Arial" panose="020B0604020202020204" pitchFamily="34" charset="0"/>
              </a:rPr>
              <a:t>32,469 Impressions</a:t>
            </a:r>
          </a:p>
          <a:p>
            <a:pPr lvl="1"/>
            <a:r>
              <a:rPr lang="en-US" dirty="0">
                <a:solidFill>
                  <a:srgbClr val="222222"/>
                </a:solidFill>
                <a:latin typeface="Arial" panose="020B0604020202020204" pitchFamily="34" charset="0"/>
              </a:rPr>
              <a:t>650 Reactions</a:t>
            </a:r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b="0" i="0" dirty="0">
              <a:solidFill>
                <a:srgbClr val="222222"/>
              </a:solidFill>
              <a:effectLst/>
              <a:latin typeface="Arial" panose="020B0604020202020204" pitchFamily="34" charset="0"/>
            </a:endParaRP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6107741"/>
      </p:ext>
    </p:extLst>
  </p:cSld>
  <p:clrMapOvr>
    <a:masterClrMapping/>
  </p:clrMapOvr>
</p:sld>
</file>

<file path=ppt/theme/theme1.xml><?xml version="1.0" encoding="utf-8"?>
<a:theme xmlns:a="http://schemas.openxmlformats.org/drawingml/2006/main" name="Title slide">
  <a:themeElements>
    <a:clrScheme name="Title slid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slid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slid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slid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slid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itle only">
  <a:themeElements>
    <a:clrScheme name="Title onl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Title onl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Title onl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itle only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itle only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IEEE_802_template (1)</Template>
  <TotalTime>9056</TotalTime>
  <Words>183</Words>
  <Application>Microsoft Office PowerPoint</Application>
  <PresentationFormat>On-screen Show (4:3)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Calibri</vt:lpstr>
      <vt:lpstr>Fjalla One</vt:lpstr>
      <vt:lpstr>Metropolis</vt:lpstr>
      <vt:lpstr>Verdana</vt:lpstr>
      <vt:lpstr>Title slide</vt:lpstr>
      <vt:lpstr>Title only</vt:lpstr>
      <vt:lpstr>Possible Public Visibility SC Activities with IEEE Sections</vt:lpstr>
      <vt:lpstr>IEEE 802 July Meeting</vt:lpstr>
      <vt:lpstr>IEEE 802 Montreal Section</vt:lpstr>
      <vt:lpstr>2024 Public Visibility SC Activities Linkedin Report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Motion Template</dc:title>
  <dc:subject>IEEE 802 March 2011 workshop</dc:subject>
  <dc:creator>John DAmbrosia</dc:creator>
  <cp:lastModifiedBy>Tuncer Baykas</cp:lastModifiedBy>
  <cp:revision>122</cp:revision>
  <dcterms:created xsi:type="dcterms:W3CDTF">2017-02-01T20:21:43Z</dcterms:created>
  <dcterms:modified xsi:type="dcterms:W3CDTF">2024-06-04T17:45:59Z</dcterms:modified>
</cp:coreProperties>
</file>