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7"/>
  </p:notesMasterIdLst>
  <p:handoutMasterIdLst>
    <p:handoutMasterId r:id="rId8"/>
  </p:handoutMasterIdLst>
  <p:sldIdLst>
    <p:sldId id="375" r:id="rId3"/>
    <p:sldId id="381" r:id="rId4"/>
    <p:sldId id="382" r:id="rId5"/>
    <p:sldId id="376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7" autoAdjust="0"/>
    <p:restoredTop sz="96096" autoAdjust="0"/>
  </p:normalViewPr>
  <p:slideViewPr>
    <p:cSldViewPr showGuides="1">
      <p:cViewPr varScale="1">
        <p:scale>
          <a:sx n="77" d="100"/>
          <a:sy n="77" d="100"/>
        </p:scale>
        <p:origin x="67" y="1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2330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ec-16-0XXX-00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ec-24-00115-01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featured/802/index.html" TargetMode="External"/><Relationship Id="rId2" Type="http://schemas.openxmlformats.org/officeDocument/2006/relationships/hyperlink" Target="https://www.linkedin.com/company/ieee80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A7948-F264-4120-A662-0508DD245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04813"/>
            <a:ext cx="8534400" cy="792162"/>
          </a:xfrm>
        </p:spPr>
        <p:txBody>
          <a:bodyPr/>
          <a:lstStyle/>
          <a:p>
            <a:r>
              <a:rPr lang="en-US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Possible Public Visibility SC Activities with IEEE Sections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5E530-3A97-45FD-8582-310D7BF9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512176" cy="51355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1600" u="sng" dirty="0">
                <a:cs typeface="Calibri" panose="020F0502020204030204" pitchFamily="34" charset="0"/>
              </a:rPr>
              <a:t>Scope </a:t>
            </a:r>
          </a:p>
          <a:p>
            <a:pPr marL="457200" lvl="1" indent="0"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To raise industry awareness in timely fashion of IEEE 802 WG / TAG activities 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Develop social media content based on IEEE 802 WG / TAG activities </a:t>
            </a:r>
          </a:p>
          <a:p>
            <a:pPr marL="914400" lvl="2" indent="0"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LinkedIn – </a:t>
            </a:r>
            <a:r>
              <a:rPr lang="en-US" altLang="en-US" sz="1600" dirty="0">
                <a:cs typeface="Calibri" panose="020F0502020204030204" pitchFamily="34" charset="0"/>
                <a:hlinkClick r:id="rId2"/>
              </a:rPr>
              <a:t>https://www.linkedin.com/company/ieee802</a:t>
            </a:r>
            <a:r>
              <a:rPr lang="en-US" altLang="en-US" sz="1600" dirty="0">
                <a:cs typeface="Calibri" panose="020F0502020204030204" pitchFamily="34" charset="0"/>
              </a:rPr>
              <a:t> </a:t>
            </a:r>
          </a:p>
          <a:p>
            <a:pPr marL="914400" lvl="2" indent="0"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IEEE-SA 802  - </a:t>
            </a:r>
            <a:r>
              <a:rPr lang="en-US" altLang="en-US" sz="1600" dirty="0">
                <a:hlinkClick r:id="rId3"/>
              </a:rPr>
              <a:t>https://standards.ieee.org/featured/802/index.html</a:t>
            </a:r>
            <a:endParaRPr lang="en-US" altLang="en-US" sz="1600" dirty="0"/>
          </a:p>
          <a:p>
            <a:pPr marL="0" indent="0">
              <a:buNone/>
            </a:pPr>
            <a:endParaRPr lang="en-US" sz="1600" u="sng" dirty="0"/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23762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123C66-B5D4-ACA7-E46B-8B45F133C7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06FD1-D048-1A6D-F6FF-390D663E6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92162"/>
          </a:xfrm>
        </p:spPr>
        <p:txBody>
          <a:bodyPr/>
          <a:lstStyle/>
          <a:p>
            <a:r>
              <a:rPr lang="en-US" dirty="0"/>
              <a:t>IEEE 802 July Meeting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EA70D12-5B5D-CC0D-75D7-D324E8988E01}"/>
              </a:ext>
            </a:extLst>
          </p:cNvPr>
          <p:cNvSpPr txBox="1"/>
          <p:nvPr/>
        </p:nvSpPr>
        <p:spPr>
          <a:xfrm>
            <a:off x="533400" y="1490008"/>
            <a:ext cx="769620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i="0" u="none" strike="noStrike" dirty="0">
                <a:solidFill>
                  <a:srgbClr val="595959"/>
                </a:solidFill>
                <a:effectLst/>
                <a:latin typeface="+mj-lt"/>
              </a:rPr>
              <a:t>IEEE Region 7 covers Canada</a:t>
            </a:r>
          </a:p>
          <a:p>
            <a:pPr algn="just"/>
            <a:r>
              <a:rPr lang="en-US" sz="2400" i="0" u="none" strike="noStrike" dirty="0">
                <a:solidFill>
                  <a:srgbClr val="595959"/>
                </a:solidFill>
                <a:effectLst/>
                <a:latin typeface="+mj-lt"/>
              </a:rPr>
              <a:t>IEEE Montreal, Ottawa and Quebec sections </a:t>
            </a:r>
          </a:p>
          <a:p>
            <a:pPr algn="just"/>
            <a:endParaRPr lang="en-US" sz="2400" i="0" u="none" strike="noStrike" dirty="0">
              <a:solidFill>
                <a:srgbClr val="595959"/>
              </a:solidFill>
              <a:effectLst/>
              <a:latin typeface="+mj-lt"/>
            </a:endParaRPr>
          </a:p>
          <a:p>
            <a:pPr algn="just"/>
            <a:r>
              <a:rPr lang="en-US" dirty="0">
                <a:solidFill>
                  <a:srgbClr val="595959"/>
                </a:solidFill>
                <a:latin typeface="+mj-lt"/>
              </a:rPr>
              <a:t>We may invite Sections Chairs, Computer Society chairs and Communication </a:t>
            </a:r>
            <a:r>
              <a:rPr lang="en-US" dirty="0" err="1">
                <a:solidFill>
                  <a:srgbClr val="595959"/>
                </a:solidFill>
                <a:latin typeface="+mj-lt"/>
              </a:rPr>
              <a:t>Socitey</a:t>
            </a:r>
            <a:r>
              <a:rPr lang="en-US" dirty="0">
                <a:solidFill>
                  <a:srgbClr val="595959"/>
                </a:solidFill>
                <a:latin typeface="+mj-lt"/>
              </a:rPr>
              <a:t> chairs,</a:t>
            </a:r>
          </a:p>
          <a:p>
            <a:pPr algn="just"/>
            <a:endParaRPr lang="en-US" dirty="0">
              <a:solidFill>
                <a:srgbClr val="595959"/>
              </a:solidFill>
              <a:latin typeface="+mj-lt"/>
            </a:endParaRPr>
          </a:p>
          <a:p>
            <a:pPr marL="457200" indent="-457200" algn="just">
              <a:buAutoNum type="alphaLcParenR"/>
            </a:pPr>
            <a:r>
              <a:rPr lang="en-US" dirty="0">
                <a:solidFill>
                  <a:srgbClr val="595959"/>
                </a:solidFill>
                <a:latin typeface="+mj-lt"/>
              </a:rPr>
              <a:t>Wednesday Social</a:t>
            </a:r>
          </a:p>
          <a:p>
            <a:pPr marL="457200" indent="-457200" algn="just">
              <a:buAutoNum type="alphaLcParenR"/>
            </a:pPr>
            <a:r>
              <a:rPr lang="en-US" dirty="0">
                <a:solidFill>
                  <a:srgbClr val="595959"/>
                </a:solidFill>
                <a:latin typeface="+mj-lt"/>
              </a:rPr>
              <a:t>As Presenters to WG meetings </a:t>
            </a:r>
          </a:p>
          <a:p>
            <a:pPr marL="457200" indent="-457200" algn="just">
              <a:buAutoNum type="alphaLcParenR"/>
            </a:pPr>
            <a:endParaRPr lang="en-US" dirty="0">
              <a:solidFill>
                <a:srgbClr val="595959"/>
              </a:solidFill>
              <a:latin typeface="+mj-lt"/>
            </a:endParaRPr>
          </a:p>
          <a:p>
            <a:pPr algn="just"/>
            <a:r>
              <a:rPr lang="en-US" dirty="0">
                <a:solidFill>
                  <a:srgbClr val="595959"/>
                </a:solidFill>
                <a:latin typeface="+mj-lt"/>
              </a:rPr>
              <a:t>We may invite Sections Executive Committees to Wednesday social or lunch?</a:t>
            </a:r>
          </a:p>
          <a:p>
            <a:pPr algn="just"/>
            <a:endParaRPr lang="en-US" dirty="0">
              <a:solidFill>
                <a:srgbClr val="595959"/>
              </a:solidFill>
              <a:latin typeface="+mj-lt"/>
            </a:endParaRPr>
          </a:p>
          <a:p>
            <a:pPr algn="just"/>
            <a:endParaRPr lang="en-US" sz="2400" i="0" u="none" strike="noStrike" dirty="0">
              <a:solidFill>
                <a:srgbClr val="595959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23558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123C66-B5D4-ACA7-E46B-8B45F133C7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06FD1-D048-1A6D-F6FF-390D663E6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92162"/>
          </a:xfrm>
        </p:spPr>
        <p:txBody>
          <a:bodyPr/>
          <a:lstStyle/>
          <a:p>
            <a:r>
              <a:rPr lang="en-US" dirty="0"/>
              <a:t>IEEE 802 Montreal Section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EA70D12-5B5D-CC0D-75D7-D324E8988E01}"/>
              </a:ext>
            </a:extLst>
          </p:cNvPr>
          <p:cNvSpPr txBox="1"/>
          <p:nvPr/>
        </p:nvSpPr>
        <p:spPr>
          <a:xfrm>
            <a:off x="533400" y="1490008"/>
            <a:ext cx="769620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Fjalla One" panose="020F0502020204030204" pitchFamily="2" charset="0"/>
              </a:rPr>
              <a:t>Tarek </a:t>
            </a:r>
            <a:r>
              <a:rPr lang="en-US" b="1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Fjalla One" panose="020F0502020204030204" pitchFamily="2" charset="0"/>
              </a:rPr>
              <a:t>Djerafi</a:t>
            </a:r>
            <a:r>
              <a:rPr lang="en-US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Fjalla One" panose="020F0502020204030204" pitchFamily="2" charset="0"/>
              </a:rPr>
              <a:t> Section Chair</a:t>
            </a:r>
          </a:p>
          <a:p>
            <a:pPr algn="just"/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Fjalla One" panose="020F0502020204030204" pitchFamily="2" charset="0"/>
            </a:endParaRPr>
          </a:p>
          <a:p>
            <a:pPr algn="just"/>
            <a:endParaRPr lang="en-US" b="1" i="0" dirty="0">
              <a:solidFill>
                <a:srgbClr val="000000"/>
              </a:solidFill>
              <a:effectLst/>
              <a:highlight>
                <a:srgbClr val="FFFFFF"/>
              </a:highlight>
              <a:latin typeface="Fjalla One" panose="020F0502020204030204" pitchFamily="2" charset="0"/>
            </a:endParaRPr>
          </a:p>
          <a:p>
            <a:pPr algn="l"/>
            <a:r>
              <a:rPr lang="en-US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etropolis"/>
              </a:rPr>
              <a:t>Research interests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etropolis"/>
              </a:rPr>
              <a:t>Substrate Integrated Circuits (SICs) and new transmission lines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etropolis"/>
              </a:rPr>
              <a:t>Microwave passive and active </a:t>
            </a:r>
            <a:r>
              <a:rPr lang="en-US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etropolis"/>
              </a:rPr>
              <a:t>ComponentsFrequency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etropolis"/>
              </a:rPr>
              <a:t>-Agile Smart </a:t>
            </a:r>
            <a:r>
              <a:rPr lang="en-US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etropolis"/>
              </a:rPr>
              <a:t>StructuresAntenna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etropolis"/>
              </a:rPr>
              <a:t> array and beamforming </a:t>
            </a:r>
            <a:r>
              <a:rPr lang="en-US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etropolis"/>
              </a:rPr>
              <a:t>networkCMOS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etropolis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etropolis"/>
              </a:rPr>
              <a:t>antennaElectromagnetic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Metropolis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etropolis"/>
              </a:rPr>
              <a:t>compatibility Terahertz Components.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etropolis"/>
              </a:rPr>
              <a:t>Radio Frequency and Millimeter-wave Identification RFID/MMID Local positioning system</a:t>
            </a:r>
            <a:endParaRPr lang="en-US" b="1" i="0" dirty="0">
              <a:solidFill>
                <a:srgbClr val="000000"/>
              </a:solidFill>
              <a:effectLst/>
              <a:highlight>
                <a:srgbClr val="FFFFFF"/>
              </a:highlight>
              <a:latin typeface="Fjalla One" panose="020F0502020204030204" pitchFamily="2" charset="0"/>
            </a:endParaRPr>
          </a:p>
          <a:p>
            <a:pPr algn="just"/>
            <a:endParaRPr lang="en-US" sz="2400" i="0" u="none" strike="noStrike" dirty="0">
              <a:solidFill>
                <a:srgbClr val="595959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95354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D88A8-F6B9-6BF7-7F4A-1B546C0C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2024 Public Visibility SC Activities </a:t>
            </a:r>
            <a:r>
              <a:rPr lang="en-US" sz="2400" dirty="0" err="1"/>
              <a:t>Linkedin</a:t>
            </a:r>
            <a:r>
              <a:rPr lang="en-US" sz="2400" dirty="0"/>
              <a:t>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CA9A2-403C-F1F5-5384-51FEDA3DA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983162"/>
          </a:xfrm>
        </p:spPr>
        <p:txBody>
          <a:bodyPr/>
          <a:lstStyle/>
          <a:p>
            <a:pPr lvl="1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4,580 total followers. </a:t>
            </a:r>
          </a:p>
          <a:p>
            <a:pPr lvl="1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Between 1/1/2024 and 6/2/2024 we got</a:t>
            </a:r>
          </a:p>
          <a:p>
            <a:pPr lvl="1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32,469 Impressions</a:t>
            </a:r>
          </a:p>
          <a:p>
            <a:pPr lvl="1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650 Reactions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07741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9056</TotalTime>
  <Words>183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Fjalla One</vt:lpstr>
      <vt:lpstr>Metropolis</vt:lpstr>
      <vt:lpstr>Verdana</vt:lpstr>
      <vt:lpstr>Title slide</vt:lpstr>
      <vt:lpstr>Title only</vt:lpstr>
      <vt:lpstr>Possible Public Visibility SC Activities with IEEE Sections</vt:lpstr>
      <vt:lpstr>IEEE 802 July Meeting</vt:lpstr>
      <vt:lpstr>IEEE 802 Montreal Section</vt:lpstr>
      <vt:lpstr>2024 Public Visibility SC Activities Linkedin Report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Tuncer Baykas</cp:lastModifiedBy>
  <cp:revision>122</cp:revision>
  <dcterms:created xsi:type="dcterms:W3CDTF">2017-02-01T20:21:43Z</dcterms:created>
  <dcterms:modified xsi:type="dcterms:W3CDTF">2024-06-04T17:45:59Z</dcterms:modified>
</cp:coreProperties>
</file>