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898" r:id="rId3"/>
    <p:sldId id="899" r:id="rId4"/>
    <p:sldId id="901" r:id="rId5"/>
    <p:sldId id="904" r:id="rId6"/>
    <p:sldId id="902" r:id="rId7"/>
    <p:sldId id="905" r:id="rId8"/>
    <p:sldId id="906" r:id="rId9"/>
    <p:sldId id="907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405" autoAdjust="0"/>
  </p:normalViewPr>
  <p:slideViewPr>
    <p:cSldViewPr>
      <p:cViewPr varScale="1">
        <p:scale>
          <a:sx n="58" d="100"/>
          <a:sy n="58" d="100"/>
        </p:scale>
        <p:origin x="53" y="5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25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208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6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515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1472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74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61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r>
              <a:rPr lang="en-US" dirty="0"/>
              <a:t> (</a:t>
            </a:r>
            <a:r>
              <a:rPr lang="en-US" dirty="0" err="1"/>
              <a:t>Ofinno</a:t>
            </a:r>
            <a:r>
              <a:rPr lang="en-US" dirty="0"/>
              <a:t>) and 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r>
              <a:rPr lang="en-US" dirty="0"/>
              <a:t> (</a:t>
            </a:r>
            <a:r>
              <a:rPr lang="en-US" dirty="0" err="1"/>
              <a:t>Ofinno</a:t>
            </a:r>
            <a:r>
              <a:rPr lang="en-US" dirty="0"/>
              <a:t>) and 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Tuncer</a:t>
            </a:r>
            <a:r>
              <a:rPr lang="en-US" dirty="0"/>
              <a:t> </a:t>
            </a:r>
            <a:r>
              <a:rPr lang="en-US" dirty="0" err="1"/>
              <a:t>Baykas</a:t>
            </a:r>
            <a:r>
              <a:rPr lang="en-US" dirty="0"/>
              <a:t> (</a:t>
            </a:r>
            <a:r>
              <a:rPr lang="en-US" dirty="0" err="1"/>
              <a:t>Ofinno</a:t>
            </a:r>
            <a:r>
              <a:rPr lang="en-US" dirty="0"/>
              <a:t>) and 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doc.: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ec-24-0092-01-00EC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gage.ieee.org/celebrate-i5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engage.ieee.org/Milestone-TCP-802-Google-Sign-Up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 Milestone Event Update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7 May 2024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251088"/>
              </p:ext>
            </p:extLst>
          </p:nvPr>
        </p:nvGraphicFramePr>
        <p:xfrm>
          <a:off x="2971800" y="4191000"/>
          <a:ext cx="8486775" cy="460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505370" progId="Word.Document.8">
                  <p:embed/>
                </p:oleObj>
              </mc:Choice>
              <mc:Fallback>
                <p:oleObj name="Document" r:id="rId4" imgW="8284803" imgH="4505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486775" cy="460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Executive Summary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Due to the recent protests, the event is converted to an </a:t>
            </a:r>
            <a:r>
              <a:rPr lang="en-US" sz="1800" dirty="0">
                <a:solidFill>
                  <a:srgbClr val="0070C0"/>
                </a:solidFill>
              </a:rPr>
              <a:t>Exclusive Live event - by Invitation only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</a:rPr>
              <a:t>Sunday, May 19, 12:00pm to 6:00pm, Palo Alto Crowne Plaza Cabana Hotel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</a:rPr>
              <a:t>Monday, May 20, 1:00pm to 4:00pm, </a:t>
            </a:r>
            <a:r>
              <a:rPr lang="en-US" sz="1400" dirty="0"/>
              <a:t>Computer History Museum</a:t>
            </a: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Registration for virtual attendance of the May 19</a:t>
            </a:r>
            <a:r>
              <a:rPr lang="en-US" sz="1800" spc="-5" baseline="30000" dirty="0">
                <a:latin typeface="+mj-lt"/>
                <a:cs typeface="Arial"/>
              </a:rPr>
              <a:t>th</a:t>
            </a:r>
            <a:r>
              <a:rPr lang="en-US" sz="1800" spc="-5" dirty="0">
                <a:latin typeface="+mj-lt"/>
                <a:cs typeface="Arial"/>
              </a:rPr>
              <a:t> event is on: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https://engage.ieee.org/celebrate-i50</a:t>
            </a: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Registration for virtual attendance of the May 20</a:t>
            </a:r>
            <a:r>
              <a:rPr lang="en-US" sz="1800" spc="-5" baseline="30000" dirty="0">
                <a:latin typeface="+mj-lt"/>
                <a:cs typeface="Arial"/>
              </a:rPr>
              <a:t>th</a:t>
            </a:r>
            <a:r>
              <a:rPr lang="en-US" sz="1800" spc="-5" dirty="0">
                <a:latin typeface="+mj-lt"/>
                <a:cs typeface="Arial"/>
              </a:rPr>
              <a:t> event is on: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4"/>
              </a:rPr>
              <a:t>https://engage.ieee.org/Milestone-TCP-802-Google-Sign-Up.html</a:t>
            </a:r>
            <a:r>
              <a:rPr lang="en-US" sz="1400" spc="-5" dirty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Volunteer’s contact point of this 2-day event: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</a:rPr>
              <a:t>IEEE 802 Standards Committee:  </a:t>
            </a:r>
            <a:r>
              <a:rPr lang="en-US" sz="1400" spc="-5" dirty="0" err="1">
                <a:latin typeface="+mj-lt"/>
                <a:cs typeface="Arial"/>
              </a:rPr>
              <a:t>Tuncer</a:t>
            </a:r>
            <a:r>
              <a:rPr lang="en-US" sz="1400" spc="-5" dirty="0">
                <a:latin typeface="+mj-lt"/>
                <a:cs typeface="Arial"/>
              </a:rPr>
              <a:t> </a:t>
            </a:r>
            <a:r>
              <a:rPr lang="en-US" sz="1400" spc="-5" dirty="0" err="1">
                <a:latin typeface="+mj-lt"/>
                <a:cs typeface="Arial"/>
              </a:rPr>
              <a:t>Baykas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</a:rPr>
              <a:t>IEEE Computer Society:  Edward Au</a:t>
            </a:r>
            <a:endParaRPr lang="en-US" sz="1400" dirty="0"/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Sincere thanks to the following staff for their great support: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IEEE Computer Society:  Melissa Russell, Anne Marie Kelly, Michelle </a:t>
            </a:r>
            <a:r>
              <a:rPr lang="en-US" sz="1400" spc="-5" dirty="0" err="1">
                <a:cs typeface="Arial"/>
              </a:rPr>
              <a:t>Tubb</a:t>
            </a:r>
            <a:r>
              <a:rPr lang="en-US" sz="1400" spc="-5" dirty="0">
                <a:cs typeface="Arial"/>
              </a:rPr>
              <a:t>, Jennifer Salazar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IEEE:  Karen Hawkins </a:t>
            </a:r>
            <a:endParaRPr lang="en-US" sz="1400" dirty="0"/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/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Tentative program run-down on Sunday, May 19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Exclusive Live event - by Invitation only (1/3)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693775"/>
              </p:ext>
            </p:extLst>
          </p:nvPr>
        </p:nvGraphicFramePr>
        <p:xfrm>
          <a:off x="914400" y="1640593"/>
          <a:ext cx="10443626" cy="450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9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Event </a:t>
                      </a:r>
                      <a:r>
                        <a:rPr lang="en-US" sz="1400" b="1" kern="1200" spc="-5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/>
                        </a:rPr>
                        <a:t>@ Palo Alto Crowne Plaza Cabana Hotel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Speakers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12:00 </a:t>
                      </a:r>
                      <a:r>
                        <a:rPr lang="en-US" sz="1400" dirty="0"/>
                        <a:t>–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12:10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Opening Remarks IEEE and People Centered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Mei Lin Fung,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Thomas Coughlin (IEEE President)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12:10 – 12:35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TCP and the Internet - Origins and Subsequent 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Vint</a:t>
                      </a:r>
                      <a:r>
                        <a:rPr lang="en-US" sz="1400" dirty="0"/>
                        <a:t> Cerf,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Bob Kahn, Judy Estrin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12:35 – 12:45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Internet and Beyond – Internet Society &amp; Internet Engineering Task Force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Sally Wentworth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12:50 – 1:20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The People-Centered Digital Future Countries are Building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David Kirkpatrick, </a:t>
                      </a:r>
                      <a:r>
                        <a:rPr lang="en-US" sz="1400" dirty="0" err="1"/>
                        <a:t>Anir</a:t>
                      </a:r>
                      <a:r>
                        <a:rPr lang="en-US" sz="1400" dirty="0"/>
                        <a:t> Chowdhury, Sanjay Jain, </a:t>
                      </a:r>
                      <a:r>
                        <a:rPr lang="en-US" sz="1400" dirty="0" err="1"/>
                        <a:t>Pramod</a:t>
                      </a:r>
                      <a:r>
                        <a:rPr lang="en-US" sz="1400" dirty="0"/>
                        <a:t> Varma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1:20 – 1:45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Digital Transformation and Ancestral Intelligence in the Era of 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The Honorable Kyriakos </a:t>
                      </a:r>
                      <a:r>
                        <a:rPr lang="en-US" sz="1400" dirty="0" err="1"/>
                        <a:t>Mitsotakis</a:t>
                      </a:r>
                      <a:r>
                        <a:rPr lang="en-US" sz="1400" dirty="0"/>
                        <a:t> (Prime Minister, Greece),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Konstantinos </a:t>
                      </a:r>
                      <a:r>
                        <a:rPr lang="en-US" sz="1400" dirty="0" err="1"/>
                        <a:t>Karachalios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1:55 – 2:25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Panel Session – How Can We Ensure AI Serves Everyone, Everywhere?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Kate Wilson, Keith </a:t>
                      </a:r>
                      <a:r>
                        <a:rPr lang="en-US" sz="1400" dirty="0" err="1"/>
                        <a:t>Strier</a:t>
                      </a:r>
                      <a:r>
                        <a:rPr lang="en-US" sz="1400" dirty="0"/>
                        <a:t>, </a:t>
                      </a:r>
                    </a:p>
                    <a:p>
                      <a:r>
                        <a:rPr lang="en-US" sz="1400" dirty="0"/>
                        <a:t>Sophie </a:t>
                      </a:r>
                      <a:r>
                        <a:rPr lang="en-US" sz="1400" dirty="0" err="1"/>
                        <a:t>Muirhead</a:t>
                      </a:r>
                      <a:r>
                        <a:rPr lang="en-US" sz="1400" dirty="0"/>
                        <a:t> (IEEE Executive Director &amp; COO)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2:25 – 2:55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IEEE 802 Standards Committee –</a:t>
                      </a:r>
                      <a:r>
                        <a:rPr lang="en-US" sz="1400" baseline="0" dirty="0"/>
                        <a:t> Panel Session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Tuncer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Baykas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Jyotika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Athavale</a:t>
                      </a:r>
                      <a:r>
                        <a:rPr lang="en-US" sz="1400" dirty="0"/>
                        <a:t> (IEEE Computer Society President),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Geoff Thompson,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James </a:t>
                      </a:r>
                      <a:r>
                        <a:rPr lang="en-US" sz="1400" dirty="0" err="1"/>
                        <a:t>Gilb</a:t>
                      </a:r>
                      <a:r>
                        <a:rPr lang="en-US" sz="1400" dirty="0"/>
                        <a:t>, Robert Stacey, </a:t>
                      </a:r>
                    </a:p>
                    <a:p>
                      <a:r>
                        <a:rPr lang="en-US" sz="1400" dirty="0"/>
                        <a:t>Clint Powell,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Maris </a:t>
                      </a:r>
                      <a:r>
                        <a:rPr lang="en-US" sz="1400" dirty="0" err="1"/>
                        <a:t>Graube</a:t>
                      </a:r>
                      <a:r>
                        <a:rPr lang="en-US" sz="1400" dirty="0"/>
                        <a:t> (Originator of the IEEE 802 Standards Committee),</a:t>
                      </a:r>
                      <a:r>
                        <a:rPr lang="en-US" sz="1400" baseline="0" dirty="0"/>
                        <a:t>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2:55 – 3:15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Working Together Towards a Positive Digital Future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75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Tentative program run-down on Sunday, May 19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Exclusive Live event - by Invitation only (2/3)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958748"/>
              </p:ext>
            </p:extLst>
          </p:nvPr>
        </p:nvGraphicFramePr>
        <p:xfrm>
          <a:off x="914400" y="1640593"/>
          <a:ext cx="1044362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9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Event </a:t>
                      </a:r>
                      <a:r>
                        <a:rPr lang="en-US" sz="1400" b="1" kern="1200" spc="-5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/>
                        </a:rPr>
                        <a:t>@ Palo Alto Crowne Plaza Cabana Hotel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Speakers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3:15 – 3:30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Closing Reflections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Mei Lin Fung, Bob Metcalfe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3:30 – 4:30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Afternoon Tea and Social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4:30 – 5:00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Internet Tapestry: </a:t>
                      </a:r>
                      <a:r>
                        <a:rPr lang="en-US" sz="1400" dirty="0" err="1"/>
                        <a:t>Vint</a:t>
                      </a:r>
                      <a:r>
                        <a:rPr lang="en-US" sz="1400" dirty="0"/>
                        <a:t> Cerf with Eileen Clegg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Vint</a:t>
                      </a:r>
                      <a:r>
                        <a:rPr lang="en-US" sz="1400" dirty="0"/>
                        <a:t> Cerf, Eileen Clegg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5:00 –</a:t>
                      </a:r>
                      <a:r>
                        <a:rPr lang="en-US" sz="1400" baseline="0" dirty="0"/>
                        <a:t> 5:15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TBD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Sally Wentworth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5:15 – 6:30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Wine &amp; Cheese, Beer &amp; Appetizers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6:30 –</a:t>
                      </a:r>
                      <a:r>
                        <a:rPr lang="en-US" sz="1400" baseline="0" dirty="0"/>
                        <a:t> 8:00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Visit “the room where the TCP specification was developed”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671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Tentative program run-down on Sunday, May 19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Exclusive Live event - by Invitation only (3/3)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718038"/>
              </p:ext>
            </p:extLst>
          </p:nvPr>
        </p:nvGraphicFramePr>
        <p:xfrm>
          <a:off x="914400" y="1640593"/>
          <a:ext cx="10583032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1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Seating arrangement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Event </a:t>
                      </a:r>
                      <a:r>
                        <a:rPr lang="en-US" sz="1400" b="1" kern="1200" spc="-5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/>
                        </a:rPr>
                        <a:t>@ Palo Alto Crowne Plaza Cabana Hotel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12:00 –</a:t>
                      </a:r>
                      <a:r>
                        <a:rPr lang="en-US" sz="1400" baseline="0" dirty="0"/>
                        <a:t> 2:45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 IEEE 802 speakers</a:t>
                      </a:r>
                      <a:r>
                        <a:rPr lang="en-US" sz="1400" baseline="0" dirty="0"/>
                        <a:t> and guests attend the TCP Virtual Session in the Portofino Room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2:45 – 3:15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All IEEE 802 speakers</a:t>
                      </a:r>
                      <a:r>
                        <a:rPr lang="en-US" sz="1400" baseline="0" dirty="0"/>
                        <a:t> are escorted to the Monte Carlo room for the panel discussion (broadcasted and recorded by IEEE.tv):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1) </a:t>
                      </a:r>
                      <a:r>
                        <a:rPr lang="en-US" sz="1400" dirty="0" err="1"/>
                        <a:t>Jyotika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Athavale</a:t>
                      </a:r>
                      <a:r>
                        <a:rPr lang="en-US" sz="1400" dirty="0"/>
                        <a:t>,  IEEE Computer</a:t>
                      </a:r>
                      <a:r>
                        <a:rPr lang="en-US" sz="1400" baseline="0" dirty="0"/>
                        <a:t> Society</a:t>
                      </a:r>
                      <a:r>
                        <a:rPr lang="en-US" sz="1400" dirty="0"/>
                        <a:t> President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2) </a:t>
                      </a:r>
                      <a:r>
                        <a:rPr lang="en-US" sz="1400" dirty="0" err="1"/>
                        <a:t>Tuncer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Baykas</a:t>
                      </a:r>
                      <a:r>
                        <a:rPr lang="en-US" sz="1400" dirty="0"/>
                        <a:t>, IEEE 802 Public Visibility Chair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3)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Maris </a:t>
                      </a:r>
                      <a:r>
                        <a:rPr lang="en-US" sz="1400" dirty="0" err="1"/>
                        <a:t>Graube</a:t>
                      </a:r>
                      <a:r>
                        <a:rPr lang="en-US" sz="1400" dirty="0"/>
                        <a:t>, Originator of the IEEE 802 Standards Committee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4) James </a:t>
                      </a:r>
                      <a:r>
                        <a:rPr lang="en-US" sz="1400" dirty="0" err="1"/>
                        <a:t>Gilb</a:t>
                      </a:r>
                      <a:r>
                        <a:rPr lang="en-US" sz="1400" dirty="0"/>
                        <a:t>, IEEE 802</a:t>
                      </a:r>
                      <a:r>
                        <a:rPr lang="en-US" sz="1400" baseline="0" dirty="0"/>
                        <a:t> Standards Committee</a:t>
                      </a:r>
                      <a:r>
                        <a:rPr lang="en-US" sz="1400" dirty="0"/>
                        <a:t> Chair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5)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Geoff Thompson, Initiator of the IEEE 802 Standards Committee Milestone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6) Robert Stacey, IEEE 802.11 Chair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7) Clint Powell, IEEE 802.15 Chair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8) Melissa Russell, IEEE Computer</a:t>
                      </a:r>
                      <a:r>
                        <a:rPr lang="en-US" sz="1400" baseline="0" dirty="0"/>
                        <a:t> Society</a:t>
                      </a:r>
                      <a:r>
                        <a:rPr lang="en-US" sz="1400" dirty="0"/>
                        <a:t>  Executive Director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9) Thomas Haigh, IEEE Computer</a:t>
                      </a:r>
                      <a:r>
                        <a:rPr lang="en-US" sz="1400" baseline="0" dirty="0"/>
                        <a:t> Society</a:t>
                      </a:r>
                      <a:r>
                        <a:rPr lang="en-US" sz="1400" dirty="0"/>
                        <a:t> History Committee Chair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10) Edward Au, IEEE Computer</a:t>
                      </a:r>
                      <a:r>
                        <a:rPr lang="en-US" sz="1400" baseline="0" dirty="0"/>
                        <a:t> Society</a:t>
                      </a:r>
                      <a:r>
                        <a:rPr lang="en-US" sz="1400" dirty="0"/>
                        <a:t> Vice</a:t>
                      </a:r>
                      <a:r>
                        <a:rPr lang="en-US" sz="1400" baseline="0" dirty="0"/>
                        <a:t> President</a:t>
                      </a:r>
                      <a:r>
                        <a:rPr lang="en-US" sz="1400" dirty="0"/>
                        <a:t> for Standards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2:45 – 3:15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 IEEE 802 </a:t>
                      </a:r>
                      <a:r>
                        <a:rPr lang="en-US" sz="1400" baseline="0" dirty="0"/>
                        <a:t>guests attend the IEEE 802 Virtual Session in the Portofino Room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3:15 – 6:00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 IEEE 802 speakers</a:t>
                      </a:r>
                      <a:r>
                        <a:rPr lang="en-US" sz="1400" baseline="0" dirty="0"/>
                        <a:t> and guests participate the rest of the event in the Portofino Room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558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Tentative program run-down on Monday, May 20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Exclusive Live event - by Invitation only (1/3)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156027"/>
              </p:ext>
            </p:extLst>
          </p:nvPr>
        </p:nvGraphicFramePr>
        <p:xfrm>
          <a:off x="914400" y="1640593"/>
          <a:ext cx="10443626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9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Event @ </a:t>
                      </a:r>
                      <a:r>
                        <a:rPr lang="en-US" sz="1400" b="1" dirty="0"/>
                        <a:t>Computer History Museum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Speakers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Welcome and 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Brian Berg, Joseph Wei, Karen Galuchie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Panel: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How Google’s PageRank Algorithm Shaped Our Access to Digital Content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Dedication of Milestone: PageRank and the Birth of Google, 1996-1998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Marc </a:t>
                      </a:r>
                      <a:r>
                        <a:rPr lang="en-US" sz="1400" dirty="0" err="1"/>
                        <a:t>Najork</a:t>
                      </a:r>
                      <a:r>
                        <a:rPr lang="en-US" sz="1400" dirty="0"/>
                        <a:t>, Benedict Gomes, Krishna Bharat, Pandu </a:t>
                      </a:r>
                      <a:r>
                        <a:rPr lang="en-US" sz="1400" dirty="0" err="1"/>
                        <a:t>Nayak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With the Internet Society @50th Anniversary of the Internet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Dedication of Milestone: Transmission Control Protocol (TCP) Enables the Internet, 1974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Sally Wentworth, </a:t>
                      </a:r>
                      <a:r>
                        <a:rPr lang="en-US" sz="1400" dirty="0" err="1"/>
                        <a:t>Vint</a:t>
                      </a:r>
                      <a:r>
                        <a:rPr lang="en-US" sz="1400" dirty="0"/>
                        <a:t> Cerf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2:45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The Success of the IEEE 802 Standards Committee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Dedication of Milestone: Origin of the IEEE 802 Family of Networking Standards, 1980-1999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Geoff Thompson,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James </a:t>
                      </a:r>
                      <a:r>
                        <a:rPr lang="en-US" sz="1400" dirty="0" err="1"/>
                        <a:t>Gilb</a:t>
                      </a:r>
                      <a:r>
                        <a:rPr lang="en-US" sz="1400" dirty="0"/>
                        <a:t>, Clint Powell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26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Tentative program run-down on Monday, May 20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Exclusive Live event - by Invitation only (2/3)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395709"/>
              </p:ext>
            </p:extLst>
          </p:nvPr>
        </p:nvGraphicFramePr>
        <p:xfrm>
          <a:off x="914400" y="1640593"/>
          <a:ext cx="10443626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9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Event @ </a:t>
                      </a:r>
                      <a:r>
                        <a:rPr lang="en-US" sz="1400" b="1" dirty="0"/>
                        <a:t>Computer History Museum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Speakers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Four Other IEEE Milestones Which Have Paved the Way for the Next 50 Years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Development of the Commercial Laser Printer, 1971-1977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The Xerox Alto Establishes Personal Networked Computing, 1972-1983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Ethernet Local Area Network (LAN), 1973-1985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The </a:t>
                      </a:r>
                      <a:r>
                        <a:rPr lang="en-US" sz="1400" dirty="0" err="1"/>
                        <a:t>ALOHAnet</a:t>
                      </a:r>
                      <a:r>
                        <a:rPr lang="en-US" sz="1400" dirty="0"/>
                        <a:t> Packet Radio Data Network, 1971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Ron Rider, John </a:t>
                      </a:r>
                      <a:r>
                        <a:rPr lang="en-US" sz="1400" dirty="0" err="1"/>
                        <a:t>Shoch</a:t>
                      </a:r>
                      <a:r>
                        <a:rPr lang="en-US" sz="1400" dirty="0"/>
                        <a:t>, Bob Metcalfe,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3:40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Closing remarks:  A future where all can participate: The Imagination Workshops for the Next 50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Mei Lin Fung, Jascha Stein,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3:50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Computer History Museum’s Front Wall of 26 IEEE Milestone Plaques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Brian Berg, Timothy Lee (President-Elect, IEEE USA)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4:00</a:t>
                      </a:r>
                      <a:r>
                        <a:rPr lang="en-US" sz="1400" baseline="0" dirty="0"/>
                        <a:t> – 6:00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Reception and Photo opportunity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83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Tentative program run-down on Monday, May 20</a:t>
            </a:r>
            <a:br>
              <a:rPr lang="en-US" sz="28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Exclusive Live event - by Invitation only (3/3)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714779"/>
              </p:ext>
            </p:extLst>
          </p:nvPr>
        </p:nvGraphicFramePr>
        <p:xfrm>
          <a:off x="914400" y="1640593"/>
          <a:ext cx="10583032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1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Seating arrangement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Event </a:t>
                      </a:r>
                      <a:r>
                        <a:rPr lang="en-US" sz="1400" b="1" kern="1200" spc="-5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Arial"/>
                        </a:rPr>
                        <a:t>@ </a:t>
                      </a:r>
                      <a:r>
                        <a:rPr lang="en-US" sz="1400" b="1" dirty="0"/>
                        <a:t>Computer History Museum</a:t>
                      </a:r>
                      <a:endParaRPr lang="en-US" sz="1400" b="1" kern="1200" spc="-5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1:00 – 4:00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/>
                        <a:t>A</a:t>
                      </a:r>
                      <a:r>
                        <a:rPr lang="en-US" sz="1400" baseline="0" dirty="0"/>
                        <a:t> maximum of 25</a:t>
                      </a:r>
                      <a:r>
                        <a:rPr lang="en-US" sz="1400" dirty="0"/>
                        <a:t> IEEE 802 speakers and guests </a:t>
                      </a:r>
                      <a:r>
                        <a:rPr lang="en-US" sz="1400" baseline="0" dirty="0"/>
                        <a:t>are seated in Main area.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/>
                        <a:t>Additional 50 in overflow area with no direct view of stage but video feed / no reserved seating in overflow area. First come further 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59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Participation from Computer Society and IEEE 802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Sunday, May 19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</a:rPr>
              <a:t>Computer Society:  </a:t>
            </a:r>
            <a:r>
              <a:rPr lang="en-US" sz="1400" spc="-5" dirty="0" err="1">
                <a:latin typeface="+mj-lt"/>
                <a:cs typeface="Arial"/>
              </a:rPr>
              <a:t>Jyotika</a:t>
            </a:r>
            <a:r>
              <a:rPr lang="en-US" sz="1400" spc="-5" dirty="0">
                <a:latin typeface="+mj-lt"/>
                <a:cs typeface="Arial"/>
              </a:rPr>
              <a:t> </a:t>
            </a:r>
            <a:r>
              <a:rPr lang="en-US" sz="1400" spc="-5" dirty="0" err="1">
                <a:latin typeface="+mj-lt"/>
                <a:cs typeface="Arial"/>
              </a:rPr>
              <a:t>Athavale</a:t>
            </a:r>
            <a:r>
              <a:rPr lang="en-US" sz="1400" spc="-5" dirty="0">
                <a:latin typeface="+mj-lt"/>
                <a:cs typeface="Arial"/>
              </a:rPr>
              <a:t>, </a:t>
            </a:r>
            <a:r>
              <a:rPr lang="en-US" sz="1400" spc="-5" dirty="0">
                <a:cs typeface="Arial"/>
              </a:rPr>
              <a:t>Melissa Russell, Anne Marie Kelly, Michelle </a:t>
            </a:r>
            <a:r>
              <a:rPr lang="en-US" sz="1400" spc="-5" dirty="0" err="1">
                <a:cs typeface="Arial"/>
              </a:rPr>
              <a:t>Tubb</a:t>
            </a:r>
            <a:r>
              <a:rPr lang="en-US" sz="1400" spc="-5" dirty="0">
                <a:cs typeface="Arial"/>
              </a:rPr>
              <a:t>, Jennifer Salazar, </a:t>
            </a:r>
            <a:r>
              <a:rPr lang="en-US" sz="1400" spc="-5" dirty="0" err="1">
                <a:cs typeface="Arial"/>
              </a:rPr>
              <a:t>Mrinal</a:t>
            </a:r>
            <a:r>
              <a:rPr lang="en-US" sz="1400" spc="-5" dirty="0">
                <a:cs typeface="Arial"/>
              </a:rPr>
              <a:t> </a:t>
            </a:r>
            <a:r>
              <a:rPr lang="en-US" sz="1400" spc="-5" dirty="0" err="1">
                <a:cs typeface="Arial"/>
              </a:rPr>
              <a:t>Karvir</a:t>
            </a:r>
            <a:r>
              <a:rPr lang="en-US" sz="1400" spc="-5" dirty="0">
                <a:cs typeface="Arial"/>
              </a:rPr>
              <a:t>, Thomas Haigh, Edward Au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</a:rPr>
              <a:t>IEEE 802:  </a:t>
            </a:r>
            <a:r>
              <a:rPr lang="en-US" sz="1400" spc="-5" dirty="0" err="1">
                <a:latin typeface="+mj-lt"/>
                <a:cs typeface="Arial"/>
              </a:rPr>
              <a:t>Tuncer</a:t>
            </a:r>
            <a:r>
              <a:rPr lang="en-US" sz="1400" spc="-5" dirty="0">
                <a:latin typeface="+mj-lt"/>
                <a:cs typeface="Arial"/>
              </a:rPr>
              <a:t> </a:t>
            </a:r>
            <a:r>
              <a:rPr lang="en-US" sz="1400" spc="-5" dirty="0" err="1">
                <a:latin typeface="+mj-lt"/>
                <a:cs typeface="Arial"/>
              </a:rPr>
              <a:t>Baykas</a:t>
            </a:r>
            <a:r>
              <a:rPr lang="en-US" sz="1400" spc="-5" dirty="0">
                <a:latin typeface="+mj-lt"/>
                <a:cs typeface="Arial"/>
              </a:rPr>
              <a:t>, James </a:t>
            </a:r>
            <a:r>
              <a:rPr lang="en-US" sz="1400" spc="-5" dirty="0" err="1">
                <a:latin typeface="+mj-lt"/>
                <a:cs typeface="Arial"/>
              </a:rPr>
              <a:t>Gilb</a:t>
            </a:r>
            <a:r>
              <a:rPr lang="en-US" sz="1400" spc="-5" dirty="0">
                <a:latin typeface="+mj-lt"/>
                <a:cs typeface="Arial"/>
              </a:rPr>
              <a:t>, Geoff Thompson, Robert Stacey, Clint Powell (and his spouse), Maris </a:t>
            </a:r>
            <a:r>
              <a:rPr lang="en-US" sz="1400" spc="-5" dirty="0" err="1">
                <a:latin typeface="+mj-lt"/>
                <a:cs typeface="Arial"/>
              </a:rPr>
              <a:t>Graube</a:t>
            </a:r>
            <a:r>
              <a:rPr lang="en-US" sz="1400" spc="-5" dirty="0">
                <a:latin typeface="+mj-lt"/>
                <a:cs typeface="Arial"/>
              </a:rPr>
              <a:t>, up to 8 IEEE 802.3 participants (to be reconfirmed), 1 IEEE 802.15 participant </a:t>
            </a:r>
            <a:r>
              <a:rPr lang="en-US" sz="1400" spc="-5" dirty="0">
                <a:cs typeface="Arial"/>
              </a:rPr>
              <a:t>(to be reconfirmed), </a:t>
            </a:r>
            <a:r>
              <a:rPr lang="en-US" sz="1400" spc="-5" dirty="0">
                <a:latin typeface="+mj-lt"/>
                <a:cs typeface="Arial"/>
              </a:rPr>
              <a:t>, and 1 IEEE 802.18 participant </a:t>
            </a:r>
            <a:r>
              <a:rPr lang="en-US" sz="1400" spc="-5" dirty="0">
                <a:cs typeface="Arial"/>
              </a:rPr>
              <a:t>(to be reconfirmed), </a:t>
            </a: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Monday, May 20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Computer Society:  Anne Marie Kelly, Michelle </a:t>
            </a:r>
            <a:r>
              <a:rPr lang="en-US" sz="1400" spc="-5" dirty="0" err="1">
                <a:cs typeface="Arial"/>
              </a:rPr>
              <a:t>Tubb</a:t>
            </a:r>
            <a:r>
              <a:rPr lang="en-US" sz="1400" spc="-5" dirty="0">
                <a:cs typeface="Arial"/>
              </a:rPr>
              <a:t>, Thomas Haigh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IEEE 802:  James </a:t>
            </a:r>
            <a:r>
              <a:rPr lang="en-US" sz="1400" spc="-5" dirty="0" err="1">
                <a:cs typeface="Arial"/>
              </a:rPr>
              <a:t>Gilb</a:t>
            </a:r>
            <a:r>
              <a:rPr lang="en-US" sz="1400" spc="-5" dirty="0">
                <a:cs typeface="Arial"/>
              </a:rPr>
              <a:t>, Geoff Thompson, Clint Powell (and his spouse), Maris </a:t>
            </a:r>
            <a:r>
              <a:rPr lang="en-US" sz="1400" spc="-5" dirty="0" err="1">
                <a:cs typeface="Arial"/>
              </a:rPr>
              <a:t>Graube</a:t>
            </a:r>
            <a:r>
              <a:rPr lang="en-US" sz="1400" spc="-5" dirty="0">
                <a:cs typeface="Arial"/>
              </a:rPr>
              <a:t> (to </a:t>
            </a:r>
            <a:r>
              <a:rPr lang="en-US" sz="1400" spc="-5">
                <a:cs typeface="Arial"/>
              </a:rPr>
              <a:t>be reconfirmed), </a:t>
            </a:r>
            <a:r>
              <a:rPr lang="en-US" sz="1400" spc="-5" dirty="0">
                <a:cs typeface="Arial"/>
              </a:rPr>
              <a:t>up to 8 IEEE 802.3 participants (to be reconfirmed), 1 IEEE 802.15 participant (to be reconfirmed</a:t>
            </a:r>
            <a:r>
              <a:rPr lang="en-US" sz="1400" spc="-5">
                <a:cs typeface="Arial"/>
              </a:rPr>
              <a:t>),  </a:t>
            </a:r>
            <a:r>
              <a:rPr lang="en-US" sz="1400" spc="-5" dirty="0">
                <a:cs typeface="Arial"/>
              </a:rPr>
              <a:t>and 1 IEEE 802.18 participant (to be reconfirmed),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/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244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69562</TotalTime>
  <Words>1360</Words>
  <Application>Microsoft Office PowerPoint</Application>
  <PresentationFormat>Widescreen</PresentationFormat>
  <Paragraphs>192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Times New Roman</vt:lpstr>
      <vt:lpstr>Office Theme</vt:lpstr>
      <vt:lpstr>Document</vt:lpstr>
      <vt:lpstr>IEEE 802 Milestone Event Update </vt:lpstr>
      <vt:lpstr>Executive Summary</vt:lpstr>
      <vt:lpstr>Tentative program run-down on Sunday, May 19 Exclusive Live event - by Invitation only (1/3)</vt:lpstr>
      <vt:lpstr>Tentative program run-down on Sunday, May 19 Exclusive Live event - by Invitation only (2/3)</vt:lpstr>
      <vt:lpstr>Tentative program run-down on Sunday, May 19 Exclusive Live event - by Invitation only (3/3)</vt:lpstr>
      <vt:lpstr>Tentative program run-down on Monday, May 20 Exclusive Live event - by Invitation only (1/3)</vt:lpstr>
      <vt:lpstr>Tentative program run-down on Monday, May 20 Exclusive Live event - by Invitation only (2/3)</vt:lpstr>
      <vt:lpstr>Tentative program run-down on Monday, May 20 Exclusive Live event - by Invitation only (3/3)</vt:lpstr>
      <vt:lpstr>Participation from Computer Society and IEEE 802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EC-24/0092r0</dc:title>
  <dc:creator>Edward Au</dc:creator>
  <cp:keywords>7 May 2024</cp:keywords>
  <cp:lastModifiedBy>Tuncer Baykas</cp:lastModifiedBy>
  <cp:revision>5011</cp:revision>
  <cp:lastPrinted>1601-01-01T00:00:00Z</cp:lastPrinted>
  <dcterms:created xsi:type="dcterms:W3CDTF">2016-03-03T14:54:45Z</dcterms:created>
  <dcterms:modified xsi:type="dcterms:W3CDTF">2024-05-12T01:48:16Z</dcterms:modified>
  <cp:category>IEEE 802 Milestone Event Update</cp:category>
</cp:coreProperties>
</file>