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313" autoAdjust="0"/>
    <p:restoredTop sz="94660"/>
  </p:normalViewPr>
  <p:slideViewPr>
    <p:cSldViewPr snapToGrid="0">
      <p:cViewPr varScale="1">
        <p:scale>
          <a:sx n="127" d="100"/>
          <a:sy n="127" d="100"/>
        </p:scale>
        <p:origin x="150"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05343-8B73-D29D-94C0-56B2DBB23B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B3B7F2-F0C6-C726-8630-18BA35A3D8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6295AE-42B5-8618-CE6D-81ADD9077373}"/>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70187DA2-C2F7-F4B8-9B53-9547325425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1D4FE6-3BDB-F7A3-F976-F2C448D27267}"/>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1045742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169EC-0709-3270-917E-CEEECECC96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DB5F5C-96B9-7FBB-2C18-4132526B25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FF49A-EE91-3CA6-A0C9-EC9234415BAB}"/>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1FC18675-A234-31C7-F145-8BF7E20234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7A59EC-93F6-1F5A-AB7C-032CBECFB00B}"/>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60356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49EF73-FCED-C107-3F93-97E6011DFE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3176FC-6BBD-91D1-9B5B-6EA3F6947D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E00BE-50E4-3F78-FA6A-AB982721B3F2}"/>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5F996A68-C3E2-AA61-6562-FE12D827FA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F493FB-FE45-22F3-4385-2A4E94D1731E}"/>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89558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04AD-E894-ACE0-3E47-71920E9765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B27CA5-BB87-DFC9-5562-2BC63EAA20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85C464-785F-627C-6E13-49FB4B83E537}"/>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F8F3D6D8-6A06-2BFB-711C-51E3F304A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35306C-1EC4-462D-A1CD-A90E52C18DCB}"/>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1790607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2847C-3E27-BEF2-FF70-62A4F863F4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DD33D2-C564-1AB8-195E-F15BAF57D72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F24232-3FFF-433D-A580-3948F82830CF}"/>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32FB0610-22D1-8B12-012B-D556279F7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3144EE-518F-2B2C-0AB4-CAE4EAF6E531}"/>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2150932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F2F45-B33E-5839-A188-A3C9876690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D1CB2C-83F4-25ED-FD61-6F7EC53EB4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996AC3-FD01-0155-800A-C61009C500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B18EF4-0CA0-5CF7-F7FB-E0ED69188B13}"/>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6" name="Footer Placeholder 5">
            <a:extLst>
              <a:ext uri="{FF2B5EF4-FFF2-40B4-BE49-F238E27FC236}">
                <a16:creationId xmlns:a16="http://schemas.microsoft.com/office/drawing/2014/main" id="{01EB1CFE-0F93-2EB4-5916-F67F14582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4AA0B4-E9C0-A706-297F-70E9ED7B7125}"/>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178667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42F1-28C5-DA84-F402-DBAC4EE0F8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EE6B46-7ED8-C1EC-5260-E5011F5B9E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1352C9-1FC2-19F6-0453-2F4FF8B1F3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0A3A53-46F7-C380-25B5-7B842A8D25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EE855-8F3F-9D3E-55A1-84D252B243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958664-776A-5D61-509D-EDB85550AC4E}"/>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8" name="Footer Placeholder 7">
            <a:extLst>
              <a:ext uri="{FF2B5EF4-FFF2-40B4-BE49-F238E27FC236}">
                <a16:creationId xmlns:a16="http://schemas.microsoft.com/office/drawing/2014/main" id="{E0178D4C-457B-565C-E919-E023DABC5A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85FAEF-7D7F-E345-229A-112D48DDD1DE}"/>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397357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6EE15-DE48-1C2D-4C0E-5B6F8155F3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3AF19-3E3C-9041-117D-1908966B913C}"/>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4" name="Footer Placeholder 3">
            <a:extLst>
              <a:ext uri="{FF2B5EF4-FFF2-40B4-BE49-F238E27FC236}">
                <a16:creationId xmlns:a16="http://schemas.microsoft.com/office/drawing/2014/main" id="{69AA1CC0-D5BF-7502-0735-818C0922F5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33844F-D967-0715-589A-4F70BEBA94E4}"/>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285204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B816F6-5291-7FA6-AF18-5B287706ED9E}"/>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3" name="Footer Placeholder 2">
            <a:extLst>
              <a:ext uri="{FF2B5EF4-FFF2-40B4-BE49-F238E27FC236}">
                <a16:creationId xmlns:a16="http://schemas.microsoft.com/office/drawing/2014/main" id="{709CCEAC-19C6-3993-7F45-D0A682D36E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0C0349-3B6B-8410-DA67-6BF3F01468D2}"/>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388172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03412-742B-6AEB-71B1-843AB5FD29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B4BE7A-9DEC-A2C1-B3AE-04E2D05DE6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C154DC-96F6-729D-38CD-58ACB9901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2ADED4-22FB-F550-4C0D-09DDCBAE4336}"/>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6" name="Footer Placeholder 5">
            <a:extLst>
              <a:ext uri="{FF2B5EF4-FFF2-40B4-BE49-F238E27FC236}">
                <a16:creationId xmlns:a16="http://schemas.microsoft.com/office/drawing/2014/main" id="{CE142E43-3B3E-6F5D-1D15-B83629E9B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262C6B-3BC8-B7D0-57AC-BE8E1C0896FA}"/>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137883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72048-C970-9EAF-9C4C-CC2916F5B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38929C-BCE0-DF77-45E2-EB57B10623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A229F8-2132-9121-A36F-3C96035554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131FD0-3E68-6F6B-1F02-66388E13E448}"/>
              </a:ext>
            </a:extLst>
          </p:cNvPr>
          <p:cNvSpPr>
            <a:spLocks noGrp="1"/>
          </p:cNvSpPr>
          <p:nvPr>
            <p:ph type="dt" sz="half" idx="10"/>
          </p:nvPr>
        </p:nvSpPr>
        <p:spPr/>
        <p:txBody>
          <a:bodyPr/>
          <a:lstStyle/>
          <a:p>
            <a:fld id="{3ADE7478-6F25-4C84-80FB-704957CF7F37}" type="datetimeFigureOut">
              <a:rPr lang="en-US" smtClean="0"/>
              <a:t>4/2/2024</a:t>
            </a:fld>
            <a:endParaRPr lang="en-US"/>
          </a:p>
        </p:txBody>
      </p:sp>
      <p:sp>
        <p:nvSpPr>
          <p:cNvPr id="6" name="Footer Placeholder 5">
            <a:extLst>
              <a:ext uri="{FF2B5EF4-FFF2-40B4-BE49-F238E27FC236}">
                <a16:creationId xmlns:a16="http://schemas.microsoft.com/office/drawing/2014/main" id="{B6C0CE50-C87F-4EF5-74D7-1F7947E40F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5DD554-9C13-4632-6C77-7F6672A6BE55}"/>
              </a:ext>
            </a:extLst>
          </p:cNvPr>
          <p:cNvSpPr>
            <a:spLocks noGrp="1"/>
          </p:cNvSpPr>
          <p:nvPr>
            <p:ph type="sldNum" sz="quarter" idx="12"/>
          </p:nvPr>
        </p:nvSpPr>
        <p:spPr/>
        <p:txBody>
          <a:bodyPr/>
          <a:lstStyle/>
          <a:p>
            <a:fld id="{FE259A84-C2D3-4B6E-B31E-F1558B204494}" type="slidenum">
              <a:rPr lang="en-US" smtClean="0"/>
              <a:t>‹#›</a:t>
            </a:fld>
            <a:endParaRPr lang="en-US"/>
          </a:p>
        </p:txBody>
      </p:sp>
    </p:spTree>
    <p:extLst>
      <p:ext uri="{BB962C8B-B14F-4D97-AF65-F5344CB8AC3E}">
        <p14:creationId xmlns:p14="http://schemas.microsoft.com/office/powerpoint/2010/main" val="33227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2E2EB3-379E-B73D-E42B-CBF4B81687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E36A8-99EE-C529-24EB-6E492FECE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30E21-F4E7-E313-3A33-C2013156A8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ADE7478-6F25-4C84-80FB-704957CF7F37}" type="datetimeFigureOut">
              <a:rPr lang="en-US" smtClean="0"/>
              <a:t>4/2/2024</a:t>
            </a:fld>
            <a:endParaRPr lang="en-US"/>
          </a:p>
        </p:txBody>
      </p:sp>
      <p:sp>
        <p:nvSpPr>
          <p:cNvPr id="5" name="Footer Placeholder 4">
            <a:extLst>
              <a:ext uri="{FF2B5EF4-FFF2-40B4-BE49-F238E27FC236}">
                <a16:creationId xmlns:a16="http://schemas.microsoft.com/office/drawing/2014/main" id="{FF99B4BB-EAD3-5265-EA9B-95863B446C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86AF35B-A527-E8B4-A705-91D623F631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259A84-C2D3-4B6E-B31E-F1558B204494}" type="slidenum">
              <a:rPr lang="en-US" smtClean="0"/>
              <a:t>‹#›</a:t>
            </a:fld>
            <a:endParaRPr lang="en-US"/>
          </a:p>
        </p:txBody>
      </p:sp>
    </p:spTree>
    <p:extLst>
      <p:ext uri="{BB962C8B-B14F-4D97-AF65-F5344CB8AC3E}">
        <p14:creationId xmlns:p14="http://schemas.microsoft.com/office/powerpoint/2010/main" val="184193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72CA3-9DA5-637C-0FB7-120543322119}"/>
              </a:ext>
            </a:extLst>
          </p:cNvPr>
          <p:cNvSpPr>
            <a:spLocks noGrp="1"/>
          </p:cNvSpPr>
          <p:nvPr>
            <p:ph type="ctrTitle"/>
          </p:nvPr>
        </p:nvSpPr>
        <p:spPr/>
        <p:txBody>
          <a:bodyPr/>
          <a:lstStyle/>
          <a:p>
            <a:r>
              <a:rPr lang="en-US" dirty="0"/>
              <a:t>3.05 Milestone Plans</a:t>
            </a:r>
          </a:p>
        </p:txBody>
      </p:sp>
      <p:sp>
        <p:nvSpPr>
          <p:cNvPr id="3" name="Subtitle 2">
            <a:extLst>
              <a:ext uri="{FF2B5EF4-FFF2-40B4-BE49-F238E27FC236}">
                <a16:creationId xmlns:a16="http://schemas.microsoft.com/office/drawing/2014/main" id="{37BF17DD-8934-C81B-B5E9-D610209D8333}"/>
              </a:ext>
            </a:extLst>
          </p:cNvPr>
          <p:cNvSpPr>
            <a:spLocks noGrp="1"/>
          </p:cNvSpPr>
          <p:nvPr>
            <p:ph type="subTitle" idx="1"/>
          </p:nvPr>
        </p:nvSpPr>
        <p:spPr>
          <a:xfrm>
            <a:off x="1440872" y="6048867"/>
            <a:ext cx="9144000" cy="382161"/>
          </a:xfrm>
        </p:spPr>
        <p:txBody>
          <a:bodyPr>
            <a:normAutofit fontScale="92500" lnSpcReduction="10000"/>
          </a:bodyPr>
          <a:lstStyle/>
          <a:p>
            <a:r>
              <a:rPr lang="en-US" b="0" i="0" dirty="0">
                <a:solidFill>
                  <a:srgbClr val="000000"/>
                </a:solidFill>
                <a:effectLst/>
                <a:highlight>
                  <a:srgbClr val="FFFFFF"/>
                </a:highlight>
                <a:latin typeface="Verdana" panose="020B0604030504040204" pitchFamily="34" charset="0"/>
              </a:rPr>
              <a:t>DCN </a:t>
            </a:r>
            <a:r>
              <a:rPr lang="en-US" b="1" i="0" dirty="0">
                <a:solidFill>
                  <a:srgbClr val="000000"/>
                </a:solidFill>
                <a:effectLst/>
                <a:highlight>
                  <a:srgbClr val="FFFFFF"/>
                </a:highlight>
                <a:latin typeface="Verdana" panose="020B0604030504040204" pitchFamily="34" charset="0"/>
              </a:rPr>
              <a:t>ec-24-0088-00-00EC</a:t>
            </a:r>
            <a:endParaRPr lang="en-US" dirty="0"/>
          </a:p>
        </p:txBody>
      </p:sp>
    </p:spTree>
    <p:extLst>
      <p:ext uri="{BB962C8B-B14F-4D97-AF65-F5344CB8AC3E}">
        <p14:creationId xmlns:p14="http://schemas.microsoft.com/office/powerpoint/2010/main" val="3338074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C4C14C-F00E-2552-0B80-263586FAC7AA}"/>
              </a:ext>
            </a:extLst>
          </p:cNvPr>
          <p:cNvSpPr>
            <a:spLocks noGrp="1"/>
          </p:cNvSpPr>
          <p:nvPr>
            <p:ph idx="1"/>
          </p:nvPr>
        </p:nvSpPr>
        <p:spPr>
          <a:xfrm>
            <a:off x="838200" y="1068779"/>
            <a:ext cx="10515600" cy="5108184"/>
          </a:xfrm>
        </p:spPr>
        <p:txBody>
          <a:bodyPr>
            <a:normAutofit fontScale="92500" lnSpcReduction="10000"/>
          </a:bodyPr>
          <a:lstStyle/>
          <a:p>
            <a:pPr marL="0" indent="0">
              <a:buNone/>
            </a:pPr>
            <a:r>
              <a:rPr lang="en-US" sz="2400" dirty="0">
                <a:effectLst/>
                <a:latin typeface="Arial" panose="020B0604020202020204" pitchFamily="34" charset="0"/>
              </a:rPr>
              <a:t>As a follow-up of the IEEE 802 milestone ceremony on Sunday, 19 May 2024, IEEE Computer Society is willing to donate USD $25,000 to the IEEE South California Council to meet Brian Berg (IEEE History Committee vice chair)'s request.</a:t>
            </a:r>
            <a:br>
              <a:rPr lang="en-US" sz="2400" dirty="0">
                <a:effectLst/>
                <a:latin typeface="Arial" panose="020B0604020202020204" pitchFamily="34" charset="0"/>
              </a:rPr>
            </a:br>
            <a:br>
              <a:rPr lang="en-US" sz="2400" dirty="0">
                <a:effectLst/>
                <a:latin typeface="Arial" panose="020B0604020202020204" pitchFamily="34" charset="0"/>
              </a:rPr>
            </a:br>
            <a:r>
              <a:rPr lang="en-US" sz="2400" dirty="0">
                <a:effectLst/>
                <a:latin typeface="Arial" panose="020B0604020202020204" pitchFamily="34" charset="0"/>
              </a:rPr>
              <a:t>*As per Brian's information:</a:t>
            </a:r>
            <a:br>
              <a:rPr lang="en-US" sz="2400" dirty="0">
                <a:effectLst/>
                <a:latin typeface="Arial" panose="020B0604020202020204" pitchFamily="34" charset="0"/>
              </a:rPr>
            </a:br>
            <a:br>
              <a:rPr lang="en-US" sz="2400" dirty="0">
                <a:effectLst/>
                <a:latin typeface="Arial" panose="020B0604020202020204" pitchFamily="34" charset="0"/>
              </a:rPr>
            </a:br>
            <a:r>
              <a:rPr lang="en-US" sz="2400" dirty="0">
                <a:effectLst/>
                <a:latin typeface="Arial" panose="020B0604020202020204" pitchFamily="34" charset="0"/>
              </a:rPr>
              <a:t>* Dedication of IEEE Milestone plaques for TCP, IEEE 802 LAN/MAN, and Page Ranks/Google is scheduled for </a:t>
            </a:r>
            <a:r>
              <a:rPr lang="en-US" sz="2400" dirty="0">
                <a:effectLst/>
                <a:highlight>
                  <a:srgbClr val="FFFF00"/>
                </a:highlight>
                <a:latin typeface="Arial" panose="020B0604020202020204" pitchFamily="34" charset="0"/>
              </a:rPr>
              <a:t>Sunday, May 19 from 1pm – 5pm at the Stanford University Memorial Auditorium</a:t>
            </a:r>
            <a:r>
              <a:rPr lang="en-US" sz="2400" dirty="0">
                <a:effectLst/>
                <a:latin typeface="Arial" panose="020B0604020202020204" pitchFamily="34" charset="0"/>
              </a:rPr>
              <a:t>.</a:t>
            </a:r>
          </a:p>
          <a:p>
            <a:pPr marL="0" indent="0">
              <a:buNone/>
            </a:pPr>
            <a:br>
              <a:rPr lang="en-US" sz="2400" dirty="0">
                <a:effectLst/>
                <a:latin typeface="Arial" panose="020B0604020202020204" pitchFamily="34" charset="0"/>
              </a:rPr>
            </a:br>
            <a:r>
              <a:rPr lang="en-US" sz="2400" dirty="0">
                <a:effectLst/>
                <a:latin typeface="Arial" panose="020B0604020202020204" pitchFamily="34" charset="0"/>
              </a:rPr>
              <a:t>* Brian explained that some aspects of the May 19 event are being geared toward the 50 </a:t>
            </a:r>
            <a:r>
              <a:rPr lang="en-US" sz="2400" dirty="0" err="1">
                <a:effectLst/>
                <a:latin typeface="Arial" panose="020B0604020202020204" pitchFamily="34" charset="0"/>
              </a:rPr>
              <a:t>th</a:t>
            </a:r>
            <a:r>
              <a:rPr lang="en-US" sz="2400" dirty="0">
                <a:effectLst/>
                <a:latin typeface="Arial" panose="020B0604020202020204" pitchFamily="34" charset="0"/>
              </a:rPr>
              <a:t> anniversary of the Internet, with the TCP Milestone (recognizing the Cerf/Kahn 1974 paper) being the inspiration for the Internet.</a:t>
            </a:r>
          </a:p>
          <a:p>
            <a:pPr marL="0" indent="0">
              <a:buNone/>
            </a:pPr>
            <a:br>
              <a:rPr lang="en-US" sz="2400" dirty="0">
                <a:effectLst/>
                <a:latin typeface="Arial" panose="020B0604020202020204" pitchFamily="34" charset="0"/>
              </a:rPr>
            </a:br>
            <a:r>
              <a:rPr lang="en-US" sz="2400" dirty="0">
                <a:effectLst/>
                <a:latin typeface="Arial" panose="020B0604020202020204" pitchFamily="34" charset="0"/>
              </a:rPr>
              <a:t>* Per Brian, about 1700 guests are expected to attend.</a:t>
            </a:r>
            <a:r>
              <a:rPr lang="en-US" sz="2400" dirty="0">
                <a:latin typeface="Arial" panose="020B0604020202020204" pitchFamily="34" charset="0"/>
              </a:rPr>
              <a:t> </a:t>
            </a:r>
            <a:r>
              <a:rPr lang="en-US" sz="2400" dirty="0">
                <a:effectLst/>
                <a:latin typeface="Arial" panose="020B0604020202020204" pitchFamily="34" charset="0"/>
              </a:rPr>
              <a:t>The event will be live-streamed on IEEE.tv.</a:t>
            </a:r>
            <a:endParaRPr lang="en-US" sz="3600" dirty="0"/>
          </a:p>
        </p:txBody>
      </p:sp>
    </p:spTree>
    <p:extLst>
      <p:ext uri="{BB962C8B-B14F-4D97-AF65-F5344CB8AC3E}">
        <p14:creationId xmlns:p14="http://schemas.microsoft.com/office/powerpoint/2010/main" val="2237470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28C13A-5DB1-30C4-3B21-F8998D83E5C9}"/>
              </a:ext>
            </a:extLst>
          </p:cNvPr>
          <p:cNvSpPr>
            <a:spLocks noGrp="1"/>
          </p:cNvSpPr>
          <p:nvPr>
            <p:ph idx="1"/>
          </p:nvPr>
        </p:nvSpPr>
        <p:spPr>
          <a:xfrm>
            <a:off x="838200" y="1056904"/>
            <a:ext cx="10515600" cy="5120059"/>
          </a:xfrm>
        </p:spPr>
        <p:txBody>
          <a:bodyPr>
            <a:normAutofit fontScale="85000" lnSpcReduction="20000"/>
          </a:bodyPr>
          <a:lstStyle/>
          <a:p>
            <a:pPr marL="0" indent="0">
              <a:buNone/>
            </a:pPr>
            <a:r>
              <a:rPr lang="en-US" dirty="0"/>
              <a:t>*About the milestone ceremony:</a:t>
            </a:r>
          </a:p>
          <a:p>
            <a:pPr marL="0" indent="0">
              <a:buNone/>
            </a:pPr>
            <a:endParaRPr lang="en-US" dirty="0"/>
          </a:p>
          <a:p>
            <a:pPr marL="0" indent="0">
              <a:buNone/>
            </a:pPr>
            <a:r>
              <a:rPr lang="en-US" dirty="0"/>
              <a:t>IEEE President Tom Coughlin will kick off the event, then Brian will introduce the milestones. The three milestones will be presented in this order:</a:t>
            </a:r>
          </a:p>
          <a:p>
            <a:pPr marL="0" indent="0">
              <a:buNone/>
            </a:pPr>
            <a:endParaRPr lang="en-US" dirty="0"/>
          </a:p>
          <a:p>
            <a:pPr marL="0" indent="0">
              <a:buNone/>
            </a:pPr>
            <a:r>
              <a:rPr lang="en-US" dirty="0"/>
              <a:t>1.      Transmission Control Protocol (TCP) Enables the Internet, 1974 - </a:t>
            </a:r>
            <a:r>
              <a:rPr lang="en-US" dirty="0" err="1"/>
              <a:t>Vint</a:t>
            </a:r>
            <a:r>
              <a:rPr lang="en-US" dirty="0"/>
              <a:t> Cerf and Bob Kahn to participate</a:t>
            </a:r>
            <a:br>
              <a:rPr lang="en-US" dirty="0"/>
            </a:br>
            <a:endParaRPr lang="en-US" dirty="0"/>
          </a:p>
          <a:p>
            <a:pPr marL="0" indent="0">
              <a:buNone/>
            </a:pPr>
            <a:r>
              <a:rPr lang="en-US" dirty="0"/>
              <a:t>2.      Origin of the IEEE 802 Family of Networking Standards, 1980-1999</a:t>
            </a:r>
          </a:p>
          <a:p>
            <a:pPr marL="0" indent="0">
              <a:buNone/>
            </a:pPr>
            <a:br>
              <a:rPr lang="en-US" dirty="0"/>
            </a:br>
            <a:r>
              <a:rPr lang="en-US" dirty="0"/>
              <a:t>3.      PageRank and the Birth of Google, 1996-1998</a:t>
            </a:r>
          </a:p>
          <a:p>
            <a:pPr marL="0" indent="0">
              <a:buNone/>
            </a:pPr>
            <a:endParaRPr lang="en-US" dirty="0"/>
          </a:p>
          <a:p>
            <a:pPr marL="0" indent="0">
              <a:buNone/>
            </a:pPr>
            <a:r>
              <a:rPr lang="en-US" dirty="0"/>
              <a:t>Each milestone has a 30-minute slot on the agenda: 20-25 minutes for</a:t>
            </a:r>
          </a:p>
          <a:p>
            <a:pPr marL="0" indent="0">
              <a:buNone/>
            </a:pPr>
            <a:r>
              <a:rPr lang="en-US" dirty="0"/>
              <a:t>speakers and 5 minutes for the plaque presentation.</a:t>
            </a:r>
          </a:p>
        </p:txBody>
      </p:sp>
    </p:spTree>
    <p:extLst>
      <p:ext uri="{BB962C8B-B14F-4D97-AF65-F5344CB8AC3E}">
        <p14:creationId xmlns:p14="http://schemas.microsoft.com/office/powerpoint/2010/main" val="2171500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14247D-BD8E-827D-B19C-D56794560E8D}"/>
              </a:ext>
            </a:extLst>
          </p:cNvPr>
          <p:cNvSpPr>
            <a:spLocks noGrp="1"/>
          </p:cNvSpPr>
          <p:nvPr>
            <p:ph idx="1"/>
          </p:nvPr>
        </p:nvSpPr>
        <p:spPr>
          <a:xfrm>
            <a:off x="546265" y="724395"/>
            <a:ext cx="10807535" cy="5452568"/>
          </a:xfrm>
        </p:spPr>
        <p:txBody>
          <a:bodyPr>
            <a:normAutofit/>
          </a:bodyPr>
          <a:lstStyle/>
          <a:p>
            <a:pPr marL="0" indent="0">
              <a:buNone/>
            </a:pPr>
            <a:r>
              <a:rPr lang="en-US" sz="2000" dirty="0">
                <a:effectLst/>
                <a:latin typeface="Arial" panose="020B0604020202020204" pitchFamily="34" charset="0"/>
              </a:rPr>
              <a:t>*For IEEE 802 event,</a:t>
            </a:r>
          </a:p>
          <a:p>
            <a:pPr marL="0" indent="0">
              <a:buNone/>
            </a:pPr>
            <a:br>
              <a:rPr lang="en-US" sz="2000" dirty="0">
                <a:effectLst/>
                <a:latin typeface="Arial" panose="020B0604020202020204" pitchFamily="34" charset="0"/>
              </a:rPr>
            </a:br>
            <a:r>
              <a:rPr lang="en-US" sz="2000" dirty="0">
                <a:effectLst/>
                <a:latin typeface="Arial" panose="020B0604020202020204" pitchFamily="34" charset="0"/>
              </a:rPr>
              <a:t>1) Two speakers from Computer Society will give brief introductory remarks: President </a:t>
            </a:r>
            <a:r>
              <a:rPr lang="en-US" sz="2000" dirty="0" err="1">
                <a:effectLst/>
                <a:latin typeface="Arial" panose="020B0604020202020204" pitchFamily="34" charset="0"/>
              </a:rPr>
              <a:t>Jyotika</a:t>
            </a:r>
            <a:r>
              <a:rPr lang="en-US" sz="2000" dirty="0">
                <a:effectLst/>
                <a:latin typeface="Arial" panose="020B0604020202020204" pitchFamily="34" charset="0"/>
              </a:rPr>
              <a:t> (1-2 minutes), potentially History Committee Chair Thomas Haigh (1-2 minutes).</a:t>
            </a:r>
            <a:br>
              <a:rPr lang="en-US" sz="2000" dirty="0">
                <a:effectLst/>
                <a:latin typeface="Arial" panose="020B0604020202020204" pitchFamily="34" charset="0"/>
              </a:rPr>
            </a:br>
            <a:endParaRPr lang="en-US" sz="2000" dirty="0">
              <a:effectLst/>
              <a:latin typeface="Arial" panose="020B0604020202020204" pitchFamily="34" charset="0"/>
            </a:endParaRPr>
          </a:p>
          <a:p>
            <a:pPr marL="0" indent="0">
              <a:buNone/>
            </a:pPr>
            <a:r>
              <a:rPr lang="en-US" sz="2000" dirty="0">
                <a:effectLst/>
                <a:latin typeface="Arial" panose="020B0604020202020204" pitchFamily="34" charset="0"/>
              </a:rPr>
              <a:t>2)  Maris </a:t>
            </a:r>
            <a:r>
              <a:rPr lang="en-US" sz="2000" dirty="0" err="1">
                <a:effectLst/>
                <a:latin typeface="Arial" panose="020B0604020202020204" pitchFamily="34" charset="0"/>
              </a:rPr>
              <a:t>Graube</a:t>
            </a:r>
            <a:r>
              <a:rPr lang="en-US" sz="2000" dirty="0">
                <a:effectLst/>
                <a:latin typeface="Arial" panose="020B0604020202020204" pitchFamily="34" charset="0"/>
              </a:rPr>
              <a:t> may speak here or participate in an event as mentioned in item 3 below.</a:t>
            </a:r>
            <a:br>
              <a:rPr lang="en-US" sz="2000" dirty="0">
                <a:effectLst/>
                <a:latin typeface="Arial" panose="020B0604020202020204" pitchFamily="34" charset="0"/>
              </a:rPr>
            </a:br>
            <a:endParaRPr lang="en-US" sz="2000" dirty="0">
              <a:effectLst/>
              <a:latin typeface="Arial" panose="020B0604020202020204" pitchFamily="34" charset="0"/>
            </a:endParaRPr>
          </a:p>
          <a:p>
            <a:pPr marL="0" indent="0">
              <a:buNone/>
            </a:pPr>
            <a:r>
              <a:rPr lang="en-US" sz="2000" dirty="0">
                <a:effectLst/>
                <a:latin typeface="Arial" panose="020B0604020202020204" pitchFamily="34" charset="0"/>
              </a:rPr>
              <a:t>3)  These remarks will be followed by a 20-minute event, e.g., a panel discussion with two to three panelists.  </a:t>
            </a:r>
            <a:r>
              <a:rPr lang="en-US" sz="2000" dirty="0">
                <a:effectLst/>
                <a:highlight>
                  <a:srgbClr val="FFFF00"/>
                </a:highlight>
                <a:latin typeface="Arial" panose="020B0604020202020204" pitchFamily="34" charset="0"/>
              </a:rPr>
              <a:t>The panelists are to be confirmed but early 802 volunteer leader Maris </a:t>
            </a:r>
            <a:r>
              <a:rPr lang="en-US" sz="2000" dirty="0" err="1">
                <a:effectLst/>
                <a:highlight>
                  <a:srgbClr val="FFFF00"/>
                </a:highlight>
                <a:latin typeface="Arial" panose="020B0604020202020204" pitchFamily="34" charset="0"/>
              </a:rPr>
              <a:t>Graube</a:t>
            </a:r>
            <a:r>
              <a:rPr lang="en-US" sz="2000" dirty="0">
                <a:effectLst/>
                <a:highlight>
                  <a:srgbClr val="FFFF00"/>
                </a:highlight>
                <a:latin typeface="Arial" panose="020B0604020202020204" pitchFamily="34" charset="0"/>
              </a:rPr>
              <a:t> may be a potential panelist.  Also need to determine the moderator.</a:t>
            </a:r>
          </a:p>
          <a:p>
            <a:pPr marL="0" indent="0">
              <a:buNone/>
            </a:pPr>
            <a:br>
              <a:rPr lang="en-US" sz="2000" dirty="0">
                <a:effectLst/>
                <a:latin typeface="Arial" panose="020B0604020202020204" pitchFamily="34" charset="0"/>
              </a:rPr>
            </a:br>
            <a:r>
              <a:rPr lang="en-US" sz="2000" dirty="0">
                <a:effectLst/>
                <a:latin typeface="Arial" panose="020B0604020202020204" pitchFamily="34" charset="0"/>
              </a:rPr>
              <a:t>4) After the panel session, the 802 Milestone plaque will be revealed, the citation read, and a photograph taken.</a:t>
            </a:r>
            <a:br>
              <a:rPr lang="en-US" sz="2000" dirty="0">
                <a:effectLst/>
                <a:latin typeface="Arial" panose="020B0604020202020204" pitchFamily="34" charset="0"/>
              </a:rPr>
            </a:br>
            <a:br>
              <a:rPr lang="en-US" sz="2000" dirty="0">
                <a:effectLst/>
                <a:latin typeface="Arial" panose="020B0604020202020204" pitchFamily="34" charset="0"/>
              </a:rPr>
            </a:br>
            <a:r>
              <a:rPr lang="en-US" sz="2000" dirty="0">
                <a:effectLst/>
                <a:latin typeface="Arial" panose="020B0604020202020204" pitchFamily="34" charset="0"/>
              </a:rPr>
              <a:t>5) Tom Coughlin and Brian Berg "present" it to </a:t>
            </a:r>
            <a:r>
              <a:rPr lang="en-US" sz="2000" dirty="0">
                <a:effectLst/>
                <a:highlight>
                  <a:srgbClr val="FFFF00"/>
                </a:highlight>
                <a:latin typeface="Arial" panose="020B0604020202020204" pitchFamily="34" charset="0"/>
              </a:rPr>
              <a:t>(fill in names), </a:t>
            </a:r>
            <a:r>
              <a:rPr lang="en-US" sz="2000" dirty="0">
                <a:effectLst/>
                <a:latin typeface="Arial" panose="020B0604020202020204" pitchFamily="34" charset="0"/>
              </a:rPr>
              <a:t>and with  (names) reciting the 3 sentences of the plaque. </a:t>
            </a:r>
            <a:r>
              <a:rPr lang="en-US" sz="2000" dirty="0"/>
              <a:t>Tom Coughlin and Brian will stand on one side; </a:t>
            </a:r>
            <a:r>
              <a:rPr lang="en-US" sz="2000" dirty="0" err="1"/>
              <a:t>Jyotika</a:t>
            </a:r>
            <a:r>
              <a:rPr lang="en-US" sz="2000" dirty="0"/>
              <a:t> and two to three 802 individuals should stand on the other side.</a:t>
            </a:r>
            <a:endParaRPr lang="en-US" sz="3200" dirty="0"/>
          </a:p>
        </p:txBody>
      </p:sp>
    </p:spTree>
    <p:extLst>
      <p:ext uri="{BB962C8B-B14F-4D97-AF65-F5344CB8AC3E}">
        <p14:creationId xmlns:p14="http://schemas.microsoft.com/office/powerpoint/2010/main" val="178721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780A8D-1E32-55BC-0290-EA044BA39F32}"/>
              </a:ext>
            </a:extLst>
          </p:cNvPr>
          <p:cNvSpPr>
            <a:spLocks noGrp="1"/>
          </p:cNvSpPr>
          <p:nvPr>
            <p:ph idx="1"/>
          </p:nvPr>
        </p:nvSpPr>
        <p:spPr>
          <a:xfrm>
            <a:off x="838200" y="1128156"/>
            <a:ext cx="10515600" cy="5048807"/>
          </a:xfrm>
        </p:spPr>
        <p:txBody>
          <a:bodyPr>
            <a:normAutofit fontScale="85000" lnSpcReduction="20000"/>
          </a:bodyPr>
          <a:lstStyle/>
          <a:p>
            <a:pPr marL="0" indent="0">
              <a:buNone/>
            </a:pPr>
            <a:r>
              <a:rPr lang="en-US" dirty="0"/>
              <a:t>* CS staff  to follow up with Brian about the registration page.</a:t>
            </a:r>
          </a:p>
          <a:p>
            <a:pPr marL="0" indent="0">
              <a:buNone/>
            </a:pPr>
            <a:r>
              <a:rPr lang="en-US" dirty="0"/>
              <a:t>* Edward to work with 802 leaders to distribute the registration link to 802 participants.</a:t>
            </a:r>
            <a:br>
              <a:rPr lang="en-US" dirty="0"/>
            </a:br>
            <a:endParaRPr lang="en-US" dirty="0"/>
          </a:p>
          <a:p>
            <a:pPr marL="0" indent="0">
              <a:buNone/>
            </a:pPr>
            <a:r>
              <a:rPr lang="en-US" dirty="0">
                <a:highlight>
                  <a:srgbClr val="FFFF00"/>
                </a:highlight>
              </a:rPr>
              <a:t>* 802:  Need to plan for the 20-minutes event</a:t>
            </a:r>
          </a:p>
          <a:p>
            <a:pPr marL="0" indent="0">
              <a:buNone/>
            </a:pPr>
            <a:r>
              <a:rPr lang="en-US" dirty="0">
                <a:highlight>
                  <a:srgbClr val="FFFF00"/>
                </a:highlight>
              </a:rPr>
              <a:t>* 802:  Need Identify two or three individuals who will read the three-sentence citation on the plaque</a:t>
            </a:r>
            <a:r>
              <a:rPr lang="en-US" dirty="0"/>
              <a:t>. </a:t>
            </a:r>
          </a:p>
          <a:p>
            <a:pPr marL="0" indent="0">
              <a:buNone/>
            </a:pPr>
            <a:endParaRPr lang="en-US" dirty="0"/>
          </a:p>
          <a:p>
            <a:pPr marL="0" indent="0">
              <a:buNone/>
            </a:pPr>
            <a:r>
              <a:rPr lang="en-US" dirty="0"/>
              <a:t>“Free registration for 400 seats” for the CS and IEEE 802 community.  Brian said that we would receive a link to register attendees for free.  The details were vague and the website has not yet been set up. The deadline for allocating the seats was initially April 10, but on the call, Brian said the deadline was April 15. Any unallocated seats would revert back to the organizing committee for funding.  Brian said that he would ensure that our volunteers have registrations.</a:t>
            </a:r>
            <a:br>
              <a:rPr lang="en-US" dirty="0"/>
            </a:br>
            <a:br>
              <a:rPr lang="en-US" dirty="0"/>
            </a:br>
            <a:endParaRPr lang="en-US" dirty="0"/>
          </a:p>
        </p:txBody>
      </p:sp>
    </p:spTree>
    <p:extLst>
      <p:ext uri="{BB962C8B-B14F-4D97-AF65-F5344CB8AC3E}">
        <p14:creationId xmlns:p14="http://schemas.microsoft.com/office/powerpoint/2010/main" val="1934875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609</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Verdana</vt:lpstr>
      <vt:lpstr>Office Theme</vt:lpstr>
      <vt:lpstr>3.05 Milestone Plans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3.05 Milestone Plans</dc:title>
  <dc:creator>paulnikolich paulnikolich</dc:creator>
  <cp:lastModifiedBy>paulnikolich paulnikolich</cp:lastModifiedBy>
  <cp:revision>6</cp:revision>
  <dcterms:created xsi:type="dcterms:W3CDTF">2024-04-02T18:23:41Z</dcterms:created>
  <dcterms:modified xsi:type="dcterms:W3CDTF">2024-04-02T19:35:57Z</dcterms:modified>
</cp:coreProperties>
</file>