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5" r:id="rId49"/>
    <p:sldId id="376" r:id="rId50"/>
    <p:sldId id="374" r:id="rId51"/>
    <p:sldId id="377" r:id="rId52"/>
    <p:sldId id="378" r:id="rId53"/>
    <p:sldId id="379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3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3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3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3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3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3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3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23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3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40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4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4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4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4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4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4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9" name="Google Shape;1429;p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0" name="Google Shape;1430;p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6" name="Google Shape;1436;p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7" name="Google Shape;1437;p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4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1" name="Google Shape;1451;p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2" name="Google Shape;1452;p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9" name="Google Shape;14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0" name="Google Shape;14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6" name="Google Shape;1466;p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7" name="Google Shape;1467;p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3" name="Google Shape;14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4" name="Google Shape;14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0" name="Google Shape;1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1" name="Google Shape;148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7" name="Google Shape;14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8" name="Google Shape;14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4" name="Google Shape;14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5" name="Google Shape;14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2" name="Google Shape;15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8" name="Google Shape;15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9" name="Google Shape;15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5" name="Google Shape;15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6" name="Google Shape;15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5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2" name="Google Shape;1522;p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2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95" name="Google Shape;1295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7" name="Google Shape;1527;p25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8" name="Google Shape;1528;p253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4" name="Google Shape;1534;p25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5" name="Google Shape;1535;p254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2" name="Google Shape;1542;p25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3" name="Google Shape;1543;p255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9" name="Google Shape;1549;p25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0" name="Google Shape;1550;p256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5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3" name="Google Shape;1563;p25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4" name="Google Shape;1564;p258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5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0" name="Google Shape;1570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5" name="Google Shape;1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7" name="Google Shape;1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3" name="Google Shape;1593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2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1" name="Google Shape;15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99" name="Google Shape;15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4" name="Google Shape;1604;p26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5" name="Google Shape;1605;p261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1" name="Google Shape;1611;p26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2" name="Google Shape;1612;p262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2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06" name="Google Shape;1306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1" name="Google Shape;1311;p22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2" name="Google Shape;1312;p228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8" name="Google Shape;1318;p2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9" name="Google Shape;1319;p229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30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33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802-REVc-d1-2-comments-di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1-23-0008-15-Mntg-802-revc-comments-wg-lb1-di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/dcn/24/1-24-0018-00-Mntg-p802-revc-comments-dis.pdf" TargetMode="External"/><Relationship Id="rId4" Type="http://schemas.openxmlformats.org/officeDocument/2006/relationships/hyperlink" Target="https://www.ieee802.org/1/files/private/802-REVc-drafts/d1/1-23-0037-00-Mntg-p802-revc-d1-1-comments-di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entor.ieee.org/802.1/dcn/24/1-24-0016-01-Mntg-p802-revc-unsatisfied-comments.o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j-drafts/d2/802-1Qdj-d2-0-dis-v02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hyperlink" Target="https://www.ieee802.org/1/files/private/dj-drafts/d2/802-1Qdj-d2-2-dis-v01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3/ec-23-0075-00-ACSD-p802-1qdx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dx-drafts/d2/802-1Qdx-d2-0-dis-v01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itu-t-sg15-LS89-OTNTSWP33-ieee8021status-0324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tu-t-JCA-RoadmapIMT2020-0324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eb-PAR-0324-v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4/eb-CSD-0324-v01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andall-SC6CommentResponseQcw-0324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4/liaison-randall-SC6CommentResponseQcj-0324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BroadbandForum-YANG-0324-v01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eee1588-P8021ASebPARcomments-0324-v01.pd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60802-drafts/d2/60802-d2-1-dis-v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s://www.ieee802.org/1/files/private/60802-drafts/d2/60802-d2-2-pdis-v03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60802-drafts/d2/60802-d2-1-dis-v0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dirty="0"/>
              <a:t>March 2024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 dirty="0"/>
              <a:t>(V4 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31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36" name="Google Shape;1336;p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7" y="1562100"/>
            <a:ext cx="50006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32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42" name="Google Shape;1342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7016"/>
            <a:ext cx="9144000" cy="511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33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48" name="Google Shape;1348;p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0885"/>
            <a:ext cx="9144000" cy="499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3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54" name="Google Shape;1354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7141"/>
            <a:ext cx="9144000" cy="5572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35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60" name="Google Shape;1360;p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9453"/>
            <a:ext cx="9144000" cy="559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36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66" name="Google Shape;1366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3495"/>
            <a:ext cx="9144000" cy="515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37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72" name="Google Shape;1372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844" y="1181100"/>
            <a:ext cx="8115300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38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78" name="Google Shape;1378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65552"/>
            <a:ext cx="8084820" cy="542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39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84" name="Google Shape;1384;p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44000" cy="529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40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90" name="Google Shape;1390;p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18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PARs to NesCom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5.021 – P802.1ASeb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5.022 – IEC/IEEE 60802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5.023 – P802-REVc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5.024 – P802.1Qdy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5.025 – P802.1DC</a:t>
            </a:r>
            <a:endParaRPr lang="en-US" sz="24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5.026 – P802.1Qdj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5.027 – P802.1ASdm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5.028 – P802.1ASdn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5.029 – P802.1Qdx</a:t>
            </a:r>
            <a:endParaRPr lang="en-US" sz="18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endParaRPr lang="en-US"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41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96" name="Google Shape;1396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23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42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02" name="Google Shape;1402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64" y="1197761"/>
            <a:ext cx="8418136" cy="533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43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08" name="Google Shape;1408;p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87930"/>
            <a:ext cx="8153400" cy="53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44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14" name="Google Shape;1414;p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2838"/>
            <a:ext cx="9144000" cy="279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45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20" name="Google Shape;1420;p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7224"/>
            <a:ext cx="9144000" cy="488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4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26" name="Google Shape;1426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5883"/>
            <a:ext cx="9144000" cy="54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4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5.023 - Motion</a:t>
            </a:r>
            <a:endParaRPr/>
          </a:p>
        </p:txBody>
      </p:sp>
      <p:sp>
        <p:nvSpPr>
          <p:cNvPr id="1433" name="Google Shape;1433;p247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Conditionally approve sending P802-REVc D2.0 to Standards Association Ballot</a:t>
            </a:r>
            <a:endParaRPr sz="2400" dirty="0"/>
          </a:p>
          <a:p>
            <a:pPr marL="742950" lvl="1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P802-REVc D1.2 had 83% approval at the end of the last WG ballot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Hantel,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30, 1, 6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Roger Marks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4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P802-REVc </a:t>
            </a:r>
            <a:endParaRPr sz="3200"/>
          </a:p>
        </p:txBody>
      </p:sp>
      <p:sp>
        <p:nvSpPr>
          <p:cNvPr id="1440" name="Google Shape;1440;p248"/>
          <p:cNvSpPr/>
          <p:nvPr/>
        </p:nvSpPr>
        <p:spPr>
          <a:xfrm>
            <a:off x="76200" y="1219200"/>
            <a:ext cx="45720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D1.2 WG recirculation ballot closed: 11 January 2024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sz="9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outstanding no voters over 3 WG ballots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Must Be Satisfied (MBS) comments on D1.2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 MBS comments on D1.1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 MBS comments on D1.0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dirty="0"/>
              <a:t>104 MBS comments remaining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Comment resolution available here: </a:t>
            </a:r>
            <a:r>
              <a:rPr lang="en-US" sz="15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https://www.ieee802.org/1/files/private/802-REVc-drafts/d1/802-REVc-d1-2-comments-dis.pdf</a:t>
            </a:r>
            <a:endParaRPr sz="1500" b="0" i="0" u="sng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Recirculation ballot will be conducted late March/early April with comment resolution in mid-April. A possible final recirculation in late April/early May if required with comment resolution at the May 802.1 interim meeting.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48"/>
          <p:cNvSpPr txBox="1"/>
          <p:nvPr/>
        </p:nvSpPr>
        <p:spPr>
          <a:xfrm>
            <a:off x="6653871" y="1290935"/>
            <a:ext cx="203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Ballot results: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8A621AC-8061-8B2D-6F86-2A87ABE1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7" y="1898430"/>
            <a:ext cx="3977276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49"/>
          <p:cNvSpPr txBox="1"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P802-REVc</a:t>
            </a:r>
            <a:endParaRPr/>
          </a:p>
        </p:txBody>
      </p:sp>
      <p:sp>
        <p:nvSpPr>
          <p:cNvPr id="1448" name="Google Shape;1448;p249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Voters maintaining Disapprove vote from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initial WG ballot</a:t>
            </a:r>
            <a:r>
              <a:rPr lang="en-US" sz="2400" dirty="0"/>
              <a:t> on D1.0, as well as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recirc</a:t>
            </a:r>
            <a:r>
              <a:rPr lang="en-US" sz="2400" dirty="0"/>
              <a:t> on D1.1 and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recirc</a:t>
            </a:r>
            <a:r>
              <a:rPr lang="en-US" sz="2400" dirty="0"/>
              <a:t> on D1.2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Joe Levy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Mark Hamilton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Johannes Specht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Jessy Rouyer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Geoff Thompson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Dorothy Stanley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Craig Gunther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CA" sz="1800" dirty="0"/>
              <a:t>Marco Hernandez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MBS comments associated with the maintained Disapprove vote are on the following slides</a:t>
            </a:r>
            <a:br>
              <a:rPr lang="en-US" sz="2400" dirty="0"/>
            </a:b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25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55" name="Google Shape;1455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184724" cy="5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250"/>
          <p:cNvSpPr txBox="1"/>
          <p:nvPr/>
        </p:nvSpPr>
        <p:spPr>
          <a:xfrm>
            <a:off x="6643850" y="1470100"/>
            <a:ext cx="2330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sng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https://mentor.ieee.org/802.1/dcn/24/1-24-0016-01-Mntg-p802-revc-unsatisfied-comments.ods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Agenda </a:t>
            </a:r>
            <a:endParaRPr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/>
            <a:r>
              <a:rPr lang="en-US" sz="1800" dirty="0"/>
              <a:t>7.031 – Approve liaison of drafts for adoption to ISO/IEC JTC1/SC6 under the PSDO agreement</a:t>
            </a:r>
          </a:p>
          <a:p>
            <a:pPr marL="742950" lvl="1" indent="-285750"/>
            <a:r>
              <a:rPr lang="en-US" sz="1800" dirty="0"/>
              <a:t>7.032 – Approve 802.1 communication to ITU-T SG15</a:t>
            </a:r>
          </a:p>
          <a:p>
            <a:pPr marL="742950" lvl="1" indent="-285750"/>
            <a:r>
              <a:rPr lang="en-US" sz="1800" dirty="0"/>
              <a:t>7.033 – Approve 802.1 communication to ITU-T JCA IMT-2020</a:t>
            </a:r>
          </a:p>
          <a:p>
            <a:pPr marL="742950" lvl="1" indent="-285750"/>
            <a:r>
              <a:rPr lang="en-US" sz="1800" dirty="0"/>
              <a:t>7.036 – Approve responses to ballot comments received from SC6 on FDIS and CIB ballots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7.034 – Approve 802.1 communication to Broadband Forum</a:t>
            </a:r>
          </a:p>
          <a:p>
            <a:pPr marL="742950" lvl="1" indent="-285750"/>
            <a:r>
              <a:rPr lang="en-US" sz="1800" dirty="0"/>
              <a:t>7.035 – Approve 802.1 communication to IEEE 1588</a:t>
            </a:r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63" name="Google Shape;14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305725" cy="52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5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70" name="Google Shape;1470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209024" cy="52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77" name="Google Shape;14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448625" cy="526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84" name="Google Shape;14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187927" cy="51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91" name="Google Shape;14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260349" cy="52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98" name="Google Shape;14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4818602" cy="52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05" name="Google Shape;15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4708673" cy="519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12" name="Google Shape;15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114875" cy="524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19" name="Google Shape;15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13"/>
            <a:ext cx="8839200" cy="291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252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RevCom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2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PARs to NesCom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25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5.026 - Motion</a:t>
            </a:r>
            <a:endParaRPr/>
          </a:p>
        </p:txBody>
      </p:sp>
      <p:sp>
        <p:nvSpPr>
          <p:cNvPr id="1531" name="Google Shape;1531;p253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sending P802.1Qdj to </a:t>
            </a:r>
            <a:r>
              <a:rPr lang="en-US" sz="2400" dirty="0" err="1"/>
              <a:t>RevCom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dirty="0">
                <a:solidFill>
                  <a:schemeClr val="dk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https://mentor.ieee.org/802-ec/dcn/19/ec-19-0139-00-ACSD-p802-1qdj.pdf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P802.Qdj D2.2 had 100% approval at the end of the last SA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Stephan Kehrer, Second: János Farkas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41, 0, 1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41, 0, 1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5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P802.1Qdj</a:t>
            </a:r>
            <a:endParaRPr sz="3200"/>
          </a:p>
        </p:txBody>
      </p:sp>
      <p:sp>
        <p:nvSpPr>
          <p:cNvPr id="1538" name="Google Shape;1538;p254"/>
          <p:cNvSpPr/>
          <p:nvPr/>
        </p:nvSpPr>
        <p:spPr>
          <a:xfrm>
            <a:off x="228600" y="1676400"/>
            <a:ext cx="89154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ballot closed: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March 2024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SA ballot requirements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met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approval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 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any comments,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maintained from </a:t>
            </a: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</a:t>
            </a:r>
            <a:b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 ballot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comments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Disposition: </a:t>
            </a: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https://www.ieee802.org/1/files/private/dj-drafts/d2/802-1Qdj-d2-2-dis-v01.pdf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39" name="Google Shape;1539;p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3825" y="1390650"/>
            <a:ext cx="521017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5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5.029 - Motion</a:t>
            </a:r>
            <a:endParaRPr/>
          </a:p>
        </p:txBody>
      </p:sp>
      <p:sp>
        <p:nvSpPr>
          <p:cNvPr id="1546" name="Google Shape;1546;p255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Conditionally a</a:t>
            </a:r>
            <a:r>
              <a:rPr lang="en-US" sz="2400" dirty="0"/>
              <a:t>pprove sending P802.1Qdx to </a:t>
            </a:r>
            <a:r>
              <a:rPr lang="en-US" sz="2400" dirty="0" err="1"/>
              <a:t>RevCom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dirty="0">
                <a:solidFill>
                  <a:schemeClr val="dk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https://mentor.ieee.org/802-ec/dcn/23/ec-23-0075-00-ACSD-p802-1qdx.pdf</a:t>
            </a:r>
            <a:r>
              <a:rPr lang="en-US" sz="2400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P802.1Qdx D2.0 had 98% approval at the end of the last SA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János Farkas, Second: Mick Seaman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37, 0, 2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 37, 0, 2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25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 sz="3200"/>
          </a:p>
        </p:txBody>
      </p:sp>
      <p:sp>
        <p:nvSpPr>
          <p:cNvPr id="1553" name="Google Shape;1553;p256"/>
          <p:cNvSpPr/>
          <p:nvPr/>
        </p:nvSpPr>
        <p:spPr>
          <a:xfrm>
            <a:off x="30637" y="1371600"/>
            <a:ext cx="457200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ballot closed: 4 March 2024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SA ballot requirements are met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votes with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Must Be Satisfied (MBS) comments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https://ieee802.org/1/files/private/dx-drafts/d2/802-1Qdx-d2-0-dis-v01.pdf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Recirculation ballot will be conducted during April/May with comment resolution in the regularly scheduled TSN TG meetings. A possible final recirculation in May/June if required with comment resolution in the regularly scheduled TSN TG meetings.</a:t>
            </a:r>
            <a:endParaRPr/>
          </a:p>
        </p:txBody>
      </p:sp>
      <p:pic>
        <p:nvPicPr>
          <p:cNvPr id="1554" name="Google Shape;1554;p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64530"/>
            <a:ext cx="4469892" cy="344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57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Voters with Disapprove vote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Rodney Cummings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MBS comments associated with the Disapprove vote are on the following slide</a:t>
            </a:r>
            <a:br>
              <a:rPr lang="en-US"/>
            </a:b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560" name="Google Shape;1560;p25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5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 sz="3200"/>
          </a:p>
        </p:txBody>
      </p:sp>
      <p:pic>
        <p:nvPicPr>
          <p:cNvPr id="1567" name="Google Shape;1567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8697"/>
            <a:ext cx="9144000" cy="528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5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Liaisons and external communications (ME)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7.031 - Motion</a:t>
            </a:r>
            <a:endParaRPr dirty="0"/>
          </a:p>
        </p:txBody>
      </p:sp>
      <p:sp>
        <p:nvSpPr>
          <p:cNvPr id="1578" name="Google Shape;1578;p18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drafts when published to ISO/IEC JTC1/SC6 for adoption under the PSDO agreement: </a:t>
            </a:r>
            <a:endParaRPr dirty="0"/>
          </a:p>
          <a:p>
            <a:pPr marL="1143000" lvl="2" indent="-215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IEEE 802.1Qdj, IEEE 802.1Qdx</a:t>
            </a: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35, 0, 2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7.032 - Motion</a:t>
            </a:r>
            <a:endParaRPr/>
          </a:p>
        </p:txBody>
      </p:sp>
      <p:sp>
        <p:nvSpPr>
          <p:cNvPr id="1590" name="Google Shape;1590;p2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https://www.ieee802.org/1/files/public/docs2024/liaison-itu-t-sg15-LS89-OTNTSWP33-ieee8021status-0324.pdf</a:t>
            </a:r>
            <a:r>
              <a:rPr lang="en-US" sz="2000" dirty="0">
                <a:highlight>
                  <a:schemeClr val="lt1"/>
                </a:highlight>
              </a:rPr>
              <a:t> </a:t>
            </a:r>
            <a:r>
              <a:rPr lang="en-US" sz="2000" dirty="0"/>
              <a:t>as communication to ITU-T SG15 on LS89: LS on OTNT Standardization Work Plan Issue 33, granting the IEEE 802.1 WG chair (or his delegate) editorial license.</a:t>
            </a:r>
            <a:endParaRPr dirty="0"/>
          </a:p>
          <a:p>
            <a:pPr marL="6858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the WG, Proposed: Mark Hantel	Second: Karen Randall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Sending draft (y/n/a):  34, 0 ,5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(y/n/a): &lt;y&gt;,&lt;n&gt;,&lt;a&gt;</a:t>
            </a:r>
            <a:endParaRPr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6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7.033 - Motion</a:t>
            </a:r>
            <a:endParaRPr/>
          </a:p>
        </p:txBody>
      </p:sp>
      <p:sp>
        <p:nvSpPr>
          <p:cNvPr id="1596" name="Google Shape;1596;p26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Approve </a:t>
            </a:r>
            <a:r>
              <a:rPr lang="en-US" sz="20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https://www.ieee802.org/1/files/public/docs2024/liaison-response-itu-t-JCA-RoadmapIMT2020-0324.pdf</a:t>
            </a:r>
            <a:r>
              <a:rPr lang="en-US" sz="2000" dirty="0">
                <a:highlight>
                  <a:schemeClr val="lt1"/>
                </a:highlight>
              </a:rPr>
              <a:t> as communication to ITU-T JCA on LS14: LS on Invitation to update the information in the IMT2020 roadmap, granting the IEEE 802.1 WG chair (or his delegate) editorial license.</a:t>
            </a:r>
            <a:endParaRPr dirty="0">
              <a:highlight>
                <a:schemeClr val="lt1"/>
              </a:highlight>
            </a:endParaRPr>
          </a:p>
          <a:p>
            <a:pPr marL="6858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highlight>
                  <a:schemeClr val="lt1"/>
                </a:highlight>
              </a:rPr>
              <a:t>This approval is under LMSC OM “Procedure for public statements to government bodies” </a:t>
            </a:r>
            <a:endParaRPr sz="1400" dirty="0">
              <a:highlight>
                <a:schemeClr val="lt1"/>
              </a:highlight>
            </a:endParaRPr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the WG, Proposed: Mark Hantel	Second: Karen Randall</a:t>
            </a:r>
            <a:endParaRPr sz="2000" dirty="0"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Sending draft (y/n/a): </a:t>
            </a:r>
            <a:r>
              <a:rPr lang="en-CA" sz="1800" dirty="0">
                <a:highlight>
                  <a:schemeClr val="lt1"/>
                </a:highlight>
              </a:rPr>
              <a:t>  36, 0, 2</a:t>
            </a:r>
            <a:endParaRPr dirty="0">
              <a:highlight>
                <a:schemeClr val="lt1"/>
              </a:highlight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EC, mover: Glenn Parsons     Second: Roger Marks</a:t>
            </a:r>
            <a:endParaRPr dirty="0"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(y/n/a): &lt;y&gt;,&lt;n&gt;,&lt;a&gt;</a:t>
            </a:r>
            <a:endParaRPr sz="2400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22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5.021 - Motion</a:t>
            </a:r>
            <a:endParaRPr/>
          </a:p>
        </p:txBody>
      </p:sp>
      <p:sp>
        <p:nvSpPr>
          <p:cNvPr id="1303" name="Google Shape;1303;p226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forwarding P802.1ASeb PAR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https://www.ieee802.org/1/files/public/docs2024/eb-PAR-0324-v01.pdf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CSD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https://www.ieee802.org/1/files/public/docs2024/eb-CSD-0324-v01.pdf</a:t>
            </a:r>
            <a:r>
              <a:rPr lang="en-US" sz="2400" dirty="0"/>
              <a:t> </a:t>
            </a:r>
            <a:endParaRPr sz="2400" dirty="0"/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Don Pannell, Second: </a:t>
            </a:r>
            <a:r>
              <a:rPr lang="en-CA" sz="2400" dirty="0"/>
              <a:t>Craig Gunther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30, 1, 4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30, 0, 4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7.036 - Motion</a:t>
            </a:r>
            <a:endParaRPr dirty="0"/>
          </a:p>
        </p:txBody>
      </p:sp>
      <p:sp>
        <p:nvSpPr>
          <p:cNvPr id="1584" name="Google Shape;1584;p17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under the PSDO agreement: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802.1Qcw-2023</a:t>
            </a:r>
            <a:endParaRPr dirty="0"/>
          </a:p>
          <a:p>
            <a:pPr marL="11430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6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https://www.ieee802.org/1/files/public/docs2024/liaison-randall-SC6CommentResponseQcw-0324.pdf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802.1Qcj-2023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800" u="sng" dirty="0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https://www.ieee802.org/1/files/public/docs2024/liaison-randall-SC6CommentResponseQcj-0324.pdf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37, 0, 3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Liaisons and external communications (II)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6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7.034 - Motion</a:t>
            </a:r>
            <a:endParaRPr/>
          </a:p>
        </p:txBody>
      </p:sp>
      <p:sp>
        <p:nvSpPr>
          <p:cNvPr id="1608" name="Google Shape;1608;p261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https://www.ieee802.org/1/files/public/docs2024/liaison-response-BroadbandForum-YANG-0324-v01.pdf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as communication to Broadband Forum, granting the IEEE 802.1 WG chair (or his delegate) editorial license.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Proposed: Stephan Kehrer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Second: Jessy Rouyer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lang="en-CA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38, 0 , 3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EC, for information (or motion to block)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6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7.035 - Motion</a:t>
            </a:r>
            <a:endParaRPr/>
          </a:p>
        </p:txBody>
      </p:sp>
      <p:sp>
        <p:nvSpPr>
          <p:cNvPr id="1615" name="Google Shape;1615;p26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https://www.ieee802.org/1/files/public/docs2024/liaison-response-ieee1588-P8021ASebPARcomments-0324-v01.pdf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communication to IEEE 1588 WG, granting the IEEE 802.1 WG chair (or his delegate) editorial license.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Proposed: Don Pannell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Second: Jessy Rouyer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lang="en-CA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33, 1, 5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EC, for information (or motion to block)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22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SA Ballot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2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5.022 - Motion</a:t>
            </a:r>
            <a:endParaRPr/>
          </a:p>
        </p:txBody>
      </p:sp>
      <p:sp>
        <p:nvSpPr>
          <p:cNvPr id="1315" name="Google Shape;1315;p228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Conditionally approve sending IEC/IEEE 60802 D3.0 to Standards Association ballot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Confirm the CSD for IEC/IEEE 60802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IEC/IEEE 60802 D2.2 had 98% approval at the end of the last WG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Ludwig Winkel, Second: János Farkas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41, 0, 0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39, 0, 2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2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 sz="3200"/>
          </a:p>
        </p:txBody>
      </p:sp>
      <p:sp>
        <p:nvSpPr>
          <p:cNvPr id="1322" name="Google Shape;1322;p229"/>
          <p:cNvSpPr/>
          <p:nvPr/>
        </p:nvSpPr>
        <p:spPr>
          <a:xfrm>
            <a:off x="76200" y="1219200"/>
            <a:ext cx="50292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 ballot closed: 9 March 2024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new Disapprove votes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 maintained from </a:t>
            </a: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WG ballot</a:t>
            </a:r>
            <a:endParaRPr lang="en-US" sz="1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3" indent="-285750"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 Must Be Satisfied (MBS) comments</a:t>
            </a:r>
            <a:endParaRPr lang="en-US"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https://www.ieee802.org/1/files/private/60802-drafts/d2/60802-d2-2-pdis-v03.pdf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Recirculation ballot will be conducted during April/May with comment resolution in the regularly scheduled IEC/IEEE 60802 meetings. A possible final recirculation in May/June if required with comment resolution in the regularly scheduled IEC/IEEE 60802 meetings.</a:t>
            </a:r>
            <a:endParaRPr dirty="0"/>
          </a:p>
        </p:txBody>
      </p:sp>
      <p:sp>
        <p:nvSpPr>
          <p:cNvPr id="1323" name="Google Shape;1323;p229"/>
          <p:cNvSpPr txBox="1"/>
          <p:nvPr/>
        </p:nvSpPr>
        <p:spPr>
          <a:xfrm>
            <a:off x="5181600" y="1290935"/>
            <a:ext cx="2032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Ballot results:</a:t>
            </a:r>
            <a:endParaRPr/>
          </a:p>
        </p:txBody>
      </p:sp>
      <p:pic>
        <p:nvPicPr>
          <p:cNvPr id="1324" name="Google Shape;1324;p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0181" y="1737460"/>
            <a:ext cx="3807619" cy="381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30"/>
          <p:cNvSpPr txBox="1"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sp>
        <p:nvSpPr>
          <p:cNvPr id="1330" name="Google Shape;1330;p230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Voters maintaining Disapprove vote from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initial WG ballot</a:t>
            </a:r>
            <a:r>
              <a:rPr lang="en-US" sz="3200"/>
              <a:t> on D2.1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Karl Weber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MBS comments associated with the maintained Disapprove vote are on the following slides</a:t>
            </a:r>
            <a:br>
              <a:rPr lang="en-US"/>
            </a:b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2089</Words>
  <Application>Microsoft Office PowerPoint</Application>
  <PresentationFormat>On-screen Show (4:3)</PresentationFormat>
  <Paragraphs>257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Title slide</vt:lpstr>
      <vt:lpstr>802.1 consent agenda items for LMSC Closing Plenary</vt:lpstr>
      <vt:lpstr>Agenda </vt:lpstr>
      <vt:lpstr>Agenda </vt:lpstr>
      <vt:lpstr>802.1 Motions 2024-03    Consent Agenda   PARs to NesCom </vt:lpstr>
      <vt:lpstr>5.021 - Motion</vt:lpstr>
      <vt:lpstr>802.1 Motions 2024-03    Consent Agenda   Drafts to SA Ballot </vt:lpstr>
      <vt:lpstr>5.022 - Motion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5.023 - Motion</vt:lpstr>
      <vt:lpstr>Supporting Information P802-REVc </vt:lpstr>
      <vt:lpstr>Supporting Information P802-REVc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802.1 Motions 2024-03    Consent Agenda   Drafts to RevCom </vt:lpstr>
      <vt:lpstr>5.026 - Motion</vt:lpstr>
      <vt:lpstr>Supporting Information P802.1Qdj</vt:lpstr>
      <vt:lpstr>5.029 - Motion</vt:lpstr>
      <vt:lpstr>Supporting Information P802.1Qdx</vt:lpstr>
      <vt:lpstr>Supporting Information P802.1Qdx</vt:lpstr>
      <vt:lpstr>Supporting Information P802.1Qdx</vt:lpstr>
      <vt:lpstr>802.1 Motions 2024-03   Consent Agenda   Liaisons and external communications (ME) </vt:lpstr>
      <vt:lpstr>7.031 - Motion</vt:lpstr>
      <vt:lpstr>7.032 - Motion</vt:lpstr>
      <vt:lpstr>7.033 - Motion</vt:lpstr>
      <vt:lpstr>7.036 - Motion</vt:lpstr>
      <vt:lpstr>802.1 Motions 2024-03   Consent Agenda   Liaisons and external communications (II) </vt:lpstr>
      <vt:lpstr>7.034 - Motion</vt:lpstr>
      <vt:lpstr>7.035 -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34</cp:revision>
  <dcterms:created xsi:type="dcterms:W3CDTF">2017-02-01T20:21:43Z</dcterms:created>
  <dcterms:modified xsi:type="dcterms:W3CDTF">2024-03-15T16:04:23Z</dcterms:modified>
</cp:coreProperties>
</file>