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61" r:id="rId4"/>
    <p:sldId id="260" r:id="rId5"/>
    <p:sldId id="259" r:id="rId6"/>
    <p:sldId id="262" r:id="rId7"/>
    <p:sldId id="263" r:id="rId8"/>
    <p:sldId id="264" r:id="rId9"/>
    <p:sldId id="265" r:id="rId10"/>
    <p:sldId id="266" r:id="rId11"/>
    <p:sldId id="267" r:id="rId12"/>
    <p:sldId id="268" r:id="rId13"/>
    <p:sldId id="269" r:id="rId14"/>
    <p:sldId id="270"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noZN6csc1cYSEEPuG/oVBHMk3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EC711A-8543-437B-B353-524F2E543976}" v="1" dt="2024-03-08T20:23:35.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486"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CAEC711A-8543-437B-B353-524F2E543976}"/>
    <pc:docChg chg="custSel delSld modSld sldOrd">
      <pc:chgData name="Jon Rosdahl" userId="2820f357-2dd4-4127-8713-e0bfde0fd756" providerId="ADAL" clId="{CAEC711A-8543-437B-B353-524F2E543976}" dt="2024-03-08T20:56:29.204" v="695" actId="20577"/>
      <pc:docMkLst>
        <pc:docMk/>
      </pc:docMkLst>
      <pc:sldChg chg="modSp mod">
        <pc:chgData name="Jon Rosdahl" userId="2820f357-2dd4-4127-8713-e0bfde0fd756" providerId="ADAL" clId="{CAEC711A-8543-437B-B353-524F2E543976}" dt="2024-03-08T20:22:42.070" v="0" actId="20577"/>
        <pc:sldMkLst>
          <pc:docMk/>
          <pc:sldMk cId="0" sldId="256"/>
        </pc:sldMkLst>
        <pc:spChg chg="mod">
          <ac:chgData name="Jon Rosdahl" userId="2820f357-2dd4-4127-8713-e0bfde0fd756" providerId="ADAL" clId="{CAEC711A-8543-437B-B353-524F2E543976}" dt="2024-03-08T20:22:42.070" v="0" actId="20577"/>
          <ac:spMkLst>
            <pc:docMk/>
            <pc:sldMk cId="0" sldId="256"/>
            <ac:spMk id="67" creationId="{00000000-0000-0000-0000-000000000000}"/>
          </ac:spMkLst>
        </pc:spChg>
      </pc:sldChg>
      <pc:sldChg chg="del">
        <pc:chgData name="Jon Rosdahl" userId="2820f357-2dd4-4127-8713-e0bfde0fd756" providerId="ADAL" clId="{CAEC711A-8543-437B-B353-524F2E543976}" dt="2024-03-08T20:36:52.212" v="108" actId="47"/>
        <pc:sldMkLst>
          <pc:docMk/>
          <pc:sldMk cId="0" sldId="258"/>
        </pc:sldMkLst>
      </pc:sldChg>
      <pc:sldChg chg="modSp mod">
        <pc:chgData name="Jon Rosdahl" userId="2820f357-2dd4-4127-8713-e0bfde0fd756" providerId="ADAL" clId="{CAEC711A-8543-437B-B353-524F2E543976}" dt="2024-03-08T20:27:38.078" v="1" actId="6549"/>
        <pc:sldMkLst>
          <pc:docMk/>
          <pc:sldMk cId="0" sldId="259"/>
        </pc:sldMkLst>
        <pc:spChg chg="mod">
          <ac:chgData name="Jon Rosdahl" userId="2820f357-2dd4-4127-8713-e0bfde0fd756" providerId="ADAL" clId="{CAEC711A-8543-437B-B353-524F2E543976}" dt="2024-03-08T20:27:38.078" v="1" actId="6549"/>
          <ac:spMkLst>
            <pc:docMk/>
            <pc:sldMk cId="0" sldId="259"/>
            <ac:spMk id="88" creationId="{00000000-0000-0000-0000-000000000000}"/>
          </ac:spMkLst>
        </pc:spChg>
      </pc:sldChg>
      <pc:sldChg chg="modSp mod ord">
        <pc:chgData name="Jon Rosdahl" userId="2820f357-2dd4-4127-8713-e0bfde0fd756" providerId="ADAL" clId="{CAEC711A-8543-437B-B353-524F2E543976}" dt="2024-03-08T20:37:05.235" v="110"/>
        <pc:sldMkLst>
          <pc:docMk/>
          <pc:sldMk cId="0" sldId="260"/>
        </pc:sldMkLst>
        <pc:spChg chg="mod">
          <ac:chgData name="Jon Rosdahl" userId="2820f357-2dd4-4127-8713-e0bfde0fd756" providerId="ADAL" clId="{CAEC711A-8543-437B-B353-524F2E543976}" dt="2024-03-08T20:28:41.329" v="5" actId="1076"/>
          <ac:spMkLst>
            <pc:docMk/>
            <pc:sldMk cId="0" sldId="260"/>
            <ac:spMk id="93" creationId="{00000000-0000-0000-0000-000000000000}"/>
          </ac:spMkLst>
        </pc:spChg>
        <pc:spChg chg="mod">
          <ac:chgData name="Jon Rosdahl" userId="2820f357-2dd4-4127-8713-e0bfde0fd756" providerId="ADAL" clId="{CAEC711A-8543-437B-B353-524F2E543976}" dt="2024-03-08T20:28:35.377" v="4" actId="14100"/>
          <ac:spMkLst>
            <pc:docMk/>
            <pc:sldMk cId="0" sldId="260"/>
            <ac:spMk id="94" creationId="{00000000-0000-0000-0000-000000000000}"/>
          </ac:spMkLst>
        </pc:spChg>
      </pc:sldChg>
      <pc:sldChg chg="modSp mod ord">
        <pc:chgData name="Jon Rosdahl" userId="2820f357-2dd4-4127-8713-e0bfde0fd756" providerId="ADAL" clId="{CAEC711A-8543-437B-B353-524F2E543976}" dt="2024-03-08T20:37:10.171" v="112"/>
        <pc:sldMkLst>
          <pc:docMk/>
          <pc:sldMk cId="0" sldId="261"/>
        </pc:sldMkLst>
        <pc:spChg chg="mod">
          <ac:chgData name="Jon Rosdahl" userId="2820f357-2dd4-4127-8713-e0bfde0fd756" providerId="ADAL" clId="{CAEC711A-8543-437B-B353-524F2E543976}" dt="2024-03-08T20:36:44.780" v="107" actId="20577"/>
          <ac:spMkLst>
            <pc:docMk/>
            <pc:sldMk cId="0" sldId="261"/>
            <ac:spMk id="99" creationId="{00000000-0000-0000-0000-000000000000}"/>
          </ac:spMkLst>
        </pc:spChg>
        <pc:spChg chg="mod">
          <ac:chgData name="Jon Rosdahl" userId="2820f357-2dd4-4127-8713-e0bfde0fd756" providerId="ADAL" clId="{CAEC711A-8543-437B-B353-524F2E543976}" dt="2024-03-08T20:33:21.798" v="54" actId="20577"/>
          <ac:spMkLst>
            <pc:docMk/>
            <pc:sldMk cId="0" sldId="261"/>
            <ac:spMk id="100" creationId="{00000000-0000-0000-0000-000000000000}"/>
          </ac:spMkLst>
        </pc:spChg>
        <pc:spChg chg="mod">
          <ac:chgData name="Jon Rosdahl" userId="2820f357-2dd4-4127-8713-e0bfde0fd756" providerId="ADAL" clId="{CAEC711A-8543-437B-B353-524F2E543976}" dt="2024-03-08T20:36:24.487" v="95" actId="33524"/>
          <ac:spMkLst>
            <pc:docMk/>
            <pc:sldMk cId="0" sldId="261"/>
            <ac:spMk id="101" creationId="{00000000-0000-0000-0000-000000000000}"/>
          </ac:spMkLst>
        </pc:spChg>
      </pc:sldChg>
      <pc:sldChg chg="modSp mod">
        <pc:chgData name="Jon Rosdahl" userId="2820f357-2dd4-4127-8713-e0bfde0fd756" providerId="ADAL" clId="{CAEC711A-8543-437B-B353-524F2E543976}" dt="2024-03-08T20:39:21.310" v="169" actId="403"/>
        <pc:sldMkLst>
          <pc:docMk/>
          <pc:sldMk cId="0" sldId="262"/>
        </pc:sldMkLst>
        <pc:spChg chg="mod">
          <ac:chgData name="Jon Rosdahl" userId="2820f357-2dd4-4127-8713-e0bfde0fd756" providerId="ADAL" clId="{CAEC711A-8543-437B-B353-524F2E543976}" dt="2024-03-08T20:37:17.763" v="120" actId="20577"/>
          <ac:spMkLst>
            <pc:docMk/>
            <pc:sldMk cId="0" sldId="262"/>
            <ac:spMk id="106" creationId="{00000000-0000-0000-0000-000000000000}"/>
          </ac:spMkLst>
        </pc:spChg>
        <pc:spChg chg="mod">
          <ac:chgData name="Jon Rosdahl" userId="2820f357-2dd4-4127-8713-e0bfde0fd756" providerId="ADAL" clId="{CAEC711A-8543-437B-B353-524F2E543976}" dt="2024-03-08T20:39:21.310" v="169" actId="403"/>
          <ac:spMkLst>
            <pc:docMk/>
            <pc:sldMk cId="0" sldId="262"/>
            <ac:spMk id="107" creationId="{00000000-0000-0000-0000-000000000000}"/>
          </ac:spMkLst>
        </pc:spChg>
      </pc:sldChg>
      <pc:sldChg chg="modSp mod">
        <pc:chgData name="Jon Rosdahl" userId="2820f357-2dd4-4127-8713-e0bfde0fd756" providerId="ADAL" clId="{CAEC711A-8543-437B-B353-524F2E543976}" dt="2024-03-08T20:42:40.809" v="247" actId="14100"/>
        <pc:sldMkLst>
          <pc:docMk/>
          <pc:sldMk cId="0" sldId="263"/>
        </pc:sldMkLst>
        <pc:spChg chg="mod">
          <ac:chgData name="Jon Rosdahl" userId="2820f357-2dd4-4127-8713-e0bfde0fd756" providerId="ADAL" clId="{CAEC711A-8543-437B-B353-524F2E543976}" dt="2024-03-08T20:39:54.907" v="185" actId="1076"/>
          <ac:spMkLst>
            <pc:docMk/>
            <pc:sldMk cId="0" sldId="263"/>
            <ac:spMk id="112" creationId="{00000000-0000-0000-0000-000000000000}"/>
          </ac:spMkLst>
        </pc:spChg>
        <pc:spChg chg="mod">
          <ac:chgData name="Jon Rosdahl" userId="2820f357-2dd4-4127-8713-e0bfde0fd756" providerId="ADAL" clId="{CAEC711A-8543-437B-B353-524F2E543976}" dt="2024-03-08T20:42:40.809" v="247" actId="14100"/>
          <ac:spMkLst>
            <pc:docMk/>
            <pc:sldMk cId="0" sldId="263"/>
            <ac:spMk id="113" creationId="{00000000-0000-0000-0000-000000000000}"/>
          </ac:spMkLst>
        </pc:spChg>
      </pc:sldChg>
      <pc:sldChg chg="modSp mod">
        <pc:chgData name="Jon Rosdahl" userId="2820f357-2dd4-4127-8713-e0bfde0fd756" providerId="ADAL" clId="{CAEC711A-8543-437B-B353-524F2E543976}" dt="2024-03-08T20:44:24.040" v="260" actId="207"/>
        <pc:sldMkLst>
          <pc:docMk/>
          <pc:sldMk cId="0" sldId="264"/>
        </pc:sldMkLst>
        <pc:spChg chg="mod">
          <ac:chgData name="Jon Rosdahl" userId="2820f357-2dd4-4127-8713-e0bfde0fd756" providerId="ADAL" clId="{CAEC711A-8543-437B-B353-524F2E543976}" dt="2024-03-08T20:42:59.570" v="249" actId="20577"/>
          <ac:spMkLst>
            <pc:docMk/>
            <pc:sldMk cId="0" sldId="264"/>
            <ac:spMk id="119" creationId="{00000000-0000-0000-0000-000000000000}"/>
          </ac:spMkLst>
        </pc:spChg>
        <pc:spChg chg="mod">
          <ac:chgData name="Jon Rosdahl" userId="2820f357-2dd4-4127-8713-e0bfde0fd756" providerId="ADAL" clId="{CAEC711A-8543-437B-B353-524F2E543976}" dt="2024-03-08T20:43:19.497" v="253" actId="20577"/>
          <ac:spMkLst>
            <pc:docMk/>
            <pc:sldMk cId="0" sldId="264"/>
            <ac:spMk id="120" creationId="{00000000-0000-0000-0000-000000000000}"/>
          </ac:spMkLst>
        </pc:spChg>
        <pc:spChg chg="mod">
          <ac:chgData name="Jon Rosdahl" userId="2820f357-2dd4-4127-8713-e0bfde0fd756" providerId="ADAL" clId="{CAEC711A-8543-437B-B353-524F2E543976}" dt="2024-03-08T20:44:24.040" v="260" actId="207"/>
          <ac:spMkLst>
            <pc:docMk/>
            <pc:sldMk cId="0" sldId="264"/>
            <ac:spMk id="121" creationId="{00000000-0000-0000-0000-000000000000}"/>
          </ac:spMkLst>
        </pc:spChg>
      </pc:sldChg>
      <pc:sldChg chg="modSp mod">
        <pc:chgData name="Jon Rosdahl" userId="2820f357-2dd4-4127-8713-e0bfde0fd756" providerId="ADAL" clId="{CAEC711A-8543-437B-B353-524F2E543976}" dt="2024-03-08T20:50:11.249" v="538" actId="14100"/>
        <pc:sldMkLst>
          <pc:docMk/>
          <pc:sldMk cId="0" sldId="265"/>
        </pc:sldMkLst>
        <pc:spChg chg="mod">
          <ac:chgData name="Jon Rosdahl" userId="2820f357-2dd4-4127-8713-e0bfde0fd756" providerId="ADAL" clId="{CAEC711A-8543-437B-B353-524F2E543976}" dt="2024-03-08T20:50:11.249" v="538" actId="14100"/>
          <ac:spMkLst>
            <pc:docMk/>
            <pc:sldMk cId="0" sldId="265"/>
            <ac:spMk id="127" creationId="{00000000-0000-0000-0000-000000000000}"/>
          </ac:spMkLst>
        </pc:spChg>
      </pc:sldChg>
      <pc:sldChg chg="modSp mod">
        <pc:chgData name="Jon Rosdahl" userId="2820f357-2dd4-4127-8713-e0bfde0fd756" providerId="ADAL" clId="{CAEC711A-8543-437B-B353-524F2E543976}" dt="2024-03-08T20:56:29.204" v="695" actId="20577"/>
        <pc:sldMkLst>
          <pc:docMk/>
          <pc:sldMk cId="0" sldId="268"/>
        </pc:sldMkLst>
        <pc:spChg chg="mod">
          <ac:chgData name="Jon Rosdahl" userId="2820f357-2dd4-4127-8713-e0bfde0fd756" providerId="ADAL" clId="{CAEC711A-8543-437B-B353-524F2E543976}" dt="2024-03-08T20:56:29.204" v="695" actId="20577"/>
          <ac:spMkLst>
            <pc:docMk/>
            <pc:sldMk cId="0" sldId="268"/>
            <ac:spMk id="147" creationId="{00000000-0000-0000-0000-000000000000}"/>
          </ac:spMkLst>
        </pc:spChg>
      </pc:sldChg>
      <pc:sldChg chg="modSp mod">
        <pc:chgData name="Jon Rosdahl" userId="2820f357-2dd4-4127-8713-e0bfde0fd756" providerId="ADAL" clId="{CAEC711A-8543-437B-B353-524F2E543976}" dt="2024-03-08T20:52:33.449" v="548" actId="20577"/>
        <pc:sldMkLst>
          <pc:docMk/>
          <pc:sldMk cId="0" sldId="269"/>
        </pc:sldMkLst>
        <pc:spChg chg="mod">
          <ac:chgData name="Jon Rosdahl" userId="2820f357-2dd4-4127-8713-e0bfde0fd756" providerId="ADAL" clId="{CAEC711A-8543-437B-B353-524F2E543976}" dt="2024-03-08T20:52:33.449" v="548" actId="20577"/>
          <ac:spMkLst>
            <pc:docMk/>
            <pc:sldMk cId="0" sldId="269"/>
            <ac:spMk id="153" creationId="{00000000-0000-0000-0000-000000000000}"/>
          </ac:spMkLst>
        </pc:spChg>
      </pc:sldChg>
      <pc:sldChg chg="modSp mod">
        <pc:chgData name="Jon Rosdahl" userId="2820f357-2dd4-4127-8713-e0bfde0fd756" providerId="ADAL" clId="{CAEC711A-8543-437B-B353-524F2E543976}" dt="2024-03-08T20:55:59.460" v="677" actId="404"/>
        <pc:sldMkLst>
          <pc:docMk/>
          <pc:sldMk cId="0" sldId="270"/>
        </pc:sldMkLst>
        <pc:spChg chg="mod">
          <ac:chgData name="Jon Rosdahl" userId="2820f357-2dd4-4127-8713-e0bfde0fd756" providerId="ADAL" clId="{CAEC711A-8543-437B-B353-524F2E543976}" dt="2024-03-08T20:55:59.460" v="677" actId="404"/>
          <ac:spMkLst>
            <pc:docMk/>
            <pc:sldMk cId="0" sldId="270"/>
            <ac:spMk id="16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eae6e72b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beae6e72b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eae6e72b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beae6e72b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3"/>
          <p:cNvSpPr/>
          <p:nvPr/>
        </p:nvSpPr>
        <p:spPr>
          <a:xfrm flipH="1">
            <a:off x="8246400" y="4245875"/>
            <a:ext cx="897600" cy="897600"/>
          </a:xfrm>
          <a:prstGeom prst="round1Rect">
            <a:avLst>
              <a:gd name="adj" fmla="val 16667"/>
            </a:avLst>
          </a:prstGeom>
          <a:solidFill>
            <a:schemeClr val="lt1">
              <a:alpha val="6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 name="Google Shape;13;p13"/>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1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59" name="Google Shape;59;p22"/>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0" name="Google Shape;60;p2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1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14"/>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1" name="Google Shape;21;p1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1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7" name="Google Shape;27;p1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8"/>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2" name="Google Shape;32;p1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16"/>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6"/>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7" name="Google Shape;37;p16"/>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38" name="Google Shape;38;p1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41" name="Google Shape;41;p1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44" name="Google Shape;44;p1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20"/>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0"/>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49" name="Google Shape;49;p20"/>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2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2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www.denver.org/things-to-do/tours/free-tours" TargetMode="External"/><Relationship Id="rId3" Type="http://schemas.openxmlformats.org/officeDocument/2006/relationships/hyperlink" Target="https://www.accuweather.com/en/us/denver/80203/weather-forecast/347810" TargetMode="External"/><Relationship Id="rId7" Type="http://schemas.openxmlformats.org/officeDocument/2006/relationships/hyperlink" Target="https://www.denver.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youtu.be/Hj6PYgvu7zg?feature=shared" TargetMode="External"/><Relationship Id="rId5" Type="http://schemas.openxmlformats.org/officeDocument/2006/relationships/hyperlink" Target="https://www.flydenver.com/departures" TargetMode="External"/><Relationship Id="rId4" Type="http://schemas.openxmlformats.org/officeDocument/2006/relationships/hyperlink" Target="https://www.timeanddate.com/worldclock/meeting.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rick@linespeed.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tinyurl.com/yurnwnt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ieee802.org/802tele_calendar.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cvent.me/vKY5P4"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dirty="0"/>
              <a:t>March 2024 IEEE 802 Plenary Session</a:t>
            </a:r>
            <a:endParaRPr dirty="0"/>
          </a:p>
        </p:txBody>
      </p:sp>
      <p:sp>
        <p:nvSpPr>
          <p:cNvPr id="68" name="Google Shape;68;p1"/>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2400"/>
              <a:t>Event Summary and Important Information</a:t>
            </a:r>
            <a:endParaRPr sz="2400"/>
          </a:p>
        </p:txBody>
      </p:sp>
      <p:sp>
        <p:nvSpPr>
          <p:cNvPr id="69" name="Google Shape;69;p1"/>
          <p:cNvSpPr txBox="1"/>
          <p:nvPr/>
        </p:nvSpPr>
        <p:spPr>
          <a:xfrm>
            <a:off x="490375" y="4260825"/>
            <a:ext cx="627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Roboto"/>
                <a:ea typeface="Roboto"/>
                <a:cs typeface="Roboto"/>
                <a:sym typeface="Roboto"/>
              </a:rPr>
              <a:t>Prepared By: Face to Face Events, </a:t>
            </a:r>
            <a:r>
              <a:rPr lang="en">
                <a:solidFill>
                  <a:schemeClr val="lt1"/>
                </a:solidFill>
                <a:latin typeface="Roboto"/>
                <a:ea typeface="Roboto"/>
                <a:cs typeface="Roboto"/>
                <a:sym typeface="Roboto"/>
              </a:rPr>
              <a:t>February 28</a:t>
            </a:r>
            <a:r>
              <a:rPr lang="en" sz="1400" b="0" i="0" u="none" strike="noStrike" cap="none">
                <a:solidFill>
                  <a:schemeClr val="lt1"/>
                </a:solidFill>
                <a:latin typeface="Roboto"/>
                <a:ea typeface="Roboto"/>
                <a:cs typeface="Roboto"/>
                <a:sym typeface="Roboto"/>
              </a:rPr>
              <a:t>, </a:t>
            </a:r>
            <a:r>
              <a:rPr lang="en">
                <a:solidFill>
                  <a:schemeClr val="lt1"/>
                </a:solidFill>
                <a:latin typeface="Roboto"/>
                <a:ea typeface="Roboto"/>
                <a:cs typeface="Roboto"/>
                <a:sym typeface="Roboto"/>
              </a:rPr>
              <a:t>2024</a:t>
            </a:r>
            <a:endParaRPr sz="1400" b="0" i="0" u="none" strike="noStrike" cap="none">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6FBB97A-CB80-EA7E-E5EE-3294AA7489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601f55b2fa_0_0"/>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b="1"/>
              <a:t>Hyatt Regency Denver 3rd Floor Meeting Space Map </a:t>
            </a:r>
            <a:endParaRPr b="1"/>
          </a:p>
        </p:txBody>
      </p:sp>
      <p:pic>
        <p:nvPicPr>
          <p:cNvPr id="134" name="Google Shape;134;g2601f55b2fa_0_0"/>
          <p:cNvPicPr preferRelativeResize="0"/>
          <p:nvPr/>
        </p:nvPicPr>
        <p:blipFill>
          <a:blip r:embed="rId3">
            <a:alphaModFix/>
          </a:blip>
          <a:stretch>
            <a:fillRect/>
          </a:stretch>
        </p:blipFill>
        <p:spPr>
          <a:xfrm>
            <a:off x="152400" y="771450"/>
            <a:ext cx="3261578" cy="4219653"/>
          </a:xfrm>
          <a:prstGeom prst="rect">
            <a:avLst/>
          </a:prstGeom>
          <a:noFill/>
          <a:ln>
            <a:noFill/>
          </a:ln>
        </p:spPr>
      </p:pic>
      <p:sp>
        <p:nvSpPr>
          <p:cNvPr id="135" name="Google Shape;135;g2601f55b2fa_0_0"/>
          <p:cNvSpPr txBox="1"/>
          <p:nvPr/>
        </p:nvSpPr>
        <p:spPr>
          <a:xfrm>
            <a:off x="3811300" y="709700"/>
            <a:ext cx="4746600" cy="437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2"/>
                </a:solidFill>
                <a:latin typeface="Roboto"/>
                <a:ea typeface="Roboto"/>
                <a:cs typeface="Roboto"/>
                <a:sym typeface="Roboto"/>
              </a:rPr>
              <a:t>Centennial Foyer</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Registration</a:t>
            </a:r>
            <a:endParaRPr sz="1200">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Light Breakfast</a:t>
            </a:r>
            <a:endParaRPr sz="1200">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AM and PM Breaks</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Centennial BCD</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Lunch</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Centennial AB</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Executive Committee Opening/Closing Session</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Centennial E, F, G, H</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802.11 Sessions</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Mineral Hall A,BC,D,E</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802.15 Sessions</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Mineral FG</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802.11 Sessions</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Quartz AB</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Executive Committee Boardroom</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Granite BC</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802.18/.19./24 Sessions</a:t>
            </a:r>
            <a:endParaRPr sz="1200">
              <a:solidFill>
                <a:schemeClr val="lt2"/>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FDC52FB8-B1F6-5B23-DEAE-6B989C4AB4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eae6e72b0_0_7"/>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b="1"/>
              <a:t>Hyatt Regency Denver 4th Floor Meeting Space Map </a:t>
            </a:r>
            <a:endParaRPr b="1"/>
          </a:p>
        </p:txBody>
      </p:sp>
      <p:sp>
        <p:nvSpPr>
          <p:cNvPr id="141" name="Google Shape;141;g2beae6e72b0_0_7"/>
          <p:cNvSpPr txBox="1"/>
          <p:nvPr/>
        </p:nvSpPr>
        <p:spPr>
          <a:xfrm>
            <a:off x="3802475" y="771450"/>
            <a:ext cx="47466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2"/>
                </a:solidFill>
                <a:latin typeface="Roboto"/>
                <a:ea typeface="Roboto"/>
                <a:cs typeface="Roboto"/>
                <a:sym typeface="Roboto"/>
              </a:rPr>
              <a:t>Capitol 1,2,3,4</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802.3 Sessions</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Capitol 5,6,7</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802.1 Sessions</a:t>
            </a:r>
            <a:endParaRPr sz="1200">
              <a:solidFill>
                <a:schemeClr val="lt2"/>
              </a:solidFill>
              <a:latin typeface="Roboto"/>
              <a:ea typeface="Roboto"/>
              <a:cs typeface="Roboto"/>
              <a:sym typeface="Roboto"/>
            </a:endParaRPr>
          </a:p>
        </p:txBody>
      </p:sp>
      <p:pic>
        <p:nvPicPr>
          <p:cNvPr id="142" name="Google Shape;142;g2beae6e72b0_0_7"/>
          <p:cNvPicPr preferRelativeResize="0"/>
          <p:nvPr/>
        </p:nvPicPr>
        <p:blipFill>
          <a:blip r:embed="rId3">
            <a:alphaModFix/>
          </a:blip>
          <a:stretch>
            <a:fillRect/>
          </a:stretch>
        </p:blipFill>
        <p:spPr>
          <a:xfrm>
            <a:off x="152400" y="771450"/>
            <a:ext cx="3261578" cy="4219653"/>
          </a:xfrm>
          <a:prstGeom prst="rect">
            <a:avLst/>
          </a:prstGeom>
          <a:noFill/>
          <a:ln>
            <a:noFill/>
          </a:ln>
        </p:spPr>
      </p:pic>
      <p:sp>
        <p:nvSpPr>
          <p:cNvPr id="2" name="Slide Number Placeholder 1">
            <a:extLst>
              <a:ext uri="{FF2B5EF4-FFF2-40B4-BE49-F238E27FC236}">
                <a16:creationId xmlns:a16="http://schemas.microsoft.com/office/drawing/2014/main" id="{FE4EB39A-11CC-4092-DEDF-84CFC7483B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460950" y="325300"/>
            <a:ext cx="8222100" cy="67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2700" dirty="0"/>
              <a:t>Quick Start Guide </a:t>
            </a:r>
            <a:r>
              <a:rPr lang="en" sz="2700"/>
              <a:t>to Local information </a:t>
            </a:r>
            <a:r>
              <a:rPr lang="en" sz="2700" dirty="0"/>
              <a:t>in Denver</a:t>
            </a:r>
            <a:endParaRPr sz="2700" dirty="0"/>
          </a:p>
        </p:txBody>
      </p:sp>
      <p:sp>
        <p:nvSpPr>
          <p:cNvPr id="148" name="Google Shape;148;p11"/>
          <p:cNvSpPr txBox="1">
            <a:spLocks noGrp="1"/>
          </p:cNvSpPr>
          <p:nvPr>
            <p:ph type="body" idx="1"/>
          </p:nvPr>
        </p:nvSpPr>
        <p:spPr>
          <a:xfrm>
            <a:off x="262350" y="1785724"/>
            <a:ext cx="8431650" cy="3281576"/>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SzPts val="1800"/>
              <a:buNone/>
            </a:pPr>
            <a:r>
              <a:rPr lang="en" sz="1200" b="1"/>
              <a:t>Weather Forecast</a:t>
            </a:r>
            <a:endParaRPr sz="1200" b="1"/>
          </a:p>
          <a:p>
            <a:pPr marL="457200" lvl="0" indent="-304800" algn="l" rtl="0">
              <a:lnSpc>
                <a:spcPct val="125000"/>
              </a:lnSpc>
              <a:spcBef>
                <a:spcPts val="0"/>
              </a:spcBef>
              <a:spcAft>
                <a:spcPts val="0"/>
              </a:spcAft>
              <a:buSzPts val="1200"/>
              <a:buChar char="●"/>
            </a:pPr>
            <a:r>
              <a:rPr lang="en" sz="1200"/>
              <a:t> </a:t>
            </a:r>
            <a:r>
              <a:rPr lang="en" sz="1200" u="sng">
                <a:solidFill>
                  <a:schemeClr val="hlink"/>
                </a:solidFill>
                <a:latin typeface="Arial"/>
                <a:ea typeface="Arial"/>
                <a:cs typeface="Arial"/>
                <a:sym typeface="Arial"/>
                <a:hlinkClick r:id="rId3"/>
              </a:rPr>
              <a:t>Denver, CO Weather Forecast | AccuWeather</a:t>
            </a:r>
            <a:endParaRPr sz="1200"/>
          </a:p>
          <a:p>
            <a:pPr marL="0" lvl="0" indent="0" algn="l" rtl="0">
              <a:lnSpc>
                <a:spcPct val="125000"/>
              </a:lnSpc>
              <a:spcBef>
                <a:spcPts val="0"/>
              </a:spcBef>
              <a:spcAft>
                <a:spcPts val="0"/>
              </a:spcAft>
              <a:buSzPts val="1800"/>
              <a:buNone/>
            </a:pPr>
            <a:r>
              <a:rPr lang="en" sz="1200" b="1"/>
              <a:t>Time Zone - Time Change</a:t>
            </a:r>
            <a:endParaRPr sz="1200" b="1"/>
          </a:p>
          <a:p>
            <a:pPr marL="457200" lvl="0" indent="-304800" algn="l" rtl="0">
              <a:lnSpc>
                <a:spcPct val="125000"/>
              </a:lnSpc>
              <a:spcBef>
                <a:spcPts val="0"/>
              </a:spcBef>
              <a:spcAft>
                <a:spcPts val="0"/>
              </a:spcAft>
              <a:buSzPts val="1200"/>
              <a:buChar char="●"/>
            </a:pPr>
            <a:r>
              <a:rPr lang="en" sz="1200"/>
              <a:t>Sunday, March 10, 2024 — Daylight Saving Time Starts. Clocks move forward 1 hour.</a:t>
            </a:r>
            <a:endParaRPr sz="1200"/>
          </a:p>
          <a:p>
            <a:pPr marL="457200" lvl="0" indent="-304800" algn="l" rtl="0">
              <a:lnSpc>
                <a:spcPct val="125000"/>
              </a:lnSpc>
              <a:spcBef>
                <a:spcPts val="0"/>
              </a:spcBef>
              <a:spcAft>
                <a:spcPts val="0"/>
              </a:spcAft>
              <a:buSzPts val="1200"/>
              <a:buChar char="●"/>
            </a:pPr>
            <a:r>
              <a:rPr lang="en" sz="1200"/>
              <a:t>Time Zone Tool (What time is at home or where virtual attendees are logging in?) </a:t>
            </a:r>
            <a:r>
              <a:rPr lang="en" sz="1200" u="sng">
                <a:solidFill>
                  <a:schemeClr val="hlink"/>
                </a:solidFill>
                <a:hlinkClick r:id="rId4"/>
              </a:rPr>
              <a:t>https://www.timeanddate.com/worldclock/meeting.html</a:t>
            </a:r>
            <a:endParaRPr sz="1200"/>
          </a:p>
          <a:p>
            <a:pPr marL="0" lvl="0" indent="0" algn="l" rtl="0">
              <a:lnSpc>
                <a:spcPct val="125000"/>
              </a:lnSpc>
              <a:spcBef>
                <a:spcPts val="0"/>
              </a:spcBef>
              <a:spcAft>
                <a:spcPts val="0"/>
              </a:spcAft>
              <a:buNone/>
            </a:pPr>
            <a:r>
              <a:rPr lang="en" sz="1200" b="1"/>
              <a:t>Denver Airport - Flight Status</a:t>
            </a:r>
            <a:endParaRPr sz="1200" b="1"/>
          </a:p>
          <a:p>
            <a:pPr marL="457200" lvl="0" indent="-304800" algn="l" rtl="0">
              <a:lnSpc>
                <a:spcPct val="125000"/>
              </a:lnSpc>
              <a:spcBef>
                <a:spcPts val="0"/>
              </a:spcBef>
              <a:spcAft>
                <a:spcPts val="0"/>
              </a:spcAft>
              <a:buSzPts val="1200"/>
              <a:buChar char="●"/>
            </a:pPr>
            <a:r>
              <a:rPr lang="en" sz="1200" u="sng">
                <a:solidFill>
                  <a:schemeClr val="hlink"/>
                </a:solidFill>
                <a:hlinkClick r:id="rId5"/>
              </a:rPr>
              <a:t>https://www.flydenver.com/departures/</a:t>
            </a:r>
            <a:endParaRPr sz="1200"/>
          </a:p>
          <a:p>
            <a:pPr marL="0" lvl="0" indent="0" algn="l" rtl="0">
              <a:lnSpc>
                <a:spcPct val="125000"/>
              </a:lnSpc>
              <a:spcBef>
                <a:spcPts val="0"/>
              </a:spcBef>
              <a:spcAft>
                <a:spcPts val="0"/>
              </a:spcAft>
              <a:buNone/>
            </a:pPr>
            <a:r>
              <a:rPr lang="en" sz="1200" b="1"/>
              <a:t>Getting the Train Back to the Airport</a:t>
            </a:r>
            <a:endParaRPr sz="1200" b="1"/>
          </a:p>
          <a:p>
            <a:pPr marL="457200" lvl="0" indent="-304800" algn="l" rtl="0">
              <a:lnSpc>
                <a:spcPct val="125000"/>
              </a:lnSpc>
              <a:spcBef>
                <a:spcPts val="0"/>
              </a:spcBef>
              <a:spcAft>
                <a:spcPts val="0"/>
              </a:spcAft>
              <a:buSzPts val="1200"/>
              <a:buChar char="●"/>
            </a:pPr>
            <a:r>
              <a:rPr lang="en" sz="1200" u="sng">
                <a:solidFill>
                  <a:schemeClr val="accent5"/>
                </a:solidFill>
                <a:hlinkClick r:id="rId6">
                  <a:extLst>
                    <a:ext uri="{A12FA001-AC4F-418D-AE19-62706E023703}">
                      <ahyp:hlinkClr xmlns:ahyp="http://schemas.microsoft.com/office/drawing/2018/hyperlinkcolor" val="tx"/>
                    </a:ext>
                  </a:extLst>
                </a:hlinkClick>
              </a:rPr>
              <a:t>https://youtu.be/Hj6PYgvu7zg?feature=shared</a:t>
            </a:r>
            <a:endParaRPr sz="1200"/>
          </a:p>
          <a:p>
            <a:pPr marL="0" lvl="0" indent="0" algn="l" rtl="0">
              <a:lnSpc>
                <a:spcPct val="125000"/>
              </a:lnSpc>
              <a:spcBef>
                <a:spcPts val="0"/>
              </a:spcBef>
              <a:spcAft>
                <a:spcPts val="0"/>
              </a:spcAft>
              <a:buNone/>
            </a:pPr>
            <a:r>
              <a:rPr lang="en" sz="1200" b="1"/>
              <a:t>Places to Eat</a:t>
            </a:r>
            <a:endParaRPr sz="1200" b="1"/>
          </a:p>
          <a:p>
            <a:pPr marL="457200" lvl="0" indent="-304800" algn="l" rtl="0">
              <a:lnSpc>
                <a:spcPct val="125000"/>
              </a:lnSpc>
              <a:spcBef>
                <a:spcPts val="0"/>
              </a:spcBef>
              <a:spcAft>
                <a:spcPts val="0"/>
              </a:spcAft>
              <a:buSzPts val="1200"/>
              <a:buChar char="●"/>
            </a:pPr>
            <a:r>
              <a:rPr lang="en" sz="1200" u="sng">
                <a:solidFill>
                  <a:schemeClr val="hlink"/>
                </a:solidFill>
                <a:hlinkClick r:id="rId7"/>
              </a:rPr>
              <a:t>Visit Denver</a:t>
            </a:r>
            <a:endParaRPr sz="1200"/>
          </a:p>
          <a:p>
            <a:pPr marL="0" lvl="0" indent="0" algn="l" rtl="0">
              <a:lnSpc>
                <a:spcPct val="125000"/>
              </a:lnSpc>
              <a:spcBef>
                <a:spcPts val="0"/>
              </a:spcBef>
              <a:spcAft>
                <a:spcPts val="0"/>
              </a:spcAft>
              <a:buNone/>
            </a:pPr>
            <a:r>
              <a:rPr lang="en" sz="1200" b="1"/>
              <a:t>Free Things to Do In Denver, When You’re Not in a Meeting</a:t>
            </a:r>
            <a:endParaRPr sz="1200" b="1"/>
          </a:p>
          <a:p>
            <a:pPr marL="457200" lvl="0" indent="-304800" algn="l" rtl="0">
              <a:lnSpc>
                <a:spcPct val="125000"/>
              </a:lnSpc>
              <a:spcBef>
                <a:spcPts val="0"/>
              </a:spcBef>
              <a:spcAft>
                <a:spcPts val="0"/>
              </a:spcAft>
              <a:buSzPts val="1200"/>
              <a:buChar char="●"/>
            </a:pPr>
            <a:r>
              <a:rPr lang="en" sz="1200" u="sng">
                <a:solidFill>
                  <a:schemeClr val="hlink"/>
                </a:solidFill>
                <a:hlinkClick r:id="rId8"/>
              </a:rPr>
              <a:t>https://www.denver.org/things-to-do/tours/free-tours</a:t>
            </a:r>
            <a:r>
              <a:rPr lang="en" sz="1200"/>
              <a:t>/</a:t>
            </a:r>
            <a:endParaRPr sz="12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r>
              <a:rPr lang="en" sz="1400"/>
              <a:t> </a:t>
            </a:r>
            <a:endParaRPr sz="1400"/>
          </a:p>
        </p:txBody>
      </p:sp>
      <p:sp>
        <p:nvSpPr>
          <p:cNvPr id="2" name="Slide Number Placeholder 1">
            <a:extLst>
              <a:ext uri="{FF2B5EF4-FFF2-40B4-BE49-F238E27FC236}">
                <a16:creationId xmlns:a16="http://schemas.microsoft.com/office/drawing/2014/main" id="{B89244F4-E610-0AB4-7BCD-178669003A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beae6e72b0_0_20"/>
          <p:cNvSpPr txBox="1">
            <a:spLocks noGrp="1"/>
          </p:cNvSpPr>
          <p:nvPr>
            <p:ph type="title"/>
          </p:nvPr>
        </p:nvSpPr>
        <p:spPr>
          <a:xfrm>
            <a:off x="460950" y="325300"/>
            <a:ext cx="8222100" cy="67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2700" dirty="0"/>
              <a:t>Health and Safety Options Close to Hyatt Regency</a:t>
            </a:r>
            <a:endParaRPr sz="2700" dirty="0"/>
          </a:p>
        </p:txBody>
      </p:sp>
      <p:sp>
        <p:nvSpPr>
          <p:cNvPr id="154" name="Google Shape;154;g2beae6e72b0_0_20"/>
          <p:cNvSpPr txBox="1">
            <a:spLocks noGrp="1"/>
          </p:cNvSpPr>
          <p:nvPr>
            <p:ph type="body" idx="1"/>
          </p:nvPr>
        </p:nvSpPr>
        <p:spPr>
          <a:xfrm>
            <a:off x="262350" y="1785724"/>
            <a:ext cx="8431800" cy="328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b="1"/>
              <a:t>Nearby Hospitals:</a:t>
            </a:r>
            <a:endParaRPr sz="1400" b="1"/>
          </a:p>
          <a:p>
            <a:pPr marL="457200" lvl="0" indent="-317500" algn="l" rtl="0">
              <a:lnSpc>
                <a:spcPct val="115000"/>
              </a:lnSpc>
              <a:spcBef>
                <a:spcPts val="0"/>
              </a:spcBef>
              <a:spcAft>
                <a:spcPts val="0"/>
              </a:spcAft>
              <a:buSzPts val="1400"/>
              <a:buChar char="●"/>
            </a:pPr>
            <a:r>
              <a:rPr lang="en" sz="1400"/>
              <a:t> Denver Health, 777 Bannock St, 303.436.6000</a:t>
            </a:r>
            <a:endParaRPr sz="1400"/>
          </a:p>
          <a:p>
            <a:pPr marL="457200" lvl="0" indent="-317500" algn="l" rtl="0">
              <a:lnSpc>
                <a:spcPct val="115000"/>
              </a:lnSpc>
              <a:spcBef>
                <a:spcPts val="0"/>
              </a:spcBef>
              <a:spcAft>
                <a:spcPts val="0"/>
              </a:spcAft>
              <a:buSzPts val="1400"/>
              <a:buChar char="●"/>
            </a:pPr>
            <a:r>
              <a:rPr lang="en" sz="1400"/>
              <a:t> Saint Joseph Hospital, 1375 E 19th Ave, 303-812-2000</a:t>
            </a:r>
            <a:endParaRPr sz="1400"/>
          </a:p>
          <a:p>
            <a:pPr marL="457200" lvl="0" indent="-317500" algn="l" rtl="0">
              <a:lnSpc>
                <a:spcPct val="115000"/>
              </a:lnSpc>
              <a:spcBef>
                <a:spcPts val="0"/>
              </a:spcBef>
              <a:spcAft>
                <a:spcPts val="0"/>
              </a:spcAft>
              <a:buSzPts val="1400"/>
              <a:buChar char="●"/>
            </a:pPr>
            <a:r>
              <a:rPr lang="en" sz="1400"/>
              <a:t> Kindred Hospital Denver, 1920 N High St, 303-320-5871</a:t>
            </a:r>
            <a:endParaRPr sz="1400"/>
          </a:p>
          <a:p>
            <a:pPr marL="457200" lvl="0" indent="-317500" algn="l" rtl="0">
              <a:lnSpc>
                <a:spcPct val="115000"/>
              </a:lnSpc>
              <a:spcBef>
                <a:spcPts val="0"/>
              </a:spcBef>
              <a:spcAft>
                <a:spcPts val="0"/>
              </a:spcAft>
              <a:buSzPts val="1400"/>
              <a:buChar char="●"/>
            </a:pPr>
            <a:r>
              <a:rPr lang="en" sz="1400"/>
              <a:t> Rose Medical, 4567 E 9th Ave, 303-320-2121</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SzPts val="1800"/>
              <a:buNone/>
            </a:pPr>
            <a:r>
              <a:rPr lang="en" sz="1400" b="1"/>
              <a:t>Walk-in/Non-Emergency Medical Facility:</a:t>
            </a:r>
            <a:endParaRPr sz="1400" b="1"/>
          </a:p>
          <a:p>
            <a:pPr marL="457200" lvl="0" indent="-317500" algn="l" rtl="0">
              <a:lnSpc>
                <a:spcPct val="115000"/>
              </a:lnSpc>
              <a:spcBef>
                <a:spcPts val="0"/>
              </a:spcBef>
              <a:spcAft>
                <a:spcPts val="0"/>
              </a:spcAft>
              <a:buSzPts val="1400"/>
              <a:buChar char="●"/>
            </a:pPr>
            <a:r>
              <a:rPr lang="en" sz="1400"/>
              <a:t> Denver Health Downtown Urgent Care, 1545 California St, 303-602-6500</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SzPts val="1800"/>
              <a:buNone/>
            </a:pPr>
            <a:r>
              <a:rPr lang="en" sz="1400" b="1"/>
              <a:t>Pharmacies:</a:t>
            </a:r>
            <a:endParaRPr sz="1400" b="1"/>
          </a:p>
          <a:p>
            <a:pPr marL="457200" lvl="0" indent="-317500" algn="l" rtl="0">
              <a:lnSpc>
                <a:spcPct val="115000"/>
              </a:lnSpc>
              <a:spcBef>
                <a:spcPts val="0"/>
              </a:spcBef>
              <a:spcAft>
                <a:spcPts val="0"/>
              </a:spcAft>
              <a:buSzPts val="1400"/>
              <a:buChar char="●"/>
            </a:pPr>
            <a:r>
              <a:rPr lang="en" sz="1400"/>
              <a:t> Walgreens, 801 16th St, Denver, CO 80202. 303.571.5314 (8:00 AM – 11:00 PM)</a:t>
            </a:r>
            <a:endParaRPr sz="1400"/>
          </a:p>
          <a:p>
            <a:pPr marL="457200" lvl="0" indent="-317500" algn="l" rtl="0">
              <a:lnSpc>
                <a:spcPct val="115000"/>
              </a:lnSpc>
              <a:spcBef>
                <a:spcPts val="0"/>
              </a:spcBef>
              <a:spcAft>
                <a:spcPts val="0"/>
              </a:spcAft>
              <a:buSzPts val="1400"/>
              <a:buChar char="●"/>
            </a:pPr>
            <a:r>
              <a:rPr lang="en" sz="1400"/>
              <a:t> CVS Pharmacy, 750 16th St, Denver, CO 80202. 303-534-1182</a:t>
            </a:r>
            <a:endParaRPr sz="1400"/>
          </a:p>
          <a:p>
            <a:pPr marL="457200" lvl="0" indent="-317500" algn="l" rtl="0">
              <a:lnSpc>
                <a:spcPct val="115000"/>
              </a:lnSpc>
              <a:spcBef>
                <a:spcPts val="0"/>
              </a:spcBef>
              <a:spcAft>
                <a:spcPts val="0"/>
              </a:spcAft>
              <a:buSzPts val="1400"/>
              <a:buChar char="●"/>
            </a:pPr>
            <a:r>
              <a:rPr lang="en" sz="1400"/>
              <a:t> CVS Pharmacy @ Target, 1600 California St, Ste 14, Denver, CO 80202</a:t>
            </a:r>
            <a:endParaRPr sz="1400"/>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r>
              <a:rPr lang="en" sz="1400"/>
              <a:t> </a:t>
            </a:r>
            <a:endParaRPr sz="1400"/>
          </a:p>
        </p:txBody>
      </p:sp>
      <p:sp>
        <p:nvSpPr>
          <p:cNvPr id="2" name="Slide Number Placeholder 1">
            <a:extLst>
              <a:ext uri="{FF2B5EF4-FFF2-40B4-BE49-F238E27FC236}">
                <a16:creationId xmlns:a16="http://schemas.microsoft.com/office/drawing/2014/main" id="{E5B081D7-1497-BF31-A323-A0485F816C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eae6e72b0_0_15"/>
          <p:cNvSpPr txBox="1">
            <a:spLocks noGrp="1"/>
          </p:cNvSpPr>
          <p:nvPr>
            <p:ph type="title"/>
          </p:nvPr>
        </p:nvSpPr>
        <p:spPr>
          <a:xfrm>
            <a:off x="471900" y="828200"/>
            <a:ext cx="8222100" cy="67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2700"/>
              <a:t>Thanks for helping us make this session a success, we look forward to working with you again!</a:t>
            </a:r>
            <a:endParaRPr sz="2700"/>
          </a:p>
        </p:txBody>
      </p:sp>
      <p:sp>
        <p:nvSpPr>
          <p:cNvPr id="160" name="Google Shape;160;g2beae6e72b0_0_15"/>
          <p:cNvSpPr txBox="1">
            <a:spLocks noGrp="1"/>
          </p:cNvSpPr>
          <p:nvPr>
            <p:ph type="body" idx="1"/>
          </p:nvPr>
        </p:nvSpPr>
        <p:spPr>
          <a:xfrm>
            <a:off x="262350" y="1785724"/>
            <a:ext cx="8431800" cy="328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dirty="0"/>
              <a:t>The next IEEE 802 Plenary Session will be July 14-19, 2024. In-Person participation at the Le Centre Sheraton Montreal in Montreal Quebec, Canada with remote participation available. </a:t>
            </a:r>
          </a:p>
          <a:p>
            <a:pPr marL="0" lvl="0" indent="0" algn="l" rtl="0">
              <a:lnSpc>
                <a:spcPct val="115000"/>
              </a:lnSpc>
              <a:spcBef>
                <a:spcPts val="0"/>
              </a:spcBef>
              <a:spcAft>
                <a:spcPts val="0"/>
              </a:spcAft>
              <a:buSzPts val="1800"/>
              <a:buNone/>
            </a:pPr>
            <a:r>
              <a:rPr lang="en" sz="1400" dirty="0"/>
              <a:t>If you have any questions please email: </a:t>
            </a:r>
            <a:r>
              <a:rPr lang="en" sz="1400" u="sng" dirty="0">
                <a:solidFill>
                  <a:schemeClr val="accent5"/>
                </a:solidFill>
                <a:hlinkClick r:id="rId3">
                  <a:extLst>
                    <a:ext uri="{A12FA001-AC4F-418D-AE19-62706E023703}">
                      <ahyp:hlinkClr xmlns:ahyp="http://schemas.microsoft.com/office/drawing/2018/hyperlinkcolor" val="tx"/>
                    </a:ext>
                  </a:extLst>
                </a:hlinkClick>
              </a:rPr>
              <a:t>802info@facetoface-events.com</a:t>
            </a:r>
            <a:endParaRPr sz="1400" dirty="0"/>
          </a:p>
          <a:p>
            <a:pPr marL="0" lvl="0" indent="0" algn="l" rtl="0">
              <a:lnSpc>
                <a:spcPct val="115000"/>
              </a:lnSpc>
              <a:spcBef>
                <a:spcPts val="0"/>
              </a:spcBef>
              <a:spcAft>
                <a:spcPts val="0"/>
              </a:spcAft>
              <a:buSzPts val="1800"/>
              <a:buNone/>
            </a:pPr>
            <a:endParaRPr sz="800" b="1" dirty="0"/>
          </a:p>
          <a:p>
            <a:pPr marL="0" lvl="0" indent="0" algn="l" rtl="0">
              <a:lnSpc>
                <a:spcPct val="115000"/>
              </a:lnSpc>
              <a:spcBef>
                <a:spcPts val="0"/>
              </a:spcBef>
              <a:spcAft>
                <a:spcPts val="0"/>
              </a:spcAft>
              <a:buNone/>
            </a:pPr>
            <a:r>
              <a:rPr lang="en" sz="1400" b="1" dirty="0"/>
              <a:t>We are preparing to make Hotel Reservations and Registration available on Monday April 8, 2024</a:t>
            </a:r>
            <a:endParaRPr sz="1400" b="1" dirty="0">
              <a:highlight>
                <a:srgbClr val="FFFF00"/>
              </a:highlight>
            </a:endParaRPr>
          </a:p>
          <a:p>
            <a:pPr marL="914400" lvl="1" indent="-317500" algn="l" rtl="0">
              <a:lnSpc>
                <a:spcPct val="115000"/>
              </a:lnSpc>
              <a:spcBef>
                <a:spcPts val="0"/>
              </a:spcBef>
              <a:spcAft>
                <a:spcPts val="0"/>
              </a:spcAft>
              <a:buSzPts val="1400"/>
              <a:buChar char="○"/>
            </a:pPr>
            <a:r>
              <a:rPr lang="en" sz="1400" dirty="0"/>
              <a:t>Early Registration Deadline</a:t>
            </a:r>
            <a:endParaRPr dirty="0"/>
          </a:p>
          <a:p>
            <a:pPr marL="1371600" lvl="2" indent="-317500" algn="l" rtl="0">
              <a:lnSpc>
                <a:spcPct val="115000"/>
              </a:lnSpc>
              <a:spcBef>
                <a:spcPts val="0"/>
              </a:spcBef>
              <a:spcAft>
                <a:spcPts val="0"/>
              </a:spcAft>
              <a:buSzPts val="1400"/>
              <a:buChar char="■"/>
            </a:pPr>
            <a:r>
              <a:rPr lang="en" sz="1400" dirty="0"/>
              <a:t>Friday </a:t>
            </a:r>
            <a:r>
              <a:rPr lang="en" dirty="0"/>
              <a:t>May 17, 2024</a:t>
            </a:r>
            <a:endParaRPr dirty="0"/>
          </a:p>
          <a:p>
            <a:pPr marL="914400" lvl="1" indent="-317500" algn="l" rtl="0">
              <a:lnSpc>
                <a:spcPct val="115000"/>
              </a:lnSpc>
              <a:spcBef>
                <a:spcPts val="0"/>
              </a:spcBef>
              <a:spcAft>
                <a:spcPts val="0"/>
              </a:spcAft>
              <a:buSzPts val="1400"/>
              <a:buChar char="○"/>
            </a:pPr>
            <a:r>
              <a:rPr lang="en" dirty="0"/>
              <a:t>Group Hotel</a:t>
            </a:r>
            <a:r>
              <a:rPr lang="en" sz="1400" dirty="0"/>
              <a:t> Reservations: </a:t>
            </a:r>
            <a:r>
              <a:rPr lang="en" dirty="0"/>
              <a:t>Le Centre Sheraton Montreal</a:t>
            </a:r>
            <a:endParaRPr sz="1400" dirty="0"/>
          </a:p>
          <a:p>
            <a:pPr marL="1371600" lvl="2" indent="-317500" algn="l" rtl="0">
              <a:lnSpc>
                <a:spcPct val="115000"/>
              </a:lnSpc>
              <a:spcBef>
                <a:spcPts val="0"/>
              </a:spcBef>
              <a:spcAft>
                <a:spcPts val="0"/>
              </a:spcAft>
              <a:buSzPts val="1400"/>
              <a:buChar char="■"/>
            </a:pPr>
            <a:r>
              <a:rPr lang="en" dirty="0"/>
              <a:t>Available Soon</a:t>
            </a:r>
            <a:endParaRPr dirty="0"/>
          </a:p>
          <a:p>
            <a:pPr marL="914400" lvl="1" indent="-317500" algn="l" rtl="0">
              <a:lnSpc>
                <a:spcPct val="115000"/>
              </a:lnSpc>
              <a:spcBef>
                <a:spcPts val="0"/>
              </a:spcBef>
              <a:spcAft>
                <a:spcPts val="0"/>
              </a:spcAft>
              <a:buSzPts val="1400"/>
              <a:buChar char="○"/>
            </a:pPr>
            <a:r>
              <a:rPr lang="en" sz="1400" dirty="0"/>
              <a:t>Hotel Reservation Booking Cut Off Date: </a:t>
            </a:r>
            <a:endParaRPr sz="1400" dirty="0"/>
          </a:p>
          <a:p>
            <a:pPr marL="1371600" lvl="2" indent="-317500" algn="l" rtl="0">
              <a:lnSpc>
                <a:spcPct val="115000"/>
              </a:lnSpc>
              <a:spcBef>
                <a:spcPts val="0"/>
              </a:spcBef>
              <a:spcAft>
                <a:spcPts val="0"/>
              </a:spcAft>
              <a:buSzPts val="1400"/>
              <a:buChar char="■"/>
            </a:pPr>
            <a:r>
              <a:rPr lang="en" dirty="0"/>
              <a:t>Friday June 14, 2024 5:00 PM Eastern Time</a:t>
            </a:r>
          </a:p>
          <a:p>
            <a:pPr marL="114300" indent="0">
              <a:buNone/>
            </a:pPr>
            <a:endParaRPr lang="en" dirty="0"/>
          </a:p>
          <a:p>
            <a:pPr marL="114300" indent="0">
              <a:buNone/>
            </a:pPr>
            <a:r>
              <a:rPr lang="en" sz="1400" b="1" dirty="0"/>
              <a:t>Note Joint IEEE 802 – ITU SG5 Workshop – July 13, 2024</a:t>
            </a:r>
            <a:endParaRPr sz="1400" b="1" dirty="0"/>
          </a:p>
        </p:txBody>
      </p:sp>
      <p:sp>
        <p:nvSpPr>
          <p:cNvPr id="2" name="Slide Number Placeholder 1">
            <a:extLst>
              <a:ext uri="{FF2B5EF4-FFF2-40B4-BE49-F238E27FC236}">
                <a16:creationId xmlns:a16="http://schemas.microsoft.com/office/drawing/2014/main" id="{B06D65C9-E4C2-3941-97A6-5AA7E58B31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7c30aa6ca8_0_0"/>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Meeting Planner Contact Information</a:t>
            </a:r>
            <a:endParaRPr/>
          </a:p>
        </p:txBody>
      </p:sp>
      <p:sp>
        <p:nvSpPr>
          <p:cNvPr id="75" name="Google Shape;75;g27c30aa6ca8_0_0"/>
          <p:cNvSpPr txBox="1">
            <a:spLocks noGrp="1"/>
          </p:cNvSpPr>
          <p:nvPr>
            <p:ph type="body" idx="1"/>
          </p:nvPr>
        </p:nvSpPr>
        <p:spPr>
          <a:xfrm>
            <a:off x="471900" y="1919075"/>
            <a:ext cx="3999900" cy="297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00"/>
              <a:buNone/>
            </a:pPr>
            <a:r>
              <a:rPr lang="en" b="1"/>
              <a:t>Dawn Slykhouse, Face to Face Events</a:t>
            </a:r>
            <a:endParaRPr/>
          </a:p>
          <a:p>
            <a:pPr marL="0" lvl="0" indent="0" algn="l" rtl="0">
              <a:lnSpc>
                <a:spcPct val="100000"/>
              </a:lnSpc>
              <a:spcBef>
                <a:spcPts val="1000"/>
              </a:spcBef>
              <a:spcAft>
                <a:spcPts val="0"/>
              </a:spcAft>
              <a:buSzPts val="1400"/>
              <a:buNone/>
            </a:pPr>
            <a:r>
              <a:rPr lang="en"/>
              <a:t>Mobile: +1 (408) 594-1342</a:t>
            </a:r>
            <a:endParaRPr/>
          </a:p>
          <a:p>
            <a:pPr marL="0" lvl="0" indent="0" algn="l" rtl="0">
              <a:lnSpc>
                <a:spcPct val="100000"/>
              </a:lnSpc>
              <a:spcBef>
                <a:spcPts val="1000"/>
              </a:spcBef>
              <a:spcAft>
                <a:spcPts val="0"/>
              </a:spcAft>
              <a:buSzPts val="1400"/>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lvl="0" indent="0" algn="l" rtl="0">
              <a:lnSpc>
                <a:spcPct val="100000"/>
              </a:lnSpc>
              <a:spcBef>
                <a:spcPts val="1000"/>
              </a:spcBef>
              <a:spcAft>
                <a:spcPts val="0"/>
              </a:spcAft>
              <a:buSzPts val="1400"/>
              <a:buNone/>
            </a:pPr>
            <a:endParaRPr sz="600" b="1"/>
          </a:p>
          <a:p>
            <a:pPr marL="0" lvl="0" indent="0" algn="l" rtl="0">
              <a:lnSpc>
                <a:spcPct val="100000"/>
              </a:lnSpc>
              <a:spcBef>
                <a:spcPts val="1000"/>
              </a:spcBef>
              <a:spcAft>
                <a:spcPts val="0"/>
              </a:spcAft>
              <a:buSzPts val="1400"/>
              <a:buNone/>
            </a:pPr>
            <a:r>
              <a:rPr lang="en" b="1"/>
              <a:t>Lisa Ronmark, Face to Face Events</a:t>
            </a:r>
            <a:endParaRPr/>
          </a:p>
          <a:p>
            <a:pPr marL="0" lvl="0" indent="0" algn="l" rtl="0">
              <a:lnSpc>
                <a:spcPct val="100000"/>
              </a:lnSpc>
              <a:spcBef>
                <a:spcPts val="1000"/>
              </a:spcBef>
              <a:spcAft>
                <a:spcPts val="0"/>
              </a:spcAft>
              <a:buSzPts val="1400"/>
              <a:buNone/>
            </a:pPr>
            <a:r>
              <a:rPr lang="en"/>
              <a:t>Mobile: +1 (604) 316-4947</a:t>
            </a:r>
            <a:endParaRPr/>
          </a:p>
          <a:p>
            <a:pPr marL="0" lvl="0" indent="0" algn="l" rtl="0">
              <a:lnSpc>
                <a:spcPct val="100000"/>
              </a:lnSpc>
              <a:spcBef>
                <a:spcPts val="1000"/>
              </a:spcBef>
              <a:spcAft>
                <a:spcPts val="1000"/>
              </a:spcAft>
              <a:buSzPts val="1400"/>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6" name="Google Shape;76;g27c30aa6ca8_0_0"/>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00"/>
              <a:buNone/>
            </a:pPr>
            <a:r>
              <a:rPr lang="en" b="1"/>
              <a:t>Stephanie Williams, Face to Face Events</a:t>
            </a:r>
            <a:endParaRPr b="1"/>
          </a:p>
          <a:p>
            <a:pPr marL="0" lvl="0" indent="0" algn="l" rtl="0">
              <a:lnSpc>
                <a:spcPct val="100000"/>
              </a:lnSpc>
              <a:spcBef>
                <a:spcPts val="1000"/>
              </a:spcBef>
              <a:spcAft>
                <a:spcPts val="0"/>
              </a:spcAft>
              <a:buSzPts val="1400"/>
              <a:buNone/>
            </a:pPr>
            <a:r>
              <a:rPr lang="en"/>
              <a:t>Mobile: +1 (408) 497-9613 </a:t>
            </a:r>
            <a:endParaRPr/>
          </a:p>
          <a:p>
            <a:pPr marL="0" lvl="0" indent="0" algn="l" rtl="0">
              <a:lnSpc>
                <a:spcPct val="100000"/>
              </a:lnSpc>
              <a:spcBef>
                <a:spcPts val="1000"/>
              </a:spcBef>
              <a:spcAft>
                <a:spcPts val="0"/>
              </a:spcAft>
              <a:buSzPts val="1400"/>
              <a:buNone/>
            </a:pPr>
            <a:r>
              <a:rPr lang="en"/>
              <a:t>Email: </a:t>
            </a:r>
            <a:r>
              <a:rPr lang="en" u="sng">
                <a:solidFill>
                  <a:schemeClr val="hlink"/>
                </a:solidFill>
                <a:hlinkClick r:id="rId5"/>
              </a:rPr>
              <a:t>stephanie@facetoface-events.com</a:t>
            </a:r>
            <a:r>
              <a:rPr lang="en"/>
              <a:t> </a:t>
            </a:r>
            <a:endParaRPr/>
          </a:p>
          <a:p>
            <a:pPr marL="0" lvl="0" indent="0" algn="l" rtl="0">
              <a:lnSpc>
                <a:spcPct val="100000"/>
              </a:lnSpc>
              <a:spcBef>
                <a:spcPts val="1000"/>
              </a:spcBef>
              <a:spcAft>
                <a:spcPts val="0"/>
              </a:spcAft>
              <a:buSzPts val="1400"/>
              <a:buNone/>
            </a:pPr>
            <a:endParaRPr sz="1000"/>
          </a:p>
          <a:p>
            <a:pPr marL="0" lvl="0" indent="0" algn="l" rtl="0">
              <a:lnSpc>
                <a:spcPct val="100000"/>
              </a:lnSpc>
              <a:spcBef>
                <a:spcPts val="1000"/>
              </a:spcBef>
              <a:spcAft>
                <a:spcPts val="0"/>
              </a:spcAft>
              <a:buSzPts val="1400"/>
              <a:buNone/>
            </a:pPr>
            <a:r>
              <a:rPr lang="en" b="1"/>
              <a:t>Meeting Planner Office: </a:t>
            </a:r>
            <a:r>
              <a:rPr lang="en"/>
              <a:t>Agate A</a:t>
            </a:r>
            <a:endParaRPr/>
          </a:p>
          <a:p>
            <a:pPr marL="0" lvl="0" indent="0" algn="l" rtl="0">
              <a:lnSpc>
                <a:spcPct val="100000"/>
              </a:lnSpc>
              <a:spcBef>
                <a:spcPts val="1000"/>
              </a:spcBef>
              <a:spcAft>
                <a:spcPts val="0"/>
              </a:spcAft>
              <a:buSzPts val="1400"/>
              <a:buNone/>
            </a:pPr>
            <a:r>
              <a:rPr lang="en" b="1"/>
              <a:t>Registration: </a:t>
            </a:r>
            <a:r>
              <a:rPr lang="en"/>
              <a:t>Centennial Foyer</a:t>
            </a:r>
            <a:endParaRPr/>
          </a:p>
          <a:p>
            <a:pPr marL="0" lvl="0" indent="0" algn="l" rtl="0">
              <a:lnSpc>
                <a:spcPct val="100000"/>
              </a:lnSpc>
              <a:spcBef>
                <a:spcPts val="1000"/>
              </a:spcBef>
              <a:spcAft>
                <a:spcPts val="0"/>
              </a:spcAft>
              <a:buSzPts val="1400"/>
              <a:buNone/>
            </a:pPr>
            <a:endParaRPr/>
          </a:p>
        </p:txBody>
      </p:sp>
      <p:sp>
        <p:nvSpPr>
          <p:cNvPr id="2" name="Slide Number Placeholder 1">
            <a:extLst>
              <a:ext uri="{FF2B5EF4-FFF2-40B4-BE49-F238E27FC236}">
                <a16:creationId xmlns:a16="http://schemas.microsoft.com/office/drawing/2014/main" id="{AB24A9B5-2E1E-CCD1-30AA-0497CCACA4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460950" y="5142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dirty="0"/>
              <a:t>Network Access and Support Information </a:t>
            </a:r>
            <a:endParaRPr dirty="0"/>
          </a:p>
        </p:txBody>
      </p:sp>
      <p:sp>
        <p:nvSpPr>
          <p:cNvPr id="100" name="Google Shape;100;p7"/>
          <p:cNvSpPr txBox="1">
            <a:spLocks noGrp="1"/>
          </p:cNvSpPr>
          <p:nvPr>
            <p:ph type="body" idx="1"/>
          </p:nvPr>
        </p:nvSpPr>
        <p:spPr>
          <a:xfrm>
            <a:off x="460950" y="1746544"/>
            <a:ext cx="3999900" cy="3172928"/>
          </a:xfrm>
          <a:prstGeom prst="rect">
            <a:avLst/>
          </a:prstGeom>
          <a:noFill/>
          <a:ln>
            <a:noFill/>
          </a:ln>
        </p:spPr>
        <p:txBody>
          <a:bodyPr spcFirstLastPara="1" wrap="square" lIns="91425" tIns="91425" rIns="91425" bIns="91425" anchor="t" anchorCtr="0">
            <a:noAutofit/>
          </a:bodyPr>
          <a:lstStyle/>
          <a:p>
            <a:pPr marL="0" marR="76200" lvl="0" indent="0" algn="l" rtl="0">
              <a:lnSpc>
                <a:spcPct val="115000"/>
              </a:lnSpc>
              <a:spcBef>
                <a:spcPts val="0"/>
              </a:spcBef>
              <a:spcAft>
                <a:spcPts val="0"/>
              </a:spcAft>
              <a:buSzPts val="1400"/>
              <a:buNone/>
            </a:pPr>
            <a:r>
              <a:rPr lang="en" sz="1300" b="1" dirty="0"/>
              <a:t>SSID: </a:t>
            </a:r>
            <a:r>
              <a:rPr lang="en" sz="1300" dirty="0"/>
              <a:t>IEEE802</a:t>
            </a:r>
            <a:r>
              <a:rPr lang="en" sz="1300" b="1" dirty="0"/>
              <a:t>  </a:t>
            </a:r>
            <a:endParaRPr sz="1300" b="1" dirty="0"/>
          </a:p>
          <a:p>
            <a:pPr marL="457200" marR="76200" lvl="0" indent="-311150" algn="l" rtl="0">
              <a:lnSpc>
                <a:spcPct val="115000"/>
              </a:lnSpc>
              <a:spcBef>
                <a:spcPts val="0"/>
              </a:spcBef>
              <a:spcAft>
                <a:spcPts val="0"/>
              </a:spcAft>
              <a:buSzPts val="1300"/>
              <a:buChar char="●"/>
            </a:pPr>
            <a:r>
              <a:rPr lang="en" sz="1300" b="1" dirty="0"/>
              <a:t>Password:</a:t>
            </a:r>
            <a:r>
              <a:rPr lang="en" sz="1300" dirty="0"/>
              <a:t> ieeeieee </a:t>
            </a:r>
            <a:endParaRPr sz="1300" dirty="0"/>
          </a:p>
          <a:p>
            <a:pPr marL="457200" lvl="0" indent="-311150" algn="l" rtl="0">
              <a:lnSpc>
                <a:spcPct val="115000"/>
              </a:lnSpc>
              <a:spcBef>
                <a:spcPts val="0"/>
              </a:spcBef>
              <a:spcAft>
                <a:spcPts val="0"/>
              </a:spcAft>
              <a:buSzPts val="1300"/>
              <a:buChar char="●"/>
            </a:pPr>
            <a:r>
              <a:rPr lang="en" sz="1300" b="1" dirty="0"/>
              <a:t>Encryption Type:</a:t>
            </a:r>
            <a:r>
              <a:rPr lang="en" sz="1300" dirty="0"/>
              <a:t> WPA2/WPA3 </a:t>
            </a:r>
            <a:endParaRPr sz="1300" dirty="0"/>
          </a:p>
          <a:p>
            <a:pPr marL="457200" lvl="0" indent="-311150" algn="l" rtl="0">
              <a:lnSpc>
                <a:spcPct val="115000"/>
              </a:lnSpc>
              <a:spcBef>
                <a:spcPts val="0"/>
              </a:spcBef>
              <a:spcAft>
                <a:spcPts val="0"/>
              </a:spcAft>
              <a:buSzPts val="1300"/>
              <a:buChar char="●"/>
            </a:pPr>
            <a:r>
              <a:rPr lang="en" sz="1300" dirty="0"/>
              <a:t>Supports 2.4 GHz &amp; 5 GHz Wi-Fi</a:t>
            </a:r>
            <a:endParaRPr sz="1000" dirty="0"/>
          </a:p>
          <a:p>
            <a:pPr marL="0" marR="76200" lvl="0" indent="0" algn="l" rtl="0">
              <a:lnSpc>
                <a:spcPct val="115000"/>
              </a:lnSpc>
              <a:spcBef>
                <a:spcPts val="1000"/>
              </a:spcBef>
              <a:spcAft>
                <a:spcPts val="0"/>
              </a:spcAft>
              <a:buSzPts val="1400"/>
              <a:buNone/>
            </a:pPr>
            <a:r>
              <a:rPr lang="en" sz="1300" b="1" dirty="0"/>
              <a:t>SSID: </a:t>
            </a:r>
            <a:r>
              <a:rPr lang="en" sz="1300" dirty="0"/>
              <a:t>IEEE802-6G</a:t>
            </a:r>
            <a:r>
              <a:rPr lang="en" sz="1300" b="1" dirty="0"/>
              <a:t>  </a:t>
            </a:r>
            <a:endParaRPr sz="1300" b="1" dirty="0"/>
          </a:p>
          <a:p>
            <a:pPr marL="457200" marR="76200" lvl="0" indent="-311150" algn="l" rtl="0">
              <a:lnSpc>
                <a:spcPct val="115000"/>
              </a:lnSpc>
              <a:spcBef>
                <a:spcPts val="0"/>
              </a:spcBef>
              <a:spcAft>
                <a:spcPts val="0"/>
              </a:spcAft>
              <a:buSzPts val="1300"/>
              <a:buChar char="●"/>
            </a:pPr>
            <a:r>
              <a:rPr lang="en" sz="1300" b="1" dirty="0"/>
              <a:t>Password:</a:t>
            </a:r>
            <a:r>
              <a:rPr lang="en" sz="1300" dirty="0"/>
              <a:t> ieeeieee </a:t>
            </a:r>
            <a:endParaRPr sz="1300" dirty="0"/>
          </a:p>
          <a:p>
            <a:pPr marL="457200" lvl="0" indent="-311150" algn="l" rtl="0">
              <a:lnSpc>
                <a:spcPct val="115000"/>
              </a:lnSpc>
              <a:spcBef>
                <a:spcPts val="0"/>
              </a:spcBef>
              <a:spcAft>
                <a:spcPts val="0"/>
              </a:spcAft>
              <a:buSzPts val="1300"/>
              <a:buChar char="●"/>
            </a:pPr>
            <a:r>
              <a:rPr lang="en" sz="1300" b="1" dirty="0"/>
              <a:t>Encryption Type:</a:t>
            </a:r>
            <a:r>
              <a:rPr lang="en" sz="1300" dirty="0"/>
              <a:t> WPA3 </a:t>
            </a:r>
            <a:endParaRPr sz="1300" dirty="0"/>
          </a:p>
          <a:p>
            <a:pPr marL="457200" lvl="0" indent="-311150" algn="l" rtl="0">
              <a:lnSpc>
                <a:spcPct val="115000"/>
              </a:lnSpc>
              <a:spcBef>
                <a:spcPts val="0"/>
              </a:spcBef>
              <a:spcAft>
                <a:spcPts val="0"/>
              </a:spcAft>
              <a:buSzPts val="1300"/>
              <a:buChar char="●"/>
            </a:pPr>
            <a:r>
              <a:rPr lang="en" sz="1300" dirty="0"/>
              <a:t>Supports 2.4 GHz, 5 GHz &amp; 6Ghz Wi-Fi</a:t>
            </a:r>
            <a:endParaRPr sz="1000" dirty="0"/>
          </a:p>
          <a:p>
            <a:pPr marL="0" marR="76200" lvl="0" indent="0" algn="l" rtl="0">
              <a:lnSpc>
                <a:spcPct val="100000"/>
              </a:lnSpc>
              <a:spcBef>
                <a:spcPts val="1000"/>
              </a:spcBef>
              <a:spcAft>
                <a:spcPts val="0"/>
              </a:spcAft>
              <a:buClr>
                <a:srgbClr val="000000"/>
              </a:buClr>
              <a:buSzPts val="1400"/>
              <a:buFont typeface="Arial"/>
              <a:buNone/>
            </a:pPr>
            <a:r>
              <a:rPr lang="en" sz="1300" b="1" dirty="0"/>
              <a:t>IEEE 802 Documents: Local Document Server</a:t>
            </a:r>
            <a:r>
              <a:rPr lang="en" sz="1300" dirty="0"/>
              <a:t>  </a:t>
            </a:r>
            <a:endParaRPr sz="1300" dirty="0"/>
          </a:p>
          <a:p>
            <a:pPr marL="457200" marR="88900" lvl="0" indent="-323850" algn="l" rtl="0">
              <a:lnSpc>
                <a:spcPct val="100000"/>
              </a:lnSpc>
              <a:spcBef>
                <a:spcPts val="1000"/>
              </a:spcBef>
              <a:spcAft>
                <a:spcPts val="0"/>
              </a:spcAft>
              <a:buSzPts val="1500"/>
              <a:buChar char="●"/>
            </a:pPr>
            <a:r>
              <a:rPr lang="en" sz="1300" u="sng" dirty="0">
                <a:solidFill>
                  <a:srgbClr val="0000FF"/>
                </a:solidFill>
                <a:hlinkClick r:id="rId3">
                  <a:extLst>
                    <a:ext uri="{A12FA001-AC4F-418D-AE19-62706E023703}">
                      <ahyp:hlinkClr xmlns:ahyp="http://schemas.microsoft.com/office/drawing/2018/hyperlinkcolor" val="tx"/>
                    </a:ext>
                  </a:extLst>
                </a:hlinkClick>
              </a:rPr>
              <a:t>http://ieee802.linespeed.com/</a:t>
            </a:r>
            <a:endParaRPr sz="1500" dirty="0"/>
          </a:p>
        </p:txBody>
      </p:sp>
      <p:sp>
        <p:nvSpPr>
          <p:cNvPr id="101" name="Google Shape;101;p7"/>
          <p:cNvSpPr txBox="1">
            <a:spLocks noGrp="1"/>
          </p:cNvSpPr>
          <p:nvPr>
            <p:ph type="body" idx="2"/>
          </p:nvPr>
        </p:nvSpPr>
        <p:spPr>
          <a:xfrm>
            <a:off x="4672202" y="1746544"/>
            <a:ext cx="4010848" cy="3342679"/>
          </a:xfrm>
          <a:prstGeom prst="rect">
            <a:avLst/>
          </a:prstGeom>
          <a:noFill/>
          <a:ln>
            <a:noFill/>
          </a:ln>
        </p:spPr>
        <p:txBody>
          <a:bodyPr spcFirstLastPara="1" wrap="square" lIns="91425" tIns="91425" rIns="91425" bIns="91425" anchor="t" anchorCtr="0">
            <a:noAutofit/>
          </a:bodyPr>
          <a:lstStyle/>
          <a:p>
            <a:pPr marL="285750" indent="-285750">
              <a:lnSpc>
                <a:spcPct val="100000"/>
              </a:lnSpc>
              <a:buClr>
                <a:srgbClr val="000000"/>
              </a:buClr>
              <a:buFont typeface="Wingdings" panose="05000000000000000000" pitchFamily="2" charset="2"/>
              <a:buChar char="§"/>
            </a:pPr>
            <a:r>
              <a:rPr lang="en" sz="1300" b="1" dirty="0"/>
              <a:t>Onsite Network Support: </a:t>
            </a:r>
            <a:r>
              <a:rPr lang="en-US" sz="1200" b="1" dirty="0" err="1"/>
              <a:t>Linespeed</a:t>
            </a:r>
            <a:r>
              <a:rPr lang="en-US" sz="1200" b="1" dirty="0"/>
              <a:t> Events</a:t>
            </a:r>
            <a:endParaRPr sz="1300" b="1" dirty="0"/>
          </a:p>
          <a:p>
            <a:pPr marL="0" indent="0">
              <a:buClr>
                <a:srgbClr val="000000"/>
              </a:buClr>
              <a:buSzPts val="1800"/>
              <a:buNone/>
            </a:pPr>
            <a:r>
              <a:rPr lang="en" sz="1300" dirty="0"/>
              <a:t>Members of the Linespeed team can be dispatched by contacting the Meeting Planner directly or by placing a request at the event registration desk.</a:t>
            </a:r>
          </a:p>
          <a:p>
            <a:pPr marL="0" indent="0">
              <a:buClr>
                <a:srgbClr val="000000"/>
              </a:buClr>
              <a:buSzPts val="1800"/>
              <a:buNone/>
            </a:pPr>
            <a:endParaRPr lang="en" sz="900" dirty="0"/>
          </a:p>
          <a:p>
            <a:pPr marL="285750" lvl="0" indent="-285750" algn="l" rtl="0">
              <a:lnSpc>
                <a:spcPct val="100000"/>
              </a:lnSpc>
              <a:spcAft>
                <a:spcPts val="0"/>
              </a:spcAft>
              <a:buClr>
                <a:srgbClr val="000000"/>
              </a:buClr>
              <a:buSzPts val="1400"/>
              <a:buFont typeface="Wingdings" panose="05000000000000000000" pitchFamily="2" charset="2"/>
              <a:buChar char="§"/>
            </a:pPr>
            <a:r>
              <a:rPr lang="en-US" b="1" dirty="0" err="1"/>
              <a:t>Linespeed</a:t>
            </a:r>
            <a:r>
              <a:rPr lang="en-US" b="1" dirty="0"/>
              <a:t> Events</a:t>
            </a:r>
            <a:endParaRPr lang="en-US" sz="1000" dirty="0"/>
          </a:p>
          <a:p>
            <a:pPr marL="457200" lvl="1" indent="0">
              <a:lnSpc>
                <a:spcPct val="100000"/>
              </a:lnSpc>
              <a:spcBef>
                <a:spcPts val="0"/>
              </a:spcBef>
              <a:buClr>
                <a:srgbClr val="000000"/>
              </a:buClr>
              <a:buSzPts val="1400"/>
              <a:buNone/>
            </a:pPr>
            <a:r>
              <a:rPr lang="en-US" sz="1400" b="1" dirty="0"/>
              <a:t>Richard </a:t>
            </a:r>
            <a:r>
              <a:rPr lang="en-US" sz="1400" b="1" dirty="0" err="1"/>
              <a:t>Alfvin</a:t>
            </a:r>
            <a:endParaRPr lang="en-US" sz="1400" b="1" dirty="0"/>
          </a:p>
          <a:p>
            <a:pPr marL="457200" lvl="1" indent="0">
              <a:lnSpc>
                <a:spcPct val="100000"/>
              </a:lnSpc>
              <a:spcBef>
                <a:spcPts val="0"/>
              </a:spcBef>
              <a:buSzPts val="1400"/>
              <a:buNone/>
            </a:pPr>
            <a:r>
              <a:rPr lang="en-US" sz="1400" dirty="0"/>
              <a:t>Mobile: +1 (585) 781-0952 </a:t>
            </a:r>
          </a:p>
          <a:p>
            <a:pPr marL="457200" lvl="1" indent="0">
              <a:lnSpc>
                <a:spcPct val="100000"/>
              </a:lnSpc>
              <a:spcBef>
                <a:spcPts val="0"/>
              </a:spcBef>
              <a:buSzPts val="1400"/>
              <a:buNone/>
            </a:pPr>
            <a:r>
              <a:rPr lang="en-US" sz="1400" dirty="0"/>
              <a:t>Email: </a:t>
            </a:r>
            <a:r>
              <a:rPr lang="en-US" sz="1400" u="sng" dirty="0">
                <a:solidFill>
                  <a:schemeClr val="accent5"/>
                </a:solidFill>
                <a:hlinkClick r:id="rId4">
                  <a:extLst>
                    <a:ext uri="{A12FA001-AC4F-418D-AE19-62706E023703}">
                      <ahyp:hlinkClr xmlns:ahyp="http://schemas.microsoft.com/office/drawing/2018/hyperlinkcolor" val="tx"/>
                    </a:ext>
                  </a:extLst>
                </a:hlinkClick>
              </a:rPr>
              <a:t>rick@linespeed.com</a:t>
            </a:r>
            <a:r>
              <a:rPr lang="en-US" sz="1400" dirty="0"/>
              <a:t> </a:t>
            </a:r>
          </a:p>
          <a:p>
            <a:pPr marL="0" lvl="0" indent="0" algn="l" rtl="0">
              <a:lnSpc>
                <a:spcPct val="100000"/>
              </a:lnSpc>
              <a:spcAft>
                <a:spcPts val="0"/>
              </a:spcAft>
              <a:buSzPts val="1400"/>
              <a:buNone/>
            </a:pPr>
            <a:endParaRPr lang="en-US" dirty="0"/>
          </a:p>
          <a:p>
            <a:pPr marL="0" lvl="0" indent="0" algn="l" rtl="0">
              <a:lnSpc>
                <a:spcPct val="100000"/>
              </a:lnSpc>
              <a:spcAft>
                <a:spcPts val="0"/>
              </a:spcAft>
              <a:buClr>
                <a:srgbClr val="000000"/>
              </a:buClr>
              <a:buSzPts val="1400"/>
              <a:buFont typeface="Arial"/>
              <a:buNone/>
            </a:pPr>
            <a:r>
              <a:rPr lang="en-US" b="1" dirty="0"/>
              <a:t>Network Office: </a:t>
            </a:r>
            <a:r>
              <a:rPr lang="en-US" dirty="0"/>
              <a:t>Agate B</a:t>
            </a:r>
          </a:p>
          <a:p>
            <a:pPr marL="0" lvl="0" indent="0" algn="l" rtl="0">
              <a:lnSpc>
                <a:spcPct val="100000"/>
              </a:lnSpc>
              <a:spcAft>
                <a:spcPts val="0"/>
              </a:spcAft>
              <a:buClr>
                <a:srgbClr val="000000"/>
              </a:buClr>
              <a:buSzPts val="1400"/>
              <a:buFont typeface="Arial"/>
              <a:buNone/>
            </a:pPr>
            <a:r>
              <a:rPr lang="en-US" dirty="0"/>
              <a:t>If the Network Office is closed, please check in with Meeting Planner at the Registration Desk (Centennial Foyer) or Meeting Planner Office (Agate A).</a:t>
            </a:r>
            <a:endParaRPr lang="en-US" dirty="0">
              <a:highlight>
                <a:srgbClr val="FFFF00"/>
              </a:highlight>
            </a:endParaRPr>
          </a:p>
          <a:p>
            <a:pPr marL="0" lvl="0" indent="0" algn="l" rtl="0">
              <a:lnSpc>
                <a:spcPct val="115000"/>
              </a:lnSpc>
              <a:spcBef>
                <a:spcPts val="1000"/>
              </a:spcBef>
              <a:spcAft>
                <a:spcPts val="0"/>
              </a:spcAft>
              <a:buClr>
                <a:srgbClr val="000000"/>
              </a:buClr>
              <a:buSzPts val="1800"/>
              <a:buFont typeface="Arial"/>
              <a:buNone/>
            </a:pPr>
            <a:endParaRPr dirty="0"/>
          </a:p>
        </p:txBody>
      </p:sp>
      <p:sp>
        <p:nvSpPr>
          <p:cNvPr id="2" name="Slide Number Placeholder 1">
            <a:extLst>
              <a:ext uri="{FF2B5EF4-FFF2-40B4-BE49-F238E27FC236}">
                <a16:creationId xmlns:a16="http://schemas.microsoft.com/office/drawing/2014/main" id="{FFE26AA9-5DF8-E4FD-7C71-43CC015312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460950" y="436973"/>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dirty="0"/>
              <a:t>In Person Registration Times and Location</a:t>
            </a:r>
            <a:endParaRPr dirty="0"/>
          </a:p>
        </p:txBody>
      </p:sp>
      <p:sp>
        <p:nvSpPr>
          <p:cNvPr id="94" name="Google Shape;94;p3"/>
          <p:cNvSpPr txBox="1">
            <a:spLocks noGrp="1"/>
          </p:cNvSpPr>
          <p:nvPr>
            <p:ph type="body" idx="1"/>
          </p:nvPr>
        </p:nvSpPr>
        <p:spPr>
          <a:xfrm>
            <a:off x="471900" y="1810512"/>
            <a:ext cx="8222100" cy="3006563"/>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1" dirty="0"/>
              <a:t>Sunday</a:t>
            </a:r>
            <a:r>
              <a:rPr lang="en" dirty="0"/>
              <a:t> </a:t>
            </a:r>
            <a:endParaRPr dirty="0"/>
          </a:p>
          <a:p>
            <a:pPr marL="914400" lvl="1" indent="-342900" algn="l" rtl="0">
              <a:lnSpc>
                <a:spcPct val="115000"/>
              </a:lnSpc>
              <a:spcBef>
                <a:spcPts val="0"/>
              </a:spcBef>
              <a:spcAft>
                <a:spcPts val="0"/>
              </a:spcAft>
              <a:buSzPts val="1800"/>
              <a:buChar char="○"/>
            </a:pPr>
            <a:r>
              <a:rPr lang="en" dirty="0"/>
              <a:t>Registration Counter, Centennial Foyer 3rd Floor Hyatt Regency Denver</a:t>
            </a:r>
            <a:endParaRPr dirty="0"/>
          </a:p>
          <a:p>
            <a:pPr marL="914400" lvl="1" indent="-342900" algn="l" rtl="0">
              <a:lnSpc>
                <a:spcPct val="115000"/>
              </a:lnSpc>
              <a:spcBef>
                <a:spcPts val="0"/>
              </a:spcBef>
              <a:spcAft>
                <a:spcPts val="0"/>
              </a:spcAft>
              <a:buSzPts val="1800"/>
              <a:buChar char="○"/>
            </a:pPr>
            <a:r>
              <a:rPr lang="en" dirty="0"/>
              <a:t>5:00 PM - 7:30 PM</a:t>
            </a:r>
            <a:endParaRPr dirty="0"/>
          </a:p>
          <a:p>
            <a:pPr marL="457200" lvl="0" indent="-342900" algn="l" rtl="0">
              <a:lnSpc>
                <a:spcPct val="115000"/>
              </a:lnSpc>
              <a:spcBef>
                <a:spcPts val="0"/>
              </a:spcBef>
              <a:spcAft>
                <a:spcPts val="0"/>
              </a:spcAft>
              <a:buSzPts val="1800"/>
              <a:buChar char="●"/>
            </a:pPr>
            <a:r>
              <a:rPr lang="en" b="1" dirty="0"/>
              <a:t>Monday - Wednesday</a:t>
            </a:r>
            <a:r>
              <a:rPr lang="en" dirty="0"/>
              <a:t> </a:t>
            </a:r>
            <a:endParaRPr dirty="0"/>
          </a:p>
          <a:p>
            <a:pPr marL="914400" lvl="1" indent="-342900" algn="l" rtl="0">
              <a:lnSpc>
                <a:spcPct val="115000"/>
              </a:lnSpc>
              <a:spcBef>
                <a:spcPts val="0"/>
              </a:spcBef>
              <a:spcAft>
                <a:spcPts val="0"/>
              </a:spcAft>
              <a:buSzPts val="1800"/>
              <a:buChar char="○"/>
            </a:pPr>
            <a:r>
              <a:rPr lang="en" dirty="0"/>
              <a:t>Registration Counter, Centennial Foyer 3rd Floor Hyatt Regency Denver</a:t>
            </a:r>
            <a:endParaRPr dirty="0"/>
          </a:p>
          <a:p>
            <a:pPr marL="914400" lvl="1" indent="-342900" algn="l" rtl="0">
              <a:lnSpc>
                <a:spcPct val="115000"/>
              </a:lnSpc>
              <a:spcBef>
                <a:spcPts val="0"/>
              </a:spcBef>
              <a:spcAft>
                <a:spcPts val="0"/>
              </a:spcAft>
              <a:buSzPts val="1800"/>
              <a:buChar char="○"/>
            </a:pPr>
            <a:r>
              <a:rPr lang="en" dirty="0"/>
              <a:t>7:30 AM - 5:00 PM</a:t>
            </a:r>
            <a:endParaRPr dirty="0"/>
          </a:p>
          <a:p>
            <a:pPr marL="457200" lvl="0" indent="-342900" algn="l" rtl="0">
              <a:lnSpc>
                <a:spcPct val="115000"/>
              </a:lnSpc>
              <a:spcBef>
                <a:spcPts val="0"/>
              </a:spcBef>
              <a:spcAft>
                <a:spcPts val="0"/>
              </a:spcAft>
              <a:buSzPts val="1800"/>
              <a:buChar char="●"/>
            </a:pPr>
            <a:r>
              <a:rPr lang="en" b="1" dirty="0"/>
              <a:t>Thursday</a:t>
            </a:r>
            <a:endParaRPr dirty="0"/>
          </a:p>
          <a:p>
            <a:pPr marL="914400" lvl="1" indent="-342900" algn="l" rtl="0">
              <a:lnSpc>
                <a:spcPct val="115000"/>
              </a:lnSpc>
              <a:spcBef>
                <a:spcPts val="0"/>
              </a:spcBef>
              <a:spcAft>
                <a:spcPts val="0"/>
              </a:spcAft>
              <a:buSzPts val="1800"/>
              <a:buChar char="○"/>
            </a:pPr>
            <a:r>
              <a:rPr lang="en" dirty="0"/>
              <a:t>Event Office, Agate A, 3rd Floor Hyatt Regency Denver</a:t>
            </a:r>
            <a:endParaRPr dirty="0"/>
          </a:p>
          <a:p>
            <a:pPr marL="914400" lvl="1" indent="-317500" algn="l" rtl="0">
              <a:lnSpc>
                <a:spcPct val="115000"/>
              </a:lnSpc>
              <a:spcBef>
                <a:spcPts val="0"/>
              </a:spcBef>
              <a:spcAft>
                <a:spcPts val="0"/>
              </a:spcAft>
              <a:buSzPts val="1400"/>
              <a:buChar char="○"/>
            </a:pPr>
            <a:r>
              <a:rPr lang="en" dirty="0"/>
              <a:t>8:00 AM - 5:00 PM</a:t>
            </a:r>
            <a:endParaRPr dirty="0"/>
          </a:p>
          <a:p>
            <a:pPr marL="0" lvl="0" indent="0" algn="l" rtl="0">
              <a:lnSpc>
                <a:spcPct val="115000"/>
              </a:lnSpc>
              <a:spcBef>
                <a:spcPts val="0"/>
              </a:spcBef>
              <a:spcAft>
                <a:spcPts val="0"/>
              </a:spcAft>
              <a:buSzPts val="1800"/>
              <a:buNone/>
            </a:pPr>
            <a:endParaRPr dirty="0"/>
          </a:p>
          <a:p>
            <a:pPr marL="0" lvl="0" indent="0" algn="l" rtl="0">
              <a:lnSpc>
                <a:spcPct val="115000"/>
              </a:lnSpc>
              <a:spcBef>
                <a:spcPts val="1000"/>
              </a:spcBef>
              <a:spcAft>
                <a:spcPts val="1600"/>
              </a:spcAft>
              <a:buSzPts val="1800"/>
              <a:buNone/>
            </a:pPr>
            <a:endParaRPr dirty="0"/>
          </a:p>
        </p:txBody>
      </p:sp>
      <p:sp>
        <p:nvSpPr>
          <p:cNvPr id="2" name="Slide Number Placeholder 1">
            <a:extLst>
              <a:ext uri="{FF2B5EF4-FFF2-40B4-BE49-F238E27FC236}">
                <a16:creationId xmlns:a16="http://schemas.microsoft.com/office/drawing/2014/main" id="{8184F831-5E1E-D60B-4142-D3ED00421A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6020473bd7_0_0"/>
          <p:cNvSpPr txBox="1">
            <a:spLocks noGrp="1"/>
          </p:cNvSpPr>
          <p:nvPr>
            <p:ph type="title"/>
          </p:nvPr>
        </p:nvSpPr>
        <p:spPr>
          <a:xfrm>
            <a:off x="471900" y="87175"/>
            <a:ext cx="8222100" cy="1419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r>
              <a:rPr lang="en" sz="2900" b="1" i="1"/>
              <a:t>IEEE 802 Newcomer Orientation</a:t>
            </a:r>
            <a:endParaRPr sz="2900" b="1" i="1"/>
          </a:p>
          <a:p>
            <a:pPr marL="0" lvl="0" indent="0" algn="ctr" rtl="0">
              <a:lnSpc>
                <a:spcPct val="100000"/>
              </a:lnSpc>
              <a:spcBef>
                <a:spcPts val="0"/>
              </a:spcBef>
              <a:spcAft>
                <a:spcPts val="0"/>
              </a:spcAft>
              <a:buSzPts val="3200"/>
              <a:buNone/>
            </a:pPr>
            <a:endParaRPr sz="1800" b="1" i="1"/>
          </a:p>
          <a:p>
            <a:pPr marL="0" lvl="0" indent="0" algn="ctr" rtl="0">
              <a:lnSpc>
                <a:spcPct val="100000"/>
              </a:lnSpc>
              <a:spcBef>
                <a:spcPts val="0"/>
              </a:spcBef>
              <a:spcAft>
                <a:spcPts val="0"/>
              </a:spcAft>
              <a:buSzPts val="3200"/>
              <a:buNone/>
            </a:pPr>
            <a:r>
              <a:rPr lang="en" sz="2900"/>
              <a:t>Monday March 11th at 9:00 AM</a:t>
            </a:r>
            <a:endParaRPr sz="2900"/>
          </a:p>
        </p:txBody>
      </p:sp>
      <p:sp>
        <p:nvSpPr>
          <p:cNvPr id="88" name="Google Shape;88;g26020473bd7_0_0"/>
          <p:cNvSpPr txBox="1">
            <a:spLocks noGrp="1"/>
          </p:cNvSpPr>
          <p:nvPr>
            <p:ph type="body" idx="1"/>
          </p:nvPr>
        </p:nvSpPr>
        <p:spPr>
          <a:xfrm>
            <a:off x="471900" y="1810125"/>
            <a:ext cx="8396400" cy="327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200" b="1" dirty="0"/>
              <a:t>WHO:		</a:t>
            </a:r>
            <a:r>
              <a:rPr lang="en" sz="1200" dirty="0"/>
              <a:t>IEEE 802 Newcomers (and all others!) </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WHAT: 	</a:t>
            </a:r>
            <a:r>
              <a:rPr lang="en" sz="1200" dirty="0"/>
              <a:t>IEEE 802 Orientation Program, Details at &lt;</a:t>
            </a:r>
            <a:r>
              <a:rPr lang="en" sz="1200" u="sng" dirty="0">
                <a:solidFill>
                  <a:schemeClr val="hlink"/>
                </a:solidFill>
                <a:hlinkClick r:id="rId3"/>
              </a:rPr>
              <a:t>https://tinyurl.com/yurnwntr</a:t>
            </a:r>
            <a:r>
              <a:rPr lang="en" sz="1200" dirty="0"/>
              <a:t>&gt;</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WHEN: 	</a:t>
            </a:r>
            <a:r>
              <a:rPr lang="en" sz="1200" dirty="0"/>
              <a:t>Monday 11 March, 9-10 MT </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WHERE: 	</a:t>
            </a:r>
            <a:r>
              <a:rPr lang="en" sz="1200" dirty="0"/>
              <a:t>Granite BC II or online at</a:t>
            </a:r>
            <a:r>
              <a:rPr lang="en" sz="1200" b="1" dirty="0"/>
              <a:t> </a:t>
            </a:r>
            <a:r>
              <a:rPr lang="en" sz="1200" dirty="0"/>
              <a:t>IEEE 802 Calendar </a:t>
            </a:r>
            <a:r>
              <a:rPr lang="en" sz="1200" u="sng" dirty="0">
                <a:solidFill>
                  <a:schemeClr val="hlink"/>
                </a:solidFill>
                <a:hlinkClick r:id="rId4"/>
              </a:rPr>
              <a:t>https://ieee802.org/802tele_calendar.html</a:t>
            </a:r>
            <a:endParaRPr sz="1200" b="1"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HOW TO PREPARE:</a:t>
            </a:r>
            <a:r>
              <a:rPr lang="en" sz="1200" dirty="0"/>
              <a:t>	Please take an hour and get to up speed with a high-level view of IEEE 802 and how it works before you plunge into the session. IEEE 802.15 First Vice Chair Phil Beecher will lead the program. Your questions will be answered. </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REGISTRATION FEE:</a:t>
            </a:r>
            <a:r>
              <a:rPr lang="en" sz="1200" dirty="0"/>
              <a:t> Registration for the IEEE 802 Plenary Session (with fee) is required, whether attending in-person or remotely. </a:t>
            </a:r>
            <a:endParaRPr sz="1200" b="1"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endParaRPr sz="1100" dirty="0"/>
          </a:p>
          <a:p>
            <a:pPr marL="457200" lvl="0" indent="0" algn="ctr" rtl="0">
              <a:lnSpc>
                <a:spcPct val="115000"/>
              </a:lnSpc>
              <a:spcBef>
                <a:spcPts val="1000"/>
              </a:spcBef>
              <a:spcAft>
                <a:spcPts val="0"/>
              </a:spcAft>
              <a:buSzPts val="1400"/>
              <a:buNone/>
            </a:pPr>
            <a:endParaRPr sz="1500" dirty="0"/>
          </a:p>
          <a:p>
            <a:pPr marL="0" lvl="0" indent="0" algn="ctr" rtl="0">
              <a:lnSpc>
                <a:spcPct val="115000"/>
              </a:lnSpc>
              <a:spcBef>
                <a:spcPts val="1000"/>
              </a:spcBef>
              <a:spcAft>
                <a:spcPts val="1600"/>
              </a:spcAft>
              <a:buSzPts val="1400"/>
              <a:buNone/>
            </a:pPr>
            <a:endParaRPr sz="1500" dirty="0"/>
          </a:p>
        </p:txBody>
      </p:sp>
      <p:sp>
        <p:nvSpPr>
          <p:cNvPr id="2" name="Slide Number Placeholder 1">
            <a:extLst>
              <a:ext uri="{FF2B5EF4-FFF2-40B4-BE49-F238E27FC236}">
                <a16:creationId xmlns:a16="http://schemas.microsoft.com/office/drawing/2014/main" id="{B2813F63-3B73-6420-83FF-4C3C58B45A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dirty="0"/>
              <a:t>Schedule of Meetings and Attendance</a:t>
            </a:r>
            <a:endParaRPr dirty="0"/>
          </a:p>
        </p:txBody>
      </p:sp>
      <p:sp>
        <p:nvSpPr>
          <p:cNvPr id="107" name="Google Shape;107;p5"/>
          <p:cNvSpPr txBox="1">
            <a:spLocks noGrp="1"/>
          </p:cNvSpPr>
          <p:nvPr>
            <p:ph type="body" idx="1"/>
          </p:nvPr>
        </p:nvSpPr>
        <p:spPr>
          <a:xfrm>
            <a:off x="471900" y="1788325"/>
            <a:ext cx="8082600" cy="323024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Aft>
                <a:spcPts val="0"/>
              </a:spcAft>
              <a:buSzPts val="1800"/>
              <a:buNone/>
            </a:pPr>
            <a:r>
              <a:rPr lang="en" sz="1500" b="1" dirty="0"/>
              <a:t>In Person Room Assignments:</a:t>
            </a:r>
            <a:r>
              <a:rPr lang="en" sz="1500" dirty="0"/>
              <a:t> Schedule QR codes posted outside each meeting room and on back of your badge. </a:t>
            </a:r>
            <a:r>
              <a:rPr lang="en" sz="1500" u="sng" dirty="0">
                <a:solidFill>
                  <a:schemeClr val="hlink"/>
                </a:solidFill>
                <a:hlinkClick r:id="rId3"/>
              </a:rPr>
              <a:t>http://schedule.802world.com/schedule/schedule/show</a:t>
            </a:r>
            <a:endParaRPr sz="1500" dirty="0"/>
          </a:p>
          <a:p>
            <a:pPr marL="0" lvl="0" indent="0" algn="l" rtl="0">
              <a:lnSpc>
                <a:spcPct val="115000"/>
              </a:lnSpc>
              <a:spcBef>
                <a:spcPts val="1000"/>
              </a:spcBef>
              <a:spcAft>
                <a:spcPts val="0"/>
              </a:spcAft>
              <a:buSzPts val="1800"/>
              <a:buNone/>
            </a:pPr>
            <a:r>
              <a:rPr lang="en" sz="1500" b="1" dirty="0"/>
              <a:t>Virtual Participation details:</a:t>
            </a:r>
            <a:r>
              <a:rPr lang="en" sz="1500" dirty="0"/>
              <a:t> </a:t>
            </a:r>
            <a:r>
              <a:rPr lang="en" sz="1500" u="sng" dirty="0">
                <a:solidFill>
                  <a:schemeClr val="hlink"/>
                </a:solidFill>
                <a:hlinkClick r:id="rId4"/>
              </a:rPr>
              <a:t>https://ieee802.org/802tele_calendar.html</a:t>
            </a:r>
            <a:endParaRPr sz="1500" dirty="0"/>
          </a:p>
          <a:p>
            <a:pPr marL="0" lvl="0" indent="0" algn="l" rtl="0">
              <a:lnSpc>
                <a:spcPct val="115000"/>
              </a:lnSpc>
              <a:spcBef>
                <a:spcPts val="1000"/>
              </a:spcBef>
              <a:spcAft>
                <a:spcPts val="0"/>
              </a:spcAft>
              <a:buSzPts val="1800"/>
              <a:buNone/>
            </a:pPr>
            <a:r>
              <a:rPr lang="en" sz="1500" b="1" dirty="0"/>
              <a:t>ATTENDANCE TOOL (IMAT)</a:t>
            </a:r>
            <a:endParaRPr sz="1500" b="1" dirty="0"/>
          </a:p>
          <a:p>
            <a:pPr marL="457200" lvl="1" indent="0">
              <a:spcBef>
                <a:spcPts val="1000"/>
              </a:spcBef>
              <a:buSzPts val="1800"/>
              <a:buNone/>
            </a:pPr>
            <a:r>
              <a:rPr lang="en" u="sng" dirty="0">
                <a:solidFill>
                  <a:schemeClr val="hlink"/>
                </a:solidFill>
                <a:hlinkClick r:id="rId5"/>
              </a:rPr>
              <a:t>https://imat.ieee.org/my-site/home</a:t>
            </a:r>
            <a:endParaRPr dirty="0"/>
          </a:p>
          <a:p>
            <a:pPr marL="0" lvl="0" indent="0" algn="l" rtl="0">
              <a:lnSpc>
                <a:spcPct val="115000"/>
              </a:lnSpc>
              <a:spcBef>
                <a:spcPts val="1000"/>
              </a:spcBef>
              <a:spcAft>
                <a:spcPts val="0"/>
              </a:spcAft>
              <a:buSzPts val="1800"/>
              <a:buNone/>
            </a:pPr>
            <a:r>
              <a:rPr lang="en" sz="1500" b="1" dirty="0">
                <a:solidFill>
                  <a:srgbClr val="FF0000"/>
                </a:solidFill>
                <a:highlight>
                  <a:srgbClr val="FFFF00"/>
                </a:highlight>
              </a:rPr>
              <a:t>REGISTRATION FEE REQUIREMENT REMINDER</a:t>
            </a:r>
            <a:endParaRPr sz="1500" b="1" dirty="0">
              <a:solidFill>
                <a:srgbClr val="FF0000"/>
              </a:solidFill>
              <a:highlight>
                <a:srgbClr val="FFFF00"/>
              </a:highlight>
            </a:endParaRPr>
          </a:p>
          <a:p>
            <a:pPr marL="457200" lvl="1" indent="0">
              <a:spcBef>
                <a:spcPts val="1000"/>
              </a:spcBef>
              <a:buSzPts val="1800"/>
              <a:buNone/>
            </a:pPr>
            <a:r>
              <a:rPr lang="en" sz="1200" dirty="0"/>
              <a:t>Payment of the session registration fee is required for all individuals who participate in any meetings associated with the March 2024 IEEE 802 Plenary Session. </a:t>
            </a:r>
          </a:p>
          <a:p>
            <a:pPr marL="0" lvl="0" indent="0" algn="l" rtl="0">
              <a:lnSpc>
                <a:spcPct val="115000"/>
              </a:lnSpc>
              <a:spcBef>
                <a:spcPts val="1000"/>
              </a:spcBef>
              <a:spcAft>
                <a:spcPts val="0"/>
              </a:spcAft>
              <a:buSzPts val="1800"/>
              <a:buNone/>
            </a:pPr>
            <a:r>
              <a:rPr lang="en" sz="1300" b="1" dirty="0"/>
              <a:t>Registration Link: </a:t>
            </a:r>
            <a:r>
              <a:rPr lang="en" sz="1300" u="sng" dirty="0">
                <a:solidFill>
                  <a:schemeClr val="hlink"/>
                </a:solidFill>
                <a:hlinkClick r:id="rId6"/>
              </a:rPr>
              <a:t>https://cvent.me/vKY5P4</a:t>
            </a:r>
            <a:endParaRPr sz="1500" dirty="0"/>
          </a:p>
        </p:txBody>
      </p:sp>
      <p:sp>
        <p:nvSpPr>
          <p:cNvPr id="2" name="Slide Number Placeholder 1">
            <a:extLst>
              <a:ext uri="{FF2B5EF4-FFF2-40B4-BE49-F238E27FC236}">
                <a16:creationId xmlns:a16="http://schemas.microsoft.com/office/drawing/2014/main" id="{CA6ABD68-8DA1-6AB5-4B43-6FC9A709C2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471900" y="412660"/>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dirty="0"/>
              <a:t>Audio Visual Support – Onsite support</a:t>
            </a:r>
            <a:endParaRPr dirty="0"/>
          </a:p>
        </p:txBody>
      </p:sp>
      <p:sp>
        <p:nvSpPr>
          <p:cNvPr id="113" name="Google Shape;113;p6"/>
          <p:cNvSpPr txBox="1">
            <a:spLocks noGrp="1"/>
          </p:cNvSpPr>
          <p:nvPr>
            <p:ph type="body" idx="1"/>
          </p:nvPr>
        </p:nvSpPr>
        <p:spPr>
          <a:xfrm>
            <a:off x="471900" y="1683550"/>
            <a:ext cx="8082600" cy="322869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300" b="1" dirty="0"/>
              <a:t>WHO TO CONTACT IF AUDIO VISUAL EQUIPMENT ISN’T WORKING IN YOUR ONSITE MEETING ROOM</a:t>
            </a:r>
            <a:endParaRPr sz="1300" b="1" dirty="0"/>
          </a:p>
          <a:p>
            <a:pPr marL="0" lvl="0" indent="0" algn="l" rtl="0">
              <a:lnSpc>
                <a:spcPct val="115000"/>
              </a:lnSpc>
              <a:spcBef>
                <a:spcPts val="1000"/>
              </a:spcBef>
              <a:spcAft>
                <a:spcPts val="0"/>
              </a:spcAft>
              <a:buSzPts val="1800"/>
              <a:buNone/>
            </a:pPr>
            <a:r>
              <a:rPr lang="en" sz="1300" dirty="0"/>
              <a:t>Please contact the Meeting Planner directly if you have any issues with the audio visual equipment in your meeting room. The Meeting Planner will contact support and the appropriate technician will be sent to assist as soon as possible.</a:t>
            </a:r>
            <a:endParaRPr sz="1300" dirty="0"/>
          </a:p>
          <a:p>
            <a:pPr marL="0" lvl="0" indent="0" algn="l" rtl="0">
              <a:lnSpc>
                <a:spcPct val="115000"/>
              </a:lnSpc>
              <a:spcBef>
                <a:spcPts val="1000"/>
              </a:spcBef>
              <a:spcAft>
                <a:spcPts val="0"/>
              </a:spcAft>
              <a:buSzPts val="1800"/>
              <a:buNone/>
            </a:pPr>
            <a:r>
              <a:rPr lang="en" sz="1300" dirty="0"/>
              <a:t>Meeting Planner can be reached at:</a:t>
            </a:r>
            <a:endParaRPr sz="1300" dirty="0"/>
          </a:p>
          <a:p>
            <a:pPr marL="457200" lvl="0" indent="-311150" algn="l" rtl="0">
              <a:lnSpc>
                <a:spcPct val="115000"/>
              </a:lnSpc>
              <a:spcBef>
                <a:spcPts val="1000"/>
              </a:spcBef>
              <a:spcAft>
                <a:spcPts val="0"/>
              </a:spcAft>
              <a:buSzPts val="1300"/>
              <a:buChar char="●"/>
            </a:pPr>
            <a:r>
              <a:rPr lang="en" sz="1300" dirty="0"/>
              <a:t>Registration and Information Desk: Centennial Foyer, 3rd Floor Hyatt Regency Denver</a:t>
            </a:r>
            <a:endParaRPr sz="1300" dirty="0"/>
          </a:p>
          <a:p>
            <a:pPr marL="457200" lvl="0" indent="-311150" algn="l" rtl="0">
              <a:lnSpc>
                <a:spcPct val="115000"/>
              </a:lnSpc>
              <a:spcBef>
                <a:spcPts val="0"/>
              </a:spcBef>
              <a:spcAft>
                <a:spcPts val="0"/>
              </a:spcAft>
              <a:buSzPts val="1300"/>
              <a:buChar char="●"/>
            </a:pPr>
            <a:r>
              <a:rPr lang="en" sz="1300" dirty="0"/>
              <a:t>Event Office: Tiare</a:t>
            </a:r>
            <a:endParaRPr sz="1300" dirty="0"/>
          </a:p>
          <a:p>
            <a:pPr marL="457200" lvl="0" indent="-311150" algn="l" rtl="0">
              <a:lnSpc>
                <a:spcPct val="115000"/>
              </a:lnSpc>
              <a:spcBef>
                <a:spcPts val="0"/>
              </a:spcBef>
              <a:spcAft>
                <a:spcPts val="0"/>
              </a:spcAft>
              <a:buSzPts val="1300"/>
              <a:buChar char="●"/>
            </a:pPr>
            <a:r>
              <a:rPr lang="en" sz="1300" dirty="0"/>
              <a:t>Via Text or Call: Lisa Ronmark: +1 (604) 316-4947, Stephanie Williams +1 (408) 497-9613 </a:t>
            </a:r>
          </a:p>
          <a:p>
            <a:pPr marL="146050" lvl="0" indent="0" algn="l" rtl="0">
              <a:lnSpc>
                <a:spcPct val="115000"/>
              </a:lnSpc>
              <a:spcBef>
                <a:spcPts val="0"/>
              </a:spcBef>
              <a:spcAft>
                <a:spcPts val="0"/>
              </a:spcAft>
              <a:buSzPts val="1300"/>
              <a:buNone/>
            </a:pPr>
            <a:endParaRPr sz="1300" b="1" dirty="0"/>
          </a:p>
          <a:p>
            <a:pPr marL="0" lvl="0" indent="0" algn="l" rtl="0">
              <a:lnSpc>
                <a:spcPct val="100000"/>
              </a:lnSpc>
              <a:spcAft>
                <a:spcPts val="0"/>
              </a:spcAft>
              <a:buSzPts val="1800"/>
              <a:buNone/>
            </a:pPr>
            <a:r>
              <a:rPr lang="en" sz="1300" b="1" dirty="0"/>
              <a:t>WEBEX AUDIO IN THE ONSITE MEETING ROOM</a:t>
            </a:r>
            <a:endParaRPr sz="1300" b="1" dirty="0"/>
          </a:p>
          <a:p>
            <a:pPr marL="0" lvl="0" indent="0" algn="l" rtl="0">
              <a:lnSpc>
                <a:spcPct val="100000"/>
              </a:lnSpc>
              <a:spcAft>
                <a:spcPts val="0"/>
              </a:spcAft>
              <a:buSzPts val="1800"/>
              <a:buNone/>
            </a:pPr>
            <a:r>
              <a:rPr lang="en" sz="1300" dirty="0"/>
              <a:t>If you are a local participant, PLEASE, select </a:t>
            </a:r>
            <a:r>
              <a:rPr lang="en" sz="1300" dirty="0">
                <a:highlight>
                  <a:srgbClr val="FFFF00"/>
                </a:highlight>
              </a:rPr>
              <a:t>“Don’t connect to audio” </a:t>
            </a:r>
            <a:r>
              <a:rPr lang="en" sz="1300" dirty="0"/>
              <a:t>when joining WebEx. </a:t>
            </a:r>
          </a:p>
          <a:p>
            <a:pPr marL="0" lvl="0" indent="0" algn="l" rtl="0">
              <a:lnSpc>
                <a:spcPct val="100000"/>
              </a:lnSpc>
              <a:spcAft>
                <a:spcPts val="0"/>
              </a:spcAft>
              <a:buSzPts val="1800"/>
              <a:buNone/>
            </a:pPr>
            <a:r>
              <a:rPr lang="en" sz="1300" dirty="0"/>
              <a:t>Connecting to the audio, may cause an audio interference or a feedback loop that will disrupt the meeting.</a:t>
            </a:r>
            <a:endParaRPr sz="1300" dirty="0"/>
          </a:p>
          <a:p>
            <a:pPr marL="0" lvl="0" indent="0" algn="l" rtl="0">
              <a:lnSpc>
                <a:spcPct val="115000"/>
              </a:lnSpc>
              <a:spcBef>
                <a:spcPts val="1000"/>
              </a:spcBef>
              <a:spcAft>
                <a:spcPts val="0"/>
              </a:spcAft>
              <a:buSzPts val="1800"/>
              <a:buNone/>
            </a:pPr>
            <a:endParaRPr sz="1300" dirty="0"/>
          </a:p>
          <a:p>
            <a:pPr marL="457200" lvl="0" indent="0" algn="ctr" rtl="0">
              <a:lnSpc>
                <a:spcPct val="115000"/>
              </a:lnSpc>
              <a:spcBef>
                <a:spcPts val="1000"/>
              </a:spcBef>
              <a:spcAft>
                <a:spcPts val="0"/>
              </a:spcAft>
              <a:buSzPts val="1800"/>
              <a:buNone/>
            </a:pPr>
            <a:endParaRPr sz="1700" dirty="0"/>
          </a:p>
          <a:p>
            <a:pPr marL="0" lvl="0" indent="0" algn="ctr" rtl="0">
              <a:lnSpc>
                <a:spcPct val="115000"/>
              </a:lnSpc>
              <a:spcBef>
                <a:spcPts val="1000"/>
              </a:spcBef>
              <a:spcAft>
                <a:spcPts val="1600"/>
              </a:spcAft>
              <a:buSzPts val="1800"/>
              <a:buNone/>
            </a:pPr>
            <a:endParaRPr sz="1700" dirty="0"/>
          </a:p>
        </p:txBody>
      </p:sp>
      <p:sp>
        <p:nvSpPr>
          <p:cNvPr id="2" name="Slide Number Placeholder 1">
            <a:extLst>
              <a:ext uri="{FF2B5EF4-FFF2-40B4-BE49-F238E27FC236}">
                <a16:creationId xmlns:a16="http://schemas.microsoft.com/office/drawing/2014/main" id="{4736E74E-44BD-8BCF-FCCC-DFD151995C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Food and Beverage Breaks</a:t>
            </a:r>
            <a:endParaRPr/>
          </a:p>
        </p:txBody>
      </p:sp>
      <p:sp>
        <p:nvSpPr>
          <p:cNvPr id="119" name="Google Shape;119;p4"/>
          <p:cNvSpPr txBox="1">
            <a:spLocks noGrp="1"/>
          </p:cNvSpPr>
          <p:nvPr>
            <p:ph type="body" idx="1"/>
          </p:nvPr>
        </p:nvSpPr>
        <p:spPr>
          <a:xfrm>
            <a:off x="471900" y="2180475"/>
            <a:ext cx="3832500" cy="2351700"/>
          </a:xfrm>
          <a:prstGeom prst="rect">
            <a:avLst/>
          </a:prstGeom>
          <a:noFill/>
          <a:ln>
            <a:noFill/>
          </a:ln>
        </p:spPr>
        <p:txBody>
          <a:bodyPr spcFirstLastPara="1" wrap="square" lIns="91425" tIns="91425" rIns="91425" bIns="91425" anchor="t" anchorCtr="0">
            <a:noAutofit/>
          </a:bodyPr>
          <a:lstStyle/>
          <a:p>
            <a:pPr marL="0" lvl="0" indent="0" algn="ctr" rtl="0">
              <a:lnSpc>
                <a:spcPct val="50000"/>
              </a:lnSpc>
              <a:spcBef>
                <a:spcPts val="1000"/>
              </a:spcBef>
              <a:spcAft>
                <a:spcPts val="0"/>
              </a:spcAft>
              <a:buSzPts val="1400"/>
              <a:buNone/>
            </a:pPr>
            <a:r>
              <a:rPr lang="en" sz="1500" b="1" dirty="0"/>
              <a:t>Light Breakfast</a:t>
            </a:r>
            <a:endParaRPr sz="1500" b="1" dirty="0"/>
          </a:p>
          <a:p>
            <a:pPr marL="0" lvl="0" indent="0" algn="ctr" rtl="0">
              <a:lnSpc>
                <a:spcPct val="50000"/>
              </a:lnSpc>
              <a:spcBef>
                <a:spcPts val="1000"/>
              </a:spcBef>
              <a:spcAft>
                <a:spcPts val="0"/>
              </a:spcAft>
              <a:buSzPts val="1400"/>
              <a:buNone/>
            </a:pPr>
            <a:r>
              <a:rPr lang="en" sz="1500" b="1" dirty="0"/>
              <a:t>Centennial Foyer, 3rd Floor </a:t>
            </a:r>
            <a:endParaRPr sz="1500" b="1" dirty="0"/>
          </a:p>
          <a:p>
            <a:pPr marL="0" lvl="0" indent="0" algn="ctr" rtl="0">
              <a:lnSpc>
                <a:spcPct val="50000"/>
              </a:lnSpc>
              <a:spcBef>
                <a:spcPts val="1000"/>
              </a:spcBef>
              <a:spcAft>
                <a:spcPts val="0"/>
              </a:spcAft>
              <a:buSzPts val="1400"/>
              <a:buNone/>
            </a:pPr>
            <a:r>
              <a:rPr lang="en" sz="1500" dirty="0"/>
              <a:t>Monday - Friday </a:t>
            </a:r>
            <a:endParaRPr sz="1500" dirty="0"/>
          </a:p>
          <a:p>
            <a:pPr marL="0" lvl="0" indent="0" algn="ctr" rtl="0">
              <a:lnSpc>
                <a:spcPct val="50000"/>
              </a:lnSpc>
              <a:spcBef>
                <a:spcPts val="1000"/>
              </a:spcBef>
              <a:spcAft>
                <a:spcPts val="0"/>
              </a:spcAft>
              <a:buSzPts val="1400"/>
              <a:buNone/>
            </a:pPr>
            <a:r>
              <a:rPr lang="en" sz="1500" dirty="0"/>
              <a:t>7:15 AM - 8:30 AM</a:t>
            </a:r>
            <a:endParaRPr sz="1500" dirty="0"/>
          </a:p>
          <a:p>
            <a:pPr marL="0" lvl="0" indent="0" algn="ctr" rtl="0">
              <a:lnSpc>
                <a:spcPct val="50000"/>
              </a:lnSpc>
              <a:spcBef>
                <a:spcPts val="1000"/>
              </a:spcBef>
              <a:spcAft>
                <a:spcPts val="0"/>
              </a:spcAft>
              <a:buSzPts val="1400"/>
              <a:buNone/>
            </a:pPr>
            <a:endParaRPr sz="1500" dirty="0"/>
          </a:p>
          <a:p>
            <a:pPr marL="0" lvl="0" indent="0" algn="ctr" rtl="0">
              <a:lnSpc>
                <a:spcPct val="50000"/>
              </a:lnSpc>
              <a:spcBef>
                <a:spcPts val="1000"/>
              </a:spcBef>
              <a:spcAft>
                <a:spcPts val="0"/>
              </a:spcAft>
              <a:buClr>
                <a:srgbClr val="000000"/>
              </a:buClr>
              <a:buSzPts val="1400"/>
              <a:buFont typeface="Arial"/>
              <a:buNone/>
            </a:pPr>
            <a:r>
              <a:rPr lang="en" b="1" dirty="0"/>
              <a:t>Morning Coffee &amp; Tea Break</a:t>
            </a:r>
            <a:endParaRPr b="1" dirty="0"/>
          </a:p>
          <a:p>
            <a:pPr marL="0" lvl="0" indent="0" algn="ctr" rtl="0">
              <a:lnSpc>
                <a:spcPct val="50000"/>
              </a:lnSpc>
              <a:spcBef>
                <a:spcPts val="1000"/>
              </a:spcBef>
              <a:spcAft>
                <a:spcPts val="0"/>
              </a:spcAft>
              <a:buClr>
                <a:srgbClr val="000000"/>
              </a:buClr>
              <a:buSzPts val="1400"/>
              <a:buFont typeface="Arial"/>
              <a:buNone/>
            </a:pPr>
            <a:r>
              <a:rPr lang="en" sz="1500" b="1" dirty="0"/>
              <a:t>Centennial Foyer, 3rd Floor</a:t>
            </a:r>
            <a:endParaRPr dirty="0"/>
          </a:p>
          <a:p>
            <a:pPr marL="0" lvl="0" indent="0" algn="ctr" rtl="0">
              <a:lnSpc>
                <a:spcPct val="50000"/>
              </a:lnSpc>
              <a:spcBef>
                <a:spcPts val="1000"/>
              </a:spcBef>
              <a:spcAft>
                <a:spcPts val="0"/>
              </a:spcAft>
              <a:buSzPts val="1400"/>
              <a:buNone/>
            </a:pPr>
            <a:r>
              <a:rPr lang="en" dirty="0"/>
              <a:t>Monday - Thursday </a:t>
            </a:r>
            <a:endParaRPr dirty="0"/>
          </a:p>
          <a:p>
            <a:pPr marL="0" lvl="0" indent="0" algn="ctr" rtl="0">
              <a:lnSpc>
                <a:spcPct val="50000"/>
              </a:lnSpc>
              <a:spcBef>
                <a:spcPts val="1000"/>
              </a:spcBef>
              <a:spcAft>
                <a:spcPts val="0"/>
              </a:spcAft>
              <a:buSzPts val="1400"/>
              <a:buNone/>
            </a:pPr>
            <a:r>
              <a:rPr lang="en" dirty="0"/>
              <a:t>9:50 AM - 10:35 AM</a:t>
            </a:r>
            <a:endParaRPr sz="1500" dirty="0"/>
          </a:p>
          <a:p>
            <a:pPr marL="0" lvl="0" indent="0" algn="l" rtl="0">
              <a:lnSpc>
                <a:spcPct val="115000"/>
              </a:lnSpc>
              <a:spcBef>
                <a:spcPts val="1000"/>
              </a:spcBef>
              <a:spcAft>
                <a:spcPts val="0"/>
              </a:spcAft>
              <a:buSzPts val="1400"/>
              <a:buNone/>
            </a:pPr>
            <a:endParaRPr sz="1500" dirty="0"/>
          </a:p>
          <a:p>
            <a:pPr marL="457200" lvl="0" indent="0" algn="ctr" rtl="0">
              <a:lnSpc>
                <a:spcPct val="115000"/>
              </a:lnSpc>
              <a:spcBef>
                <a:spcPts val="1000"/>
              </a:spcBef>
              <a:spcAft>
                <a:spcPts val="0"/>
              </a:spcAft>
              <a:buSzPts val="1400"/>
              <a:buNone/>
            </a:pPr>
            <a:endParaRPr sz="1500" dirty="0"/>
          </a:p>
          <a:p>
            <a:pPr marL="0" lvl="0" indent="0" algn="ctr" rtl="0">
              <a:lnSpc>
                <a:spcPct val="115000"/>
              </a:lnSpc>
              <a:spcBef>
                <a:spcPts val="1000"/>
              </a:spcBef>
              <a:spcAft>
                <a:spcPts val="1600"/>
              </a:spcAft>
              <a:buSzPts val="1400"/>
              <a:buNone/>
            </a:pPr>
            <a:endParaRPr sz="1500" dirty="0"/>
          </a:p>
        </p:txBody>
      </p:sp>
      <p:sp>
        <p:nvSpPr>
          <p:cNvPr id="120" name="Google Shape;120;p4"/>
          <p:cNvSpPr txBox="1">
            <a:spLocks noGrp="1"/>
          </p:cNvSpPr>
          <p:nvPr>
            <p:ph type="body" idx="2"/>
          </p:nvPr>
        </p:nvSpPr>
        <p:spPr>
          <a:xfrm>
            <a:off x="4685450" y="2180475"/>
            <a:ext cx="3832500" cy="2538000"/>
          </a:xfrm>
          <a:prstGeom prst="rect">
            <a:avLst/>
          </a:prstGeom>
          <a:noFill/>
          <a:ln>
            <a:noFill/>
          </a:ln>
        </p:spPr>
        <p:txBody>
          <a:bodyPr spcFirstLastPara="1" wrap="square" lIns="91425" tIns="91425" rIns="91425" bIns="91425" anchor="t" anchorCtr="0">
            <a:noAutofit/>
          </a:bodyPr>
          <a:lstStyle/>
          <a:p>
            <a:pPr marL="0" lvl="0" indent="0" algn="ctr" rtl="0">
              <a:lnSpc>
                <a:spcPct val="50000"/>
              </a:lnSpc>
              <a:spcBef>
                <a:spcPts val="1000"/>
              </a:spcBef>
              <a:spcAft>
                <a:spcPts val="0"/>
              </a:spcAft>
              <a:buSzPts val="1400"/>
              <a:buNone/>
            </a:pPr>
            <a:r>
              <a:rPr lang="en" b="1" dirty="0"/>
              <a:t>Lunch</a:t>
            </a:r>
            <a:endParaRPr b="1" dirty="0"/>
          </a:p>
          <a:p>
            <a:pPr marL="0" lvl="0" indent="0" algn="ctr" rtl="0">
              <a:lnSpc>
                <a:spcPct val="50000"/>
              </a:lnSpc>
              <a:spcBef>
                <a:spcPts val="1000"/>
              </a:spcBef>
              <a:spcAft>
                <a:spcPts val="0"/>
              </a:spcAft>
              <a:buSzPts val="1400"/>
              <a:buNone/>
            </a:pPr>
            <a:r>
              <a:rPr lang="en" sz="1500" b="1" dirty="0"/>
              <a:t>Centennial D, 3rd Floor</a:t>
            </a:r>
            <a:endParaRPr sz="1500" b="1" dirty="0"/>
          </a:p>
          <a:p>
            <a:pPr marL="0" lvl="0" indent="0" algn="ctr" rtl="0">
              <a:lnSpc>
                <a:spcPct val="50000"/>
              </a:lnSpc>
              <a:spcBef>
                <a:spcPts val="1000"/>
              </a:spcBef>
              <a:spcAft>
                <a:spcPts val="0"/>
              </a:spcAft>
              <a:buClr>
                <a:srgbClr val="000000"/>
              </a:buClr>
              <a:buSzPts val="1400"/>
              <a:buFont typeface="Arial"/>
              <a:buNone/>
            </a:pPr>
            <a:r>
              <a:rPr lang="en" dirty="0"/>
              <a:t>Monday - Thursday </a:t>
            </a:r>
            <a:endParaRPr dirty="0"/>
          </a:p>
          <a:p>
            <a:pPr marL="0" lvl="0" indent="0" algn="ctr" rtl="0">
              <a:lnSpc>
                <a:spcPct val="50000"/>
              </a:lnSpc>
              <a:spcBef>
                <a:spcPts val="1000"/>
              </a:spcBef>
              <a:spcAft>
                <a:spcPts val="0"/>
              </a:spcAft>
              <a:buClr>
                <a:srgbClr val="000000"/>
              </a:buClr>
              <a:buSzPts val="1400"/>
              <a:buFont typeface="Arial"/>
              <a:buNone/>
            </a:pPr>
            <a:r>
              <a:rPr lang="en" dirty="0"/>
              <a:t>12:00 PM - 1:15 PM</a:t>
            </a:r>
            <a:endParaRPr dirty="0"/>
          </a:p>
          <a:p>
            <a:pPr marL="0" lvl="0" indent="0" algn="ctr" rtl="0">
              <a:lnSpc>
                <a:spcPct val="50000"/>
              </a:lnSpc>
              <a:spcBef>
                <a:spcPts val="1000"/>
              </a:spcBef>
              <a:spcAft>
                <a:spcPts val="0"/>
              </a:spcAft>
              <a:buSzPts val="1400"/>
              <a:buNone/>
            </a:pPr>
            <a:endParaRPr dirty="0"/>
          </a:p>
          <a:p>
            <a:pPr marL="0" lvl="0" indent="0" algn="ctr" rtl="0">
              <a:lnSpc>
                <a:spcPct val="50000"/>
              </a:lnSpc>
              <a:spcBef>
                <a:spcPts val="1000"/>
              </a:spcBef>
              <a:spcAft>
                <a:spcPts val="0"/>
              </a:spcAft>
              <a:buSzPts val="1400"/>
              <a:buNone/>
            </a:pPr>
            <a:r>
              <a:rPr lang="en" b="1" dirty="0"/>
              <a:t>Afternoon Break</a:t>
            </a:r>
            <a:endParaRPr b="1" dirty="0"/>
          </a:p>
          <a:p>
            <a:pPr marL="0" lvl="0" indent="0" algn="ctr" rtl="0">
              <a:lnSpc>
                <a:spcPct val="50000"/>
              </a:lnSpc>
              <a:spcBef>
                <a:spcPts val="1000"/>
              </a:spcBef>
              <a:spcAft>
                <a:spcPts val="0"/>
              </a:spcAft>
              <a:buSzPts val="1400"/>
              <a:buNone/>
            </a:pPr>
            <a:r>
              <a:rPr lang="en" sz="1500" b="1" dirty="0"/>
              <a:t>Centennial Foyer, 3rd Floor</a:t>
            </a:r>
            <a:endParaRPr dirty="0"/>
          </a:p>
          <a:p>
            <a:pPr marL="0" lvl="0" indent="0" algn="ctr" rtl="0">
              <a:lnSpc>
                <a:spcPct val="50000"/>
              </a:lnSpc>
              <a:spcBef>
                <a:spcPts val="1000"/>
              </a:spcBef>
              <a:spcAft>
                <a:spcPts val="0"/>
              </a:spcAft>
              <a:buSzPts val="1400"/>
              <a:buNone/>
            </a:pPr>
            <a:r>
              <a:rPr lang="en" dirty="0"/>
              <a:t>Monday - Thursday </a:t>
            </a:r>
            <a:endParaRPr dirty="0"/>
          </a:p>
          <a:p>
            <a:pPr marL="0" lvl="0" indent="0" algn="ctr" rtl="0">
              <a:lnSpc>
                <a:spcPct val="50000"/>
              </a:lnSpc>
              <a:spcBef>
                <a:spcPts val="1000"/>
              </a:spcBef>
              <a:spcAft>
                <a:spcPts val="1000"/>
              </a:spcAft>
              <a:buSzPts val="1400"/>
              <a:buNone/>
            </a:pPr>
            <a:r>
              <a:rPr lang="en" dirty="0"/>
              <a:t>3:15 PM - 4:00 PM</a:t>
            </a:r>
            <a:endParaRPr dirty="0"/>
          </a:p>
        </p:txBody>
      </p:sp>
      <p:sp>
        <p:nvSpPr>
          <p:cNvPr id="121" name="Google Shape;121;p4"/>
          <p:cNvSpPr txBox="1"/>
          <p:nvPr/>
        </p:nvSpPr>
        <p:spPr>
          <a:xfrm>
            <a:off x="1165950" y="1780396"/>
            <a:ext cx="6276900" cy="40007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buClr>
                <a:srgbClr val="000000"/>
              </a:buClr>
              <a:buSzPts val="1300"/>
              <a:buFont typeface="Arial"/>
              <a:buNone/>
            </a:pPr>
            <a:r>
              <a:rPr lang="en" b="0" i="0" u="none" strike="noStrike" cap="none" dirty="0">
                <a:solidFill>
                  <a:srgbClr val="FF0000"/>
                </a:solidFill>
                <a:latin typeface="Roboto"/>
                <a:ea typeface="Roboto"/>
                <a:cs typeface="Roboto"/>
                <a:sym typeface="Roboto"/>
              </a:rPr>
              <a:t>FOR REGISTERED ATTENDEES ONLY</a:t>
            </a:r>
            <a:endParaRPr b="1" i="0" u="none" strike="noStrike" cap="none" dirty="0">
              <a:solidFill>
                <a:srgbClr val="FF0000"/>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51C6D5CD-85F5-A922-F962-E1A01AD631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471900" y="87175"/>
            <a:ext cx="8222100" cy="1419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r>
              <a:rPr lang="en" sz="2900" b="1" i="1"/>
              <a:t>IEEE 802 Milestone Preview &amp; Social</a:t>
            </a:r>
            <a:endParaRPr sz="2900" b="1" i="1"/>
          </a:p>
          <a:p>
            <a:pPr marL="0" lvl="0" indent="0" algn="ctr" rtl="0">
              <a:lnSpc>
                <a:spcPct val="100000"/>
              </a:lnSpc>
              <a:spcBef>
                <a:spcPts val="0"/>
              </a:spcBef>
              <a:spcAft>
                <a:spcPts val="0"/>
              </a:spcAft>
              <a:buSzPts val="3200"/>
              <a:buNone/>
            </a:pPr>
            <a:endParaRPr sz="1800" b="1" i="1"/>
          </a:p>
          <a:p>
            <a:pPr marL="0" lvl="0" indent="0" algn="ctr" rtl="0">
              <a:lnSpc>
                <a:spcPct val="100000"/>
              </a:lnSpc>
              <a:spcBef>
                <a:spcPts val="0"/>
              </a:spcBef>
              <a:spcAft>
                <a:spcPts val="0"/>
              </a:spcAft>
              <a:buSzPts val="3200"/>
              <a:buNone/>
            </a:pPr>
            <a:r>
              <a:rPr lang="en" sz="2900"/>
              <a:t>Wednesday March 13th at 6:30 PM</a:t>
            </a:r>
            <a:endParaRPr sz="2900"/>
          </a:p>
        </p:txBody>
      </p:sp>
      <p:sp>
        <p:nvSpPr>
          <p:cNvPr id="127" name="Google Shape;127;p9"/>
          <p:cNvSpPr txBox="1">
            <a:spLocks noGrp="1"/>
          </p:cNvSpPr>
          <p:nvPr>
            <p:ph type="body" idx="1"/>
          </p:nvPr>
        </p:nvSpPr>
        <p:spPr>
          <a:xfrm>
            <a:off x="2787899" y="1722474"/>
            <a:ext cx="6238975" cy="333385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200" b="1" dirty="0"/>
              <a:t>WHO: </a:t>
            </a:r>
            <a:r>
              <a:rPr lang="en" sz="1200" dirty="0"/>
              <a:t>Registered Attendee &amp; Guests who purchased tickets.*</a:t>
            </a:r>
            <a:endParaRPr sz="1200" dirty="0"/>
          </a:p>
          <a:p>
            <a:pPr marL="0" lvl="0" indent="0" algn="l" rtl="0">
              <a:lnSpc>
                <a:spcPct val="115000"/>
              </a:lnSpc>
              <a:spcBef>
                <a:spcPts val="0"/>
              </a:spcBef>
              <a:spcAft>
                <a:spcPts val="0"/>
              </a:spcAft>
              <a:buSzPts val="1400"/>
              <a:buNone/>
            </a:pPr>
            <a:r>
              <a:rPr lang="en" sz="1200" dirty="0"/>
              <a:t>*Tickets were sold online until Friday March 8, 2024 for $24.99 each.</a:t>
            </a:r>
            <a:endParaRPr sz="1200" dirty="0"/>
          </a:p>
          <a:p>
            <a:pPr marL="0" lvl="0" indent="0" algn="l" rtl="0">
              <a:lnSpc>
                <a:spcPct val="115000"/>
              </a:lnSpc>
              <a:spcBef>
                <a:spcPts val="0"/>
              </a:spcBef>
              <a:spcAft>
                <a:spcPts val="0"/>
              </a:spcAft>
              <a:buSzPts val="1400"/>
              <a:buNone/>
            </a:pPr>
            <a:endParaRPr sz="800" b="1" dirty="0"/>
          </a:p>
          <a:p>
            <a:pPr marL="0" lvl="0" indent="0" algn="l" rtl="0">
              <a:lnSpc>
                <a:spcPct val="115000"/>
              </a:lnSpc>
              <a:spcBef>
                <a:spcPts val="0"/>
              </a:spcBef>
              <a:spcAft>
                <a:spcPts val="0"/>
              </a:spcAft>
              <a:buSzPts val="1400"/>
              <a:buNone/>
            </a:pPr>
            <a:r>
              <a:rPr lang="en" sz="1200" b="1" dirty="0"/>
              <a:t>WHAT:</a:t>
            </a:r>
            <a:r>
              <a:rPr lang="en" sz="1200" dirty="0"/>
              <a:t>  Networking Reception and Celebration to acknowledge the IEEE 802 Milestone.</a:t>
            </a:r>
          </a:p>
          <a:p>
            <a:pPr marL="0" lvl="0" indent="0" algn="l" rtl="0">
              <a:lnSpc>
                <a:spcPct val="115000"/>
              </a:lnSpc>
              <a:spcBef>
                <a:spcPts val="0"/>
              </a:spcBef>
              <a:spcAft>
                <a:spcPts val="0"/>
              </a:spcAft>
              <a:buSzPts val="1400"/>
              <a:buNone/>
            </a:pPr>
            <a:r>
              <a:rPr lang="en" sz="1200" dirty="0"/>
              <a:t>A buffet dinner will be followed by special guest speeches and a preview of the IEEE 802 Milestone plaque. </a:t>
            </a:r>
            <a:endParaRPr sz="1200" dirty="0"/>
          </a:p>
          <a:p>
            <a:pPr marL="0" lvl="0" indent="0" algn="l" rtl="0">
              <a:lnSpc>
                <a:spcPct val="115000"/>
              </a:lnSpc>
              <a:spcBef>
                <a:spcPts val="0"/>
              </a:spcBef>
              <a:spcAft>
                <a:spcPts val="0"/>
              </a:spcAft>
              <a:buSzPts val="1400"/>
              <a:buNone/>
            </a:pPr>
            <a:endParaRPr sz="800" b="1" dirty="0"/>
          </a:p>
          <a:p>
            <a:pPr marL="0" lvl="0" indent="0" algn="l" rtl="0">
              <a:lnSpc>
                <a:spcPct val="115000"/>
              </a:lnSpc>
              <a:spcBef>
                <a:spcPts val="0"/>
              </a:spcBef>
              <a:spcAft>
                <a:spcPts val="0"/>
              </a:spcAft>
              <a:buSzPts val="1400"/>
              <a:buNone/>
            </a:pPr>
            <a:r>
              <a:rPr lang="en" sz="1200" b="1" dirty="0"/>
              <a:t>WHERE:</a:t>
            </a:r>
            <a:r>
              <a:rPr lang="en" sz="1200" dirty="0"/>
              <a:t> Centennial D Ballroom, 3rd Floor Hyatt Regency Denver</a:t>
            </a:r>
            <a:endParaRPr sz="1200" dirty="0"/>
          </a:p>
          <a:p>
            <a:pPr marL="0" lvl="0" indent="0" algn="l" rtl="0">
              <a:lnSpc>
                <a:spcPct val="115000"/>
              </a:lnSpc>
              <a:spcBef>
                <a:spcPts val="0"/>
              </a:spcBef>
              <a:spcAft>
                <a:spcPts val="0"/>
              </a:spcAft>
              <a:buSzPts val="1400"/>
              <a:buNone/>
            </a:pPr>
            <a:endParaRPr sz="800" b="1" dirty="0"/>
          </a:p>
          <a:p>
            <a:pPr marL="0" lvl="0" indent="0" algn="l" rtl="0">
              <a:lnSpc>
                <a:spcPct val="115000"/>
              </a:lnSpc>
              <a:spcBef>
                <a:spcPts val="0"/>
              </a:spcBef>
              <a:spcAft>
                <a:spcPts val="0"/>
              </a:spcAft>
              <a:buSzPts val="1400"/>
              <a:buNone/>
            </a:pPr>
            <a:r>
              <a:rPr lang="en" sz="1200" b="1" dirty="0"/>
              <a:t>PARTICIPATION NAME BADGE</a:t>
            </a:r>
            <a:r>
              <a:rPr lang="en" sz="1200" dirty="0"/>
              <a:t> </a:t>
            </a:r>
            <a:endParaRPr sz="1200" dirty="0"/>
          </a:p>
          <a:p>
            <a:pPr marL="0" lvl="0" indent="0" algn="l" rtl="0">
              <a:lnSpc>
                <a:spcPct val="115000"/>
              </a:lnSpc>
              <a:spcBef>
                <a:spcPts val="0"/>
              </a:spcBef>
              <a:spcAft>
                <a:spcPts val="0"/>
              </a:spcAft>
              <a:buSzPts val="1400"/>
              <a:buNone/>
            </a:pPr>
            <a:r>
              <a:rPr lang="en" sz="1200" dirty="0"/>
              <a:t>All individuals attending the event must wear a Social Event name badge. </a:t>
            </a:r>
          </a:p>
          <a:p>
            <a:pPr marL="0" lvl="0" indent="0" algn="l" rtl="0">
              <a:lnSpc>
                <a:spcPct val="115000"/>
              </a:lnSpc>
              <a:spcBef>
                <a:spcPts val="0"/>
              </a:spcBef>
              <a:spcAft>
                <a:spcPts val="0"/>
              </a:spcAft>
              <a:buSzPts val="1400"/>
              <a:buNone/>
            </a:pPr>
            <a:r>
              <a:rPr lang="en" sz="1200" dirty="0"/>
              <a:t>Social Event Badges will be distributed at the Plenary Session registration desk. </a:t>
            </a:r>
          </a:p>
          <a:p>
            <a:pPr marL="0" lvl="0" indent="0" algn="l" rtl="0">
              <a:lnSpc>
                <a:spcPct val="115000"/>
              </a:lnSpc>
              <a:spcBef>
                <a:spcPts val="0"/>
              </a:spcBef>
              <a:spcAft>
                <a:spcPts val="0"/>
              </a:spcAft>
              <a:buSzPts val="1400"/>
              <a:buNone/>
            </a:pPr>
            <a:r>
              <a:rPr lang="en" sz="1200" dirty="0"/>
              <a:t>You must purchase a Social Event Badge for you and your guests attending.</a:t>
            </a:r>
          </a:p>
          <a:p>
            <a:pPr marL="0" lvl="0" indent="0" algn="l" rtl="0">
              <a:lnSpc>
                <a:spcPct val="115000"/>
              </a:lnSpc>
              <a:spcBef>
                <a:spcPts val="0"/>
              </a:spcBef>
              <a:spcAft>
                <a:spcPts val="0"/>
              </a:spcAft>
              <a:buSzPts val="1400"/>
              <a:buNone/>
            </a:pPr>
            <a:r>
              <a:rPr lang="en" sz="1200" dirty="0"/>
              <a:t>All Social Event Badges must be picked up before 12:00 PM Wednesday March 13th. </a:t>
            </a:r>
          </a:p>
          <a:p>
            <a:pPr marL="0" lvl="0" indent="0" algn="l" rtl="0">
              <a:lnSpc>
                <a:spcPct val="115000"/>
              </a:lnSpc>
              <a:spcBef>
                <a:spcPts val="0"/>
              </a:spcBef>
              <a:spcAft>
                <a:spcPts val="0"/>
              </a:spcAft>
              <a:buSzPts val="1400"/>
              <a:buNone/>
            </a:pPr>
            <a:r>
              <a:rPr lang="en" sz="1200" dirty="0"/>
              <a:t>Late requests may not be accommodated. </a:t>
            </a:r>
            <a:endParaRPr sz="1200" dirty="0"/>
          </a:p>
          <a:p>
            <a:pPr marL="0" lvl="0" indent="0" algn="l" rtl="0">
              <a:lnSpc>
                <a:spcPct val="115000"/>
              </a:lnSpc>
              <a:spcBef>
                <a:spcPts val="0"/>
              </a:spcBef>
              <a:spcAft>
                <a:spcPts val="0"/>
              </a:spcAft>
              <a:buSzPts val="1400"/>
              <a:buNone/>
            </a:pPr>
            <a:endParaRPr sz="800" dirty="0"/>
          </a:p>
          <a:p>
            <a:pPr marL="0" lvl="0" indent="0" algn="l" rtl="0">
              <a:lnSpc>
                <a:spcPct val="115000"/>
              </a:lnSpc>
              <a:spcBef>
                <a:spcPts val="0"/>
              </a:spcBef>
              <a:spcAft>
                <a:spcPts val="0"/>
              </a:spcAft>
              <a:buSzPts val="1400"/>
              <a:buNone/>
            </a:pPr>
            <a:r>
              <a:rPr lang="en" sz="1200" dirty="0"/>
              <a:t>Please contact the Meeting Planner if have any questions.</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endParaRPr sz="1100" dirty="0"/>
          </a:p>
          <a:p>
            <a:pPr marL="457200" lvl="0" indent="0" algn="ctr" rtl="0">
              <a:lnSpc>
                <a:spcPct val="115000"/>
              </a:lnSpc>
              <a:spcBef>
                <a:spcPts val="1000"/>
              </a:spcBef>
              <a:spcAft>
                <a:spcPts val="0"/>
              </a:spcAft>
              <a:buSzPts val="1400"/>
              <a:buNone/>
            </a:pPr>
            <a:endParaRPr sz="1500" dirty="0"/>
          </a:p>
          <a:p>
            <a:pPr marL="0" lvl="0" indent="0" algn="ctr" rtl="0">
              <a:lnSpc>
                <a:spcPct val="115000"/>
              </a:lnSpc>
              <a:spcBef>
                <a:spcPts val="1000"/>
              </a:spcBef>
              <a:spcAft>
                <a:spcPts val="1600"/>
              </a:spcAft>
              <a:buSzPts val="1400"/>
              <a:buNone/>
            </a:pPr>
            <a:endParaRPr sz="1500" dirty="0"/>
          </a:p>
        </p:txBody>
      </p:sp>
      <p:pic>
        <p:nvPicPr>
          <p:cNvPr id="128" name="Google Shape;128;p9"/>
          <p:cNvPicPr preferRelativeResize="0"/>
          <p:nvPr/>
        </p:nvPicPr>
        <p:blipFill>
          <a:blip r:embed="rId3">
            <a:alphaModFix/>
          </a:blip>
          <a:stretch>
            <a:fillRect/>
          </a:stretch>
        </p:blipFill>
        <p:spPr>
          <a:xfrm>
            <a:off x="117125" y="1819050"/>
            <a:ext cx="2531181" cy="3276600"/>
          </a:xfrm>
          <a:prstGeom prst="rect">
            <a:avLst/>
          </a:prstGeom>
          <a:noFill/>
          <a:ln>
            <a:noFill/>
          </a:ln>
        </p:spPr>
      </p:pic>
      <p:sp>
        <p:nvSpPr>
          <p:cNvPr id="2" name="Slide Number Placeholder 1">
            <a:extLst>
              <a:ext uri="{FF2B5EF4-FFF2-40B4-BE49-F238E27FC236}">
                <a16:creationId xmlns:a16="http://schemas.microsoft.com/office/drawing/2014/main" id="{47C346A6-4C7C-53D6-C684-C25D67F93C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otalTime>0</TotalTime>
  <Words>1422</Words>
  <Application>Microsoft Office PowerPoint</Application>
  <PresentationFormat>On-screen Show (16:9)</PresentationFormat>
  <Paragraphs>223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Wingdings</vt:lpstr>
      <vt:lpstr>Roboto</vt:lpstr>
      <vt:lpstr>Material</vt:lpstr>
      <vt:lpstr>March 2024 IEEE 802 Plenary Session</vt:lpstr>
      <vt:lpstr>Meeting Planner Contact Information</vt:lpstr>
      <vt:lpstr>Network Access and Support Information </vt:lpstr>
      <vt:lpstr>In Person Registration Times and Location</vt:lpstr>
      <vt:lpstr>  IEEE 802 Newcomer Orientation  Monday March 11th at 9:00 AM</vt:lpstr>
      <vt:lpstr>Schedule of Meetings and Attendance</vt:lpstr>
      <vt:lpstr>Audio Visual Support – Onsite support</vt:lpstr>
      <vt:lpstr>Food and Beverage Breaks</vt:lpstr>
      <vt:lpstr>  IEEE 802 Milestone Preview &amp; Social  Wednesday March 13th at 6:30 PM</vt:lpstr>
      <vt:lpstr>Hyatt Regency Denver 3rd Floor Meeting Space Map </vt:lpstr>
      <vt:lpstr>Hyatt Regency Denver 4th Floor Meeting Space Map </vt:lpstr>
      <vt:lpstr>Quick Start Guide to Local information in Denver</vt:lpstr>
      <vt:lpstr>Health and Safety Options Close to Hyatt Regency</vt:lpstr>
      <vt:lpstr>Thanks for helping us make this session a success, we look forward to working with you again!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2024 IEEE 802 Plenary Session</dc:title>
  <cp:lastModifiedBy>Jon Rosdahl</cp:lastModifiedBy>
  <cp:revision>1</cp:revision>
  <dcterms:modified xsi:type="dcterms:W3CDTF">2024-03-08T20:56:37Z</dcterms:modified>
</cp:coreProperties>
</file>